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56" r:id="rId2"/>
    <p:sldId id="260" r:id="rId3"/>
    <p:sldId id="262" r:id="rId4"/>
    <p:sldId id="274" r:id="rId5"/>
    <p:sldId id="263" r:id="rId6"/>
    <p:sldId id="275" r:id="rId7"/>
    <p:sldId id="285" r:id="rId8"/>
    <p:sldId id="277" r:id="rId9"/>
    <p:sldId id="276" r:id="rId10"/>
    <p:sldId id="278" r:id="rId11"/>
    <p:sldId id="284" r:id="rId12"/>
    <p:sldId id="286" r:id="rId13"/>
    <p:sldId id="287" r:id="rId14"/>
    <p:sldId id="288" r:id="rId15"/>
    <p:sldId id="289" r:id="rId16"/>
    <p:sldId id="290" r:id="rId17"/>
    <p:sldId id="296" r:id="rId18"/>
    <p:sldId id="291" r:id="rId19"/>
    <p:sldId id="292" r:id="rId20"/>
    <p:sldId id="293" r:id="rId21"/>
    <p:sldId id="294" r:id="rId22"/>
    <p:sldId id="297" r:id="rId23"/>
    <p:sldId id="279" r:id="rId24"/>
    <p:sldId id="269" r:id="rId25"/>
    <p:sldId id="270" r:id="rId26"/>
    <p:sldId id="271" r:id="rId27"/>
    <p:sldId id="257" r:id="rId28"/>
    <p:sldId id="258" r:id="rId29"/>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7" autoAdjust="0"/>
    <p:restoredTop sz="83571" autoAdjust="0"/>
  </p:normalViewPr>
  <p:slideViewPr>
    <p:cSldViewPr>
      <p:cViewPr>
        <p:scale>
          <a:sx n="152" d="100"/>
          <a:sy n="152" d="100"/>
        </p:scale>
        <p:origin x="-2280" y="-4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78C781-ECAA-9C4F-8D6F-862589B4FCE7}"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618FCBE4-9FB9-1443-A407-0C5A823BF635}">
      <dgm:prSet phldrT="[Text]"/>
      <dgm:spPr/>
      <dgm:t>
        <a:bodyPr/>
        <a:lstStyle/>
        <a:p>
          <a:r>
            <a:rPr lang="en-US" dirty="0" smtClean="0"/>
            <a:t>WP15</a:t>
          </a:r>
        </a:p>
        <a:p>
          <a:r>
            <a:rPr lang="en-US" dirty="0" smtClean="0"/>
            <a:t>Electrical support</a:t>
          </a:r>
          <a:endParaRPr lang="en-US" dirty="0"/>
        </a:p>
      </dgm:t>
    </dgm:pt>
    <dgm:pt modelId="{CBCD8FEA-3C44-7449-8B2E-D4404E39BD2C}" type="parTrans" cxnId="{D1214D3E-B215-C348-BF5E-67C4C56DFD2D}">
      <dgm:prSet/>
      <dgm:spPr/>
      <dgm:t>
        <a:bodyPr/>
        <a:lstStyle/>
        <a:p>
          <a:endParaRPr lang="en-US"/>
        </a:p>
      </dgm:t>
    </dgm:pt>
    <dgm:pt modelId="{23115E92-7EFC-BE4D-940D-FC5650F4119E}" type="sibTrans" cxnId="{D1214D3E-B215-C348-BF5E-67C4C56DFD2D}">
      <dgm:prSet/>
      <dgm:spPr/>
      <dgm:t>
        <a:bodyPr/>
        <a:lstStyle/>
        <a:p>
          <a:endParaRPr lang="en-US"/>
        </a:p>
      </dgm:t>
    </dgm:pt>
    <dgm:pt modelId="{A0B1DCB0-23BD-3545-9FD6-D616C6D3A85C}">
      <dgm:prSet phldrT="[Text]"/>
      <dgm:spPr/>
      <dgm:t>
        <a:bodyPr/>
        <a:lstStyle/>
        <a:p>
          <a:r>
            <a:rPr lang="en-US" dirty="0" smtClean="0"/>
            <a:t>CF substations ESS-</a:t>
          </a:r>
          <a:r>
            <a:rPr lang="en-US" dirty="0" smtClean="0"/>
            <a:t>0042523, ESS-0042880, </a:t>
          </a:r>
          <a:r>
            <a:rPr lang="en-US" dirty="0" smtClean="0"/>
            <a:t>CF documentation</a:t>
          </a:r>
          <a:endParaRPr lang="en-US" dirty="0"/>
        </a:p>
      </dgm:t>
    </dgm:pt>
    <dgm:pt modelId="{D931DB11-3A75-004D-B84A-4982627F8689}" type="parTrans" cxnId="{D5C6E0E3-54C2-C24C-A5AE-E89084F86E5E}">
      <dgm:prSet/>
      <dgm:spPr/>
      <dgm:t>
        <a:bodyPr/>
        <a:lstStyle/>
        <a:p>
          <a:endParaRPr lang="en-US"/>
        </a:p>
      </dgm:t>
    </dgm:pt>
    <dgm:pt modelId="{E01BA1BC-6E87-FA4C-8C67-A567A91EC1CF}" type="sibTrans" cxnId="{D5C6E0E3-54C2-C24C-A5AE-E89084F86E5E}">
      <dgm:prSet/>
      <dgm:spPr/>
      <dgm:t>
        <a:bodyPr/>
        <a:lstStyle/>
        <a:p>
          <a:endParaRPr lang="en-US"/>
        </a:p>
      </dgm:t>
    </dgm:pt>
    <dgm:pt modelId="{C8888ACF-7B62-5D44-9189-B9482DB53BD0}">
      <dgm:prSet phldrT="[Text]"/>
      <dgm:spPr/>
      <dgm:t>
        <a:bodyPr/>
        <a:lstStyle/>
        <a:p>
          <a:r>
            <a:rPr lang="en-US" dirty="0" smtClean="0"/>
            <a:t>Water Cooling- ESS-0085695</a:t>
          </a:r>
          <a:endParaRPr lang="en-US" dirty="0"/>
        </a:p>
      </dgm:t>
    </dgm:pt>
    <dgm:pt modelId="{C00BC339-37BA-4A40-8A7E-9784B8DFA913}" type="parTrans" cxnId="{23F2803B-A4D1-D341-8A59-2B135BBCC90E}">
      <dgm:prSet/>
      <dgm:spPr/>
      <dgm:t>
        <a:bodyPr/>
        <a:lstStyle/>
        <a:p>
          <a:endParaRPr lang="en-US"/>
        </a:p>
      </dgm:t>
    </dgm:pt>
    <dgm:pt modelId="{BE7E36B9-C82B-CB44-B77C-08FE0960847A}" type="sibTrans" cxnId="{23F2803B-A4D1-D341-8A59-2B135BBCC90E}">
      <dgm:prSet/>
      <dgm:spPr/>
      <dgm:t>
        <a:bodyPr/>
        <a:lstStyle/>
        <a:p>
          <a:endParaRPr lang="en-US"/>
        </a:p>
      </dgm:t>
    </dgm:pt>
    <dgm:pt modelId="{91BB9360-F227-7145-BD5D-8906341707F4}">
      <dgm:prSet phldrT="[Text]"/>
      <dgm:spPr/>
      <dgm:t>
        <a:bodyPr/>
        <a:lstStyle/>
        <a:p>
          <a:r>
            <a:rPr lang="en-US" dirty="0" smtClean="0"/>
            <a:t>ICS-ESS-0085695&amp; space reservation in 3D model</a:t>
          </a:r>
          <a:endParaRPr lang="en-US" dirty="0"/>
        </a:p>
      </dgm:t>
    </dgm:pt>
    <dgm:pt modelId="{C2A2C7B6-97AA-5B46-A45B-122AD1C0595B}" type="parTrans" cxnId="{453B94D9-07F6-684C-BB36-DDBCEDB35AC8}">
      <dgm:prSet/>
      <dgm:spPr/>
      <dgm:t>
        <a:bodyPr/>
        <a:lstStyle/>
        <a:p>
          <a:endParaRPr lang="en-US"/>
        </a:p>
      </dgm:t>
    </dgm:pt>
    <dgm:pt modelId="{C80E32B9-DC06-D249-8519-47D121702CA5}" type="sibTrans" cxnId="{453B94D9-07F6-684C-BB36-DDBCEDB35AC8}">
      <dgm:prSet/>
      <dgm:spPr/>
      <dgm:t>
        <a:bodyPr/>
        <a:lstStyle/>
        <a:p>
          <a:endParaRPr lang="en-US"/>
        </a:p>
      </dgm:t>
    </dgm:pt>
    <dgm:pt modelId="{4465D6F9-CDE1-A645-91DE-1323D5A5D143}">
      <dgm:prSet phldrT="[Text]"/>
      <dgm:spPr/>
      <dgm:t>
        <a:bodyPr/>
        <a:lstStyle/>
        <a:p>
          <a:r>
            <a:rPr lang="en-US" dirty="0" smtClean="0"/>
            <a:t>Accelerator Systems </a:t>
          </a:r>
          <a:r>
            <a:rPr lang="en-US" dirty="0" smtClean="0"/>
            <a:t>ESS</a:t>
          </a:r>
          <a:r>
            <a:rPr lang="en-US" dirty="0" smtClean="0"/>
            <a:t>-</a:t>
          </a:r>
          <a:r>
            <a:rPr lang="en-US" dirty="0" smtClean="0"/>
            <a:t>0085695&amp; </a:t>
          </a:r>
          <a:r>
            <a:rPr lang="en-US" dirty="0" smtClean="0"/>
            <a:t>ESS-0082662</a:t>
          </a:r>
          <a:endParaRPr lang="en-US" dirty="0"/>
        </a:p>
      </dgm:t>
    </dgm:pt>
    <dgm:pt modelId="{867B74BA-D82F-5C4B-BC74-475F5BC19DEC}" type="parTrans" cxnId="{5AA1F73F-9986-DF4D-A3CC-EE5FB221AF1F}">
      <dgm:prSet/>
      <dgm:spPr/>
      <dgm:t>
        <a:bodyPr/>
        <a:lstStyle/>
        <a:p>
          <a:endParaRPr lang="en-US"/>
        </a:p>
      </dgm:t>
    </dgm:pt>
    <dgm:pt modelId="{A77CC6F9-5A99-2C4A-B221-3F1A2D7CD54F}" type="sibTrans" cxnId="{5AA1F73F-9986-DF4D-A3CC-EE5FB221AF1F}">
      <dgm:prSet/>
      <dgm:spPr/>
      <dgm:t>
        <a:bodyPr/>
        <a:lstStyle/>
        <a:p>
          <a:endParaRPr lang="en-US"/>
        </a:p>
      </dgm:t>
    </dgm:pt>
    <dgm:pt modelId="{E94BAD16-33D1-284E-BEB5-660AC214852D}" type="pres">
      <dgm:prSet presAssocID="{A578C781-ECAA-9C4F-8D6F-862589B4FCE7}" presName="Name0" presStyleCnt="0">
        <dgm:presLayoutVars>
          <dgm:chMax val="1"/>
          <dgm:chPref val="1"/>
          <dgm:dir/>
          <dgm:animOne val="branch"/>
          <dgm:animLvl val="lvl"/>
        </dgm:presLayoutVars>
      </dgm:prSet>
      <dgm:spPr/>
      <dgm:t>
        <a:bodyPr/>
        <a:lstStyle/>
        <a:p>
          <a:endParaRPr lang="en-US"/>
        </a:p>
      </dgm:t>
    </dgm:pt>
    <dgm:pt modelId="{EAB3C79E-D49C-BE46-998B-E92EA18B05C2}" type="pres">
      <dgm:prSet presAssocID="{618FCBE4-9FB9-1443-A407-0C5A823BF635}" presName="singleCycle" presStyleCnt="0"/>
      <dgm:spPr/>
    </dgm:pt>
    <dgm:pt modelId="{B9A8E20D-56F1-884B-BD57-11ACF8C7F0F5}" type="pres">
      <dgm:prSet presAssocID="{618FCBE4-9FB9-1443-A407-0C5A823BF635}" presName="singleCenter" presStyleLbl="node1" presStyleIdx="0" presStyleCnt="5" custScaleX="97730" custScaleY="109408">
        <dgm:presLayoutVars>
          <dgm:chMax val="7"/>
          <dgm:chPref val="7"/>
        </dgm:presLayoutVars>
      </dgm:prSet>
      <dgm:spPr/>
      <dgm:t>
        <a:bodyPr/>
        <a:lstStyle/>
        <a:p>
          <a:endParaRPr lang="en-US"/>
        </a:p>
      </dgm:t>
    </dgm:pt>
    <dgm:pt modelId="{CD2A299C-EBDD-8D40-814D-45078B54C6F2}" type="pres">
      <dgm:prSet presAssocID="{D931DB11-3A75-004D-B84A-4982627F8689}" presName="Name56" presStyleLbl="parChTrans1D2" presStyleIdx="0" presStyleCnt="4"/>
      <dgm:spPr/>
      <dgm:t>
        <a:bodyPr/>
        <a:lstStyle/>
        <a:p>
          <a:endParaRPr lang="en-US"/>
        </a:p>
      </dgm:t>
    </dgm:pt>
    <dgm:pt modelId="{4BB90D36-F51A-DB4B-A18E-46E6F1E92C77}" type="pres">
      <dgm:prSet presAssocID="{A0B1DCB0-23BD-3545-9FD6-D616C6D3A85C}" presName="text0" presStyleLbl="node1" presStyleIdx="1" presStyleCnt="5" custScaleX="190292" custScaleY="101472">
        <dgm:presLayoutVars>
          <dgm:bulletEnabled val="1"/>
        </dgm:presLayoutVars>
      </dgm:prSet>
      <dgm:spPr/>
      <dgm:t>
        <a:bodyPr/>
        <a:lstStyle/>
        <a:p>
          <a:endParaRPr lang="en-US"/>
        </a:p>
      </dgm:t>
    </dgm:pt>
    <dgm:pt modelId="{4CA75945-173E-AE43-83A6-D9D0ED1EF62F}" type="pres">
      <dgm:prSet presAssocID="{C00BC339-37BA-4A40-8A7E-9784B8DFA913}" presName="Name56" presStyleLbl="parChTrans1D2" presStyleIdx="1" presStyleCnt="4"/>
      <dgm:spPr/>
      <dgm:t>
        <a:bodyPr/>
        <a:lstStyle/>
        <a:p>
          <a:endParaRPr lang="en-US"/>
        </a:p>
      </dgm:t>
    </dgm:pt>
    <dgm:pt modelId="{7A6D5DCD-6125-D746-94B0-899183D85700}" type="pres">
      <dgm:prSet presAssocID="{C8888ACF-7B62-5D44-9189-B9482DB53BD0}" presName="text0" presStyleLbl="node1" presStyleIdx="2" presStyleCnt="5" custScaleX="100484" custScaleY="104345" custRadScaleRad="86706" custRadScaleInc="-1704">
        <dgm:presLayoutVars>
          <dgm:bulletEnabled val="1"/>
        </dgm:presLayoutVars>
      </dgm:prSet>
      <dgm:spPr/>
      <dgm:t>
        <a:bodyPr/>
        <a:lstStyle/>
        <a:p>
          <a:endParaRPr lang="en-US"/>
        </a:p>
      </dgm:t>
    </dgm:pt>
    <dgm:pt modelId="{38BB5D94-531E-9F43-BE92-4B6222209FA9}" type="pres">
      <dgm:prSet presAssocID="{C2A2C7B6-97AA-5B46-A45B-122AD1C0595B}" presName="Name56" presStyleLbl="parChTrans1D2" presStyleIdx="2" presStyleCnt="4"/>
      <dgm:spPr/>
      <dgm:t>
        <a:bodyPr/>
        <a:lstStyle/>
        <a:p>
          <a:endParaRPr lang="en-US"/>
        </a:p>
      </dgm:t>
    </dgm:pt>
    <dgm:pt modelId="{FBEBE9B6-37FC-8A4C-A415-B78761DBFF06}" type="pres">
      <dgm:prSet presAssocID="{91BB9360-F227-7145-BD5D-8906341707F4}" presName="text0" presStyleLbl="node1" presStyleIdx="3" presStyleCnt="5" custScaleX="219416" custScaleY="70700">
        <dgm:presLayoutVars>
          <dgm:bulletEnabled val="1"/>
        </dgm:presLayoutVars>
      </dgm:prSet>
      <dgm:spPr/>
      <dgm:t>
        <a:bodyPr/>
        <a:lstStyle/>
        <a:p>
          <a:endParaRPr lang="en-US"/>
        </a:p>
      </dgm:t>
    </dgm:pt>
    <dgm:pt modelId="{25466011-2DA1-AB48-85D5-E8A7FBAAF1A8}" type="pres">
      <dgm:prSet presAssocID="{867B74BA-D82F-5C4B-BC74-475F5BC19DEC}" presName="Name56" presStyleLbl="parChTrans1D2" presStyleIdx="3" presStyleCnt="4"/>
      <dgm:spPr/>
      <dgm:t>
        <a:bodyPr/>
        <a:lstStyle/>
        <a:p>
          <a:endParaRPr lang="en-US"/>
        </a:p>
      </dgm:t>
    </dgm:pt>
    <dgm:pt modelId="{7E007864-FC64-8F43-90B5-CEF5458BD542}" type="pres">
      <dgm:prSet presAssocID="{4465D6F9-CDE1-A645-91DE-1323D5A5D143}" presName="text0" presStyleLbl="node1" presStyleIdx="4" presStyleCnt="5" custScaleX="140821" custScaleY="120176">
        <dgm:presLayoutVars>
          <dgm:bulletEnabled val="1"/>
        </dgm:presLayoutVars>
      </dgm:prSet>
      <dgm:spPr/>
      <dgm:t>
        <a:bodyPr/>
        <a:lstStyle/>
        <a:p>
          <a:endParaRPr lang="en-US"/>
        </a:p>
      </dgm:t>
    </dgm:pt>
  </dgm:ptLst>
  <dgm:cxnLst>
    <dgm:cxn modelId="{B18A32BF-D0F3-9747-8235-58A1481D0350}" type="presOf" srcId="{D931DB11-3A75-004D-B84A-4982627F8689}" destId="{CD2A299C-EBDD-8D40-814D-45078B54C6F2}" srcOrd="0" destOrd="0" presId="urn:microsoft.com/office/officeart/2008/layout/RadialCluster"/>
    <dgm:cxn modelId="{D1214D3E-B215-C348-BF5E-67C4C56DFD2D}" srcId="{A578C781-ECAA-9C4F-8D6F-862589B4FCE7}" destId="{618FCBE4-9FB9-1443-A407-0C5A823BF635}" srcOrd="0" destOrd="0" parTransId="{CBCD8FEA-3C44-7449-8B2E-D4404E39BD2C}" sibTransId="{23115E92-7EFC-BE4D-940D-FC5650F4119E}"/>
    <dgm:cxn modelId="{5AA1F73F-9986-DF4D-A3CC-EE5FB221AF1F}" srcId="{618FCBE4-9FB9-1443-A407-0C5A823BF635}" destId="{4465D6F9-CDE1-A645-91DE-1323D5A5D143}" srcOrd="3" destOrd="0" parTransId="{867B74BA-D82F-5C4B-BC74-475F5BC19DEC}" sibTransId="{A77CC6F9-5A99-2C4A-B221-3F1A2D7CD54F}"/>
    <dgm:cxn modelId="{8FB2B951-4C8A-4841-A932-42586EEC99BF}" type="presOf" srcId="{618FCBE4-9FB9-1443-A407-0C5A823BF635}" destId="{B9A8E20D-56F1-884B-BD57-11ACF8C7F0F5}" srcOrd="0" destOrd="0" presId="urn:microsoft.com/office/officeart/2008/layout/RadialCluster"/>
    <dgm:cxn modelId="{26B0FDA1-08AD-4140-8734-D456DF99471D}" type="presOf" srcId="{4465D6F9-CDE1-A645-91DE-1323D5A5D143}" destId="{7E007864-FC64-8F43-90B5-CEF5458BD542}" srcOrd="0" destOrd="0" presId="urn:microsoft.com/office/officeart/2008/layout/RadialCluster"/>
    <dgm:cxn modelId="{0C7ADF9B-ABD3-0342-AC38-9676A16FCF91}" type="presOf" srcId="{A578C781-ECAA-9C4F-8D6F-862589B4FCE7}" destId="{E94BAD16-33D1-284E-BEB5-660AC214852D}" srcOrd="0" destOrd="0" presId="urn:microsoft.com/office/officeart/2008/layout/RadialCluster"/>
    <dgm:cxn modelId="{4BDA5A8B-37CE-2C4D-8860-86F9AA25A625}" type="presOf" srcId="{A0B1DCB0-23BD-3545-9FD6-D616C6D3A85C}" destId="{4BB90D36-F51A-DB4B-A18E-46E6F1E92C77}" srcOrd="0" destOrd="0" presId="urn:microsoft.com/office/officeart/2008/layout/RadialCluster"/>
    <dgm:cxn modelId="{23F2803B-A4D1-D341-8A59-2B135BBCC90E}" srcId="{618FCBE4-9FB9-1443-A407-0C5A823BF635}" destId="{C8888ACF-7B62-5D44-9189-B9482DB53BD0}" srcOrd="1" destOrd="0" parTransId="{C00BC339-37BA-4A40-8A7E-9784B8DFA913}" sibTransId="{BE7E36B9-C82B-CB44-B77C-08FE0960847A}"/>
    <dgm:cxn modelId="{E20FBB78-D7E0-6A40-B79D-1C97F128549F}" type="presOf" srcId="{91BB9360-F227-7145-BD5D-8906341707F4}" destId="{FBEBE9B6-37FC-8A4C-A415-B78761DBFF06}" srcOrd="0" destOrd="0" presId="urn:microsoft.com/office/officeart/2008/layout/RadialCluster"/>
    <dgm:cxn modelId="{0BCB230B-F3AE-7444-93B3-499E0D4F8AE5}" type="presOf" srcId="{867B74BA-D82F-5C4B-BC74-475F5BC19DEC}" destId="{25466011-2DA1-AB48-85D5-E8A7FBAAF1A8}" srcOrd="0" destOrd="0" presId="urn:microsoft.com/office/officeart/2008/layout/RadialCluster"/>
    <dgm:cxn modelId="{7C144EBD-82E0-BC49-86F9-424AB67D396A}" type="presOf" srcId="{C00BC339-37BA-4A40-8A7E-9784B8DFA913}" destId="{4CA75945-173E-AE43-83A6-D9D0ED1EF62F}" srcOrd="0" destOrd="0" presId="urn:microsoft.com/office/officeart/2008/layout/RadialCluster"/>
    <dgm:cxn modelId="{A4AA87EF-E39D-6242-9ED5-83BF1482C452}" type="presOf" srcId="{C8888ACF-7B62-5D44-9189-B9482DB53BD0}" destId="{7A6D5DCD-6125-D746-94B0-899183D85700}" srcOrd="0" destOrd="0" presId="urn:microsoft.com/office/officeart/2008/layout/RadialCluster"/>
    <dgm:cxn modelId="{D5C6E0E3-54C2-C24C-A5AE-E89084F86E5E}" srcId="{618FCBE4-9FB9-1443-A407-0C5A823BF635}" destId="{A0B1DCB0-23BD-3545-9FD6-D616C6D3A85C}" srcOrd="0" destOrd="0" parTransId="{D931DB11-3A75-004D-B84A-4982627F8689}" sibTransId="{E01BA1BC-6E87-FA4C-8C67-A567A91EC1CF}"/>
    <dgm:cxn modelId="{7CEE68F0-1A83-6C43-92F3-3060E842E359}" type="presOf" srcId="{C2A2C7B6-97AA-5B46-A45B-122AD1C0595B}" destId="{38BB5D94-531E-9F43-BE92-4B6222209FA9}" srcOrd="0" destOrd="0" presId="urn:microsoft.com/office/officeart/2008/layout/RadialCluster"/>
    <dgm:cxn modelId="{453B94D9-07F6-684C-BB36-DDBCEDB35AC8}" srcId="{618FCBE4-9FB9-1443-A407-0C5A823BF635}" destId="{91BB9360-F227-7145-BD5D-8906341707F4}" srcOrd="2" destOrd="0" parTransId="{C2A2C7B6-97AA-5B46-A45B-122AD1C0595B}" sibTransId="{C80E32B9-DC06-D249-8519-47D121702CA5}"/>
    <dgm:cxn modelId="{A1F1EC74-941A-3D4B-96FB-04176E7B69D7}" type="presParOf" srcId="{E94BAD16-33D1-284E-BEB5-660AC214852D}" destId="{EAB3C79E-D49C-BE46-998B-E92EA18B05C2}" srcOrd="0" destOrd="0" presId="urn:microsoft.com/office/officeart/2008/layout/RadialCluster"/>
    <dgm:cxn modelId="{A2E80828-9A14-BD45-AE2D-44721C6DA137}" type="presParOf" srcId="{EAB3C79E-D49C-BE46-998B-E92EA18B05C2}" destId="{B9A8E20D-56F1-884B-BD57-11ACF8C7F0F5}" srcOrd="0" destOrd="0" presId="urn:microsoft.com/office/officeart/2008/layout/RadialCluster"/>
    <dgm:cxn modelId="{4D3C1471-659D-C94D-ACC8-35CC17FC2A2A}" type="presParOf" srcId="{EAB3C79E-D49C-BE46-998B-E92EA18B05C2}" destId="{CD2A299C-EBDD-8D40-814D-45078B54C6F2}" srcOrd="1" destOrd="0" presId="urn:microsoft.com/office/officeart/2008/layout/RadialCluster"/>
    <dgm:cxn modelId="{2CDA5BCA-D36B-1845-A00B-57A92348E7E9}" type="presParOf" srcId="{EAB3C79E-D49C-BE46-998B-E92EA18B05C2}" destId="{4BB90D36-F51A-DB4B-A18E-46E6F1E92C77}" srcOrd="2" destOrd="0" presId="urn:microsoft.com/office/officeart/2008/layout/RadialCluster"/>
    <dgm:cxn modelId="{0802FE5E-4AA1-EB4C-B232-738980E78384}" type="presParOf" srcId="{EAB3C79E-D49C-BE46-998B-E92EA18B05C2}" destId="{4CA75945-173E-AE43-83A6-D9D0ED1EF62F}" srcOrd="3" destOrd="0" presId="urn:microsoft.com/office/officeart/2008/layout/RadialCluster"/>
    <dgm:cxn modelId="{4A16A76B-65EC-DE4D-94EF-48312B06F60E}" type="presParOf" srcId="{EAB3C79E-D49C-BE46-998B-E92EA18B05C2}" destId="{7A6D5DCD-6125-D746-94B0-899183D85700}" srcOrd="4" destOrd="0" presId="urn:microsoft.com/office/officeart/2008/layout/RadialCluster"/>
    <dgm:cxn modelId="{A86F0F17-4551-E44A-9122-9167DE460502}" type="presParOf" srcId="{EAB3C79E-D49C-BE46-998B-E92EA18B05C2}" destId="{38BB5D94-531E-9F43-BE92-4B6222209FA9}" srcOrd="5" destOrd="0" presId="urn:microsoft.com/office/officeart/2008/layout/RadialCluster"/>
    <dgm:cxn modelId="{A63A3C27-CD77-8948-B75F-2AC206DD74D6}" type="presParOf" srcId="{EAB3C79E-D49C-BE46-998B-E92EA18B05C2}" destId="{FBEBE9B6-37FC-8A4C-A415-B78761DBFF06}" srcOrd="6" destOrd="0" presId="urn:microsoft.com/office/officeart/2008/layout/RadialCluster"/>
    <dgm:cxn modelId="{FBA3F5A1-4AFF-8948-8955-9581B2620BF7}" type="presParOf" srcId="{EAB3C79E-D49C-BE46-998B-E92EA18B05C2}" destId="{25466011-2DA1-AB48-85D5-E8A7FBAAF1A8}" srcOrd="7" destOrd="0" presId="urn:microsoft.com/office/officeart/2008/layout/RadialCluster"/>
    <dgm:cxn modelId="{E0FFD65D-7C66-1243-9264-3AC3A99BE50E}" type="presParOf" srcId="{EAB3C79E-D49C-BE46-998B-E92EA18B05C2}" destId="{7E007864-FC64-8F43-90B5-CEF5458BD542}"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8E20D-56F1-884B-BD57-11ACF8C7F0F5}">
      <dsp:nvSpPr>
        <dsp:cNvPr id="0" name=""/>
        <dsp:cNvSpPr/>
      </dsp:nvSpPr>
      <dsp:spPr>
        <a:xfrm>
          <a:off x="2088232" y="1872205"/>
          <a:ext cx="1562289" cy="174897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WP15</a:t>
          </a:r>
        </a:p>
        <a:p>
          <a:pPr lvl="0" algn="ctr" defTabSz="1200150">
            <a:lnSpc>
              <a:spcPct val="90000"/>
            </a:lnSpc>
            <a:spcBef>
              <a:spcPct val="0"/>
            </a:spcBef>
            <a:spcAft>
              <a:spcPct val="35000"/>
            </a:spcAft>
          </a:pPr>
          <a:r>
            <a:rPr lang="en-US" sz="2700" kern="1200" dirty="0" smtClean="0"/>
            <a:t>Electrical support</a:t>
          </a:r>
          <a:endParaRPr lang="en-US" sz="2700" kern="1200" dirty="0"/>
        </a:p>
      </dsp:txBody>
      <dsp:txXfrm>
        <a:off x="2164497" y="1948470"/>
        <a:ext cx="1409759" cy="1596441"/>
      </dsp:txXfrm>
    </dsp:sp>
    <dsp:sp modelId="{CD2A299C-EBDD-8D40-814D-45078B54C6F2}">
      <dsp:nvSpPr>
        <dsp:cNvPr id="0" name=""/>
        <dsp:cNvSpPr/>
      </dsp:nvSpPr>
      <dsp:spPr>
        <a:xfrm rot="16200000">
          <a:off x="2514166" y="1516994"/>
          <a:ext cx="710422" cy="0"/>
        </a:xfrm>
        <a:custGeom>
          <a:avLst/>
          <a:gdLst/>
          <a:ahLst/>
          <a:cxnLst/>
          <a:rect l="0" t="0" r="0" b="0"/>
          <a:pathLst>
            <a:path>
              <a:moveTo>
                <a:pt x="0" y="0"/>
              </a:moveTo>
              <a:lnTo>
                <a:pt x="710422"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B90D36-F51A-DB4B-A18E-46E6F1E92C77}">
      <dsp:nvSpPr>
        <dsp:cNvPr id="0" name=""/>
        <dsp:cNvSpPr/>
      </dsp:nvSpPr>
      <dsp:spPr>
        <a:xfrm>
          <a:off x="1850319" y="74970"/>
          <a:ext cx="2038116" cy="10868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CF substations ESS-</a:t>
          </a:r>
          <a:r>
            <a:rPr lang="en-US" sz="1600" kern="1200" dirty="0" smtClean="0"/>
            <a:t>0042523, ESS-0042880, </a:t>
          </a:r>
          <a:r>
            <a:rPr lang="en-US" sz="1600" kern="1200" dirty="0" smtClean="0"/>
            <a:t>CF documentation</a:t>
          </a:r>
          <a:endParaRPr lang="en-US" sz="1600" kern="1200" dirty="0"/>
        </a:p>
      </dsp:txBody>
      <dsp:txXfrm>
        <a:off x="1903373" y="128024"/>
        <a:ext cx="1932008" cy="980704"/>
      </dsp:txXfrm>
    </dsp:sp>
    <dsp:sp modelId="{4CA75945-173E-AE43-83A6-D9D0ED1EF62F}">
      <dsp:nvSpPr>
        <dsp:cNvPr id="0" name=""/>
        <dsp:cNvSpPr/>
      </dsp:nvSpPr>
      <dsp:spPr>
        <a:xfrm rot="21553992">
          <a:off x="3650498" y="2732717"/>
          <a:ext cx="525997" cy="0"/>
        </a:xfrm>
        <a:custGeom>
          <a:avLst/>
          <a:gdLst/>
          <a:ahLst/>
          <a:cxnLst/>
          <a:rect l="0" t="0" r="0" b="0"/>
          <a:pathLst>
            <a:path>
              <a:moveTo>
                <a:pt x="0" y="0"/>
              </a:moveTo>
              <a:lnTo>
                <a:pt x="525997"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A6D5DCD-6125-D746-94B0-899183D85700}">
      <dsp:nvSpPr>
        <dsp:cNvPr id="0" name=""/>
        <dsp:cNvSpPr/>
      </dsp:nvSpPr>
      <dsp:spPr>
        <a:xfrm>
          <a:off x="4176473" y="2163203"/>
          <a:ext cx="1076230" cy="11175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n-US" sz="1300" kern="1200" dirty="0" smtClean="0"/>
            <a:t>Water Cooling- ESS-0085695</a:t>
          </a:r>
          <a:endParaRPr lang="en-US" sz="1300" kern="1200" dirty="0"/>
        </a:p>
      </dsp:txBody>
      <dsp:txXfrm>
        <a:off x="4229010" y="2215740"/>
        <a:ext cx="971156" cy="1012509"/>
      </dsp:txXfrm>
    </dsp:sp>
    <dsp:sp modelId="{38BB5D94-531E-9F43-BE92-4B6222209FA9}">
      <dsp:nvSpPr>
        <dsp:cNvPr id="0" name=""/>
        <dsp:cNvSpPr/>
      </dsp:nvSpPr>
      <dsp:spPr>
        <a:xfrm rot="5400000">
          <a:off x="2431770" y="4058784"/>
          <a:ext cx="875213" cy="0"/>
        </a:xfrm>
        <a:custGeom>
          <a:avLst/>
          <a:gdLst/>
          <a:ahLst/>
          <a:cxnLst/>
          <a:rect l="0" t="0" r="0" b="0"/>
          <a:pathLst>
            <a:path>
              <a:moveTo>
                <a:pt x="0" y="0"/>
              </a:moveTo>
              <a:lnTo>
                <a:pt x="875213"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BEBE9B6-37FC-8A4C-A415-B78761DBFF06}">
      <dsp:nvSpPr>
        <dsp:cNvPr id="0" name=""/>
        <dsp:cNvSpPr/>
      </dsp:nvSpPr>
      <dsp:spPr>
        <a:xfrm>
          <a:off x="1694353" y="4496391"/>
          <a:ext cx="2350048" cy="75723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smtClean="0"/>
            <a:t>ICS-ESS-0085695&amp; space reservation in 3D model</a:t>
          </a:r>
          <a:endParaRPr lang="en-US" sz="1700" kern="1200" dirty="0"/>
        </a:p>
      </dsp:txBody>
      <dsp:txXfrm>
        <a:off x="1731318" y="4533356"/>
        <a:ext cx="2276118" cy="683300"/>
      </dsp:txXfrm>
    </dsp:sp>
    <dsp:sp modelId="{25466011-2DA1-AB48-85D5-E8A7FBAAF1A8}">
      <dsp:nvSpPr>
        <dsp:cNvPr id="0" name=""/>
        <dsp:cNvSpPr/>
      </dsp:nvSpPr>
      <dsp:spPr>
        <a:xfrm rot="10800000">
          <a:off x="1495192" y="2746691"/>
          <a:ext cx="593040" cy="0"/>
        </a:xfrm>
        <a:custGeom>
          <a:avLst/>
          <a:gdLst/>
          <a:ahLst/>
          <a:cxnLst/>
          <a:rect l="0" t="0" r="0" b="0"/>
          <a:pathLst>
            <a:path>
              <a:moveTo>
                <a:pt x="0" y="0"/>
              </a:moveTo>
              <a:lnTo>
                <a:pt x="593040"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E007864-FC64-8F43-90B5-CEF5458BD542}">
      <dsp:nvSpPr>
        <dsp:cNvPr id="0" name=""/>
        <dsp:cNvSpPr/>
      </dsp:nvSpPr>
      <dsp:spPr>
        <a:xfrm>
          <a:off x="-13066" y="2103120"/>
          <a:ext cx="1508259" cy="128714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smtClean="0"/>
            <a:t>Accelerator Systems </a:t>
          </a:r>
          <a:r>
            <a:rPr lang="en-US" sz="1700" kern="1200" dirty="0" smtClean="0"/>
            <a:t>ESS</a:t>
          </a:r>
          <a:r>
            <a:rPr lang="en-US" sz="1700" kern="1200" dirty="0" smtClean="0"/>
            <a:t>-</a:t>
          </a:r>
          <a:r>
            <a:rPr lang="en-US" sz="1700" kern="1200" dirty="0" smtClean="0"/>
            <a:t>0085695&amp; </a:t>
          </a:r>
          <a:r>
            <a:rPr lang="en-US" sz="1700" kern="1200" dirty="0" smtClean="0"/>
            <a:t>ESS-0082662</a:t>
          </a:r>
          <a:endParaRPr lang="en-US" sz="1700" kern="1200" dirty="0"/>
        </a:p>
      </dsp:txBody>
      <dsp:txXfrm>
        <a:off x="49767" y="2165953"/>
        <a:ext cx="1382593" cy="116147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11/05/17 k</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104126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Trays shall be segregated according to classification</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16</a:t>
            </a:fld>
            <a:endParaRPr lang="sv-SE" dirty="0"/>
          </a:p>
        </p:txBody>
      </p:sp>
    </p:spTree>
    <p:extLst>
      <p:ext uri="{BB962C8B-B14F-4D97-AF65-F5344CB8AC3E}">
        <p14:creationId xmlns:p14="http://schemas.microsoft.com/office/powerpoint/2010/main" val="84804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approach</a:t>
            </a:r>
            <a:r>
              <a:rPr lang="en-US" baseline="0" dirty="0" smtClean="0"/>
              <a:t> for gallery cables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17</a:t>
            </a:fld>
            <a:endParaRPr lang="sv-SE" dirty="0"/>
          </a:p>
        </p:txBody>
      </p:sp>
    </p:spTree>
    <p:extLst>
      <p:ext uri="{BB962C8B-B14F-4D97-AF65-F5344CB8AC3E}">
        <p14:creationId xmlns:p14="http://schemas.microsoft.com/office/powerpoint/2010/main" val="3244274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Pads on the floor</a:t>
            </a:r>
            <a:r>
              <a:rPr lang="en-US" baseline="0" dirty="0" smtClean="0"/>
              <a:t> – connected to EMC grid </a:t>
            </a:r>
            <a:r>
              <a:rPr lang="en-US" baseline="0" dirty="0" smtClean="0"/>
              <a:t>(3,5- 5cm below finished flood) </a:t>
            </a:r>
            <a:endParaRPr lang="en-US" baseline="0" dirty="0" smtClean="0"/>
          </a:p>
          <a:p>
            <a:r>
              <a:rPr lang="en-US" baseline="0" dirty="0" smtClean="0"/>
              <a:t>Bus Bars on the walls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18</a:t>
            </a:fld>
            <a:endParaRPr lang="sv-SE" dirty="0"/>
          </a:p>
        </p:txBody>
      </p:sp>
    </p:spTree>
    <p:extLst>
      <p:ext uri="{BB962C8B-B14F-4D97-AF65-F5344CB8AC3E}">
        <p14:creationId xmlns:p14="http://schemas.microsoft.com/office/powerpoint/2010/main" val="2212579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27</a:t>
            </a:fld>
            <a:endParaRPr lang="sv-SE" dirty="0"/>
          </a:p>
        </p:txBody>
      </p:sp>
    </p:spTree>
    <p:extLst>
      <p:ext uri="{BB962C8B-B14F-4D97-AF65-F5344CB8AC3E}">
        <p14:creationId xmlns:p14="http://schemas.microsoft.com/office/powerpoint/2010/main" val="1532630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28</a:t>
            </a:fld>
            <a:endParaRPr lang="sv-SE" dirty="0"/>
          </a:p>
        </p:txBody>
      </p:sp>
    </p:spTree>
    <p:extLst>
      <p:ext uri="{BB962C8B-B14F-4D97-AF65-F5344CB8AC3E}">
        <p14:creationId xmlns:p14="http://schemas.microsoft.com/office/powerpoint/2010/main" val="262551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Power </a:t>
            </a:r>
            <a:r>
              <a:rPr lang="en-US" dirty="0" smtClean="0"/>
              <a:t>includes cable dimensioning,</a:t>
            </a:r>
            <a:r>
              <a:rPr lang="en-US" baseline="0" dirty="0" smtClean="0"/>
              <a:t> cable routing definition, installation and </a:t>
            </a:r>
            <a:r>
              <a:rPr lang="en-US" baseline="0" dirty="0" smtClean="0"/>
              <a:t>termination of cables </a:t>
            </a:r>
            <a:r>
              <a:rPr lang="en-US" baseline="0" dirty="0" smtClean="0"/>
              <a:t>at switchgear side and rack </a:t>
            </a:r>
            <a:r>
              <a:rPr lang="en-US" baseline="0" dirty="0" smtClean="0"/>
              <a:t>side</a:t>
            </a:r>
          </a:p>
          <a:p>
            <a:pPr marL="228600" indent="-228600">
              <a:buAutoNum type="arabicPeriod"/>
            </a:pPr>
            <a:r>
              <a:rPr lang="en-US" baseline="0" dirty="0" smtClean="0"/>
              <a:t>UPS design based on load requirements by accelerator systems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979498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ICS</a:t>
            </a:r>
            <a:r>
              <a:rPr lang="en-US" baseline="0" dirty="0" smtClean="0"/>
              <a:t> interfaces: </a:t>
            </a:r>
            <a:r>
              <a:rPr lang="en-US" baseline="0" dirty="0" smtClean="0"/>
              <a:t>cooling monitoring, </a:t>
            </a:r>
            <a:r>
              <a:rPr lang="en-US" baseline="0" dirty="0" smtClean="0"/>
              <a:t>circuit </a:t>
            </a:r>
            <a:r>
              <a:rPr lang="en-US" baseline="0" dirty="0" smtClean="0"/>
              <a:t>breaker status </a:t>
            </a:r>
            <a:r>
              <a:rPr lang="en-US" baseline="0" dirty="0" smtClean="0"/>
              <a:t>switchgear </a:t>
            </a:r>
            <a:r>
              <a:rPr lang="en-US" baseline="0" dirty="0" smtClean="0"/>
              <a:t>side monitoring, </a:t>
            </a:r>
            <a:r>
              <a:rPr lang="en-US" baseline="0" dirty="0" smtClean="0"/>
              <a:t>space reservation in racks, space reservation in the cable </a:t>
            </a:r>
            <a:r>
              <a:rPr lang="en-US" baseline="0" dirty="0" smtClean="0"/>
              <a:t>trays, UPS power</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a:t>
            </a:fld>
            <a:endParaRPr lang="sv-SE" dirty="0"/>
          </a:p>
        </p:txBody>
      </p:sp>
    </p:spTree>
    <p:extLst>
      <p:ext uri="{BB962C8B-B14F-4D97-AF65-F5344CB8AC3E}">
        <p14:creationId xmlns:p14="http://schemas.microsoft.com/office/powerpoint/2010/main" val="560401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 cells powered</a:t>
            </a:r>
            <a:r>
              <a:rPr lang="en-US" baseline="0" dirty="0" smtClean="0"/>
              <a:t> from 10 s/s in parallel to the gallery building</a:t>
            </a:r>
          </a:p>
          <a:p>
            <a:r>
              <a:rPr lang="en-US" baseline="0" dirty="0" smtClean="0"/>
              <a:t>Documentation: Switchgear single line diagrams, Switchgear settings and short current calculations, cable lists from breakers to racks and modulators</a:t>
            </a:r>
          </a:p>
        </p:txBody>
      </p:sp>
      <p:sp>
        <p:nvSpPr>
          <p:cNvPr id="4" name="Slide Number Placeholder 3"/>
          <p:cNvSpPr>
            <a:spLocks noGrp="1"/>
          </p:cNvSpPr>
          <p:nvPr>
            <p:ph type="sldNum" sz="quarter" idx="10"/>
          </p:nvPr>
        </p:nvSpPr>
        <p:spPr/>
        <p:txBody>
          <a:bodyPr/>
          <a:lstStyle/>
          <a:p>
            <a:fld id="{161A53A7-64CD-4D0E-AAE8-1AC9C79D7085}" type="slidenum">
              <a:rPr lang="sv-SE" smtClean="0"/>
              <a:t>5</a:t>
            </a:fld>
            <a:endParaRPr lang="sv-SE" dirty="0"/>
          </a:p>
        </p:txBody>
      </p:sp>
    </p:spTree>
    <p:extLst>
      <p:ext uri="{BB962C8B-B14F-4D97-AF65-F5344CB8AC3E}">
        <p14:creationId xmlns:p14="http://schemas.microsoft.com/office/powerpoint/2010/main" val="3601086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dirty="0"/>
          </a:p>
        </p:txBody>
      </p:sp>
    </p:spTree>
    <p:extLst>
      <p:ext uri="{BB962C8B-B14F-4D97-AF65-F5344CB8AC3E}">
        <p14:creationId xmlns:p14="http://schemas.microsoft.com/office/powerpoint/2010/main" val="1083530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dirty="0"/>
          </a:p>
        </p:txBody>
      </p:sp>
    </p:spTree>
    <p:extLst>
      <p:ext uri="{BB962C8B-B14F-4D97-AF65-F5344CB8AC3E}">
        <p14:creationId xmlns:p14="http://schemas.microsoft.com/office/powerpoint/2010/main" val="369620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it</a:t>
            </a:r>
            <a:r>
              <a:rPr lang="en-GB" baseline="0" dirty="0" smtClean="0"/>
              <a:t> possible that we will only have 2 power distributions, one from either side of the gallery.</a:t>
            </a:r>
          </a:p>
          <a:p>
            <a:r>
              <a:rPr lang="en-GB" baseline="0" dirty="0" smtClean="0"/>
              <a:t>There are 50 radiation monitors dotted along the gallery, probably at the stubs, tunnel wall. </a:t>
            </a:r>
          </a:p>
          <a:p>
            <a:r>
              <a:rPr lang="en-GB" baseline="0" dirty="0" smtClean="0"/>
              <a:t>Decide if UPS go on the level 090 or level 100 – not to do </a:t>
            </a:r>
            <a:r>
              <a:rPr lang="en-GB" baseline="0" smtClean="0"/>
              <a:t>like Fukushima. </a:t>
            </a:r>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dirty="0"/>
          </a:p>
        </p:txBody>
      </p:sp>
    </p:spTree>
    <p:extLst>
      <p:ext uri="{BB962C8B-B14F-4D97-AF65-F5344CB8AC3E}">
        <p14:creationId xmlns:p14="http://schemas.microsoft.com/office/powerpoint/2010/main" val="1532630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Rack need an incoming Circuit Breaker that</a:t>
            </a:r>
            <a:r>
              <a:rPr lang="en-GB" baseline="0" dirty="0" smtClean="0"/>
              <a:t> can be locked so that a rack can be isolated on a LOTO procedure.   </a:t>
            </a:r>
          </a:p>
          <a:p>
            <a:r>
              <a:rPr lang="en-GB" baseline="0" dirty="0" smtClean="0"/>
              <a:t>If UPS is fed to the rack, the UPS incoming feed need a separate isolation switch / circuit breaker so that LOTO can be applied to the UPS supply also. </a:t>
            </a:r>
          </a:p>
          <a:p>
            <a:r>
              <a:rPr lang="en-GB" dirty="0" smtClean="0"/>
              <a:t>The racks are supplied</a:t>
            </a:r>
            <a:r>
              <a:rPr lang="en-GB" baseline="0" dirty="0" smtClean="0"/>
              <a:t> with 400 V, 3 Phase power. Single-Phase loads are distributed onto phases in the PDU or in the socket strips, depending of the design of the rack. </a:t>
            </a:r>
          </a:p>
          <a:p>
            <a:r>
              <a:rPr lang="en-GB" baseline="0" dirty="0" smtClean="0"/>
              <a:t>Socket strips are less complicated, need to “normalise” the PDU’s to have few types – variants are always more expensive and error prone in production.  </a:t>
            </a:r>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10</a:t>
            </a:fld>
            <a:endParaRPr lang="sv-SE" dirty="0"/>
          </a:p>
        </p:txBody>
      </p:sp>
    </p:spTree>
    <p:extLst>
      <p:ext uri="{BB962C8B-B14F-4D97-AF65-F5344CB8AC3E}">
        <p14:creationId xmlns:p14="http://schemas.microsoft.com/office/powerpoint/2010/main" val="1904099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Rack</a:t>
            </a:r>
            <a:r>
              <a:rPr lang="en-US" baseline="0" dirty="0" smtClean="0"/>
              <a:t> names and positioning defined in the rack spreadsheet ESS-0085695</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12</a:t>
            </a:fld>
            <a:endParaRPr lang="sv-SE" dirty="0"/>
          </a:p>
        </p:txBody>
      </p:sp>
    </p:spTree>
    <p:extLst>
      <p:ext uri="{BB962C8B-B14F-4D97-AF65-F5344CB8AC3E}">
        <p14:creationId xmlns:p14="http://schemas.microsoft.com/office/powerpoint/2010/main" val="68000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smtClean="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11/05/17 k</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11/05/17 k</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11/05/17 k</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11/05/17 k</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Shape 21"/>
          <p:cNvSpPr>
            <a:spLocks noGrp="1"/>
          </p:cNvSpPr>
          <p:nvPr>
            <p:ph type="title"/>
          </p:nvPr>
        </p:nvSpPr>
        <p:spPr>
          <a:xfrm>
            <a:off x="553641" y="366117"/>
            <a:ext cx="8036719" cy="1339453"/>
          </a:xfrm>
          <a:prstGeom prst="rect">
            <a:avLst/>
          </a:prstGeom>
        </p:spPr>
        <p:txBody>
          <a:bodyPr/>
          <a:lstStyle>
            <a:lvl1pPr algn="ctr">
              <a:defRPr sz="5200" cap="none">
                <a:solidFill>
                  <a:srgbClr val="515151"/>
                </a:solidFill>
                <a:effectLst>
                  <a:outerShdw blurRad="38100" dist="50800" dir="3000000" rotWithShape="0">
                    <a:srgbClr val="FFFFFF">
                      <a:alpha val="60000"/>
                    </a:srgbClr>
                  </a:outerShdw>
                </a:effectLst>
                <a:latin typeface="+mn-lt"/>
                <a:ea typeface="+mn-ea"/>
                <a:cs typeface="+mn-cs"/>
                <a:sym typeface="Cochin"/>
              </a:defRPr>
            </a:lvl1pPr>
          </a:lstStyle>
          <a:p>
            <a:pPr lvl="0">
              <a:defRPr sz="1800">
                <a:solidFill>
                  <a:srgbClr val="000000"/>
                </a:solidFill>
                <a:effectLst/>
              </a:defRPr>
            </a:pPr>
            <a:r>
              <a:rPr sz="5200">
                <a:solidFill>
                  <a:srgbClr val="515151"/>
                </a:solidFill>
                <a:effectLst>
                  <a:outerShdw blurRad="38100" dist="50800" dir="3000000" rotWithShape="0">
                    <a:srgbClr val="FFFFFF">
                      <a:alpha val="60000"/>
                    </a:srgbClr>
                  </a:outerShdw>
                </a:effectLst>
              </a:rPr>
              <a:t>Title Text</a:t>
            </a:r>
          </a:p>
        </p:txBody>
      </p:sp>
      <p:sp>
        <p:nvSpPr>
          <p:cNvPr id="22" name="Shape 22"/>
          <p:cNvSpPr>
            <a:spLocks noGrp="1"/>
          </p:cNvSpPr>
          <p:nvPr>
            <p:ph type="body" idx="1"/>
          </p:nvPr>
        </p:nvSpPr>
        <p:spPr>
          <a:xfrm>
            <a:off x="553641" y="1964531"/>
            <a:ext cx="8036719" cy="4018359"/>
          </a:xfrm>
          <a:prstGeom prst="rect">
            <a:avLst/>
          </a:prstGeom>
        </p:spPr>
        <p:txBody>
          <a:bodyPr>
            <a:normAutofit/>
          </a:bodyPr>
          <a:lstStyle>
            <a:lvl1pPr marL="303599" indent="-303599">
              <a:lnSpc>
                <a:spcPct val="100000"/>
              </a:lnSpc>
              <a:spcBef>
                <a:spcPts val="2812"/>
              </a:spcBef>
              <a:buClr>
                <a:srgbClr val="515151"/>
              </a:buClr>
              <a:buSzPct val="75000"/>
              <a:buFontTx/>
              <a:buChar char="•"/>
              <a:defRPr sz="2800">
                <a:solidFill>
                  <a:srgbClr val="515151"/>
                </a:solidFill>
                <a:latin typeface="+mn-lt"/>
                <a:ea typeface="+mn-ea"/>
                <a:cs typeface="+mn-cs"/>
                <a:sym typeface="Cochin"/>
              </a:defRPr>
            </a:lvl1pPr>
            <a:lvl2pPr marL="607197" indent="-303599">
              <a:lnSpc>
                <a:spcPct val="100000"/>
              </a:lnSpc>
              <a:spcBef>
                <a:spcPts val="2812"/>
              </a:spcBef>
              <a:buClr>
                <a:srgbClr val="515151"/>
              </a:buClr>
              <a:buSzPct val="75000"/>
              <a:buFontTx/>
              <a:buChar char="•"/>
              <a:defRPr sz="2800">
                <a:solidFill>
                  <a:srgbClr val="515151"/>
                </a:solidFill>
                <a:latin typeface="+mn-lt"/>
                <a:ea typeface="+mn-ea"/>
                <a:cs typeface="+mn-cs"/>
                <a:sym typeface="Cochin"/>
              </a:defRPr>
            </a:lvl2pPr>
            <a:lvl3pPr marL="910796" indent="-303599">
              <a:lnSpc>
                <a:spcPct val="100000"/>
              </a:lnSpc>
              <a:spcBef>
                <a:spcPts val="2812"/>
              </a:spcBef>
              <a:buClr>
                <a:srgbClr val="515151"/>
              </a:buClr>
              <a:buSzPct val="75000"/>
              <a:buFontTx/>
              <a:defRPr sz="2800">
                <a:solidFill>
                  <a:srgbClr val="515151"/>
                </a:solidFill>
                <a:latin typeface="+mn-lt"/>
                <a:ea typeface="+mn-ea"/>
                <a:cs typeface="+mn-cs"/>
                <a:sym typeface="Cochin"/>
              </a:defRPr>
            </a:lvl3pPr>
            <a:lvl4pPr marL="1214394" indent="-303599">
              <a:lnSpc>
                <a:spcPct val="100000"/>
              </a:lnSpc>
              <a:spcBef>
                <a:spcPts val="2812"/>
              </a:spcBef>
              <a:buClr>
                <a:srgbClr val="515151"/>
              </a:buClr>
              <a:buSzPct val="75000"/>
              <a:buFontTx/>
              <a:defRPr sz="2800">
                <a:solidFill>
                  <a:srgbClr val="515151"/>
                </a:solidFill>
                <a:latin typeface="+mn-lt"/>
                <a:ea typeface="+mn-ea"/>
                <a:cs typeface="+mn-cs"/>
                <a:sym typeface="Cochin"/>
              </a:defRPr>
            </a:lvl4pPr>
            <a:lvl5pPr marL="1517993" indent="-303599">
              <a:lnSpc>
                <a:spcPct val="100000"/>
              </a:lnSpc>
              <a:spcBef>
                <a:spcPts val="2812"/>
              </a:spcBef>
              <a:buClr>
                <a:srgbClr val="515151"/>
              </a:buClr>
              <a:buSzPct val="75000"/>
              <a:buFontTx/>
              <a:defRPr sz="2800">
                <a:solidFill>
                  <a:srgbClr val="515151"/>
                </a:solidFill>
                <a:latin typeface="+mn-lt"/>
                <a:ea typeface="+mn-ea"/>
                <a:cs typeface="+mn-cs"/>
                <a:sym typeface="Cochin"/>
              </a:defRPr>
            </a:lvl5pPr>
          </a:lstStyle>
          <a:p>
            <a:pPr lvl="0">
              <a:defRPr sz="1800">
                <a:solidFill>
                  <a:srgbClr val="000000"/>
                </a:solidFill>
              </a:defRPr>
            </a:pPr>
            <a:r>
              <a:rPr sz="2800">
                <a:solidFill>
                  <a:srgbClr val="515151"/>
                </a:solidFill>
              </a:rPr>
              <a:t>Body Level One</a:t>
            </a:r>
          </a:p>
          <a:p>
            <a:pPr lvl="1">
              <a:defRPr sz="1800">
                <a:solidFill>
                  <a:srgbClr val="000000"/>
                </a:solidFill>
              </a:defRPr>
            </a:pPr>
            <a:r>
              <a:rPr sz="2800">
                <a:solidFill>
                  <a:srgbClr val="515151"/>
                </a:solidFill>
              </a:rPr>
              <a:t>Body Level Two</a:t>
            </a:r>
          </a:p>
          <a:p>
            <a:pPr lvl="2">
              <a:defRPr sz="1800">
                <a:solidFill>
                  <a:srgbClr val="000000"/>
                </a:solidFill>
              </a:defRPr>
            </a:pPr>
            <a:r>
              <a:rPr sz="2800">
                <a:solidFill>
                  <a:srgbClr val="515151"/>
                </a:solidFill>
              </a:rPr>
              <a:t>Body Level Three</a:t>
            </a:r>
          </a:p>
          <a:p>
            <a:pPr lvl="3">
              <a:defRPr sz="1800">
                <a:solidFill>
                  <a:srgbClr val="000000"/>
                </a:solidFill>
              </a:defRPr>
            </a:pPr>
            <a:r>
              <a:rPr sz="2800">
                <a:solidFill>
                  <a:srgbClr val="515151"/>
                </a:solidFill>
              </a:rPr>
              <a:t>Body Level Four</a:t>
            </a:r>
          </a:p>
          <a:p>
            <a:pPr lvl="4">
              <a:defRPr sz="1800">
                <a:solidFill>
                  <a:srgbClr val="000000"/>
                </a:solidFill>
              </a:defRPr>
            </a:pPr>
            <a:r>
              <a:rPr sz="2800">
                <a:solidFill>
                  <a:srgbClr val="515151"/>
                </a:solidFill>
              </a:rPr>
              <a:t>Body Level Five</a:t>
            </a:r>
          </a:p>
        </p:txBody>
      </p:sp>
    </p:spTree>
    <p:extLst>
      <p:ext uri="{BB962C8B-B14F-4D97-AF65-F5344CB8AC3E}">
        <p14:creationId xmlns:p14="http://schemas.microsoft.com/office/powerpoint/2010/main" val="2717787129"/>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11/05/17 k</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s://cable.esss.lu.se/" TargetMode="External"/><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tif"/><Relationship Id="rId3"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image" Target="../media/image35.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tif"/><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jpeg"/><Relationship Id="rId7"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dirty="0" smtClean="0"/>
              <a:t>WP 15 RF cell Review</a:t>
            </a:r>
            <a:endParaRPr lang="en-GB" sz="4000" dirty="0"/>
          </a:p>
        </p:txBody>
      </p:sp>
      <p:sp>
        <p:nvSpPr>
          <p:cNvPr id="3" name="Subtitle 2"/>
          <p:cNvSpPr>
            <a:spLocks noGrp="1"/>
          </p:cNvSpPr>
          <p:nvPr>
            <p:ph type="subTitle" idx="1"/>
          </p:nvPr>
        </p:nvSpPr>
        <p:spPr/>
        <p:txBody>
          <a:bodyPr>
            <a:noAutofit/>
          </a:bodyPr>
          <a:lstStyle/>
          <a:p>
            <a:r>
              <a:rPr lang="en-GB" sz="2000" dirty="0" smtClean="0">
                <a:solidFill>
                  <a:schemeClr val="bg1"/>
                </a:solidFill>
              </a:rPr>
              <a:t>Evangelia Vaena</a:t>
            </a:r>
          </a:p>
          <a:p>
            <a:r>
              <a:rPr lang="en-GB" sz="2000" dirty="0" smtClean="0">
                <a:solidFill>
                  <a:schemeClr val="bg1"/>
                </a:solidFill>
              </a:rPr>
              <a:t>Electrical Engineer</a:t>
            </a:r>
            <a:endParaRPr lang="en-GB" sz="2000" dirty="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smtClean="0">
                <a:solidFill>
                  <a:srgbClr val="FFFFFF"/>
                </a:solidFill>
              </a:rPr>
              <a:t>www.europeanspallationsource.se</a:t>
            </a:r>
            <a:endParaRPr lang="en-GB" sz="1600" dirty="0" smtClean="0">
              <a:solidFill>
                <a:srgbClr val="FFFFFF"/>
              </a:solidFill>
            </a:endParaRPr>
          </a:p>
          <a:p>
            <a:pPr algn="ctr"/>
            <a:fld id="{656E358F-28A8-D04A-99E6-206C49444CD4}" type="datetime3">
              <a:rPr lang="en-GB" sz="1400" smtClean="0">
                <a:solidFill>
                  <a:srgbClr val="FFFFFF"/>
                </a:solidFill>
              </a:rPr>
              <a:t>11 May 2017</a:t>
            </a:fld>
            <a:endParaRPr lang="en-GB" sz="1400" dirty="0" smtClean="0">
              <a:solidFill>
                <a:srgbClr val="FFFFFF"/>
              </a:solidFill>
            </a:endParaRPr>
          </a:p>
        </p:txBody>
      </p:sp>
    </p:spTree>
    <p:extLst>
      <p:ext uri="{BB962C8B-B14F-4D97-AF65-F5344CB8AC3E}">
        <p14:creationId xmlns:p14="http://schemas.microsoft.com/office/powerpoint/2010/main" val="13946133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Power distribution in Racks (PDU’s)</a:t>
            </a:r>
            <a:r>
              <a:rPr lang="en-US" dirty="0"/>
              <a:t> (slide by </a:t>
            </a:r>
            <a:r>
              <a:rPr lang="en-US" dirty="0" err="1"/>
              <a:t>F.Jensen</a:t>
            </a:r>
            <a:r>
              <a:rPr lang="en-US" dirty="0"/>
              <a: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10</a:t>
            </a:fld>
            <a:endParaRPr lang="en-GB" noProof="0"/>
          </a:p>
        </p:txBody>
      </p:sp>
      <p:pic>
        <p:nvPicPr>
          <p:cNvPr id="5" name="Picture 4"/>
          <p:cNvPicPr>
            <a:picLocks noChangeAspect="1"/>
          </p:cNvPicPr>
          <p:nvPr/>
        </p:nvPicPr>
        <p:blipFill>
          <a:blip r:embed="rId3"/>
          <a:stretch>
            <a:fillRect/>
          </a:stretch>
        </p:blipFill>
        <p:spPr>
          <a:xfrm>
            <a:off x="179512" y="1700808"/>
            <a:ext cx="5342385" cy="3384376"/>
          </a:xfrm>
          <a:prstGeom prst="rect">
            <a:avLst/>
          </a:prstGeom>
        </p:spPr>
      </p:pic>
      <p:pic>
        <p:nvPicPr>
          <p:cNvPr id="6" name="Picture 5"/>
          <p:cNvPicPr>
            <a:picLocks noChangeAspect="1"/>
          </p:cNvPicPr>
          <p:nvPr/>
        </p:nvPicPr>
        <p:blipFill>
          <a:blip r:embed="rId4"/>
          <a:stretch>
            <a:fillRect/>
          </a:stretch>
        </p:blipFill>
        <p:spPr>
          <a:xfrm>
            <a:off x="6156176" y="1556792"/>
            <a:ext cx="1944216" cy="1944216"/>
          </a:xfrm>
          <a:prstGeom prst="rect">
            <a:avLst/>
          </a:prstGeom>
        </p:spPr>
      </p:pic>
      <p:pic>
        <p:nvPicPr>
          <p:cNvPr id="7" name="Picture 6"/>
          <p:cNvPicPr>
            <a:picLocks noChangeAspect="1"/>
          </p:cNvPicPr>
          <p:nvPr/>
        </p:nvPicPr>
        <p:blipFill>
          <a:blip r:embed="rId5"/>
          <a:stretch>
            <a:fillRect/>
          </a:stretch>
        </p:blipFill>
        <p:spPr>
          <a:xfrm>
            <a:off x="5508104" y="3573016"/>
            <a:ext cx="2664296" cy="2664296"/>
          </a:xfrm>
          <a:prstGeom prst="rect">
            <a:avLst/>
          </a:prstGeom>
        </p:spPr>
      </p:pic>
      <p:sp>
        <p:nvSpPr>
          <p:cNvPr id="8" name="TextBox 7"/>
          <p:cNvSpPr txBox="1"/>
          <p:nvPr/>
        </p:nvSpPr>
        <p:spPr>
          <a:xfrm>
            <a:off x="251520" y="5157192"/>
            <a:ext cx="3384376" cy="1477328"/>
          </a:xfrm>
          <a:prstGeom prst="rect">
            <a:avLst/>
          </a:prstGeom>
          <a:noFill/>
        </p:spPr>
        <p:txBody>
          <a:bodyPr wrap="square" rtlCol="0">
            <a:spAutoFit/>
          </a:bodyPr>
          <a:lstStyle/>
          <a:p>
            <a:r>
              <a:rPr lang="en-GB" dirty="0" smtClean="0"/>
              <a:t>Power distribution for racks, the accelerator is somewhat special because part of the equipment uses 3-phase power feeds. This drives a need for PDU’s. </a:t>
            </a:r>
            <a:endParaRPr lang="en-GB" dirty="0"/>
          </a:p>
        </p:txBody>
      </p:sp>
      <p:sp>
        <p:nvSpPr>
          <p:cNvPr id="9" name="TextBox 8"/>
          <p:cNvSpPr txBox="1"/>
          <p:nvPr/>
        </p:nvSpPr>
        <p:spPr>
          <a:xfrm>
            <a:off x="683568" y="1772816"/>
            <a:ext cx="792088" cy="461665"/>
          </a:xfrm>
          <a:prstGeom prst="rect">
            <a:avLst/>
          </a:prstGeom>
          <a:noFill/>
        </p:spPr>
        <p:txBody>
          <a:bodyPr wrap="square" rtlCol="0">
            <a:spAutoFit/>
          </a:bodyPr>
          <a:lstStyle/>
          <a:p>
            <a:r>
              <a:rPr lang="en-GB" sz="1200" dirty="0" smtClean="0"/>
              <a:t>Normal Supply</a:t>
            </a:r>
            <a:endParaRPr lang="en-GB" sz="1200" dirty="0"/>
          </a:p>
        </p:txBody>
      </p:sp>
      <p:sp>
        <p:nvSpPr>
          <p:cNvPr id="10" name="TextBox 9"/>
          <p:cNvSpPr txBox="1"/>
          <p:nvPr/>
        </p:nvSpPr>
        <p:spPr>
          <a:xfrm>
            <a:off x="3995936" y="1772816"/>
            <a:ext cx="792088" cy="461665"/>
          </a:xfrm>
          <a:prstGeom prst="rect">
            <a:avLst/>
          </a:prstGeom>
          <a:noFill/>
        </p:spPr>
        <p:txBody>
          <a:bodyPr wrap="square" rtlCol="0">
            <a:spAutoFit/>
          </a:bodyPr>
          <a:lstStyle/>
          <a:p>
            <a:r>
              <a:rPr lang="en-GB" sz="1200" dirty="0" smtClean="0"/>
              <a:t>UPS Supply</a:t>
            </a:r>
            <a:endParaRPr lang="en-GB" sz="1200" dirty="0"/>
          </a:p>
        </p:txBody>
      </p:sp>
      <p:sp>
        <p:nvSpPr>
          <p:cNvPr id="3" name="Line Callout 1 2"/>
          <p:cNvSpPr/>
          <p:nvPr/>
        </p:nvSpPr>
        <p:spPr>
          <a:xfrm>
            <a:off x="1403648" y="1628800"/>
            <a:ext cx="1008112" cy="504056"/>
          </a:xfrm>
          <a:prstGeom prst="borderCallout1">
            <a:avLst>
              <a:gd name="adj1" fmla="val 18750"/>
              <a:gd name="adj2" fmla="val -8333"/>
              <a:gd name="adj3" fmla="val 155463"/>
              <a:gd name="adj4" fmla="val -6798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smtClean="0"/>
              <a:t>Lockable CB</a:t>
            </a:r>
            <a:endParaRPr lang="en-GB" sz="1400" dirty="0"/>
          </a:p>
        </p:txBody>
      </p:sp>
      <p:sp>
        <p:nvSpPr>
          <p:cNvPr id="11" name="TextBox 10"/>
          <p:cNvSpPr txBox="1"/>
          <p:nvPr/>
        </p:nvSpPr>
        <p:spPr>
          <a:xfrm>
            <a:off x="7236296" y="4293096"/>
            <a:ext cx="1108121" cy="307777"/>
          </a:xfrm>
          <a:prstGeom prst="rect">
            <a:avLst/>
          </a:prstGeom>
          <a:noFill/>
        </p:spPr>
        <p:txBody>
          <a:bodyPr wrap="none" rtlCol="0">
            <a:spAutoFit/>
          </a:bodyPr>
          <a:lstStyle/>
          <a:p>
            <a:r>
              <a:rPr lang="en-GB" sz="1400" dirty="0" smtClean="0"/>
              <a:t>Socket strips</a:t>
            </a:r>
            <a:endParaRPr lang="en-GB" sz="1400" dirty="0"/>
          </a:p>
        </p:txBody>
      </p:sp>
      <p:sp>
        <p:nvSpPr>
          <p:cNvPr id="12" name="TextBox 11"/>
          <p:cNvSpPr txBox="1"/>
          <p:nvPr/>
        </p:nvSpPr>
        <p:spPr>
          <a:xfrm>
            <a:off x="7956376" y="1916832"/>
            <a:ext cx="618078" cy="307777"/>
          </a:xfrm>
          <a:prstGeom prst="rect">
            <a:avLst/>
          </a:prstGeom>
          <a:noFill/>
        </p:spPr>
        <p:txBody>
          <a:bodyPr wrap="none" rtlCol="0">
            <a:spAutoFit/>
          </a:bodyPr>
          <a:lstStyle/>
          <a:p>
            <a:r>
              <a:rPr lang="en-GB" sz="1400" dirty="0" smtClean="0"/>
              <a:t>PDU’s</a:t>
            </a:r>
            <a:endParaRPr lang="en-GB" sz="1400" dirty="0"/>
          </a:p>
        </p:txBody>
      </p:sp>
      <p:sp>
        <p:nvSpPr>
          <p:cNvPr id="13" name="Line Callout 1 12"/>
          <p:cNvSpPr/>
          <p:nvPr/>
        </p:nvSpPr>
        <p:spPr>
          <a:xfrm>
            <a:off x="3923928" y="5229200"/>
            <a:ext cx="1440160" cy="504056"/>
          </a:xfrm>
          <a:prstGeom prst="borderCallout1">
            <a:avLst>
              <a:gd name="adj1" fmla="val 18750"/>
              <a:gd name="adj2" fmla="val -8333"/>
              <a:gd name="adj3" fmla="val -89903"/>
              <a:gd name="adj4" fmla="val -5871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smtClean="0"/>
              <a:t>Socket for crates or socket strips.</a:t>
            </a:r>
            <a:endParaRPr lang="en-GB" sz="1400" dirty="0"/>
          </a:p>
        </p:txBody>
      </p:sp>
    </p:spTree>
    <p:extLst>
      <p:ext uri="{BB962C8B-B14F-4D97-AF65-F5344CB8AC3E}">
        <p14:creationId xmlns:p14="http://schemas.microsoft.com/office/powerpoint/2010/main" val="29474918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Rack Cabinet Mechanical Configuration</a:t>
            </a:r>
            <a:endParaRPr lang="en-US" dirty="0"/>
          </a:p>
        </p:txBody>
      </p:sp>
      <p:sp>
        <p:nvSpPr>
          <p:cNvPr id="3" name="Content Placeholder 2"/>
          <p:cNvSpPr>
            <a:spLocks noGrp="1"/>
          </p:cNvSpPr>
          <p:nvPr>
            <p:ph idx="1"/>
          </p:nvPr>
        </p:nvSpPr>
        <p:spPr>
          <a:xfrm>
            <a:off x="4716016" y="1600200"/>
            <a:ext cx="4176464" cy="4853136"/>
          </a:xfrm>
        </p:spPr>
        <p:txBody>
          <a:bodyPr>
            <a:normAutofit/>
          </a:bodyPr>
          <a:lstStyle/>
          <a:p>
            <a:pPr>
              <a:spcBef>
                <a:spcPts val="70"/>
              </a:spcBef>
              <a:defRPr sz="1800">
                <a:solidFill>
                  <a:srgbClr val="000000"/>
                </a:solidFill>
              </a:defRPr>
            </a:pPr>
            <a:r>
              <a:rPr lang="en-US" dirty="0"/>
              <a:t>ONE rack size for </a:t>
            </a:r>
            <a:r>
              <a:rPr lang="en-US" dirty="0" smtClean="0"/>
              <a:t>all </a:t>
            </a:r>
          </a:p>
          <a:p>
            <a:pPr>
              <a:spcBef>
                <a:spcPts val="70"/>
              </a:spcBef>
              <a:defRPr sz="1800">
                <a:solidFill>
                  <a:srgbClr val="000000"/>
                </a:solidFill>
              </a:defRPr>
            </a:pPr>
            <a:r>
              <a:rPr lang="en-US" dirty="0" smtClean="0"/>
              <a:t>Size </a:t>
            </a:r>
            <a:r>
              <a:rPr lang="en-US" dirty="0"/>
              <a:t>2200 mm high (47U), 1000 mm deep and 600 mm wide (</a:t>
            </a:r>
            <a:r>
              <a:rPr lang="en-US" dirty="0" smtClean="0"/>
              <a:t>19”), </a:t>
            </a:r>
            <a:r>
              <a:rPr lang="en-US" dirty="0" err="1" smtClean="0"/>
              <a:t>colour</a:t>
            </a:r>
            <a:r>
              <a:rPr lang="en-US" dirty="0" smtClean="0"/>
              <a:t> </a:t>
            </a:r>
            <a:r>
              <a:rPr lang="en-US" dirty="0"/>
              <a:t>RAL </a:t>
            </a:r>
            <a:r>
              <a:rPr lang="en-US" dirty="0" smtClean="0"/>
              <a:t>7035</a:t>
            </a:r>
          </a:p>
          <a:p>
            <a:pPr>
              <a:spcBef>
                <a:spcPts val="70"/>
              </a:spcBef>
              <a:defRPr sz="1800">
                <a:solidFill>
                  <a:srgbClr val="000000"/>
                </a:solidFill>
              </a:defRPr>
            </a:pPr>
            <a:r>
              <a:rPr lang="en-US" dirty="0" smtClean="0"/>
              <a:t>Glass </a:t>
            </a:r>
            <a:r>
              <a:rPr lang="en-US" dirty="0"/>
              <a:t>Front </a:t>
            </a:r>
            <a:r>
              <a:rPr lang="en-US" dirty="0" smtClean="0"/>
              <a:t>Door, </a:t>
            </a:r>
            <a:r>
              <a:rPr lang="en-US" sz="1800" dirty="0" smtClean="0"/>
              <a:t>rear </a:t>
            </a:r>
            <a:r>
              <a:rPr lang="en-US" sz="1800" dirty="0"/>
              <a:t>door is in one-piece steel plate, fully perforated to optimize airflow</a:t>
            </a:r>
            <a:endParaRPr lang="en-US" dirty="0" smtClean="0"/>
          </a:p>
          <a:p>
            <a:pPr>
              <a:spcBef>
                <a:spcPts val="70"/>
              </a:spcBef>
              <a:defRPr sz="1800">
                <a:solidFill>
                  <a:srgbClr val="000000"/>
                </a:solidFill>
              </a:defRPr>
            </a:pPr>
            <a:r>
              <a:rPr lang="en-US" dirty="0" smtClean="0"/>
              <a:t>Front </a:t>
            </a:r>
            <a:r>
              <a:rPr lang="en-US" dirty="0"/>
              <a:t>and back mounting rails. The rack units (U) of the rack are defined by the pre-threaded holes</a:t>
            </a:r>
          </a:p>
          <a:p>
            <a:pPr>
              <a:spcBef>
                <a:spcPts val="0"/>
              </a:spcBef>
              <a:defRPr sz="1800">
                <a:solidFill>
                  <a:srgbClr val="000000"/>
                </a:solidFill>
              </a:defRPr>
            </a:pPr>
            <a:r>
              <a:rPr lang="en-US" dirty="0"/>
              <a:t>The protection class IP20</a:t>
            </a:r>
          </a:p>
          <a:p>
            <a:pPr>
              <a:spcBef>
                <a:spcPts val="0"/>
              </a:spcBef>
              <a:defRPr sz="1800">
                <a:solidFill>
                  <a:srgbClr val="000000"/>
                </a:solidFill>
              </a:defRPr>
            </a:pPr>
            <a:r>
              <a:rPr lang="en-US" dirty="0" smtClean="0"/>
              <a:t>Preinstalled </a:t>
            </a:r>
            <a:r>
              <a:rPr lang="en-US" dirty="0" err="1" smtClean="0"/>
              <a:t>earthing</a:t>
            </a:r>
            <a:r>
              <a:rPr lang="en-US" dirty="0" smtClean="0"/>
              <a:t> bars</a:t>
            </a:r>
            <a:endParaRPr lang="en-US" dirty="0"/>
          </a:p>
          <a:p>
            <a:pPr>
              <a:spcBef>
                <a:spcPts val="0"/>
              </a:spcBef>
              <a:defRPr sz="1800">
                <a:solidFill>
                  <a:srgbClr val="000000"/>
                </a:solidFill>
              </a:defRPr>
            </a:pPr>
            <a:r>
              <a:rPr lang="en-US" dirty="0" smtClean="0"/>
              <a:t>Cable </a:t>
            </a:r>
            <a:r>
              <a:rPr lang="en-US" dirty="0"/>
              <a:t>entries : top of the cabinet, sealing of the cable openings will be </a:t>
            </a:r>
            <a:r>
              <a:rPr lang="en-US" dirty="0" smtClean="0"/>
              <a:t>brush </a:t>
            </a:r>
            <a:r>
              <a:rPr lang="en-US" dirty="0"/>
              <a:t>type </a:t>
            </a:r>
            <a:r>
              <a:rPr lang="en-US" dirty="0" smtClean="0"/>
              <a:t>sealants</a:t>
            </a:r>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11</a:t>
            </a:fld>
            <a:endParaRPr lang="en-GB" noProof="0" dirty="0"/>
          </a:p>
        </p:txBody>
      </p:sp>
      <p:pic>
        <p:nvPicPr>
          <p:cNvPr id="5" name="pasted-image.png"/>
          <p:cNvPicPr/>
          <p:nvPr/>
        </p:nvPicPr>
        <p:blipFill>
          <a:blip r:embed="rId2">
            <a:extLst/>
          </a:blip>
          <a:srcRect b="1302"/>
          <a:stretch>
            <a:fillRect/>
          </a:stretch>
        </p:blipFill>
        <p:spPr>
          <a:xfrm>
            <a:off x="30397" y="1412776"/>
            <a:ext cx="1445259" cy="4660597"/>
          </a:xfrm>
          <a:prstGeom prst="rect">
            <a:avLst/>
          </a:prstGeom>
          <a:ln w="12700">
            <a:miter lim="400000"/>
          </a:ln>
        </p:spPr>
      </p:pic>
      <p:pic>
        <p:nvPicPr>
          <p:cNvPr id="6" name="pasted-image.png"/>
          <p:cNvPicPr/>
          <p:nvPr/>
        </p:nvPicPr>
        <p:blipFill>
          <a:blip r:embed="rId3">
            <a:extLst/>
          </a:blip>
          <a:stretch>
            <a:fillRect/>
          </a:stretch>
        </p:blipFill>
        <p:spPr>
          <a:xfrm>
            <a:off x="1547664" y="1556792"/>
            <a:ext cx="1495715" cy="4516457"/>
          </a:xfrm>
          <a:prstGeom prst="rect">
            <a:avLst/>
          </a:prstGeom>
          <a:ln w="12700">
            <a:miter lim="400000"/>
          </a:ln>
        </p:spPr>
      </p:pic>
      <p:pic>
        <p:nvPicPr>
          <p:cNvPr id="7" name="pasted-image.png"/>
          <p:cNvPicPr/>
          <p:nvPr/>
        </p:nvPicPr>
        <p:blipFill>
          <a:blip r:embed="rId4">
            <a:extLst/>
          </a:blip>
          <a:srcRect t="1394"/>
          <a:stretch>
            <a:fillRect/>
          </a:stretch>
        </p:blipFill>
        <p:spPr>
          <a:xfrm>
            <a:off x="3203848" y="1556792"/>
            <a:ext cx="1493364" cy="4444568"/>
          </a:xfrm>
          <a:prstGeom prst="rect">
            <a:avLst/>
          </a:prstGeom>
          <a:ln w="12700">
            <a:miter lim="400000"/>
          </a:ln>
        </p:spPr>
      </p:pic>
      <p:pic>
        <p:nvPicPr>
          <p:cNvPr id="8" name="pasted-image.pdf"/>
          <p:cNvPicPr/>
          <p:nvPr/>
        </p:nvPicPr>
        <p:blipFill>
          <a:blip r:embed="rId5">
            <a:extLst/>
          </a:blip>
          <a:stretch>
            <a:fillRect/>
          </a:stretch>
        </p:blipFill>
        <p:spPr>
          <a:xfrm>
            <a:off x="2195736" y="5517232"/>
            <a:ext cx="2467585" cy="1165540"/>
          </a:xfrm>
          <a:prstGeom prst="rect">
            <a:avLst/>
          </a:prstGeom>
          <a:ln w="12700">
            <a:miter lim="400000"/>
          </a:ln>
        </p:spPr>
      </p:pic>
    </p:spTree>
    <p:extLst>
      <p:ext uri="{BB962C8B-B14F-4D97-AF65-F5344CB8AC3E}">
        <p14:creationId xmlns:p14="http://schemas.microsoft.com/office/powerpoint/2010/main" val="38567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Racks per RF </a:t>
            </a:r>
            <a:r>
              <a:rPr lang="en-US" dirty="0" smtClean="0"/>
              <a:t>cell</a:t>
            </a:r>
            <a:endParaRPr lang="en-US" dirty="0"/>
          </a:p>
        </p:txBody>
      </p:sp>
      <p:pic>
        <p:nvPicPr>
          <p:cNvPr id="5" name="Content Placeholder 4" descr="Spoke Section Top view.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8166" t="1320" r="26590" b="12252"/>
          <a:stretch/>
        </p:blipFill>
        <p:spPr>
          <a:xfrm>
            <a:off x="251520" y="1556792"/>
            <a:ext cx="6048672" cy="2930374"/>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12</a:t>
            </a:fld>
            <a:endParaRPr lang="en-GB" noProof="0" dirty="0"/>
          </a:p>
        </p:txBody>
      </p:sp>
      <p:sp>
        <p:nvSpPr>
          <p:cNvPr id="7" name="Content Placeholder 2"/>
          <p:cNvSpPr txBox="1">
            <a:spLocks/>
          </p:cNvSpPr>
          <p:nvPr/>
        </p:nvSpPr>
        <p:spPr>
          <a:xfrm>
            <a:off x="6372200" y="1700808"/>
            <a:ext cx="2530624" cy="468052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3 RF racks per klystron, 2 per </a:t>
            </a:r>
            <a:r>
              <a:rPr lang="en-US" dirty="0" err="1" smtClean="0"/>
              <a:t>tetrode</a:t>
            </a:r>
            <a:endParaRPr lang="en-US" dirty="0" smtClean="0"/>
          </a:p>
          <a:p>
            <a:r>
              <a:rPr lang="en-US" dirty="0" smtClean="0"/>
              <a:t>2 Vacuum racks</a:t>
            </a:r>
          </a:p>
          <a:p>
            <a:r>
              <a:rPr lang="en-US" dirty="0" smtClean="0"/>
              <a:t>1 power supply rack</a:t>
            </a:r>
          </a:p>
          <a:p>
            <a:r>
              <a:rPr lang="en-US" dirty="0" smtClean="0"/>
              <a:t>2-3 BI racks</a:t>
            </a:r>
          </a:p>
          <a:p>
            <a:r>
              <a:rPr lang="en-US" dirty="0" smtClean="0"/>
              <a:t>2 MPS racks</a:t>
            </a:r>
          </a:p>
          <a:p>
            <a:r>
              <a:rPr lang="en-US" dirty="0" smtClean="0"/>
              <a:t>2 </a:t>
            </a:r>
            <a:r>
              <a:rPr lang="en-US" dirty="0" err="1" smtClean="0"/>
              <a:t>cryomodule</a:t>
            </a:r>
            <a:r>
              <a:rPr lang="en-US" dirty="0" smtClean="0"/>
              <a:t> &amp;CDS controls</a:t>
            </a:r>
          </a:p>
          <a:p>
            <a:r>
              <a:rPr lang="en-US" dirty="0" smtClean="0"/>
              <a:t>1 Network Distribution rack (ICS)</a:t>
            </a:r>
          </a:p>
          <a:p>
            <a:pPr marL="0" indent="0">
              <a:buNone/>
            </a:pPr>
            <a:endParaRPr lang="en-US" dirty="0"/>
          </a:p>
        </p:txBody>
      </p:sp>
      <p:sp>
        <p:nvSpPr>
          <p:cNvPr id="8" name="Content Placeholder 2"/>
          <p:cNvSpPr txBox="1">
            <a:spLocks/>
          </p:cNvSpPr>
          <p:nvPr/>
        </p:nvSpPr>
        <p:spPr>
          <a:xfrm>
            <a:off x="467544" y="4653136"/>
            <a:ext cx="5616624" cy="187220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2 rows per cell- 18 racks per row</a:t>
            </a:r>
          </a:p>
          <a:p>
            <a:r>
              <a:rPr lang="en-US" dirty="0" smtClean="0"/>
              <a:t>Position allocation for each system optimized to fit both gallery and tunnel needs</a:t>
            </a:r>
          </a:p>
          <a:p>
            <a:endParaRPr lang="en-US" dirty="0"/>
          </a:p>
        </p:txBody>
      </p:sp>
    </p:spTree>
    <p:extLst>
      <p:ext uri="{BB962C8B-B14F-4D97-AF65-F5344CB8AC3E}">
        <p14:creationId xmlns:p14="http://schemas.microsoft.com/office/powerpoint/2010/main" val="3475543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Rack Cooling- Interface with Water Cooling</a:t>
            </a:r>
            <a:endParaRPr lang="en-US" dirty="0"/>
          </a:p>
        </p:txBody>
      </p:sp>
      <p:pic>
        <p:nvPicPr>
          <p:cNvPr id="6" name="Content Placeholder 5"/>
          <p:cNvPicPr>
            <a:picLocks noGrp="1" noChangeAspect="1"/>
          </p:cNvPicPr>
          <p:nvPr>
            <p:ph idx="1"/>
          </p:nvPr>
        </p:nvPicPr>
        <p:blipFill>
          <a:blip r:embed="rId2"/>
          <a:srcRect t="2166" b="2166"/>
          <a:stretch>
            <a:fillRect/>
          </a:stretch>
        </p:blipFill>
        <p:spPr/>
      </p:pic>
      <p:sp>
        <p:nvSpPr>
          <p:cNvPr id="4" name="Slide Number Placeholder 3"/>
          <p:cNvSpPr>
            <a:spLocks noGrp="1"/>
          </p:cNvSpPr>
          <p:nvPr>
            <p:ph type="sldNum" sz="quarter" idx="12"/>
          </p:nvPr>
        </p:nvSpPr>
        <p:spPr/>
        <p:txBody>
          <a:bodyPr/>
          <a:lstStyle/>
          <a:p>
            <a:fld id="{551115BC-487E-4422-894C-CB7CD3E79223}" type="slidenum">
              <a:rPr lang="en-GB" noProof="0" smtClean="0"/>
              <a:t>13</a:t>
            </a:fld>
            <a:endParaRPr lang="en-GB" noProof="0"/>
          </a:p>
        </p:txBody>
      </p:sp>
      <p:pic>
        <p:nvPicPr>
          <p:cNvPr id="5" name="pasted-image.pdf"/>
          <p:cNvPicPr/>
          <p:nvPr/>
        </p:nvPicPr>
        <p:blipFill>
          <a:blip r:embed="rId3">
            <a:extLst/>
          </a:blip>
          <a:srcRect b="14166"/>
          <a:stretch>
            <a:fillRect/>
          </a:stretch>
        </p:blipFill>
        <p:spPr>
          <a:xfrm>
            <a:off x="179512" y="1556792"/>
            <a:ext cx="8789672" cy="4961835"/>
          </a:xfrm>
          <a:prstGeom prst="rect">
            <a:avLst/>
          </a:prstGeom>
          <a:ln w="12700">
            <a:miter lim="400000"/>
          </a:ln>
        </p:spPr>
      </p:pic>
    </p:spTree>
    <p:extLst>
      <p:ext uri="{BB962C8B-B14F-4D97-AF65-F5344CB8AC3E}">
        <p14:creationId xmlns:p14="http://schemas.microsoft.com/office/powerpoint/2010/main" val="2497424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Rack Cooling- Interface </a:t>
            </a:r>
            <a:r>
              <a:rPr lang="en-US" dirty="0" smtClean="0"/>
              <a:t>with ICS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14</a:t>
            </a:fld>
            <a:endParaRPr lang="en-GB" noProof="0"/>
          </a:p>
        </p:txBody>
      </p:sp>
      <p:pic>
        <p:nvPicPr>
          <p:cNvPr id="5" name="Picture 4"/>
          <p:cNvPicPr>
            <a:picLocks noChangeAspect="1"/>
          </p:cNvPicPr>
          <p:nvPr/>
        </p:nvPicPr>
        <p:blipFill rotWithShape="1">
          <a:blip r:embed="rId2"/>
          <a:srcRect r="501"/>
          <a:stretch/>
        </p:blipFill>
        <p:spPr>
          <a:xfrm>
            <a:off x="971600" y="1196752"/>
            <a:ext cx="6878119" cy="3960440"/>
          </a:xfrm>
          <a:prstGeom prst="rect">
            <a:avLst/>
          </a:prstGeom>
        </p:spPr>
      </p:pic>
      <p:sp>
        <p:nvSpPr>
          <p:cNvPr id="6" name="Content Placeholder 2"/>
          <p:cNvSpPr txBox="1">
            <a:spLocks/>
          </p:cNvSpPr>
          <p:nvPr/>
        </p:nvSpPr>
        <p:spPr>
          <a:xfrm>
            <a:off x="539552" y="5373216"/>
            <a:ext cx="7859216" cy="114611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The control device is connected to the cooling units. This integration provides a solution for remote monitoring and </a:t>
            </a:r>
            <a:r>
              <a:rPr lang="en-US" dirty="0" err="1" smtClean="0"/>
              <a:t>parametrization</a:t>
            </a:r>
            <a:r>
              <a:rPr lang="en-US" dirty="0" smtClean="0"/>
              <a:t> of the heat exchanger and control of fan speed. </a:t>
            </a:r>
          </a:p>
          <a:p>
            <a:r>
              <a:rPr lang="en-US" dirty="0"/>
              <a:t>Temperature and humidity can be measured and monitored remotely</a:t>
            </a:r>
          </a:p>
          <a:p>
            <a:endParaRPr lang="en-US" dirty="0" smtClean="0"/>
          </a:p>
          <a:p>
            <a:endParaRPr lang="en-US" dirty="0"/>
          </a:p>
        </p:txBody>
      </p:sp>
    </p:spTree>
    <p:extLst>
      <p:ext uri="{BB962C8B-B14F-4D97-AF65-F5344CB8AC3E}">
        <p14:creationId xmlns:p14="http://schemas.microsoft.com/office/powerpoint/2010/main" val="1559392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Trays</a:t>
            </a:r>
            <a:endParaRPr lang="en-US" dirty="0"/>
          </a:p>
        </p:txBody>
      </p:sp>
      <p:pic>
        <p:nvPicPr>
          <p:cNvPr id="5" name="Content Placeholder 4" descr="20.JPG"/>
          <p:cNvPicPr>
            <a:picLocks noGrp="1" noChangeAspect="1"/>
          </p:cNvPicPr>
          <p:nvPr>
            <p:ph idx="1"/>
          </p:nvPr>
        </p:nvPicPr>
        <p:blipFill>
          <a:blip r:embed="rId2" cstate="print">
            <a:extLst>
              <a:ext uri="{28A0092B-C50C-407E-A947-70E740481C1C}">
                <a14:useLocalDpi xmlns:a14="http://schemas.microsoft.com/office/drawing/2010/main" val="0"/>
              </a:ext>
            </a:extLst>
          </a:blip>
          <a:srcRect t="2621" b="2621"/>
          <a:stretch>
            <a:fillRect/>
          </a:stretch>
        </p:blipFill>
        <p:spPr>
          <a:xfrm>
            <a:off x="247338" y="1484784"/>
            <a:ext cx="8772498" cy="4896544"/>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15</a:t>
            </a:fld>
            <a:endParaRPr lang="en-GB" noProof="0"/>
          </a:p>
        </p:txBody>
      </p:sp>
      <p:cxnSp>
        <p:nvCxnSpPr>
          <p:cNvPr id="7" name="Straight Arrow Connector 6"/>
          <p:cNvCxnSpPr/>
          <p:nvPr/>
        </p:nvCxnSpPr>
        <p:spPr>
          <a:xfrm flipH="1">
            <a:off x="6516216" y="1196752"/>
            <a:ext cx="576064" cy="115212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Content Placeholder 2"/>
          <p:cNvSpPr txBox="1">
            <a:spLocks/>
          </p:cNvSpPr>
          <p:nvPr/>
        </p:nvSpPr>
        <p:spPr>
          <a:xfrm>
            <a:off x="4716016" y="836712"/>
            <a:ext cx="2952328" cy="504055"/>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chemeClr val="bg1"/>
                </a:solidFill>
              </a:rPr>
              <a:t>600mm wide ladders fixed on the truss beams  </a:t>
            </a:r>
            <a:endParaRPr lang="en-US" sz="2000" dirty="0" smtClean="0"/>
          </a:p>
          <a:p>
            <a:endParaRPr lang="en-US" dirty="0"/>
          </a:p>
        </p:txBody>
      </p:sp>
      <p:sp>
        <p:nvSpPr>
          <p:cNvPr id="15" name="Content Placeholder 2"/>
          <p:cNvSpPr txBox="1">
            <a:spLocks/>
          </p:cNvSpPr>
          <p:nvPr/>
        </p:nvSpPr>
        <p:spPr>
          <a:xfrm>
            <a:off x="2051720" y="4365104"/>
            <a:ext cx="1656184" cy="432048"/>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chemeClr val="bg1"/>
                </a:solidFill>
              </a:rPr>
              <a:t>400mm wide mounted on the racks</a:t>
            </a:r>
            <a:endParaRPr lang="en-US" dirty="0"/>
          </a:p>
        </p:txBody>
      </p:sp>
      <p:cxnSp>
        <p:nvCxnSpPr>
          <p:cNvPr id="16" name="Straight Arrow Connector 15"/>
          <p:cNvCxnSpPr/>
          <p:nvPr/>
        </p:nvCxnSpPr>
        <p:spPr>
          <a:xfrm flipH="1">
            <a:off x="1403648" y="4581128"/>
            <a:ext cx="720080" cy="3600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9" name="Content Placeholder 2"/>
          <p:cNvSpPr txBox="1">
            <a:spLocks/>
          </p:cNvSpPr>
          <p:nvPr/>
        </p:nvSpPr>
        <p:spPr>
          <a:xfrm>
            <a:off x="3995936" y="3573016"/>
            <a:ext cx="1872208" cy="93610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chemeClr val="bg1"/>
                </a:solidFill>
              </a:rPr>
              <a:t>Smaller trays to RF equipment –could be fixed from roof or RF distribution supporting structure</a:t>
            </a:r>
            <a:endParaRPr lang="en-US" dirty="0"/>
          </a:p>
        </p:txBody>
      </p:sp>
      <p:cxnSp>
        <p:nvCxnSpPr>
          <p:cNvPr id="20" name="Straight Arrow Connector 19"/>
          <p:cNvCxnSpPr/>
          <p:nvPr/>
        </p:nvCxnSpPr>
        <p:spPr>
          <a:xfrm flipV="1">
            <a:off x="4860032" y="2996952"/>
            <a:ext cx="432048" cy="5040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p:nvPr/>
        </p:nvCxnSpPr>
        <p:spPr>
          <a:xfrm>
            <a:off x="4716016" y="4365104"/>
            <a:ext cx="792088" cy="129614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Content Placeholder 2"/>
          <p:cNvSpPr txBox="1">
            <a:spLocks/>
          </p:cNvSpPr>
          <p:nvPr/>
        </p:nvSpPr>
        <p:spPr>
          <a:xfrm>
            <a:off x="2483768" y="1988841"/>
            <a:ext cx="2808312" cy="36004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chemeClr val="bg1"/>
                </a:solidFill>
              </a:rPr>
              <a:t>Lowest layer of ladder at 5,5m</a:t>
            </a:r>
            <a:endParaRPr lang="en-US" sz="2000" dirty="0" smtClean="0"/>
          </a:p>
          <a:p>
            <a:endParaRPr lang="en-US" dirty="0"/>
          </a:p>
        </p:txBody>
      </p:sp>
    </p:spTree>
    <p:extLst>
      <p:ext uri="{BB962C8B-B14F-4D97-AF65-F5344CB8AC3E}">
        <p14:creationId xmlns:p14="http://schemas.microsoft.com/office/powerpoint/2010/main" val="3594345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Trays- rack mounted</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16</a:t>
            </a:fld>
            <a:endParaRPr lang="en-GB" noProof="0"/>
          </a:p>
        </p:txBody>
      </p:sp>
      <p:sp>
        <p:nvSpPr>
          <p:cNvPr id="6" name="Content Placeholder 5"/>
          <p:cNvSpPr>
            <a:spLocks noGrp="1"/>
          </p:cNvSpPr>
          <p:nvPr>
            <p:ph idx="1"/>
          </p:nvPr>
        </p:nvSpPr>
        <p:spPr>
          <a:xfrm>
            <a:off x="251520" y="1484785"/>
            <a:ext cx="5328592" cy="1584175"/>
          </a:xfrm>
        </p:spPr>
        <p:txBody>
          <a:bodyPr>
            <a:normAutofit fontScale="77500" lnSpcReduction="20000"/>
          </a:bodyPr>
          <a:lstStyle/>
          <a:p>
            <a:r>
              <a:rPr lang="en-US" dirty="0" smtClean="0"/>
              <a:t>4 layers of cable ladders</a:t>
            </a:r>
          </a:p>
          <a:p>
            <a:r>
              <a:rPr lang="en-US" dirty="0" smtClean="0"/>
              <a:t>Segregated according to cable classification</a:t>
            </a:r>
          </a:p>
          <a:p>
            <a:r>
              <a:rPr lang="en-US" dirty="0" smtClean="0"/>
              <a:t>Use of tray instead of ladder for very low level signal cabling is considered</a:t>
            </a:r>
          </a:p>
          <a:p>
            <a:endParaRPr lang="en-US" dirty="0"/>
          </a:p>
        </p:txBody>
      </p:sp>
      <p:pic>
        <p:nvPicPr>
          <p:cNvPr id="7" name="Picture 6" descr="Screen Shot 2017-05-10 at 17.24.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260648"/>
            <a:ext cx="3270264" cy="6209928"/>
          </a:xfrm>
          <a:prstGeom prst="rect">
            <a:avLst/>
          </a:prstGeom>
        </p:spPr>
      </p:pic>
      <p:pic>
        <p:nvPicPr>
          <p:cNvPr id="8" name="Picture 7" descr="Screen Shot 2017-05-10 at 17.24.57.png"/>
          <p:cNvPicPr>
            <a:picLocks noChangeAspect="1"/>
          </p:cNvPicPr>
          <p:nvPr/>
        </p:nvPicPr>
        <p:blipFill rotWithShape="1">
          <a:blip r:embed="rId4">
            <a:extLst>
              <a:ext uri="{28A0092B-C50C-407E-A947-70E740481C1C}">
                <a14:useLocalDpi xmlns:a14="http://schemas.microsoft.com/office/drawing/2010/main" val="0"/>
              </a:ext>
            </a:extLst>
          </a:blip>
          <a:srcRect l="135" t="-243" r="-185" b="243"/>
          <a:stretch/>
        </p:blipFill>
        <p:spPr>
          <a:xfrm>
            <a:off x="179512" y="3212976"/>
            <a:ext cx="6020578" cy="3370287"/>
          </a:xfrm>
          <a:prstGeom prst="rect">
            <a:avLst/>
          </a:prstGeom>
        </p:spPr>
      </p:pic>
    </p:spTree>
    <p:extLst>
      <p:ext uri="{BB962C8B-B14F-4D97-AF65-F5344CB8AC3E}">
        <p14:creationId xmlns:p14="http://schemas.microsoft.com/office/powerpoint/2010/main" val="407981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management</a:t>
            </a:r>
            <a:endParaRPr lang="en-US" dirty="0"/>
          </a:p>
        </p:txBody>
      </p:sp>
      <p:sp>
        <p:nvSpPr>
          <p:cNvPr id="3" name="Content Placeholder 2"/>
          <p:cNvSpPr>
            <a:spLocks noGrp="1"/>
          </p:cNvSpPr>
          <p:nvPr>
            <p:ph idx="1"/>
          </p:nvPr>
        </p:nvSpPr>
        <p:spPr/>
        <p:txBody>
          <a:bodyPr/>
          <a:lstStyle/>
          <a:p>
            <a:pPr marL="251758" indent="-251758">
              <a:buSzPct val="45000"/>
              <a:buBlip>
                <a:blip r:embed="rId3"/>
              </a:buBlip>
              <a:defRPr sz="1800">
                <a:solidFill>
                  <a:srgbClr val="000000"/>
                </a:solidFill>
              </a:defRPr>
            </a:pPr>
            <a:r>
              <a:rPr lang="en-US" dirty="0">
                <a:solidFill>
                  <a:schemeClr val="bg2">
                    <a:lumMod val="25000"/>
                  </a:schemeClr>
                </a:solidFill>
              </a:rPr>
              <a:t>The management of the cable plant will be done through the ICS cable database :(</a:t>
            </a:r>
            <a:r>
              <a:rPr lang="en-US" dirty="0">
                <a:solidFill>
                  <a:schemeClr val="bg2">
                    <a:lumMod val="25000"/>
                  </a:schemeClr>
                </a:solidFill>
                <a:hlinkClick r:id="rId4"/>
              </a:rPr>
              <a:t>https://cable.esss.lu.se/</a:t>
            </a:r>
            <a:r>
              <a:rPr lang="en-US" dirty="0">
                <a:solidFill>
                  <a:schemeClr val="bg2">
                    <a:lumMod val="25000"/>
                  </a:schemeClr>
                </a:solidFill>
              </a:rPr>
              <a:t>) </a:t>
            </a:r>
          </a:p>
          <a:p>
            <a:pPr marL="251758" indent="-251758">
              <a:buSzPct val="45000"/>
              <a:buBlip>
                <a:blip r:embed="rId3"/>
              </a:buBlip>
              <a:defRPr sz="1800">
                <a:solidFill>
                  <a:srgbClr val="000000"/>
                </a:solidFill>
              </a:defRPr>
            </a:pPr>
            <a:r>
              <a:rPr lang="en-US" dirty="0">
                <a:solidFill>
                  <a:schemeClr val="bg2">
                    <a:lumMod val="25000"/>
                  </a:schemeClr>
                </a:solidFill>
              </a:rPr>
              <a:t>The cables shall be low smoke, halogen free following the ESS safety rules.</a:t>
            </a:r>
          </a:p>
          <a:p>
            <a:pPr marL="251758" indent="-251758">
              <a:spcBef>
                <a:spcPts val="0"/>
              </a:spcBef>
              <a:buSzPct val="45000"/>
              <a:buBlip>
                <a:blip r:embed="rId3"/>
              </a:buBlip>
              <a:defRPr sz="1800">
                <a:solidFill>
                  <a:srgbClr val="000000"/>
                </a:solidFill>
              </a:defRPr>
            </a:pPr>
            <a:r>
              <a:rPr lang="en-US" dirty="0">
                <a:solidFill>
                  <a:schemeClr val="bg2">
                    <a:lumMod val="25000"/>
                  </a:schemeClr>
                </a:solidFill>
              </a:rPr>
              <a:t>The Cable Database (CDB) supports the tracking, configuration and naming of cables in all phases of the ESS project (design, installation, operation, shut downs).  It is interconnected to the other two main ICS applications (e.g. CCDB and naming tool) to enable these to successfully perform their domain specific businesses</a:t>
            </a:r>
            <a:r>
              <a:rPr lang="en-US" dirty="0" smtClean="0">
                <a:solidFill>
                  <a:schemeClr val="bg2">
                    <a:lumMod val="25000"/>
                  </a:schemeClr>
                </a:solidFill>
              </a:rPr>
              <a:t>.</a:t>
            </a:r>
          </a:p>
          <a:p>
            <a:pPr marL="251758" indent="-251758">
              <a:spcBef>
                <a:spcPts val="0"/>
              </a:spcBef>
              <a:buSzPct val="45000"/>
              <a:buBlip>
                <a:blip r:embed="rId3"/>
              </a:buBlip>
              <a:defRPr sz="1800">
                <a:solidFill>
                  <a:srgbClr val="000000"/>
                </a:solidFill>
              </a:defRPr>
            </a:pPr>
            <a:r>
              <a:rPr lang="en-US" dirty="0" smtClean="0">
                <a:solidFill>
                  <a:schemeClr val="bg2">
                    <a:lumMod val="25000"/>
                  </a:schemeClr>
                </a:solidFill>
              </a:rPr>
              <a:t>Schematics, termination diagrams and connector information can also be included</a:t>
            </a:r>
            <a:endParaRPr lang="en-US" dirty="0">
              <a:solidFill>
                <a:schemeClr val="bg2">
                  <a:lumMod val="25000"/>
                </a:schemeClr>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17</a:t>
            </a:fld>
            <a:endParaRPr lang="en-GB" noProof="0"/>
          </a:p>
        </p:txBody>
      </p:sp>
      <p:pic>
        <p:nvPicPr>
          <p:cNvPr id="5" name="Screen Shot 2016-11-15 at 16.07.33.png"/>
          <p:cNvPicPr/>
          <p:nvPr/>
        </p:nvPicPr>
        <p:blipFill>
          <a:blip r:embed="rId5">
            <a:extLst/>
          </a:blip>
          <a:srcRect r="21505" b="23578"/>
          <a:stretch>
            <a:fillRect/>
          </a:stretch>
        </p:blipFill>
        <p:spPr>
          <a:xfrm>
            <a:off x="5292080" y="4149080"/>
            <a:ext cx="3610841" cy="2135523"/>
          </a:xfrm>
          <a:prstGeom prst="rect">
            <a:avLst/>
          </a:prstGeom>
          <a:ln w="12700">
            <a:miter lim="400000"/>
          </a:ln>
        </p:spPr>
      </p:pic>
    </p:spTree>
    <p:extLst>
      <p:ext uri="{BB962C8B-B14F-4D97-AF65-F5344CB8AC3E}">
        <p14:creationId xmlns:p14="http://schemas.microsoft.com/office/powerpoint/2010/main" val="4041361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a:t>
            </a:r>
            <a:endParaRPr lang="en-US" dirty="0"/>
          </a:p>
        </p:txBody>
      </p:sp>
      <p:pic>
        <p:nvPicPr>
          <p:cNvPr id="5" name="Content Placeholder 4" descr="Screen Shot 2017-05-10 at 17.54.24.png"/>
          <p:cNvPicPr>
            <a:picLocks noGrp="1" noChangeAspect="1"/>
          </p:cNvPicPr>
          <p:nvPr>
            <p:ph idx="1"/>
          </p:nvPr>
        </p:nvPicPr>
        <p:blipFill>
          <a:blip r:embed="rId3">
            <a:extLst>
              <a:ext uri="{28A0092B-C50C-407E-A947-70E740481C1C}">
                <a14:useLocalDpi xmlns:a14="http://schemas.microsoft.com/office/drawing/2010/main" val="0"/>
              </a:ext>
            </a:extLst>
          </a:blip>
          <a:srcRect t="7172" b="7172"/>
          <a:stretch>
            <a:fillRect/>
          </a:stretch>
        </p:blipFill>
        <p:spPr>
          <a:xfrm>
            <a:off x="107504" y="1556792"/>
            <a:ext cx="8641566" cy="4752528"/>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18</a:t>
            </a:fld>
            <a:endParaRPr lang="en-GB" noProof="0"/>
          </a:p>
        </p:txBody>
      </p:sp>
      <p:sp>
        <p:nvSpPr>
          <p:cNvPr id="10" name="Rectangle 9"/>
          <p:cNvSpPr/>
          <p:nvPr/>
        </p:nvSpPr>
        <p:spPr>
          <a:xfrm>
            <a:off x="3419872" y="5301208"/>
            <a:ext cx="864096" cy="7200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436096" y="5301208"/>
            <a:ext cx="864096" cy="7200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331640" y="5373216"/>
            <a:ext cx="864096" cy="7200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563888" y="3501008"/>
            <a:ext cx="504056" cy="43204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Macintosh HD:Users:evangeliavaena:Downloads:Reference.jpg"/>
          <p:cNvPicPr/>
          <p:nvPr/>
        </p:nvPicPr>
        <p:blipFill rotWithShape="1">
          <a:blip r:embed="rId4">
            <a:extLst>
              <a:ext uri="{28A0092B-C50C-407E-A947-70E740481C1C}">
                <a14:useLocalDpi xmlns:a14="http://schemas.microsoft.com/office/drawing/2010/main" val="0"/>
              </a:ext>
            </a:extLst>
          </a:blip>
          <a:srcRect l="32457" t="39370" r="28575" b="31385"/>
          <a:stretch/>
        </p:blipFill>
        <p:spPr bwMode="auto">
          <a:xfrm>
            <a:off x="6444208" y="3356992"/>
            <a:ext cx="2160241" cy="1800201"/>
          </a:xfrm>
          <a:prstGeom prst="rect">
            <a:avLst/>
          </a:prstGeom>
          <a:noFill/>
          <a:ln>
            <a:noFill/>
          </a:ln>
          <a:extLst>
            <a:ext uri="{53640926-AAD7-44d8-BBD7-CCE9431645EC}">
              <a14:shadowObscured xmlns:a14="http://schemas.microsoft.com/office/drawing/2010/main"/>
            </a:ext>
          </a:extLst>
        </p:spPr>
      </p:pic>
      <p:pic>
        <p:nvPicPr>
          <p:cNvPr id="15" name="Picture 14" descr="Macintosh HD:Users:evangeliavaena:Desktop:Screen Shot 2017-02-06 at 16.01.27.png"/>
          <p:cNvPicPr/>
          <p:nvPr/>
        </p:nvPicPr>
        <p:blipFill>
          <a:blip r:embed="rId5">
            <a:extLst>
              <a:ext uri="{28A0092B-C50C-407E-A947-70E740481C1C}">
                <a14:useLocalDpi xmlns:a14="http://schemas.microsoft.com/office/drawing/2010/main" val="0"/>
              </a:ext>
            </a:extLst>
          </a:blip>
          <a:srcRect/>
          <a:stretch>
            <a:fillRect/>
          </a:stretch>
        </p:blipFill>
        <p:spPr bwMode="auto">
          <a:xfrm>
            <a:off x="4499992" y="836712"/>
            <a:ext cx="3456384" cy="2160240"/>
          </a:xfrm>
          <a:prstGeom prst="rect">
            <a:avLst/>
          </a:prstGeom>
          <a:noFill/>
          <a:ln>
            <a:noFill/>
          </a:ln>
        </p:spPr>
      </p:pic>
      <p:cxnSp>
        <p:nvCxnSpPr>
          <p:cNvPr id="6" name="Straight Arrow Connector 5"/>
          <p:cNvCxnSpPr>
            <a:stCxn id="13" idx="0"/>
          </p:cNvCxnSpPr>
          <p:nvPr/>
        </p:nvCxnSpPr>
        <p:spPr>
          <a:xfrm flipV="1">
            <a:off x="3815916" y="1916832"/>
            <a:ext cx="684076" cy="15841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3" idx="3"/>
            <a:endCxn id="14" idx="1"/>
          </p:cNvCxnSpPr>
          <p:nvPr/>
        </p:nvCxnSpPr>
        <p:spPr>
          <a:xfrm>
            <a:off x="4067944" y="3717032"/>
            <a:ext cx="2376264" cy="5400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7041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a:t>
            </a:r>
            <a:endParaRPr lang="en-US" dirty="0"/>
          </a:p>
        </p:txBody>
      </p:sp>
      <p:sp>
        <p:nvSpPr>
          <p:cNvPr id="3" name="Content Placeholder 2"/>
          <p:cNvSpPr>
            <a:spLocks noGrp="1"/>
          </p:cNvSpPr>
          <p:nvPr>
            <p:ph idx="1"/>
          </p:nvPr>
        </p:nvSpPr>
        <p:spPr/>
        <p:txBody>
          <a:bodyPr/>
          <a:lstStyle/>
          <a:p>
            <a:pPr marL="0" indent="0">
              <a:buNone/>
            </a:pPr>
            <a:r>
              <a:rPr lang="en-US" dirty="0" smtClean="0"/>
              <a:t>One Bus bar every 8m, mounted on the wall</a:t>
            </a:r>
          </a:p>
          <a:p>
            <a:endParaRPr lang="en-US" dirty="0"/>
          </a:p>
          <a:p>
            <a:endParaRPr lang="en-US" dirty="0" smtClean="0"/>
          </a:p>
          <a:p>
            <a:endParaRPr lang="en-US" dirty="0"/>
          </a:p>
          <a:p>
            <a:endParaRPr lang="en-US" dirty="0" smtClean="0"/>
          </a:p>
          <a:p>
            <a:pPr marL="0"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19</a:t>
            </a:fld>
            <a:endParaRPr lang="en-GB" noProof="0"/>
          </a:p>
        </p:txBody>
      </p:sp>
      <p:pic>
        <p:nvPicPr>
          <p:cNvPr id="5" name="Picture 4" descr="Screen Shot 2017-05-10 at 18.02.17.png"/>
          <p:cNvPicPr>
            <a:picLocks noChangeAspect="1"/>
          </p:cNvPicPr>
          <p:nvPr/>
        </p:nvPicPr>
        <p:blipFill rotWithShape="1">
          <a:blip r:embed="rId2">
            <a:extLst>
              <a:ext uri="{28A0092B-C50C-407E-A947-70E740481C1C}">
                <a14:useLocalDpi xmlns:a14="http://schemas.microsoft.com/office/drawing/2010/main" val="0"/>
              </a:ext>
            </a:extLst>
          </a:blip>
          <a:srcRect l="1182" t="13110" r="2328" b="6402"/>
          <a:stretch/>
        </p:blipFill>
        <p:spPr>
          <a:xfrm>
            <a:off x="611559" y="2132855"/>
            <a:ext cx="7932175" cy="3816425"/>
          </a:xfrm>
          <a:prstGeom prst="rect">
            <a:avLst/>
          </a:prstGeom>
        </p:spPr>
      </p:pic>
    </p:spTree>
    <p:extLst>
      <p:ext uri="{BB962C8B-B14F-4D97-AF65-F5344CB8AC3E}">
        <p14:creationId xmlns:p14="http://schemas.microsoft.com/office/powerpoint/2010/main" val="3790386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7200" y="1600200"/>
            <a:ext cx="8363272" cy="4133055"/>
          </a:xfrm>
        </p:spPr>
        <p:txBody>
          <a:bodyPr>
            <a:normAutofit/>
          </a:bodyPr>
          <a:lstStyle/>
          <a:p>
            <a:r>
              <a:rPr lang="en-US" dirty="0" smtClean="0"/>
              <a:t>Definition of scope of electrical support (WP15)</a:t>
            </a:r>
          </a:p>
          <a:p>
            <a:r>
              <a:rPr lang="en-US" dirty="0" smtClean="0"/>
              <a:t>Main Interfaces with other RF cell systems</a:t>
            </a:r>
          </a:p>
          <a:p>
            <a:r>
              <a:rPr lang="en-US" dirty="0" smtClean="0"/>
              <a:t>Description of Normal Power Distribution and UPS</a:t>
            </a:r>
          </a:p>
          <a:p>
            <a:r>
              <a:rPr lang="en-US" dirty="0" smtClean="0"/>
              <a:t>Rack Design (mechanical, space allocation, cooling)</a:t>
            </a:r>
          </a:p>
          <a:p>
            <a:r>
              <a:rPr lang="en-US" dirty="0"/>
              <a:t>Cable Management, Cable Tray design and Layout</a:t>
            </a:r>
          </a:p>
          <a:p>
            <a:r>
              <a:rPr lang="en-US" dirty="0" smtClean="0"/>
              <a:t>Installation </a:t>
            </a:r>
            <a:r>
              <a:rPr lang="en-US" dirty="0" smtClean="0"/>
              <a:t>Sequence</a:t>
            </a:r>
            <a:endParaRPr lang="en-US" dirty="0" smtClean="0"/>
          </a:p>
          <a:p>
            <a:r>
              <a:rPr lang="en-US" dirty="0" smtClean="0"/>
              <a:t>Ongoing </a:t>
            </a:r>
            <a:r>
              <a:rPr lang="en-US" dirty="0" smtClean="0"/>
              <a:t>Actions  and Current Status</a:t>
            </a:r>
            <a:endParaRPr lang="en-US" dirty="0" smtClean="0"/>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a:t>
            </a:fld>
            <a:endParaRPr lang="en-GB" noProof="0"/>
          </a:p>
        </p:txBody>
      </p:sp>
    </p:spTree>
    <p:extLst>
      <p:ext uri="{BB962C8B-B14F-4D97-AF65-F5344CB8AC3E}">
        <p14:creationId xmlns:p14="http://schemas.microsoft.com/office/powerpoint/2010/main" val="749230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5-10 at 18.21.05.png"/>
          <p:cNvPicPr>
            <a:picLocks noChangeAspect="1"/>
          </p:cNvPicPr>
          <p:nvPr/>
        </p:nvPicPr>
        <p:blipFill rotWithShape="1">
          <a:blip r:embed="rId2">
            <a:extLst>
              <a:ext uri="{28A0092B-C50C-407E-A947-70E740481C1C}">
                <a14:useLocalDpi xmlns:a14="http://schemas.microsoft.com/office/drawing/2010/main" val="0"/>
              </a:ext>
            </a:extLst>
          </a:blip>
          <a:srcRect b="24123"/>
          <a:stretch/>
        </p:blipFill>
        <p:spPr>
          <a:xfrm>
            <a:off x="4117322" y="2852936"/>
            <a:ext cx="4787170" cy="3790754"/>
          </a:xfrm>
          <a:prstGeom prst="rect">
            <a:avLst/>
          </a:prstGeom>
        </p:spPr>
      </p:pic>
      <p:sp>
        <p:nvSpPr>
          <p:cNvPr id="2" name="Title 1"/>
          <p:cNvSpPr>
            <a:spLocks noGrp="1"/>
          </p:cNvSpPr>
          <p:nvPr>
            <p:ph type="title"/>
          </p:nvPr>
        </p:nvSpPr>
        <p:spPr/>
        <p:txBody>
          <a:bodyPr/>
          <a:lstStyle/>
          <a:p>
            <a:r>
              <a:rPr lang="en-US" dirty="0" smtClean="0"/>
              <a:t>Installation Sequence- only for RF cell components </a:t>
            </a:r>
            <a:endParaRPr lang="en-US" dirty="0"/>
          </a:p>
        </p:txBody>
      </p:sp>
      <p:sp>
        <p:nvSpPr>
          <p:cNvPr id="3" name="Content Placeholder 2"/>
          <p:cNvSpPr>
            <a:spLocks noGrp="1"/>
          </p:cNvSpPr>
          <p:nvPr>
            <p:ph idx="1"/>
          </p:nvPr>
        </p:nvSpPr>
        <p:spPr>
          <a:xfrm>
            <a:off x="179512" y="1484784"/>
            <a:ext cx="8640960" cy="1440160"/>
          </a:xfrm>
        </p:spPr>
        <p:txBody>
          <a:bodyPr>
            <a:normAutofit lnSpcReduction="10000"/>
          </a:bodyPr>
          <a:lstStyle/>
          <a:p>
            <a:pPr marL="514350" indent="-514350">
              <a:buFont typeface="+mj-lt"/>
              <a:buAutoNum type="arabicPeriod"/>
            </a:pPr>
            <a:r>
              <a:rPr lang="en-US" sz="2000" dirty="0" smtClean="0"/>
              <a:t>Main power cable ladders, grounding- </a:t>
            </a:r>
            <a:r>
              <a:rPr lang="en-US" sz="2000" dirty="0" smtClean="0">
                <a:solidFill>
                  <a:schemeClr val="accent1"/>
                </a:solidFill>
              </a:rPr>
              <a:t>By main electrical contractor</a:t>
            </a:r>
          </a:p>
          <a:p>
            <a:pPr marL="514350" indent="-514350">
              <a:buFont typeface="+mj-lt"/>
              <a:buAutoNum type="arabicPeriod"/>
            </a:pPr>
            <a:r>
              <a:rPr lang="en-US" sz="2000" dirty="0" smtClean="0"/>
              <a:t>Rack Installation – </a:t>
            </a:r>
            <a:r>
              <a:rPr lang="en-US" sz="2000" dirty="0" smtClean="0">
                <a:solidFill>
                  <a:srgbClr val="FF0000"/>
                </a:solidFill>
              </a:rPr>
              <a:t>By rack supplier’s contractor</a:t>
            </a:r>
          </a:p>
          <a:p>
            <a:pPr marL="514350" indent="-514350">
              <a:buFont typeface="+mj-lt"/>
              <a:buAutoNum type="arabicPeriod"/>
            </a:pPr>
            <a:r>
              <a:rPr lang="en-US" sz="2000" dirty="0" smtClean="0"/>
              <a:t>Cable trays on top of the racks and installation of </a:t>
            </a:r>
            <a:r>
              <a:rPr lang="en-US" sz="2000" dirty="0"/>
              <a:t>Bus bar </a:t>
            </a:r>
            <a:r>
              <a:rPr lang="en-US" sz="2000" dirty="0" err="1"/>
              <a:t>trunking</a:t>
            </a:r>
            <a:r>
              <a:rPr lang="en-US" sz="2000" dirty="0"/>
              <a:t> system</a:t>
            </a:r>
          </a:p>
          <a:p>
            <a:pPr>
              <a:buFontTx/>
              <a:buChar char="-"/>
            </a:pPr>
            <a:r>
              <a:rPr lang="en-US" sz="2000" dirty="0" smtClean="0">
                <a:solidFill>
                  <a:srgbClr val="4F81BD"/>
                </a:solidFill>
              </a:rPr>
              <a:t>By </a:t>
            </a:r>
            <a:r>
              <a:rPr lang="en-US" sz="2000" dirty="0">
                <a:solidFill>
                  <a:srgbClr val="4F81BD"/>
                </a:solidFill>
              </a:rPr>
              <a:t>main electrical </a:t>
            </a:r>
            <a:r>
              <a:rPr lang="en-US" sz="2000" dirty="0" smtClean="0">
                <a:solidFill>
                  <a:srgbClr val="4F81BD"/>
                </a:solidFill>
              </a:rPr>
              <a:t>contractor</a:t>
            </a:r>
          </a:p>
          <a:p>
            <a:pPr>
              <a:buFontTx/>
              <a:buChar char="-"/>
            </a:pPr>
            <a:endParaRPr lang="en-US" dirty="0" smtClean="0"/>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20</a:t>
            </a:fld>
            <a:endParaRPr lang="en-GB" noProof="0" dirty="0"/>
          </a:p>
        </p:txBody>
      </p:sp>
      <p:sp>
        <p:nvSpPr>
          <p:cNvPr id="6" name="Content Placeholder 2"/>
          <p:cNvSpPr txBox="1">
            <a:spLocks/>
          </p:cNvSpPr>
          <p:nvPr/>
        </p:nvSpPr>
        <p:spPr>
          <a:xfrm>
            <a:off x="251520" y="3789040"/>
            <a:ext cx="3672408" cy="27363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startAt="4"/>
            </a:pPr>
            <a:r>
              <a:rPr lang="en-US" sz="2000" dirty="0" smtClean="0"/>
              <a:t>Installation of power cables from s/s to </a:t>
            </a:r>
            <a:r>
              <a:rPr lang="en-US" sz="2000" dirty="0" err="1" smtClean="0"/>
              <a:t>rf</a:t>
            </a:r>
            <a:r>
              <a:rPr lang="en-US" sz="2000" dirty="0" smtClean="0"/>
              <a:t> cell -</a:t>
            </a:r>
            <a:r>
              <a:rPr lang="en-US" sz="2000" dirty="0">
                <a:solidFill>
                  <a:srgbClr val="4F81BD"/>
                </a:solidFill>
              </a:rPr>
              <a:t>By main electrical </a:t>
            </a:r>
            <a:r>
              <a:rPr lang="en-US" sz="2000" dirty="0" smtClean="0">
                <a:solidFill>
                  <a:srgbClr val="4F81BD"/>
                </a:solidFill>
              </a:rPr>
              <a:t>contractor</a:t>
            </a:r>
          </a:p>
          <a:p>
            <a:pPr marL="514350" indent="-514350">
              <a:buFont typeface="+mj-lt"/>
              <a:buAutoNum type="arabicPeriod" startAt="4"/>
            </a:pPr>
            <a:r>
              <a:rPr lang="en-US" sz="2000" dirty="0" smtClean="0"/>
              <a:t>Cable trays and cable installation to RF equipment </a:t>
            </a:r>
            <a:r>
              <a:rPr lang="en-US" sz="2000" dirty="0" smtClean="0">
                <a:solidFill>
                  <a:srgbClr val="008000"/>
                </a:solidFill>
              </a:rPr>
              <a:t>(RF scope)</a:t>
            </a:r>
            <a:endParaRPr lang="en-US" dirty="0" smtClean="0">
              <a:solidFill>
                <a:srgbClr val="008000"/>
              </a:solidFill>
            </a:endParaRPr>
          </a:p>
          <a:p>
            <a:pPr marL="514350" indent="-514350">
              <a:buFont typeface="+mj-lt"/>
              <a:buAutoNum type="arabicPeriod" startAt="4"/>
            </a:pPr>
            <a:endParaRPr lang="en-US" dirty="0"/>
          </a:p>
        </p:txBody>
      </p:sp>
    </p:spTree>
    <p:extLst>
      <p:ext uri="{BB962C8B-B14F-4D97-AF65-F5344CB8AC3E}">
        <p14:creationId xmlns:p14="http://schemas.microsoft.com/office/powerpoint/2010/main" val="1280898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future actions and TBDs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21</a:t>
            </a:fld>
            <a:endParaRPr lang="en-GB" noProof="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5446198"/>
              </p:ext>
            </p:extLst>
          </p:nvPr>
        </p:nvGraphicFramePr>
        <p:xfrm>
          <a:off x="323528" y="1556792"/>
          <a:ext cx="2674640" cy="3652084"/>
        </p:xfrm>
        <a:graphic>
          <a:graphicData uri="http://schemas.openxmlformats.org/drawingml/2006/table">
            <a:tbl>
              <a:tblPr firstRow="1" bandRow="1">
                <a:tableStyleId>{69C7853C-536D-4A76-A0AE-DD22124D55A5}</a:tableStyleId>
              </a:tblPr>
              <a:tblGrid>
                <a:gridCol w="2674640"/>
              </a:tblGrid>
              <a:tr h="913021">
                <a:tc>
                  <a:txBody>
                    <a:bodyPr/>
                    <a:lstStyle/>
                    <a:p>
                      <a:r>
                        <a:rPr lang="en-US" dirty="0" smtClean="0"/>
                        <a:t>Completed</a:t>
                      </a:r>
                      <a:endParaRPr lang="en-US" dirty="0"/>
                    </a:p>
                  </a:txBody>
                  <a:tcPr/>
                </a:tc>
              </a:tr>
              <a:tr h="913021">
                <a:tc>
                  <a:txBody>
                    <a:bodyPr/>
                    <a:lstStyle/>
                    <a:p>
                      <a:r>
                        <a:rPr lang="en-US" dirty="0" smtClean="0"/>
                        <a:t>Normal Power Distribution Design</a:t>
                      </a:r>
                      <a:endParaRPr lang="en-US" dirty="0"/>
                    </a:p>
                  </a:txBody>
                  <a:tcPr/>
                </a:tc>
              </a:tr>
              <a:tr h="913021">
                <a:tc>
                  <a:txBody>
                    <a:bodyPr/>
                    <a:lstStyle/>
                    <a:p>
                      <a:r>
                        <a:rPr lang="en-US" dirty="0" smtClean="0"/>
                        <a:t>Rack Procurement </a:t>
                      </a:r>
                      <a:endParaRPr lang="en-US" dirty="0"/>
                    </a:p>
                  </a:txBody>
                  <a:tcPr/>
                </a:tc>
              </a:tr>
              <a:tr h="9130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Grounding design</a:t>
                      </a:r>
                    </a:p>
                    <a:p>
                      <a:endParaRPr lang="en-US" dirty="0"/>
                    </a:p>
                  </a:txBody>
                  <a:tcPr/>
                </a:tc>
              </a:tr>
            </a:tbl>
          </a:graphicData>
        </a:graphic>
      </p:graphicFrame>
      <p:graphicFrame>
        <p:nvGraphicFramePr>
          <p:cNvPr id="8" name="Content Placeholder 6"/>
          <p:cNvGraphicFramePr>
            <a:graphicFrameLocks/>
          </p:cNvGraphicFramePr>
          <p:nvPr>
            <p:extLst>
              <p:ext uri="{D42A27DB-BD31-4B8C-83A1-F6EECF244321}">
                <p14:modId xmlns:p14="http://schemas.microsoft.com/office/powerpoint/2010/main" val="733808106"/>
              </p:ext>
            </p:extLst>
          </p:nvPr>
        </p:nvGraphicFramePr>
        <p:xfrm>
          <a:off x="6300192" y="1556793"/>
          <a:ext cx="2592288" cy="4779360"/>
        </p:xfrm>
        <a:graphic>
          <a:graphicData uri="http://schemas.openxmlformats.org/drawingml/2006/table">
            <a:tbl>
              <a:tblPr firstRow="1" bandRow="1">
                <a:tableStyleId>{284E427A-3D55-4303-BF80-6455036E1DE7}</a:tableStyleId>
              </a:tblPr>
              <a:tblGrid>
                <a:gridCol w="2592288"/>
              </a:tblGrid>
              <a:tr h="816759">
                <a:tc>
                  <a:txBody>
                    <a:bodyPr/>
                    <a:lstStyle/>
                    <a:p>
                      <a:r>
                        <a:rPr lang="en-US" dirty="0" smtClean="0"/>
                        <a:t>Ongoing and TBD</a:t>
                      </a:r>
                      <a:endParaRPr lang="en-US" dirty="0"/>
                    </a:p>
                  </a:txBody>
                  <a:tcPr/>
                </a:tc>
              </a:tr>
              <a:tr h="816759">
                <a:tc>
                  <a:txBody>
                    <a:bodyPr/>
                    <a:lstStyle/>
                    <a:p>
                      <a:r>
                        <a:rPr lang="en-US" dirty="0" smtClean="0"/>
                        <a:t>UPS</a:t>
                      </a:r>
                      <a:r>
                        <a:rPr lang="en-US" baseline="0" dirty="0" smtClean="0"/>
                        <a:t> design</a:t>
                      </a:r>
                      <a:endParaRPr lang="en-US" dirty="0"/>
                    </a:p>
                  </a:txBody>
                  <a:tcPr/>
                </a:tc>
              </a:tr>
              <a:tr h="816759">
                <a:tc>
                  <a:txBody>
                    <a:bodyPr/>
                    <a:lstStyle/>
                    <a:p>
                      <a:r>
                        <a:rPr lang="en-US" dirty="0" smtClean="0"/>
                        <a:t>Rack internal power distribution configuration</a:t>
                      </a:r>
                      <a:endParaRPr lang="en-US" dirty="0"/>
                    </a:p>
                  </a:txBody>
                  <a:tcPr/>
                </a:tc>
              </a:tr>
              <a:tr h="816759">
                <a:tc>
                  <a:txBody>
                    <a:bodyPr/>
                    <a:lstStyle/>
                    <a:p>
                      <a:r>
                        <a:rPr lang="en-US" dirty="0" smtClean="0"/>
                        <a:t>Finalization  of cable tray design</a:t>
                      </a:r>
                      <a:endParaRPr lang="en-US" dirty="0"/>
                    </a:p>
                  </a:txBody>
                  <a:tcPr/>
                </a:tc>
              </a:tr>
              <a:tr h="597925">
                <a:tc>
                  <a:txBody>
                    <a:bodyPr/>
                    <a:lstStyle/>
                    <a:p>
                      <a:r>
                        <a:rPr lang="en-GB" sz="1800" dirty="0" smtClean="0"/>
                        <a:t>Rack Population</a:t>
                      </a:r>
                      <a:endParaRPr lang="en-GB" sz="1800" dirty="0" smtClean="0"/>
                    </a:p>
                  </a:txBody>
                  <a:tcPr/>
                </a:tc>
              </a:tr>
              <a:tr h="887565">
                <a:tc>
                  <a:txBody>
                    <a:bodyPr/>
                    <a:lstStyle/>
                    <a:p>
                      <a:r>
                        <a:rPr lang="en-GB" sz="1800" dirty="0" smtClean="0"/>
                        <a:t>Do</a:t>
                      </a:r>
                      <a:r>
                        <a:rPr lang="en-GB" sz="1800" baseline="0" dirty="0" smtClean="0"/>
                        <a:t> we want emergency stops on each rack row  bus bar  </a:t>
                      </a:r>
                      <a:r>
                        <a:rPr lang="en-GB" sz="1800" dirty="0" smtClean="0"/>
                        <a:t>trunking system?</a:t>
                      </a:r>
                    </a:p>
                  </a:txBody>
                  <a:tcPr/>
                </a:tc>
              </a:tr>
            </a:tbl>
          </a:graphicData>
        </a:graphic>
      </p:graphicFrame>
      <p:graphicFrame>
        <p:nvGraphicFramePr>
          <p:cNvPr id="9" name="Content Placeholder 6"/>
          <p:cNvGraphicFramePr>
            <a:graphicFrameLocks/>
          </p:cNvGraphicFramePr>
          <p:nvPr>
            <p:extLst>
              <p:ext uri="{D42A27DB-BD31-4B8C-83A1-F6EECF244321}">
                <p14:modId xmlns:p14="http://schemas.microsoft.com/office/powerpoint/2010/main" val="2532828901"/>
              </p:ext>
            </p:extLst>
          </p:nvPr>
        </p:nvGraphicFramePr>
        <p:xfrm>
          <a:off x="3347864" y="1556792"/>
          <a:ext cx="2674640" cy="4565105"/>
        </p:xfrm>
        <a:graphic>
          <a:graphicData uri="http://schemas.openxmlformats.org/drawingml/2006/table">
            <a:tbl>
              <a:tblPr firstRow="1" bandRow="1">
                <a:tableStyleId>{3C2FFA5D-87B4-456A-9821-1D502468CF0F}</a:tableStyleId>
              </a:tblPr>
              <a:tblGrid>
                <a:gridCol w="2674640"/>
              </a:tblGrid>
              <a:tr h="913021">
                <a:tc>
                  <a:txBody>
                    <a:bodyPr/>
                    <a:lstStyle/>
                    <a:p>
                      <a:r>
                        <a:rPr lang="en-US" dirty="0" smtClean="0"/>
                        <a:t>Future Plans</a:t>
                      </a:r>
                      <a:endParaRPr lang="en-US" dirty="0"/>
                    </a:p>
                  </a:txBody>
                  <a:tcPr/>
                </a:tc>
              </a:tr>
              <a:tr h="913021">
                <a:tc>
                  <a:txBody>
                    <a:bodyPr/>
                    <a:lstStyle/>
                    <a:p>
                      <a:r>
                        <a:rPr lang="en-US" dirty="0" smtClean="0"/>
                        <a:t>Tender for gallery electrical</a:t>
                      </a:r>
                      <a:r>
                        <a:rPr lang="en-US" baseline="0" dirty="0" smtClean="0"/>
                        <a:t> installation</a:t>
                      </a:r>
                      <a:endParaRPr lang="en-US" dirty="0"/>
                    </a:p>
                  </a:txBody>
                  <a:tcPr/>
                </a:tc>
              </a:tr>
              <a:tr h="913021">
                <a:tc>
                  <a:txBody>
                    <a:bodyPr/>
                    <a:lstStyle/>
                    <a:p>
                      <a:r>
                        <a:rPr lang="en-US" dirty="0" smtClean="0"/>
                        <a:t>Rack IRR  </a:t>
                      </a:r>
                      <a:endParaRPr lang="en-US" dirty="0"/>
                    </a:p>
                  </a:txBody>
                  <a:tcPr/>
                </a:tc>
              </a:tr>
              <a:tr h="913021">
                <a:tc>
                  <a:txBody>
                    <a:bodyPr/>
                    <a:lstStyle/>
                    <a:p>
                      <a:r>
                        <a:rPr lang="en-US" dirty="0" smtClean="0"/>
                        <a:t>Update installation plan with more details</a:t>
                      </a:r>
                      <a:endParaRPr lang="en-US" dirty="0"/>
                    </a:p>
                  </a:txBody>
                  <a:tcPr/>
                </a:tc>
              </a:tr>
              <a:tr h="913021">
                <a:tc>
                  <a:txBody>
                    <a:bodyPr/>
                    <a:lstStyle/>
                    <a:p>
                      <a:r>
                        <a:rPr lang="en-US" dirty="0" smtClean="0"/>
                        <a:t>Participation in switchgear</a:t>
                      </a:r>
                      <a:r>
                        <a:rPr lang="en-US" baseline="0" dirty="0" smtClean="0"/>
                        <a:t> testing and commissioning</a:t>
                      </a:r>
                      <a:endParaRPr lang="en-US" dirty="0"/>
                    </a:p>
                  </a:txBody>
                  <a:tcPr/>
                </a:tc>
              </a:tr>
            </a:tbl>
          </a:graphicData>
        </a:graphic>
      </p:graphicFrame>
    </p:spTree>
    <p:extLst>
      <p:ext uri="{BB962C8B-B14F-4D97-AF65-F5344CB8AC3E}">
        <p14:creationId xmlns:p14="http://schemas.microsoft.com/office/powerpoint/2010/main" val="3047691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p:txBody>
          <a:bodyPr/>
          <a:lstStyle/>
          <a:p>
            <a:r>
              <a:rPr lang="en-US" dirty="0" smtClean="0"/>
              <a:t>Questions please?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22</a:t>
            </a:fld>
            <a:endParaRPr lang="en-GB" noProof="0"/>
          </a:p>
        </p:txBody>
      </p:sp>
    </p:spTree>
    <p:extLst>
      <p:ext uri="{BB962C8B-B14F-4D97-AF65-F5344CB8AC3E}">
        <p14:creationId xmlns:p14="http://schemas.microsoft.com/office/powerpoint/2010/main" val="1065662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Status, UPS </a:t>
            </a:r>
            <a:r>
              <a:rPr lang="en-US" dirty="0"/>
              <a:t>(slide by </a:t>
            </a:r>
            <a:r>
              <a:rPr lang="en-US" dirty="0" err="1"/>
              <a:t>F.Jensen</a:t>
            </a:r>
            <a:r>
              <a:rPr lang="en-US" dirty="0" smtClean="0"/>
              <a:t>)- back up slide</a:t>
            </a:r>
            <a:endParaRPr lang="en-GB" dirty="0"/>
          </a:p>
        </p:txBody>
      </p:sp>
      <p:sp>
        <p:nvSpPr>
          <p:cNvPr id="3" name="Content Placeholder 2"/>
          <p:cNvSpPr>
            <a:spLocks noGrp="1"/>
          </p:cNvSpPr>
          <p:nvPr>
            <p:ph idx="1"/>
          </p:nvPr>
        </p:nvSpPr>
        <p:spPr/>
        <p:txBody>
          <a:bodyPr>
            <a:normAutofit fontScale="70000" lnSpcReduction="20000"/>
          </a:bodyPr>
          <a:lstStyle/>
          <a:p>
            <a:r>
              <a:rPr lang="en-GB" dirty="0" smtClean="0"/>
              <a:t>Present status of UPS work</a:t>
            </a:r>
          </a:p>
          <a:p>
            <a:pPr lvl="1"/>
            <a:r>
              <a:rPr lang="en-GB" dirty="0" smtClean="0"/>
              <a:t>Prune / Update requirements </a:t>
            </a:r>
          </a:p>
          <a:p>
            <a:pPr lvl="2"/>
            <a:r>
              <a:rPr lang="en-GB" dirty="0" smtClean="0"/>
              <a:t>PSS, VAC, ODH, RAD. primarily, will all have “Central” UPS, ICS has estimated an additional 2 kW per RF Cell for some controls, Beam Instrumentation is T.B.D. </a:t>
            </a:r>
          </a:p>
          <a:p>
            <a:pPr lvl="2"/>
            <a:r>
              <a:rPr lang="en-GB" dirty="0"/>
              <a:t>T</a:t>
            </a:r>
            <a:r>
              <a:rPr lang="en-GB" dirty="0" smtClean="0"/>
              <a:t>he PSS and ODH racks have Local UPS (24 V DC Batteries, with a 6 hour capacity), Central UPS will installed for these systems when available. </a:t>
            </a:r>
          </a:p>
          <a:p>
            <a:pPr lvl="2"/>
            <a:r>
              <a:rPr lang="en-GB" dirty="0" smtClean="0"/>
              <a:t>CRYO-racks may need UPS for controls also (about 300 W per PLC).</a:t>
            </a:r>
          </a:p>
          <a:p>
            <a:pPr lvl="2"/>
            <a:endParaRPr lang="en-GB" dirty="0"/>
          </a:p>
          <a:p>
            <a:pPr lvl="1"/>
            <a:r>
              <a:rPr lang="en-GB" dirty="0" smtClean="0"/>
              <a:t>Procurement of UPS </a:t>
            </a:r>
          </a:p>
          <a:p>
            <a:pPr lvl="2"/>
            <a:r>
              <a:rPr lang="en-GB" dirty="0" smtClean="0"/>
              <a:t>Complete the detailed design of distribution system, based on best estimates of needs to move installation contract procurement forward. </a:t>
            </a:r>
          </a:p>
          <a:p>
            <a:pPr lvl="2"/>
            <a:r>
              <a:rPr lang="en-GB" dirty="0" smtClean="0"/>
              <a:t>Might be better to not order UPS systems now and use “normal power” for a while, until the UPS / and better requirements arrive. Temporary UPS</a:t>
            </a:r>
            <a:r>
              <a:rPr lang="en-GB" dirty="0"/>
              <a:t> </a:t>
            </a:r>
            <a:r>
              <a:rPr lang="en-GB" dirty="0" smtClean="0"/>
              <a:t>and Local UPS power can be used for very critical loads. </a:t>
            </a:r>
            <a:endParaRPr lang="en-GB" dirty="0"/>
          </a:p>
          <a:p>
            <a:pPr lvl="2"/>
            <a:endParaRPr lang="en-GB" dirty="0" smtClean="0"/>
          </a:p>
          <a:p>
            <a:pPr lvl="1"/>
            <a:r>
              <a:rPr lang="en-GB" dirty="0"/>
              <a:t>D</a:t>
            </a:r>
            <a:r>
              <a:rPr lang="en-GB" dirty="0" smtClean="0"/>
              <a:t>istribution network</a:t>
            </a:r>
          </a:p>
          <a:p>
            <a:pPr lvl="2"/>
            <a:r>
              <a:rPr lang="en-GB" dirty="0" smtClean="0"/>
              <a:t>Estimate UPS loads and add margin to allow dimensioning  of UPS distribution systems and space reservations for UPS systems. </a:t>
            </a:r>
          </a:p>
          <a:p>
            <a:pPr lvl="2"/>
            <a:r>
              <a:rPr lang="en-GB" dirty="0" smtClean="0"/>
              <a:t>Locate and Reserve physical space to install the UPS systems in, G04 should have space.</a:t>
            </a:r>
          </a:p>
          <a:p>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23</a:t>
            </a:fld>
            <a:endParaRPr lang="en-GB" noProof="0"/>
          </a:p>
        </p:txBody>
      </p:sp>
    </p:spTree>
    <p:extLst>
      <p:ext uri="{BB962C8B-B14F-4D97-AF65-F5344CB8AC3E}">
        <p14:creationId xmlns:p14="http://schemas.microsoft.com/office/powerpoint/2010/main" val="13727624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p:cNvSpPr>
          <p:nvPr>
            <p:ph type="title"/>
          </p:nvPr>
        </p:nvSpPr>
        <p:spPr>
          <a:prstGeom prst="rect">
            <a:avLst/>
          </a:prstGeom>
        </p:spPr>
        <p:txBody>
          <a:bodyPr/>
          <a:lstStyle>
            <a:lvl1pPr defTabSz="531622">
              <a:defRPr sz="6552"/>
            </a:lvl1pPr>
          </a:lstStyle>
          <a:p>
            <a:pPr lvl="0">
              <a:defRPr sz="1800" cap="none">
                <a:solidFill>
                  <a:srgbClr val="000000"/>
                </a:solidFill>
              </a:defRPr>
            </a:pPr>
            <a:r>
              <a:rPr sz="4600" cap="all">
                <a:solidFill>
                  <a:srgbClr val="FFFFFF"/>
                </a:solidFill>
              </a:rPr>
              <a:t>General Rack Design</a:t>
            </a:r>
          </a:p>
        </p:txBody>
      </p:sp>
      <p:sp>
        <p:nvSpPr>
          <p:cNvPr id="206" name="Shape 206"/>
          <p:cNvSpPr>
            <a:spLocks noGrp="1"/>
          </p:cNvSpPr>
          <p:nvPr>
            <p:ph type="sldNum" sz="quarter" idx="4294967295"/>
          </p:nvPr>
        </p:nvSpPr>
        <p:spPr>
          <a:xfrm>
            <a:off x="4487168" y="6518672"/>
            <a:ext cx="160735" cy="250031"/>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24</a:t>
            </a:fld>
            <a:endParaRPr>
              <a:solidFill>
                <a:srgbClr val="535353"/>
              </a:solidFill>
            </a:endParaRPr>
          </a:p>
        </p:txBody>
      </p:sp>
      <p:sp>
        <p:nvSpPr>
          <p:cNvPr id="207" name="Shape 207"/>
          <p:cNvSpPr>
            <a:spLocks noGrp="1"/>
          </p:cNvSpPr>
          <p:nvPr>
            <p:ph type="body" idx="1"/>
          </p:nvPr>
        </p:nvSpPr>
        <p:spPr>
          <a:xfrm>
            <a:off x="71438" y="1522419"/>
            <a:ext cx="6575155" cy="487924"/>
          </a:xfrm>
          <a:prstGeom prst="rect">
            <a:avLst/>
          </a:prstGeom>
        </p:spPr>
        <p:txBody>
          <a:bodyPr anchor="t"/>
          <a:lstStyle>
            <a:lvl1pPr marL="773205" indent="-773205">
              <a:spcBef>
                <a:spcPts val="0"/>
              </a:spcBef>
              <a:buBlip>
                <a:blip r:embed="rId2"/>
              </a:buBlip>
              <a:defRPr sz="2600"/>
            </a:lvl1pPr>
          </a:lstStyle>
          <a:p>
            <a:pPr lvl="0">
              <a:defRPr sz="1800">
                <a:solidFill>
                  <a:srgbClr val="000000"/>
                </a:solidFill>
              </a:defRPr>
            </a:pPr>
            <a:r>
              <a:rPr sz="1800" dirty="0">
                <a:solidFill>
                  <a:schemeClr val="bg2">
                    <a:lumMod val="25000"/>
                  </a:schemeClr>
                </a:solidFill>
              </a:rPr>
              <a:t>All racks are supplied by a 400 V AC, 3-phase, mains supply.</a:t>
            </a:r>
          </a:p>
        </p:txBody>
      </p:sp>
      <p:pic>
        <p:nvPicPr>
          <p:cNvPr id="208" name="2014-07-30 10.16.22.jpg"/>
          <p:cNvPicPr/>
          <p:nvPr/>
        </p:nvPicPr>
        <p:blipFill>
          <a:blip r:embed="rId3">
            <a:extLst/>
          </a:blip>
          <a:srcRect l="988" t="37651" r="8017"/>
          <a:stretch>
            <a:fillRect/>
          </a:stretch>
        </p:blipFill>
        <p:spPr>
          <a:xfrm>
            <a:off x="380405" y="2095081"/>
            <a:ext cx="7950461" cy="4085738"/>
          </a:xfrm>
          <a:prstGeom prst="rect">
            <a:avLst/>
          </a:prstGeom>
          <a:ln w="12700">
            <a:miter lim="400000"/>
          </a:ln>
        </p:spPr>
      </p:pic>
    </p:spTree>
    <p:extLst>
      <p:ext uri="{BB962C8B-B14F-4D97-AF65-F5344CB8AC3E}">
        <p14:creationId xmlns:p14="http://schemas.microsoft.com/office/powerpoint/2010/main" val="16983871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prstGeom prst="rect">
            <a:avLst/>
          </a:prstGeom>
        </p:spPr>
        <p:txBody>
          <a:bodyPr/>
          <a:lstStyle>
            <a:lvl1pPr>
              <a:defRPr sz="4000"/>
            </a:lvl1pPr>
          </a:lstStyle>
          <a:p>
            <a:pPr lvl="0">
              <a:defRPr sz="1800" cap="none">
                <a:solidFill>
                  <a:srgbClr val="000000"/>
                </a:solidFill>
              </a:defRPr>
            </a:pPr>
            <a:r>
              <a:rPr sz="2800" cap="all">
                <a:solidFill>
                  <a:srgbClr val="FFFFFF"/>
                </a:solidFill>
              </a:rPr>
              <a:t>Rack Rows </a:t>
            </a:r>
          </a:p>
        </p:txBody>
      </p:sp>
      <p:sp>
        <p:nvSpPr>
          <p:cNvPr id="211" name="Shape 211"/>
          <p:cNvSpPr>
            <a:spLocks noGrp="1"/>
          </p:cNvSpPr>
          <p:nvPr>
            <p:ph type="sldNum" sz="quarter" idx="4294967295"/>
          </p:nvPr>
        </p:nvSpPr>
        <p:spPr>
          <a:xfrm>
            <a:off x="4487168" y="6518672"/>
            <a:ext cx="160735" cy="250031"/>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25</a:t>
            </a:fld>
            <a:endParaRPr>
              <a:solidFill>
                <a:srgbClr val="535353"/>
              </a:solidFill>
            </a:endParaRPr>
          </a:p>
        </p:txBody>
      </p:sp>
      <p:sp>
        <p:nvSpPr>
          <p:cNvPr id="212" name="Shape 212"/>
          <p:cNvSpPr>
            <a:spLocks noGrp="1"/>
          </p:cNvSpPr>
          <p:nvPr>
            <p:ph type="body" idx="1"/>
          </p:nvPr>
        </p:nvSpPr>
        <p:spPr>
          <a:xfrm>
            <a:off x="165954" y="1500373"/>
            <a:ext cx="3005538" cy="4831055"/>
          </a:xfrm>
          <a:prstGeom prst="rect">
            <a:avLst/>
          </a:prstGeom>
        </p:spPr>
        <p:txBody>
          <a:bodyPr anchor="t"/>
          <a:lstStyle/>
          <a:p>
            <a:pPr marL="0" indent="0">
              <a:spcBef>
                <a:spcPts val="0"/>
              </a:spcBef>
              <a:buBlip>
                <a:blip r:embed="rId2"/>
              </a:buBlip>
              <a:defRPr sz="1800">
                <a:solidFill>
                  <a:srgbClr val="000000"/>
                </a:solidFill>
              </a:defRPr>
            </a:pPr>
            <a:r>
              <a:rPr sz="1900" dirty="0">
                <a:solidFill>
                  <a:schemeClr val="bg2">
                    <a:lumMod val="25000"/>
                  </a:schemeClr>
                </a:solidFill>
              </a:rPr>
              <a:t>The vast majority of the racks fitted together side-to-side forming rows. </a:t>
            </a:r>
          </a:p>
          <a:p>
            <a:pPr marL="0" indent="0">
              <a:spcBef>
                <a:spcPts val="0"/>
              </a:spcBef>
              <a:buBlip>
                <a:blip r:embed="rId2"/>
              </a:buBlip>
              <a:defRPr sz="1800">
                <a:solidFill>
                  <a:srgbClr val="000000"/>
                </a:solidFill>
              </a:defRPr>
            </a:pPr>
            <a:endParaRPr sz="1900" dirty="0">
              <a:solidFill>
                <a:schemeClr val="bg2">
                  <a:lumMod val="25000"/>
                </a:schemeClr>
              </a:solidFill>
            </a:endParaRPr>
          </a:p>
          <a:p>
            <a:pPr marL="0" indent="0">
              <a:spcBef>
                <a:spcPts val="0"/>
              </a:spcBef>
              <a:buBlip>
                <a:blip r:embed="rId2"/>
              </a:buBlip>
              <a:defRPr sz="1800">
                <a:solidFill>
                  <a:srgbClr val="000000"/>
                </a:solidFill>
              </a:defRPr>
            </a:pPr>
            <a:r>
              <a:rPr sz="1900" dirty="0">
                <a:solidFill>
                  <a:schemeClr val="bg2">
                    <a:lumMod val="25000"/>
                  </a:schemeClr>
                </a:solidFill>
              </a:rPr>
              <a:t>The rack row will also carry a frame structure that holds all the cable trays and the power distribution bus bar trunking system. </a:t>
            </a:r>
          </a:p>
        </p:txBody>
      </p:sp>
      <p:pic>
        <p:nvPicPr>
          <p:cNvPr id="213" name="Screen Shot 2016-11-27 at 17.40.09.png"/>
          <p:cNvPicPr/>
          <p:nvPr/>
        </p:nvPicPr>
        <p:blipFill>
          <a:blip r:embed="rId3">
            <a:extLst/>
          </a:blip>
          <a:srcRect l="4751" t="5420" r="4751"/>
          <a:stretch>
            <a:fillRect/>
          </a:stretch>
        </p:blipFill>
        <p:spPr>
          <a:xfrm>
            <a:off x="3733641" y="1147465"/>
            <a:ext cx="5411028" cy="5183912"/>
          </a:xfrm>
          <a:prstGeom prst="rect">
            <a:avLst/>
          </a:prstGeom>
          <a:ln w="12700">
            <a:miter lim="400000"/>
          </a:ln>
        </p:spPr>
      </p:pic>
      <p:pic>
        <p:nvPicPr>
          <p:cNvPr id="214" name="Screen Shot 2017-03-29 at 11.48.14.png"/>
          <p:cNvPicPr/>
          <p:nvPr/>
        </p:nvPicPr>
        <p:blipFill>
          <a:blip r:embed="rId4">
            <a:extLst/>
          </a:blip>
          <a:stretch>
            <a:fillRect/>
          </a:stretch>
        </p:blipFill>
        <p:spPr>
          <a:xfrm>
            <a:off x="3065562" y="3429000"/>
            <a:ext cx="1665044" cy="3278742"/>
          </a:xfrm>
          <a:prstGeom prst="rect">
            <a:avLst/>
          </a:prstGeom>
          <a:ln w="12700">
            <a:miter lim="400000"/>
          </a:ln>
        </p:spPr>
      </p:pic>
    </p:spTree>
    <p:extLst>
      <p:ext uri="{BB962C8B-B14F-4D97-AF65-F5344CB8AC3E}">
        <p14:creationId xmlns:p14="http://schemas.microsoft.com/office/powerpoint/2010/main" val="11350873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prstGeom prst="rect">
            <a:avLst/>
          </a:prstGeom>
        </p:spPr>
        <p:txBody>
          <a:bodyPr/>
          <a:lstStyle/>
          <a:p>
            <a:pPr lvl="0">
              <a:defRPr sz="1800" cap="none">
                <a:solidFill>
                  <a:srgbClr val="000000"/>
                </a:solidFill>
              </a:defRPr>
            </a:pPr>
            <a:r>
              <a:rPr sz="5100" cap="all">
                <a:solidFill>
                  <a:srgbClr val="FFFFFF"/>
                </a:solidFill>
              </a:rPr>
              <a:t>rack spreadsheet</a:t>
            </a:r>
          </a:p>
        </p:txBody>
      </p:sp>
      <p:sp>
        <p:nvSpPr>
          <p:cNvPr id="217" name="Shape 217"/>
          <p:cNvSpPr>
            <a:spLocks noGrp="1"/>
          </p:cNvSpPr>
          <p:nvPr>
            <p:ph type="sldNum" sz="quarter" idx="4294967295"/>
          </p:nvPr>
        </p:nvSpPr>
        <p:spPr>
          <a:xfrm>
            <a:off x="4487168" y="6518672"/>
            <a:ext cx="160735" cy="250031"/>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26</a:t>
            </a:fld>
            <a:endParaRPr>
              <a:solidFill>
                <a:srgbClr val="535353"/>
              </a:solidFill>
            </a:endParaRPr>
          </a:p>
        </p:txBody>
      </p:sp>
      <p:sp>
        <p:nvSpPr>
          <p:cNvPr id="218" name="Shape 218"/>
          <p:cNvSpPr>
            <a:spLocks noGrp="1"/>
          </p:cNvSpPr>
          <p:nvPr>
            <p:ph type="body" idx="1"/>
          </p:nvPr>
        </p:nvSpPr>
        <p:spPr>
          <a:xfrm>
            <a:off x="165198" y="1454960"/>
            <a:ext cx="8643938" cy="1835144"/>
          </a:xfrm>
          <a:prstGeom prst="rect">
            <a:avLst/>
          </a:prstGeom>
        </p:spPr>
        <p:txBody>
          <a:bodyPr anchor="t"/>
          <a:lstStyle/>
          <a:p>
            <a:pPr marL="357174" indent="-357174">
              <a:spcBef>
                <a:spcPts val="0"/>
              </a:spcBef>
              <a:buBlip>
                <a:blip r:embed="rId2"/>
              </a:buBlip>
              <a:defRPr sz="1800">
                <a:solidFill>
                  <a:srgbClr val="000000"/>
                </a:solidFill>
              </a:defRPr>
            </a:pPr>
            <a:r>
              <a:rPr sz="2200" dirty="0">
                <a:solidFill>
                  <a:schemeClr val="bg2">
                    <a:lumMod val="25000"/>
                  </a:schemeClr>
                </a:solidFill>
              </a:rPr>
              <a:t>rack space allocation per system </a:t>
            </a:r>
          </a:p>
          <a:p>
            <a:pPr marL="357174" indent="-357174">
              <a:spcBef>
                <a:spcPts val="0"/>
              </a:spcBef>
              <a:buBlip>
                <a:blip r:embed="rId2"/>
              </a:buBlip>
              <a:defRPr sz="1800">
                <a:solidFill>
                  <a:srgbClr val="000000"/>
                </a:solidFill>
              </a:defRPr>
            </a:pPr>
            <a:r>
              <a:rPr lang="en-US" sz="2200" dirty="0">
                <a:solidFill>
                  <a:schemeClr val="bg2">
                    <a:lumMod val="25000"/>
                  </a:schemeClr>
                </a:solidFill>
              </a:rPr>
              <a:t>Rack row and rack </a:t>
            </a:r>
            <a:r>
              <a:rPr sz="2200" dirty="0">
                <a:solidFill>
                  <a:schemeClr val="bg2">
                    <a:lumMod val="25000"/>
                  </a:schemeClr>
                </a:solidFill>
              </a:rPr>
              <a:t>naming</a:t>
            </a:r>
          </a:p>
          <a:p>
            <a:pPr marL="357174" indent="-357174">
              <a:spcBef>
                <a:spcPts val="0"/>
              </a:spcBef>
              <a:buBlip>
                <a:blip r:embed="rId2"/>
              </a:buBlip>
              <a:defRPr sz="1800">
                <a:solidFill>
                  <a:srgbClr val="000000"/>
                </a:solidFill>
              </a:defRPr>
            </a:pPr>
            <a:r>
              <a:rPr sz="2200" dirty="0">
                <a:solidFill>
                  <a:schemeClr val="bg2">
                    <a:lumMod val="25000"/>
                  </a:schemeClr>
                </a:solidFill>
              </a:rPr>
              <a:t>conventional power, UPS and dissipated heat per rack</a:t>
            </a:r>
          </a:p>
        </p:txBody>
      </p:sp>
      <p:pic>
        <p:nvPicPr>
          <p:cNvPr id="219" name="Screen Shot 2017-03-28 at 16.46.12.png"/>
          <p:cNvPicPr/>
          <p:nvPr/>
        </p:nvPicPr>
        <p:blipFill>
          <a:blip r:embed="rId3">
            <a:extLst/>
          </a:blip>
          <a:stretch>
            <a:fillRect/>
          </a:stretch>
        </p:blipFill>
        <p:spPr>
          <a:xfrm>
            <a:off x="0" y="2906899"/>
            <a:ext cx="9071038" cy="3422799"/>
          </a:xfrm>
          <a:prstGeom prst="rect">
            <a:avLst/>
          </a:prstGeom>
          <a:ln w="12700">
            <a:miter lim="400000"/>
          </a:ln>
        </p:spPr>
      </p:pic>
    </p:spTree>
    <p:extLst>
      <p:ext uri="{BB962C8B-B14F-4D97-AF65-F5344CB8AC3E}">
        <p14:creationId xmlns:p14="http://schemas.microsoft.com/office/powerpoint/2010/main" val="42887990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Review Questions</a:t>
            </a:r>
            <a:endParaRPr lang="en-GB" dirty="0"/>
          </a:p>
        </p:txBody>
      </p:sp>
      <p:sp>
        <p:nvSpPr>
          <p:cNvPr id="3" name="Content Placeholder 2"/>
          <p:cNvSpPr>
            <a:spLocks noGrp="1"/>
          </p:cNvSpPr>
          <p:nvPr>
            <p:ph idx="1"/>
          </p:nvPr>
        </p:nvSpPr>
        <p:spPr/>
        <p:txBody>
          <a:bodyPr>
            <a:normAutofit fontScale="85000" lnSpcReduction="20000"/>
          </a:bodyPr>
          <a:lstStyle/>
          <a:p>
            <a:pPr lvl="0"/>
            <a:r>
              <a:rPr lang="en-AU" dirty="0"/>
              <a:t>Associated Racks, Cables and Cable Trays</a:t>
            </a:r>
            <a:endParaRPr lang="en-US" dirty="0"/>
          </a:p>
          <a:p>
            <a:pPr lvl="0"/>
            <a:r>
              <a:rPr lang="en-AU" dirty="0"/>
              <a:t>Preliminary Installation Plans</a:t>
            </a:r>
            <a:endParaRPr lang="en-US" dirty="0"/>
          </a:p>
          <a:p>
            <a:pPr lvl="0"/>
            <a:r>
              <a:rPr lang="en-GB" dirty="0"/>
              <a:t>Mechanical design at a sufficient detail to answer interface, performance, alignment and installation questions below.</a:t>
            </a:r>
            <a:endParaRPr lang="en-US" dirty="0"/>
          </a:p>
          <a:p>
            <a:pPr lvl="0"/>
            <a:r>
              <a:rPr lang="en-GB" dirty="0"/>
              <a:t>Electrical design including:  single line drawings, instrumentation lists, cable designs and connector pin outs, calibrations etc.</a:t>
            </a:r>
            <a:endParaRPr lang="en-US" dirty="0"/>
          </a:p>
          <a:p>
            <a:pPr lvl="0"/>
            <a:r>
              <a:rPr lang="en-GB" dirty="0"/>
              <a:t>Are the interfaces between the various components and subsystems that compose this system completed defined in terms of:  a) physical connection – location and type of mating flanges, location and type of power and cable connections, support stands etc. and b) physical parameters (flows, pressure, temperatures, current, voltage, data acquisition formats and rates etc.)</a:t>
            </a:r>
            <a:endParaRPr lang="en-US" dirty="0"/>
          </a:p>
          <a:p>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27</a:t>
            </a:fld>
            <a:endParaRPr lang="en-GB"/>
          </a:p>
        </p:txBody>
      </p:sp>
    </p:spTree>
    <p:extLst>
      <p:ext uri="{BB962C8B-B14F-4D97-AF65-F5344CB8AC3E}">
        <p14:creationId xmlns:p14="http://schemas.microsoft.com/office/powerpoint/2010/main" val="14890285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fontScale="92500" lnSpcReduction="10000"/>
          </a:bodyPr>
          <a:lstStyle/>
          <a:p>
            <a:pPr lvl="0"/>
            <a:r>
              <a:rPr lang="en-GB" dirty="0"/>
              <a:t>Have all interfaces between this system and other systems been completely defined and agreed. Are all the connections on the ESS site in place? This applies to physical connections, physical parameters (flows, pressure, temperatures, current, voltage, UPS requirements) and data exchange.</a:t>
            </a:r>
            <a:endParaRPr lang="en-US" dirty="0"/>
          </a:p>
          <a:p>
            <a:pPr lvl="0"/>
            <a:r>
              <a:rPr lang="en-GB" dirty="0"/>
              <a:t>Is the preliminary installation plan for the system adequate? Have all tools, including cranes, movement devices, stands, alignment fixtures etc. been defined. Has the staff for this work been identified? Is the installation sequence consistent with the overall installation plan?</a:t>
            </a:r>
            <a:endParaRPr lang="en-US" dirty="0"/>
          </a:p>
          <a:p>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28</a:t>
            </a:fld>
            <a:endParaRPr lang="en-GB"/>
          </a:p>
        </p:txBody>
      </p:sp>
    </p:spTree>
    <p:extLst>
      <p:ext uri="{BB962C8B-B14F-4D97-AF65-F5344CB8AC3E}">
        <p14:creationId xmlns:p14="http://schemas.microsoft.com/office/powerpoint/2010/main" val="20248156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Description of WP15’s (electrical support) scope</a:t>
            </a:r>
            <a:endParaRPr lang="en-US" dirty="0"/>
          </a:p>
        </p:txBody>
      </p:sp>
      <p:sp>
        <p:nvSpPr>
          <p:cNvPr id="3" name="Content Placeholder 2"/>
          <p:cNvSpPr>
            <a:spLocks noGrp="1"/>
          </p:cNvSpPr>
          <p:nvPr>
            <p:ph idx="1"/>
          </p:nvPr>
        </p:nvSpPr>
        <p:spPr>
          <a:xfrm>
            <a:off x="457200" y="1600200"/>
            <a:ext cx="7931224" cy="2476872"/>
          </a:xfrm>
        </p:spPr>
        <p:txBody>
          <a:bodyPr>
            <a:normAutofit fontScale="92500"/>
          </a:bodyPr>
          <a:lstStyle/>
          <a:p>
            <a:r>
              <a:rPr lang="en-US" dirty="0" smtClean="0"/>
              <a:t>Power to Modulators, </a:t>
            </a:r>
            <a:r>
              <a:rPr lang="en-US" dirty="0" err="1" smtClean="0"/>
              <a:t>Tetrodes</a:t>
            </a:r>
            <a:r>
              <a:rPr lang="en-US" dirty="0" smtClean="0"/>
              <a:t> and Racks </a:t>
            </a:r>
          </a:p>
          <a:p>
            <a:r>
              <a:rPr lang="en-US" dirty="0" smtClean="0"/>
              <a:t>UPS power to rack mounted equipment</a:t>
            </a:r>
          </a:p>
          <a:p>
            <a:r>
              <a:rPr lang="en-US" dirty="0" smtClean="0"/>
              <a:t>Integration, supply and installation of the rack cabinets </a:t>
            </a:r>
          </a:p>
          <a:p>
            <a:r>
              <a:rPr lang="en-US" dirty="0" smtClean="0"/>
              <a:t>Cable tray design and installation</a:t>
            </a:r>
          </a:p>
          <a:p>
            <a:r>
              <a:rPr lang="en-US" dirty="0" err="1" smtClean="0"/>
              <a:t>Earthing</a:t>
            </a:r>
            <a:r>
              <a:rPr lang="en-US" dirty="0" smtClean="0"/>
              <a:t> System design and grounding installation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3</a:t>
            </a:fld>
            <a:endParaRPr lang="en-GB" noProof="0"/>
          </a:p>
        </p:txBody>
      </p:sp>
      <p:pic>
        <p:nvPicPr>
          <p:cNvPr id="6" name="Picture 5" descr="SPK_MBL_RF.jpg"/>
          <p:cNvPicPr>
            <a:picLocks noChangeAspect="1"/>
          </p:cNvPicPr>
          <p:nvPr/>
        </p:nvPicPr>
        <p:blipFill rotWithShape="1">
          <a:blip r:embed="rId3" cstate="print">
            <a:extLst>
              <a:ext uri="{28A0092B-C50C-407E-A947-70E740481C1C}">
                <a14:useLocalDpi xmlns:a14="http://schemas.microsoft.com/office/drawing/2010/main" val="0"/>
              </a:ext>
            </a:extLst>
          </a:blip>
          <a:srcRect l="1837" t="15062" r="2094" b="15373"/>
          <a:stretch/>
        </p:blipFill>
        <p:spPr>
          <a:xfrm>
            <a:off x="179512" y="4365104"/>
            <a:ext cx="8784537" cy="2340668"/>
          </a:xfrm>
          <a:prstGeom prst="rect">
            <a:avLst/>
          </a:prstGeom>
        </p:spPr>
      </p:pic>
    </p:spTree>
    <p:extLst>
      <p:ext uri="{BB962C8B-B14F-4D97-AF65-F5344CB8AC3E}">
        <p14:creationId xmlns:p14="http://schemas.microsoft.com/office/powerpoint/2010/main" val="586459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Interfaces RF cell-Electrical</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33405941"/>
              </p:ext>
            </p:extLst>
          </p:nvPr>
        </p:nvGraphicFramePr>
        <p:xfrm>
          <a:off x="107503" y="1196752"/>
          <a:ext cx="5522741"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4</a:t>
            </a:fld>
            <a:endParaRPr lang="en-GB" noProof="0"/>
          </a:p>
        </p:txBody>
      </p:sp>
      <p:sp>
        <p:nvSpPr>
          <p:cNvPr id="6" name="Content Placeholder 2"/>
          <p:cNvSpPr txBox="1">
            <a:spLocks/>
          </p:cNvSpPr>
          <p:nvPr/>
        </p:nvSpPr>
        <p:spPr>
          <a:xfrm>
            <a:off x="5364088" y="1556792"/>
            <a:ext cx="3528392" cy="4896544"/>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ESS-</a:t>
            </a:r>
            <a:r>
              <a:rPr lang="en-US" dirty="0" smtClean="0"/>
              <a:t>0085695: Rack Technical Specification</a:t>
            </a:r>
          </a:p>
          <a:p>
            <a:pPr lvl="0"/>
            <a:r>
              <a:rPr lang="en-US" dirty="0" smtClean="0"/>
              <a:t>ESS</a:t>
            </a:r>
            <a:r>
              <a:rPr lang="en-US" dirty="0"/>
              <a:t>-0042523: Interface description between Accelerator and </a:t>
            </a:r>
            <a:r>
              <a:rPr lang="en-US" dirty="0" smtClean="0"/>
              <a:t>site </a:t>
            </a:r>
            <a:r>
              <a:rPr lang="en-US" dirty="0"/>
              <a:t>infrastructure regarding </a:t>
            </a:r>
            <a:r>
              <a:rPr lang="en-US" dirty="0" smtClean="0"/>
              <a:t>electrical </a:t>
            </a:r>
            <a:r>
              <a:rPr lang="en-US" dirty="0"/>
              <a:t>in building G02 Gallery </a:t>
            </a:r>
            <a:r>
              <a:rPr lang="en-US" dirty="0" smtClean="0"/>
              <a:t>Building</a:t>
            </a:r>
          </a:p>
          <a:p>
            <a:pPr lvl="0"/>
            <a:r>
              <a:rPr lang="en-US" dirty="0" smtClean="0"/>
              <a:t>ESS-0042880: Requirements </a:t>
            </a:r>
            <a:r>
              <a:rPr lang="en-US" dirty="0"/>
              <a:t>on the Electrical system in G02 Gallery Building</a:t>
            </a:r>
            <a:endParaRPr lang="en-US" dirty="0" smtClean="0"/>
          </a:p>
          <a:p>
            <a:pPr lvl="0"/>
            <a:r>
              <a:rPr lang="en-US" dirty="0" smtClean="0"/>
              <a:t>ESS-0082662: Technical Specification for gallery electrical installation</a:t>
            </a:r>
            <a:endParaRPr lang="en-US" dirty="0"/>
          </a:p>
        </p:txBody>
      </p:sp>
    </p:spTree>
    <p:extLst>
      <p:ext uri="{BB962C8B-B14F-4D97-AF65-F5344CB8AC3E}">
        <p14:creationId xmlns:p14="http://schemas.microsoft.com/office/powerpoint/2010/main" val="403537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the RF Cell Powered? </a:t>
            </a:r>
            <a:br>
              <a:rPr lang="en-US" dirty="0" smtClean="0"/>
            </a:br>
            <a:r>
              <a:rPr lang="en-US" dirty="0" smtClean="0"/>
              <a:t>Normal Power Description</a:t>
            </a:r>
            <a:endParaRPr lang="en-US" dirty="0"/>
          </a:p>
        </p:txBody>
      </p:sp>
      <p:sp>
        <p:nvSpPr>
          <p:cNvPr id="3" name="Content Placeholder 2"/>
          <p:cNvSpPr>
            <a:spLocks noGrp="1"/>
          </p:cNvSpPr>
          <p:nvPr>
            <p:ph idx="1"/>
          </p:nvPr>
        </p:nvSpPr>
        <p:spPr>
          <a:xfrm>
            <a:off x="323528" y="1484785"/>
            <a:ext cx="4680520" cy="4392488"/>
          </a:xfrm>
        </p:spPr>
        <p:txBody>
          <a:bodyPr>
            <a:normAutofit/>
          </a:bodyPr>
          <a:lstStyle/>
          <a:p>
            <a:r>
              <a:rPr lang="en-US" sz="1800" dirty="0" smtClean="0"/>
              <a:t>10 Substations, 5 at 600V</a:t>
            </a:r>
          </a:p>
          <a:p>
            <a:pPr marL="0" indent="0">
              <a:buNone/>
            </a:pPr>
            <a:endParaRPr lang="en-US" sz="1800" dirty="0"/>
          </a:p>
          <a:p>
            <a:pPr marL="0" indent="0">
              <a:buNone/>
            </a:pPr>
            <a:endParaRPr lang="en-US" sz="1800" dirty="0" smtClean="0"/>
          </a:p>
          <a:p>
            <a:pPr marL="0" indent="0">
              <a:buNone/>
            </a:pPr>
            <a:endParaRPr lang="en-US" sz="1800" dirty="0"/>
          </a:p>
          <a:p>
            <a:r>
              <a:rPr lang="en-US" sz="1800" dirty="0" smtClean="0"/>
              <a:t>Interface point: the circuit breaker on CF switchgear side. </a:t>
            </a:r>
          </a:p>
          <a:p>
            <a:pPr marL="0" indent="0">
              <a:buNone/>
            </a:pPr>
            <a:endParaRPr lang="en-US" sz="1800" dirty="0" smtClean="0"/>
          </a:p>
          <a:p>
            <a:pPr marL="0" indent="0">
              <a:buNone/>
            </a:pPr>
            <a:endParaRPr lang="en-US" sz="1800" dirty="0" smtClean="0"/>
          </a:p>
          <a:p>
            <a:pPr marL="0" indent="0">
              <a:buNone/>
            </a:pPr>
            <a:endParaRPr lang="en-US" sz="18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5</a:t>
            </a:fld>
            <a:endParaRPr lang="en-GB" noProof="0"/>
          </a:p>
        </p:txBody>
      </p:sp>
      <p:pic>
        <p:nvPicPr>
          <p:cNvPr id="6" name="Picture 5" descr="Screen Shot 2017-05-09 at 11.24.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772816"/>
            <a:ext cx="8604448" cy="1107673"/>
          </a:xfrm>
          <a:prstGeom prst="rect">
            <a:avLst/>
          </a:prstGeom>
        </p:spPr>
      </p:pic>
      <p:pic>
        <p:nvPicPr>
          <p:cNvPr id="8" name="Picture 7" descr="Screen Shot 2017-05-09 at 15.42.05.png"/>
          <p:cNvPicPr>
            <a:picLocks noChangeAspect="1"/>
          </p:cNvPicPr>
          <p:nvPr/>
        </p:nvPicPr>
        <p:blipFill rotWithShape="1">
          <a:blip r:embed="rId4">
            <a:extLst>
              <a:ext uri="{28A0092B-C50C-407E-A947-70E740481C1C}">
                <a14:useLocalDpi xmlns:a14="http://schemas.microsoft.com/office/drawing/2010/main" val="0"/>
              </a:ext>
            </a:extLst>
          </a:blip>
          <a:srcRect r="30412" b="501"/>
          <a:stretch/>
        </p:blipFill>
        <p:spPr>
          <a:xfrm>
            <a:off x="5940152" y="2852936"/>
            <a:ext cx="2869435" cy="3385802"/>
          </a:xfrm>
          <a:prstGeom prst="rect">
            <a:avLst/>
          </a:prstGeom>
          <a:ln>
            <a:solidFill>
              <a:schemeClr val="tx1"/>
            </a:solidFill>
          </a:ln>
        </p:spPr>
      </p:pic>
      <p:pic>
        <p:nvPicPr>
          <p:cNvPr id="9" name="Picture 8" descr="Screen Shot 2017-05-10 at 19.15.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3573016"/>
            <a:ext cx="6031449" cy="2852936"/>
          </a:xfrm>
          <a:prstGeom prst="rect">
            <a:avLst/>
          </a:prstGeom>
        </p:spPr>
      </p:pic>
      <p:pic>
        <p:nvPicPr>
          <p:cNvPr id="5" name="Picture 4" descr="Screen Shot 2017-05-11 at 11.24.21.png"/>
          <p:cNvPicPr>
            <a:picLocks noChangeAspect="1"/>
          </p:cNvPicPr>
          <p:nvPr/>
        </p:nvPicPr>
        <p:blipFill rotWithShape="1">
          <a:blip r:embed="rId6">
            <a:extLst>
              <a:ext uri="{28A0092B-C50C-407E-A947-70E740481C1C}">
                <a14:useLocalDpi xmlns:a14="http://schemas.microsoft.com/office/drawing/2010/main" val="0"/>
              </a:ext>
            </a:extLst>
          </a:blip>
          <a:srcRect r="15617"/>
          <a:stretch/>
        </p:blipFill>
        <p:spPr>
          <a:xfrm>
            <a:off x="7668344" y="4293096"/>
            <a:ext cx="1475656" cy="1296144"/>
          </a:xfrm>
          <a:prstGeom prst="rect">
            <a:avLst/>
          </a:prstGeom>
        </p:spPr>
      </p:pic>
    </p:spTree>
    <p:extLst>
      <p:ext uri="{BB962C8B-B14F-4D97-AF65-F5344CB8AC3E}">
        <p14:creationId xmlns:p14="http://schemas.microsoft.com/office/powerpoint/2010/main" val="513001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RF-Cell power Installations (slide by </a:t>
            </a:r>
            <a:r>
              <a:rPr lang="en-US" dirty="0" err="1" smtClean="0"/>
              <a:t>F.Jensen</a:t>
            </a:r>
            <a:r>
              <a:rPr lang="en-US" dirty="0" smtClean="0"/>
              <a:t>)</a:t>
            </a:r>
            <a:endParaRPr lang="en-US" dirty="0">
              <a:effectLst/>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dirty="0"/>
          </a:p>
        </p:txBody>
      </p:sp>
      <p:sp>
        <p:nvSpPr>
          <p:cNvPr id="5" name="Rectangle 4"/>
          <p:cNvSpPr/>
          <p:nvPr/>
        </p:nvSpPr>
        <p:spPr>
          <a:xfrm>
            <a:off x="755576" y="2348880"/>
            <a:ext cx="720080" cy="165618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4427984" y="1700808"/>
            <a:ext cx="3672408" cy="21602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5004048" y="2348880"/>
            <a:ext cx="720080" cy="165618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7956376" y="2348880"/>
            <a:ext cx="720080" cy="165618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6588224" y="2348880"/>
            <a:ext cx="720080" cy="165618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5796136" y="2348880"/>
            <a:ext cx="720080" cy="165618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7" name="Straight Connector 16"/>
          <p:cNvCxnSpPr/>
          <p:nvPr/>
        </p:nvCxnSpPr>
        <p:spPr>
          <a:xfrm flipV="1">
            <a:off x="1259632" y="1988840"/>
            <a:ext cx="0" cy="36004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940152" y="2060848"/>
            <a:ext cx="0" cy="28803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6732240" y="2060848"/>
            <a:ext cx="0" cy="28803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148064" y="2060848"/>
            <a:ext cx="0" cy="28803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8100392" y="2060848"/>
            <a:ext cx="0" cy="28803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5004048" y="1916832"/>
            <a:ext cx="144016" cy="14401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5796136" y="1916832"/>
            <a:ext cx="144016" cy="14401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6588224" y="1916832"/>
            <a:ext cx="144016" cy="14401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7956376" y="1916832"/>
            <a:ext cx="144016" cy="14401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1259632" y="1844824"/>
            <a:ext cx="144016" cy="14401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1403648" y="1844824"/>
            <a:ext cx="3024336" cy="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1141480" y="2420888"/>
            <a:ext cx="190160" cy="180000"/>
            <a:chOff x="7694208" y="3457192"/>
            <a:chExt cx="190160" cy="180000"/>
          </a:xfrm>
        </p:grpSpPr>
        <p:cxnSp>
          <p:nvCxnSpPr>
            <p:cNvPr id="45" name="Straight Connector 44"/>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47" name="Rectangle 46"/>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4499992" y="1700808"/>
            <a:ext cx="190160" cy="180000"/>
            <a:chOff x="7694208" y="3457192"/>
            <a:chExt cx="190160" cy="180000"/>
          </a:xfrm>
        </p:grpSpPr>
        <p:cxnSp>
          <p:nvCxnSpPr>
            <p:cNvPr id="49" name="Straight Connector 48"/>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51" name="Rectangle 50"/>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5652120" y="1700808"/>
            <a:ext cx="190160" cy="180000"/>
            <a:chOff x="7694208" y="3457192"/>
            <a:chExt cx="190160" cy="180000"/>
          </a:xfrm>
        </p:grpSpPr>
        <p:cxnSp>
          <p:nvCxnSpPr>
            <p:cNvPr id="53" name="Straight Connector 52"/>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55" name="Rectangle 54"/>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7812360" y="1700808"/>
            <a:ext cx="190160" cy="180000"/>
            <a:chOff x="7694208" y="3457192"/>
            <a:chExt cx="190160" cy="180000"/>
          </a:xfrm>
        </p:grpSpPr>
        <p:cxnSp>
          <p:nvCxnSpPr>
            <p:cNvPr id="57" name="Straight Connector 56"/>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59" name="Rectangle 58"/>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4932040" y="1700808"/>
            <a:ext cx="190160" cy="180000"/>
            <a:chOff x="7694208" y="3457192"/>
            <a:chExt cx="190160" cy="180000"/>
          </a:xfrm>
        </p:grpSpPr>
        <p:cxnSp>
          <p:nvCxnSpPr>
            <p:cNvPr id="61" name="Straight Connector 60"/>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63" name="Rectangle 62"/>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5076056" y="2420888"/>
            <a:ext cx="190160" cy="180000"/>
            <a:chOff x="7694208" y="3457192"/>
            <a:chExt cx="190160" cy="180000"/>
          </a:xfrm>
        </p:grpSpPr>
        <p:cxnSp>
          <p:nvCxnSpPr>
            <p:cNvPr id="65" name="Straight Connector 64"/>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67" name="Rectangle 66"/>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5868144" y="2420888"/>
            <a:ext cx="190160" cy="180000"/>
            <a:chOff x="7694208" y="3457192"/>
            <a:chExt cx="190160" cy="180000"/>
          </a:xfrm>
        </p:grpSpPr>
        <p:cxnSp>
          <p:nvCxnSpPr>
            <p:cNvPr id="69" name="Straight Connector 68"/>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71" name="Rectangle 70"/>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6660232" y="2420888"/>
            <a:ext cx="190160" cy="180000"/>
            <a:chOff x="7694208" y="3457192"/>
            <a:chExt cx="190160" cy="180000"/>
          </a:xfrm>
        </p:grpSpPr>
        <p:cxnSp>
          <p:nvCxnSpPr>
            <p:cNvPr id="73" name="Straight Connector 72"/>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75" name="Rectangle 74"/>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8028384" y="2420888"/>
            <a:ext cx="190160" cy="180000"/>
            <a:chOff x="7694208" y="3457192"/>
            <a:chExt cx="190160" cy="180000"/>
          </a:xfrm>
        </p:grpSpPr>
        <p:cxnSp>
          <p:nvCxnSpPr>
            <p:cNvPr id="77" name="Straight Connector 76"/>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79" name="Rectangle 78"/>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6444208" y="1700808"/>
            <a:ext cx="190160" cy="180000"/>
            <a:chOff x="7694208" y="3457192"/>
            <a:chExt cx="190160" cy="180000"/>
          </a:xfrm>
        </p:grpSpPr>
        <p:cxnSp>
          <p:nvCxnSpPr>
            <p:cNvPr id="81" name="Straight Connector 80"/>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83" name="Rectangle 82"/>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 name="TextBox 83"/>
          <p:cNvSpPr txBox="1"/>
          <p:nvPr/>
        </p:nvSpPr>
        <p:spPr>
          <a:xfrm>
            <a:off x="395536" y="1700808"/>
            <a:ext cx="667182" cy="369332"/>
          </a:xfrm>
          <a:prstGeom prst="rect">
            <a:avLst/>
          </a:prstGeom>
          <a:noFill/>
        </p:spPr>
        <p:txBody>
          <a:bodyPr wrap="none" rtlCol="0">
            <a:spAutoFit/>
          </a:bodyPr>
          <a:lstStyle/>
          <a:p>
            <a:r>
              <a:rPr lang="en-GB" dirty="0" smtClean="0"/>
              <a:t>CF/SI</a:t>
            </a:r>
            <a:endParaRPr lang="en-GB" dirty="0"/>
          </a:p>
        </p:txBody>
      </p:sp>
      <p:sp>
        <p:nvSpPr>
          <p:cNvPr id="85" name="TextBox 84"/>
          <p:cNvSpPr txBox="1"/>
          <p:nvPr/>
        </p:nvSpPr>
        <p:spPr>
          <a:xfrm>
            <a:off x="8092008" y="1586466"/>
            <a:ext cx="1008021" cy="369332"/>
          </a:xfrm>
          <a:prstGeom prst="rect">
            <a:avLst/>
          </a:prstGeom>
          <a:noFill/>
        </p:spPr>
        <p:txBody>
          <a:bodyPr wrap="none" rtlCol="0">
            <a:spAutoFit/>
          </a:bodyPr>
          <a:lstStyle/>
          <a:p>
            <a:r>
              <a:rPr lang="en-GB" dirty="0" smtClean="0"/>
              <a:t>Trunking </a:t>
            </a:r>
            <a:endParaRPr lang="en-GB" dirty="0"/>
          </a:p>
        </p:txBody>
      </p:sp>
      <p:cxnSp>
        <p:nvCxnSpPr>
          <p:cNvPr id="87" name="Straight Connector 86"/>
          <p:cNvCxnSpPr/>
          <p:nvPr/>
        </p:nvCxnSpPr>
        <p:spPr>
          <a:xfrm>
            <a:off x="755576" y="2204864"/>
            <a:ext cx="720080" cy="0"/>
          </a:xfrm>
          <a:prstGeom prst="line">
            <a:avLst/>
          </a:prstGeom>
          <a:ln w="76200" cmpd="tri"/>
          <a:effectLst/>
        </p:spPr>
        <p:style>
          <a:lnRef idx="3">
            <a:schemeClr val="accent3"/>
          </a:lnRef>
          <a:fillRef idx="0">
            <a:schemeClr val="accent3"/>
          </a:fillRef>
          <a:effectRef idx="2">
            <a:schemeClr val="accent3"/>
          </a:effectRef>
          <a:fontRef idx="minor">
            <a:schemeClr val="tx1"/>
          </a:fontRef>
        </p:style>
      </p:cxnSp>
      <p:cxnSp>
        <p:nvCxnSpPr>
          <p:cNvPr id="88" name="Straight Connector 87"/>
          <p:cNvCxnSpPr/>
          <p:nvPr/>
        </p:nvCxnSpPr>
        <p:spPr>
          <a:xfrm>
            <a:off x="1619672" y="2204864"/>
            <a:ext cx="2448272" cy="0"/>
          </a:xfrm>
          <a:prstGeom prst="line">
            <a:avLst/>
          </a:prstGeom>
          <a:ln w="76200" cmpd="tri"/>
          <a:effectLst/>
        </p:spPr>
        <p:style>
          <a:lnRef idx="3">
            <a:schemeClr val="accent3"/>
          </a:lnRef>
          <a:fillRef idx="0">
            <a:schemeClr val="accent3"/>
          </a:fillRef>
          <a:effectRef idx="2">
            <a:schemeClr val="accent3"/>
          </a:effectRef>
          <a:fontRef idx="minor">
            <a:schemeClr val="tx1"/>
          </a:fontRef>
        </p:style>
      </p:cxnSp>
      <p:cxnSp>
        <p:nvCxnSpPr>
          <p:cNvPr id="91" name="Straight Connector 90"/>
          <p:cNvCxnSpPr/>
          <p:nvPr/>
        </p:nvCxnSpPr>
        <p:spPr>
          <a:xfrm>
            <a:off x="4427984" y="2204864"/>
            <a:ext cx="4248472" cy="0"/>
          </a:xfrm>
          <a:prstGeom prst="line">
            <a:avLst/>
          </a:prstGeom>
          <a:ln w="76200" cmpd="tri"/>
          <a:effectLst/>
        </p:spPr>
        <p:style>
          <a:lnRef idx="3">
            <a:schemeClr val="accent3"/>
          </a:lnRef>
          <a:fillRef idx="0">
            <a:schemeClr val="accent3"/>
          </a:fillRef>
          <a:effectRef idx="2">
            <a:schemeClr val="accent3"/>
          </a:effectRef>
          <a:fontRef idx="minor">
            <a:schemeClr val="tx1"/>
          </a:fontRef>
        </p:style>
      </p:cxnSp>
      <p:cxnSp>
        <p:nvCxnSpPr>
          <p:cNvPr id="96" name="Straight Connector 95"/>
          <p:cNvCxnSpPr/>
          <p:nvPr/>
        </p:nvCxnSpPr>
        <p:spPr>
          <a:xfrm>
            <a:off x="1547664" y="2060848"/>
            <a:ext cx="0" cy="2088232"/>
          </a:xfrm>
          <a:prstGeom prst="line">
            <a:avLst/>
          </a:prstGeom>
          <a:ln>
            <a:solidFill>
              <a:srgbClr val="FF6600"/>
            </a:solidFill>
            <a:prstDash val="sysDash"/>
          </a:ln>
          <a:effectLst/>
        </p:spPr>
        <p:style>
          <a:lnRef idx="3">
            <a:schemeClr val="accent3"/>
          </a:lnRef>
          <a:fillRef idx="0">
            <a:schemeClr val="accent3"/>
          </a:fillRef>
          <a:effectRef idx="2">
            <a:schemeClr val="accent3"/>
          </a:effectRef>
          <a:fontRef idx="minor">
            <a:schemeClr val="tx1"/>
          </a:fontRef>
        </p:style>
      </p:cxnSp>
      <p:cxnSp>
        <p:nvCxnSpPr>
          <p:cNvPr id="105" name="Straight Connector 104"/>
          <p:cNvCxnSpPr/>
          <p:nvPr/>
        </p:nvCxnSpPr>
        <p:spPr>
          <a:xfrm flipH="1">
            <a:off x="4860032" y="2636912"/>
            <a:ext cx="3960440" cy="0"/>
          </a:xfrm>
          <a:prstGeom prst="line">
            <a:avLst/>
          </a:prstGeom>
          <a:ln>
            <a:solidFill>
              <a:srgbClr val="FF6600"/>
            </a:solidFill>
            <a:prstDash val="sysDash"/>
          </a:ln>
          <a:effectLst/>
        </p:spPr>
        <p:style>
          <a:lnRef idx="3">
            <a:schemeClr val="accent3"/>
          </a:lnRef>
          <a:fillRef idx="0">
            <a:schemeClr val="accent3"/>
          </a:fillRef>
          <a:effectRef idx="2">
            <a:schemeClr val="accent3"/>
          </a:effectRef>
          <a:fontRef idx="minor">
            <a:schemeClr val="tx1"/>
          </a:fontRef>
        </p:style>
      </p:cxnSp>
      <p:sp>
        <p:nvSpPr>
          <p:cNvPr id="109" name="TextBox 108"/>
          <p:cNvSpPr txBox="1"/>
          <p:nvPr/>
        </p:nvSpPr>
        <p:spPr>
          <a:xfrm>
            <a:off x="5004048" y="3645024"/>
            <a:ext cx="511190" cy="369332"/>
          </a:xfrm>
          <a:prstGeom prst="rect">
            <a:avLst/>
          </a:prstGeom>
          <a:noFill/>
        </p:spPr>
        <p:txBody>
          <a:bodyPr wrap="none" rtlCol="0">
            <a:spAutoFit/>
          </a:bodyPr>
          <a:lstStyle/>
          <a:p>
            <a:r>
              <a:rPr lang="en-GB" dirty="0" smtClean="0"/>
              <a:t>19” </a:t>
            </a:r>
            <a:endParaRPr lang="en-GB" dirty="0"/>
          </a:p>
        </p:txBody>
      </p:sp>
      <p:sp>
        <p:nvSpPr>
          <p:cNvPr id="110" name="TextBox 109"/>
          <p:cNvSpPr txBox="1"/>
          <p:nvPr/>
        </p:nvSpPr>
        <p:spPr>
          <a:xfrm>
            <a:off x="755576" y="3645024"/>
            <a:ext cx="664365" cy="369332"/>
          </a:xfrm>
          <a:prstGeom prst="rect">
            <a:avLst/>
          </a:prstGeom>
          <a:noFill/>
        </p:spPr>
        <p:txBody>
          <a:bodyPr wrap="none" rtlCol="0">
            <a:spAutoFit/>
          </a:bodyPr>
          <a:lstStyle/>
          <a:p>
            <a:r>
              <a:rPr lang="en-GB" dirty="0" smtClean="0"/>
              <a:t>LVSG</a:t>
            </a:r>
            <a:endParaRPr lang="en-GB" dirty="0"/>
          </a:p>
        </p:txBody>
      </p:sp>
      <p:sp>
        <p:nvSpPr>
          <p:cNvPr id="111" name="TextBox 110"/>
          <p:cNvSpPr txBox="1"/>
          <p:nvPr/>
        </p:nvSpPr>
        <p:spPr>
          <a:xfrm>
            <a:off x="5796136" y="3645024"/>
            <a:ext cx="511190" cy="369332"/>
          </a:xfrm>
          <a:prstGeom prst="rect">
            <a:avLst/>
          </a:prstGeom>
          <a:noFill/>
        </p:spPr>
        <p:txBody>
          <a:bodyPr wrap="none" rtlCol="0">
            <a:spAutoFit/>
          </a:bodyPr>
          <a:lstStyle/>
          <a:p>
            <a:r>
              <a:rPr lang="en-GB" dirty="0" smtClean="0"/>
              <a:t>19” </a:t>
            </a:r>
            <a:endParaRPr lang="en-GB" dirty="0"/>
          </a:p>
        </p:txBody>
      </p:sp>
      <p:sp>
        <p:nvSpPr>
          <p:cNvPr id="112" name="TextBox 111"/>
          <p:cNvSpPr txBox="1"/>
          <p:nvPr/>
        </p:nvSpPr>
        <p:spPr>
          <a:xfrm>
            <a:off x="7956376" y="3645024"/>
            <a:ext cx="511190" cy="369332"/>
          </a:xfrm>
          <a:prstGeom prst="rect">
            <a:avLst/>
          </a:prstGeom>
          <a:noFill/>
        </p:spPr>
        <p:txBody>
          <a:bodyPr wrap="none" rtlCol="0">
            <a:spAutoFit/>
          </a:bodyPr>
          <a:lstStyle/>
          <a:p>
            <a:r>
              <a:rPr lang="en-GB" dirty="0" smtClean="0"/>
              <a:t>19” </a:t>
            </a:r>
            <a:endParaRPr lang="en-GB" dirty="0"/>
          </a:p>
        </p:txBody>
      </p:sp>
      <p:sp>
        <p:nvSpPr>
          <p:cNvPr id="113" name="TextBox 112"/>
          <p:cNvSpPr txBox="1"/>
          <p:nvPr/>
        </p:nvSpPr>
        <p:spPr>
          <a:xfrm>
            <a:off x="6588224" y="3645024"/>
            <a:ext cx="511190" cy="369332"/>
          </a:xfrm>
          <a:prstGeom prst="rect">
            <a:avLst/>
          </a:prstGeom>
          <a:noFill/>
        </p:spPr>
        <p:txBody>
          <a:bodyPr wrap="none" rtlCol="0">
            <a:spAutoFit/>
          </a:bodyPr>
          <a:lstStyle/>
          <a:p>
            <a:r>
              <a:rPr lang="en-GB" dirty="0" smtClean="0"/>
              <a:t>19” </a:t>
            </a:r>
            <a:endParaRPr lang="en-GB" dirty="0"/>
          </a:p>
        </p:txBody>
      </p:sp>
      <p:sp>
        <p:nvSpPr>
          <p:cNvPr id="114" name="TextBox 113"/>
          <p:cNvSpPr txBox="1"/>
          <p:nvPr/>
        </p:nvSpPr>
        <p:spPr>
          <a:xfrm>
            <a:off x="1755298" y="1844824"/>
            <a:ext cx="2149897" cy="369332"/>
          </a:xfrm>
          <a:prstGeom prst="rect">
            <a:avLst/>
          </a:prstGeom>
          <a:noFill/>
        </p:spPr>
        <p:txBody>
          <a:bodyPr wrap="none" rtlCol="0">
            <a:spAutoFit/>
          </a:bodyPr>
          <a:lstStyle/>
          <a:p>
            <a:r>
              <a:rPr lang="en-GB" dirty="0" smtClean="0"/>
              <a:t>Cable Trays, Corridor</a:t>
            </a:r>
            <a:endParaRPr lang="en-GB" dirty="0"/>
          </a:p>
        </p:txBody>
      </p:sp>
      <p:sp>
        <p:nvSpPr>
          <p:cNvPr id="115" name="TextBox 114"/>
          <p:cNvSpPr txBox="1"/>
          <p:nvPr/>
        </p:nvSpPr>
        <p:spPr>
          <a:xfrm>
            <a:off x="1755298" y="1484784"/>
            <a:ext cx="2095445" cy="369332"/>
          </a:xfrm>
          <a:prstGeom prst="rect">
            <a:avLst/>
          </a:prstGeom>
          <a:noFill/>
        </p:spPr>
        <p:txBody>
          <a:bodyPr wrap="none" rtlCol="0">
            <a:spAutoFit/>
          </a:bodyPr>
          <a:lstStyle/>
          <a:p>
            <a:r>
              <a:rPr lang="en-GB" dirty="0" smtClean="0"/>
              <a:t>Power Cables, 400 V </a:t>
            </a:r>
            <a:endParaRPr lang="en-GB" dirty="0"/>
          </a:p>
        </p:txBody>
      </p:sp>
      <p:sp>
        <p:nvSpPr>
          <p:cNvPr id="116" name="Rectangle 115"/>
          <p:cNvSpPr/>
          <p:nvPr/>
        </p:nvSpPr>
        <p:spPr>
          <a:xfrm>
            <a:off x="755576" y="4725144"/>
            <a:ext cx="720080" cy="165618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7" name="Rectangle 116"/>
          <p:cNvSpPr/>
          <p:nvPr/>
        </p:nvSpPr>
        <p:spPr>
          <a:xfrm>
            <a:off x="3923928" y="4725144"/>
            <a:ext cx="720080" cy="165618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18" name="Straight Connector 117"/>
          <p:cNvCxnSpPr/>
          <p:nvPr/>
        </p:nvCxnSpPr>
        <p:spPr>
          <a:xfrm flipV="1">
            <a:off x="4067944" y="4437112"/>
            <a:ext cx="0" cy="28803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1259632" y="4437112"/>
            <a:ext cx="0" cy="28803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flipV="1">
            <a:off x="3923928" y="4293096"/>
            <a:ext cx="144016" cy="14401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1259632" y="4293096"/>
            <a:ext cx="144016" cy="14401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H="1">
            <a:off x="1403648" y="4293096"/>
            <a:ext cx="2520280" cy="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25" name="Group 124"/>
          <p:cNvGrpSpPr/>
          <p:nvPr/>
        </p:nvGrpSpPr>
        <p:grpSpPr>
          <a:xfrm>
            <a:off x="1141480" y="4797152"/>
            <a:ext cx="190160" cy="180000"/>
            <a:chOff x="7694208" y="3457192"/>
            <a:chExt cx="190160" cy="180000"/>
          </a:xfrm>
        </p:grpSpPr>
        <p:cxnSp>
          <p:nvCxnSpPr>
            <p:cNvPr id="126" name="Straight Connector 125"/>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127" name="Straight Connector 126"/>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128" name="Rectangle 127"/>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3995936" y="4797152"/>
            <a:ext cx="190160" cy="180000"/>
            <a:chOff x="7694208" y="3457192"/>
            <a:chExt cx="190160" cy="180000"/>
          </a:xfrm>
        </p:grpSpPr>
        <p:cxnSp>
          <p:nvCxnSpPr>
            <p:cNvPr id="130" name="Straight Connector 129"/>
            <p:cNvCxnSpPr/>
            <p:nvPr/>
          </p:nvCxnSpPr>
          <p:spPr>
            <a:xfrm rot="16200000">
              <a:off x="7699288" y="3452112"/>
              <a:ext cx="180000" cy="190160"/>
            </a:xfrm>
            <a:prstGeom prst="line">
              <a:avLst/>
            </a:prstGeom>
            <a:ln w="25400"/>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rot="16200000" flipH="1">
              <a:off x="7708008" y="3443392"/>
              <a:ext cx="162560" cy="190160"/>
            </a:xfrm>
            <a:prstGeom prst="line">
              <a:avLst/>
            </a:prstGeom>
            <a:ln w="25400"/>
          </p:spPr>
          <p:style>
            <a:lnRef idx="1">
              <a:schemeClr val="dk1"/>
            </a:lnRef>
            <a:fillRef idx="0">
              <a:schemeClr val="dk1"/>
            </a:fillRef>
            <a:effectRef idx="0">
              <a:schemeClr val="dk1"/>
            </a:effectRef>
            <a:fontRef idx="minor">
              <a:schemeClr val="tx1"/>
            </a:fontRef>
          </p:style>
        </p:cxnSp>
        <p:sp>
          <p:nvSpPr>
            <p:cNvPr id="132" name="Rectangle 131"/>
            <p:cNvSpPr/>
            <p:nvPr/>
          </p:nvSpPr>
          <p:spPr>
            <a:xfrm rot="16200000">
              <a:off x="7704368" y="3457192"/>
              <a:ext cx="180000" cy="180000"/>
            </a:xfrm>
            <a:prstGeom prst="rect">
              <a:avLst/>
            </a:prstGeom>
            <a:solidFill>
              <a:schemeClr val="bg1">
                <a:alpha val="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9" name="TextBox 148"/>
          <p:cNvSpPr txBox="1"/>
          <p:nvPr/>
        </p:nvSpPr>
        <p:spPr>
          <a:xfrm>
            <a:off x="3923928" y="6021288"/>
            <a:ext cx="679130" cy="369332"/>
          </a:xfrm>
          <a:prstGeom prst="rect">
            <a:avLst/>
          </a:prstGeom>
          <a:noFill/>
        </p:spPr>
        <p:txBody>
          <a:bodyPr wrap="none" rtlCol="0">
            <a:spAutoFit/>
          </a:bodyPr>
          <a:lstStyle/>
          <a:p>
            <a:r>
              <a:rPr lang="en-GB" dirty="0" smtClean="0"/>
              <a:t>HPRF</a:t>
            </a:r>
            <a:endParaRPr lang="en-GB" dirty="0"/>
          </a:p>
        </p:txBody>
      </p:sp>
      <p:cxnSp>
        <p:nvCxnSpPr>
          <p:cNvPr id="150" name="Straight Connector 149"/>
          <p:cNvCxnSpPr/>
          <p:nvPr/>
        </p:nvCxnSpPr>
        <p:spPr>
          <a:xfrm>
            <a:off x="755576" y="4581128"/>
            <a:ext cx="720080" cy="0"/>
          </a:xfrm>
          <a:prstGeom prst="line">
            <a:avLst/>
          </a:prstGeom>
          <a:ln w="76200" cmpd="tri"/>
          <a:effectLst/>
        </p:spPr>
        <p:style>
          <a:lnRef idx="3">
            <a:schemeClr val="accent3"/>
          </a:lnRef>
          <a:fillRef idx="0">
            <a:schemeClr val="accent3"/>
          </a:fillRef>
          <a:effectRef idx="2">
            <a:schemeClr val="accent3"/>
          </a:effectRef>
          <a:fontRef idx="minor">
            <a:schemeClr val="tx1"/>
          </a:fontRef>
        </p:style>
      </p:cxnSp>
      <p:cxnSp>
        <p:nvCxnSpPr>
          <p:cNvPr id="151" name="Straight Connector 150"/>
          <p:cNvCxnSpPr/>
          <p:nvPr/>
        </p:nvCxnSpPr>
        <p:spPr>
          <a:xfrm>
            <a:off x="1619672" y="4581128"/>
            <a:ext cx="2736304" cy="0"/>
          </a:xfrm>
          <a:prstGeom prst="line">
            <a:avLst/>
          </a:prstGeom>
          <a:ln w="76200" cmpd="tri"/>
          <a:effectLst/>
        </p:spPr>
        <p:style>
          <a:lnRef idx="3">
            <a:schemeClr val="accent3"/>
          </a:lnRef>
          <a:fillRef idx="0">
            <a:schemeClr val="accent3"/>
          </a:fillRef>
          <a:effectRef idx="2">
            <a:schemeClr val="accent3"/>
          </a:effectRef>
          <a:fontRef idx="minor">
            <a:schemeClr val="tx1"/>
          </a:fontRef>
        </p:style>
      </p:cxnSp>
      <p:cxnSp>
        <p:nvCxnSpPr>
          <p:cNvPr id="152" name="Straight Connector 151"/>
          <p:cNvCxnSpPr/>
          <p:nvPr/>
        </p:nvCxnSpPr>
        <p:spPr>
          <a:xfrm>
            <a:off x="1547664" y="4437112"/>
            <a:ext cx="0" cy="2088232"/>
          </a:xfrm>
          <a:prstGeom prst="line">
            <a:avLst/>
          </a:prstGeom>
          <a:ln>
            <a:solidFill>
              <a:srgbClr val="FF6600"/>
            </a:solidFill>
            <a:prstDash val="sysDash"/>
          </a:ln>
          <a:effectLst/>
        </p:spPr>
        <p:style>
          <a:lnRef idx="3">
            <a:schemeClr val="accent3"/>
          </a:lnRef>
          <a:fillRef idx="0">
            <a:schemeClr val="accent3"/>
          </a:fillRef>
          <a:effectRef idx="2">
            <a:schemeClr val="accent3"/>
          </a:effectRef>
          <a:fontRef idx="minor">
            <a:schemeClr val="tx1"/>
          </a:fontRef>
        </p:style>
      </p:cxnSp>
      <p:sp>
        <p:nvSpPr>
          <p:cNvPr id="153" name="TextBox 152"/>
          <p:cNvSpPr txBox="1"/>
          <p:nvPr/>
        </p:nvSpPr>
        <p:spPr>
          <a:xfrm>
            <a:off x="755576" y="6021288"/>
            <a:ext cx="664365" cy="369332"/>
          </a:xfrm>
          <a:prstGeom prst="rect">
            <a:avLst/>
          </a:prstGeom>
          <a:noFill/>
        </p:spPr>
        <p:txBody>
          <a:bodyPr wrap="none" rtlCol="0">
            <a:spAutoFit/>
          </a:bodyPr>
          <a:lstStyle/>
          <a:p>
            <a:r>
              <a:rPr lang="en-GB" dirty="0" smtClean="0"/>
              <a:t>LVSG</a:t>
            </a:r>
            <a:endParaRPr lang="en-GB" dirty="0"/>
          </a:p>
        </p:txBody>
      </p:sp>
      <p:sp>
        <p:nvSpPr>
          <p:cNvPr id="154" name="TextBox 153"/>
          <p:cNvSpPr txBox="1"/>
          <p:nvPr/>
        </p:nvSpPr>
        <p:spPr>
          <a:xfrm>
            <a:off x="1755301" y="4238267"/>
            <a:ext cx="2149897" cy="369332"/>
          </a:xfrm>
          <a:prstGeom prst="rect">
            <a:avLst/>
          </a:prstGeom>
          <a:noFill/>
        </p:spPr>
        <p:txBody>
          <a:bodyPr wrap="none" rtlCol="0">
            <a:spAutoFit/>
          </a:bodyPr>
          <a:lstStyle/>
          <a:p>
            <a:r>
              <a:rPr lang="en-GB" dirty="0" smtClean="0"/>
              <a:t>Cable Trays, Corridor</a:t>
            </a:r>
            <a:endParaRPr lang="en-GB" dirty="0"/>
          </a:p>
        </p:txBody>
      </p:sp>
      <p:sp>
        <p:nvSpPr>
          <p:cNvPr id="155" name="TextBox 154"/>
          <p:cNvSpPr txBox="1"/>
          <p:nvPr/>
        </p:nvSpPr>
        <p:spPr>
          <a:xfrm>
            <a:off x="1755298" y="3954185"/>
            <a:ext cx="2095445" cy="369332"/>
          </a:xfrm>
          <a:prstGeom prst="rect">
            <a:avLst/>
          </a:prstGeom>
          <a:noFill/>
        </p:spPr>
        <p:txBody>
          <a:bodyPr wrap="none" rtlCol="0">
            <a:spAutoFit/>
          </a:bodyPr>
          <a:lstStyle/>
          <a:p>
            <a:r>
              <a:rPr lang="en-GB" dirty="0" smtClean="0"/>
              <a:t>Power Cables, 600 V</a:t>
            </a:r>
            <a:endParaRPr lang="en-GB" dirty="0"/>
          </a:p>
        </p:txBody>
      </p:sp>
      <p:cxnSp>
        <p:nvCxnSpPr>
          <p:cNvPr id="156" name="Straight Connector 155"/>
          <p:cNvCxnSpPr/>
          <p:nvPr/>
        </p:nvCxnSpPr>
        <p:spPr>
          <a:xfrm flipH="1">
            <a:off x="3779912" y="4653136"/>
            <a:ext cx="1008112" cy="0"/>
          </a:xfrm>
          <a:prstGeom prst="line">
            <a:avLst/>
          </a:prstGeom>
          <a:ln>
            <a:solidFill>
              <a:srgbClr val="FF6600"/>
            </a:solidFill>
            <a:prstDash val="sysDash"/>
          </a:ln>
          <a:effectLst/>
        </p:spPr>
        <p:style>
          <a:lnRef idx="3">
            <a:schemeClr val="accent3"/>
          </a:lnRef>
          <a:fillRef idx="0">
            <a:schemeClr val="accent3"/>
          </a:fillRef>
          <a:effectRef idx="2">
            <a:schemeClr val="accent3"/>
          </a:effectRef>
          <a:fontRef idx="minor">
            <a:schemeClr val="tx1"/>
          </a:fontRef>
        </p:style>
      </p:cxnSp>
      <p:sp>
        <p:nvSpPr>
          <p:cNvPr id="158" name="TextBox 157"/>
          <p:cNvSpPr txBox="1"/>
          <p:nvPr/>
        </p:nvSpPr>
        <p:spPr>
          <a:xfrm>
            <a:off x="4716016" y="4725144"/>
            <a:ext cx="678453" cy="369332"/>
          </a:xfrm>
          <a:prstGeom prst="rect">
            <a:avLst/>
          </a:prstGeom>
          <a:noFill/>
        </p:spPr>
        <p:txBody>
          <a:bodyPr wrap="none" rtlCol="0">
            <a:spAutoFit/>
          </a:bodyPr>
          <a:lstStyle/>
          <a:p>
            <a:r>
              <a:rPr lang="en-GB" dirty="0" smtClean="0"/>
              <a:t>WP 8</a:t>
            </a:r>
            <a:endParaRPr lang="en-GB" dirty="0"/>
          </a:p>
        </p:txBody>
      </p:sp>
      <p:sp>
        <p:nvSpPr>
          <p:cNvPr id="161" name="TextBox 160"/>
          <p:cNvSpPr txBox="1"/>
          <p:nvPr/>
        </p:nvSpPr>
        <p:spPr>
          <a:xfrm>
            <a:off x="5580112" y="4437112"/>
            <a:ext cx="3096344" cy="2031325"/>
          </a:xfrm>
          <a:prstGeom prst="rect">
            <a:avLst/>
          </a:prstGeom>
          <a:noFill/>
        </p:spPr>
        <p:txBody>
          <a:bodyPr wrap="square" rtlCol="0">
            <a:spAutoFit/>
          </a:bodyPr>
          <a:lstStyle/>
          <a:p>
            <a:r>
              <a:rPr lang="en-GB" sz="1400" dirty="0" smtClean="0"/>
              <a:t>Each tap-off unit supply 3 racks, 1 spare socket per tap-off.</a:t>
            </a:r>
          </a:p>
          <a:p>
            <a:endParaRPr lang="en-GB" sz="1400" dirty="0"/>
          </a:p>
          <a:p>
            <a:r>
              <a:rPr lang="en-GB" sz="1400" dirty="0" smtClean="0"/>
              <a:t>Modulator is 3x  single-core cable with PE (No Neutral)</a:t>
            </a:r>
            <a:r>
              <a:rPr lang="en-GB" sz="1400" dirty="0"/>
              <a:t> </a:t>
            </a:r>
          </a:p>
          <a:p>
            <a:endParaRPr lang="en-GB" sz="1400" dirty="0" smtClean="0"/>
          </a:p>
          <a:p>
            <a:r>
              <a:rPr lang="en-GB" sz="1400" dirty="0" smtClean="0"/>
              <a:t>Power cable dimensioning has been verified by external expert.</a:t>
            </a:r>
          </a:p>
          <a:p>
            <a:endParaRPr lang="en-GB" sz="1400" dirty="0"/>
          </a:p>
        </p:txBody>
      </p:sp>
      <p:sp>
        <p:nvSpPr>
          <p:cNvPr id="101" name="TextBox 100"/>
          <p:cNvSpPr txBox="1"/>
          <p:nvPr/>
        </p:nvSpPr>
        <p:spPr>
          <a:xfrm>
            <a:off x="4913371" y="1853291"/>
            <a:ext cx="1896410" cy="369332"/>
          </a:xfrm>
          <a:prstGeom prst="rect">
            <a:avLst/>
          </a:prstGeom>
          <a:noFill/>
        </p:spPr>
        <p:txBody>
          <a:bodyPr wrap="none" rtlCol="0">
            <a:spAutoFit/>
          </a:bodyPr>
          <a:lstStyle/>
          <a:p>
            <a:r>
              <a:rPr lang="en-GB" dirty="0" smtClean="0"/>
              <a:t>Cable Trays, Racks</a:t>
            </a:r>
            <a:endParaRPr lang="en-GB" dirty="0"/>
          </a:p>
        </p:txBody>
      </p:sp>
      <p:sp>
        <p:nvSpPr>
          <p:cNvPr id="3" name="Line Callout 1 2"/>
          <p:cNvSpPr/>
          <p:nvPr/>
        </p:nvSpPr>
        <p:spPr>
          <a:xfrm>
            <a:off x="3131840" y="2564904"/>
            <a:ext cx="648072" cy="432048"/>
          </a:xfrm>
          <a:prstGeom prst="borderCallout1">
            <a:avLst>
              <a:gd name="adj1" fmla="val -11020"/>
              <a:gd name="adj2" fmla="val 67759"/>
              <a:gd name="adj3" fmla="val -164846"/>
              <a:gd name="adj4" fmla="val 228276"/>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smtClean="0"/>
              <a:t>CB, (LOTO)</a:t>
            </a:r>
            <a:endParaRPr lang="en-GB" sz="1200" dirty="0"/>
          </a:p>
        </p:txBody>
      </p:sp>
      <p:sp>
        <p:nvSpPr>
          <p:cNvPr id="102" name="Line Callout 1 101"/>
          <p:cNvSpPr/>
          <p:nvPr/>
        </p:nvSpPr>
        <p:spPr>
          <a:xfrm>
            <a:off x="3923928" y="2564904"/>
            <a:ext cx="648072" cy="432048"/>
          </a:xfrm>
          <a:prstGeom prst="borderCallout1">
            <a:avLst>
              <a:gd name="adj1" fmla="val -11020"/>
              <a:gd name="adj2" fmla="val 67759"/>
              <a:gd name="adj3" fmla="val -146084"/>
              <a:gd name="adj4" fmla="val 154269"/>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smtClean="0"/>
              <a:t>Tap-Off unit</a:t>
            </a:r>
            <a:endParaRPr lang="en-GB" sz="1200" dirty="0"/>
          </a:p>
        </p:txBody>
      </p:sp>
      <p:sp>
        <p:nvSpPr>
          <p:cNvPr id="103" name="Line Callout 1 102"/>
          <p:cNvSpPr/>
          <p:nvPr/>
        </p:nvSpPr>
        <p:spPr>
          <a:xfrm>
            <a:off x="3923928" y="3284984"/>
            <a:ext cx="648072" cy="432048"/>
          </a:xfrm>
          <a:prstGeom prst="borderCallout1">
            <a:avLst>
              <a:gd name="adj1" fmla="val -11020"/>
              <a:gd name="adj2" fmla="val 67759"/>
              <a:gd name="adj3" fmla="val -167973"/>
              <a:gd name="adj4" fmla="val 192836"/>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smtClean="0"/>
              <a:t>PDU (LOTO)</a:t>
            </a:r>
            <a:endParaRPr lang="en-GB" sz="1200" dirty="0"/>
          </a:p>
        </p:txBody>
      </p:sp>
      <p:sp>
        <p:nvSpPr>
          <p:cNvPr id="104" name="Line Callout 1 103"/>
          <p:cNvSpPr/>
          <p:nvPr/>
        </p:nvSpPr>
        <p:spPr>
          <a:xfrm>
            <a:off x="2555776" y="5085184"/>
            <a:ext cx="1008112" cy="720080"/>
          </a:xfrm>
          <a:prstGeom prst="borderCallout1">
            <a:avLst>
              <a:gd name="adj1" fmla="val -11020"/>
              <a:gd name="adj2" fmla="val 67759"/>
              <a:gd name="adj3" fmla="val -25101"/>
              <a:gd name="adj4" fmla="val 132716"/>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smtClean="0"/>
              <a:t>CB, (LOTO) provided by HPRF</a:t>
            </a:r>
            <a:endParaRPr lang="en-GB" sz="1200" dirty="0"/>
          </a:p>
        </p:txBody>
      </p:sp>
    </p:spTree>
    <p:extLst>
      <p:ext uri="{BB962C8B-B14F-4D97-AF65-F5344CB8AC3E}">
        <p14:creationId xmlns:p14="http://schemas.microsoft.com/office/powerpoint/2010/main" val="1018654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Power Distribution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en-GB" noProof="0" smtClean="0"/>
              <a:t>7</a:t>
            </a:fld>
            <a:endParaRPr lang="en-GB" noProof="0"/>
          </a:p>
        </p:txBody>
      </p:sp>
      <p:pic>
        <p:nvPicPr>
          <p:cNvPr id="5" name="tac screenshot 2.png"/>
          <p:cNvPicPr/>
          <p:nvPr/>
        </p:nvPicPr>
        <p:blipFill>
          <a:blip r:embed="rId2">
            <a:extLst/>
          </a:blip>
          <a:srcRect r="8984"/>
          <a:stretch>
            <a:fillRect/>
          </a:stretch>
        </p:blipFill>
        <p:spPr>
          <a:xfrm>
            <a:off x="285750" y="1484784"/>
            <a:ext cx="8322469" cy="4806379"/>
          </a:xfrm>
          <a:prstGeom prst="rect">
            <a:avLst/>
          </a:prstGeom>
          <a:ln w="12700">
            <a:miter lim="400000"/>
          </a:ln>
        </p:spPr>
      </p:pic>
    </p:spTree>
    <p:extLst>
      <p:ext uri="{BB962C8B-B14F-4D97-AF65-F5344CB8AC3E}">
        <p14:creationId xmlns:p14="http://schemas.microsoft.com/office/powerpoint/2010/main" val="223246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UPS Power distribution, Components</a:t>
            </a:r>
            <a:r>
              <a:rPr lang="en-US" dirty="0"/>
              <a:t>(slide by </a:t>
            </a:r>
            <a:r>
              <a:rPr lang="en-US" dirty="0" err="1"/>
              <a:t>F.Jensen</a:t>
            </a:r>
            <a:r>
              <a:rPr lang="en-US" dirty="0"/>
              <a: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8</a:t>
            </a:fld>
            <a:endParaRPr lang="en-GB" noProof="0"/>
          </a:p>
        </p:txBody>
      </p:sp>
      <p:pic>
        <p:nvPicPr>
          <p:cNvPr id="5" name="Picture 4" descr="dpa_upscale_st_200_s2.jpg"/>
          <p:cNvPicPr>
            <a:picLocks noChangeAspect="1"/>
          </p:cNvPicPr>
          <p:nvPr/>
        </p:nvPicPr>
        <p:blipFill rotWithShape="1">
          <a:blip r:embed="rId3" cstate="print">
            <a:extLst>
              <a:ext uri="{28A0092B-C50C-407E-A947-70E740481C1C}">
                <a14:useLocalDpi xmlns:a14="http://schemas.microsoft.com/office/drawing/2010/main" val="0"/>
              </a:ext>
            </a:extLst>
          </a:blip>
          <a:srcRect l="4605" t="2797" r="3030" b="26791"/>
          <a:stretch/>
        </p:blipFill>
        <p:spPr>
          <a:xfrm>
            <a:off x="2627784" y="1592216"/>
            <a:ext cx="940614" cy="2343600"/>
          </a:xfrm>
          <a:prstGeom prst="rect">
            <a:avLst/>
          </a:prstGeom>
        </p:spPr>
      </p:pic>
      <p:pic>
        <p:nvPicPr>
          <p:cNvPr id="6" name="Picture 5"/>
          <p:cNvPicPr>
            <a:picLocks noChangeAspect="1"/>
          </p:cNvPicPr>
          <p:nvPr/>
        </p:nvPicPr>
        <p:blipFill>
          <a:blip r:embed="rId4"/>
          <a:stretch>
            <a:fillRect/>
          </a:stretch>
        </p:blipFill>
        <p:spPr>
          <a:xfrm>
            <a:off x="4618262" y="1628800"/>
            <a:ext cx="3986186" cy="1944216"/>
          </a:xfrm>
          <a:prstGeom prst="rect">
            <a:avLst/>
          </a:prstGeom>
        </p:spPr>
      </p:pic>
      <p:pic>
        <p:nvPicPr>
          <p:cNvPr id="8" name="Picture 7"/>
          <p:cNvPicPr>
            <a:picLocks noChangeAspect="1"/>
          </p:cNvPicPr>
          <p:nvPr/>
        </p:nvPicPr>
        <p:blipFill>
          <a:blip r:embed="rId5"/>
          <a:stretch>
            <a:fillRect/>
          </a:stretch>
        </p:blipFill>
        <p:spPr>
          <a:xfrm rot="5400000">
            <a:off x="6156971" y="4050531"/>
            <a:ext cx="2524125" cy="2289175"/>
          </a:xfrm>
          <a:prstGeom prst="rect">
            <a:avLst/>
          </a:prstGeom>
        </p:spPr>
      </p:pic>
      <p:pic>
        <p:nvPicPr>
          <p:cNvPr id="10" name="Picture 9" descr="205784-blokset.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1484784"/>
            <a:ext cx="1318022" cy="1318022"/>
          </a:xfrm>
          <a:prstGeom prst="rect">
            <a:avLst/>
          </a:prstGeom>
        </p:spPr>
      </p:pic>
      <p:pic>
        <p:nvPicPr>
          <p:cNvPr id="11" name="Picture 10" descr="235439-prisma-g.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3688" y="1700808"/>
            <a:ext cx="720080" cy="720080"/>
          </a:xfrm>
          <a:prstGeom prst="rect">
            <a:avLst/>
          </a:prstGeom>
        </p:spPr>
      </p:pic>
      <p:cxnSp>
        <p:nvCxnSpPr>
          <p:cNvPr id="13" name="Straight Connector 12"/>
          <p:cNvCxnSpPr/>
          <p:nvPr/>
        </p:nvCxnSpPr>
        <p:spPr>
          <a:xfrm>
            <a:off x="1403648" y="2060848"/>
            <a:ext cx="504056"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339752" y="2060848"/>
            <a:ext cx="36004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rot="16200000" flipH="1">
            <a:off x="5446354" y="3681028"/>
            <a:ext cx="1440160" cy="216024"/>
          </a:xfrm>
          <a:prstGeom prst="bentConnector3">
            <a:avLst>
              <a:gd name="adj1" fmla="val 99147"/>
            </a:avLst>
          </a:prstGeom>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16200000" flipH="1">
            <a:off x="2181436" y="2456892"/>
            <a:ext cx="1944216" cy="1152128"/>
          </a:xfrm>
          <a:prstGeom prst="bentConnector3">
            <a:avLst>
              <a:gd name="adj1" fmla="val 99674"/>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3729608" y="2060848"/>
            <a:ext cx="0" cy="1944216"/>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79512" y="2780928"/>
            <a:ext cx="1296144" cy="523220"/>
          </a:xfrm>
          <a:prstGeom prst="rect">
            <a:avLst/>
          </a:prstGeom>
          <a:noFill/>
        </p:spPr>
        <p:txBody>
          <a:bodyPr wrap="square" rtlCol="0">
            <a:spAutoFit/>
          </a:bodyPr>
          <a:lstStyle/>
          <a:p>
            <a:r>
              <a:rPr lang="en-GB" sz="1400" dirty="0" smtClean="0"/>
              <a:t>Low Voltage Switch-Gear</a:t>
            </a:r>
          </a:p>
        </p:txBody>
      </p:sp>
      <p:sp>
        <p:nvSpPr>
          <p:cNvPr id="41" name="Line Callout 1 40"/>
          <p:cNvSpPr/>
          <p:nvPr/>
        </p:nvSpPr>
        <p:spPr>
          <a:xfrm>
            <a:off x="4211960" y="4365104"/>
            <a:ext cx="720080" cy="360040"/>
          </a:xfrm>
          <a:prstGeom prst="borderCallout1">
            <a:avLst>
              <a:gd name="adj1" fmla="val 18750"/>
              <a:gd name="adj2" fmla="val -8333"/>
              <a:gd name="adj3" fmla="val -107764"/>
              <a:gd name="adj4" fmla="val -6292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smtClean="0"/>
              <a:t>Bypass</a:t>
            </a:r>
            <a:endParaRPr lang="en-GB" sz="1400" dirty="0"/>
          </a:p>
        </p:txBody>
      </p:sp>
      <p:sp>
        <p:nvSpPr>
          <p:cNvPr id="42" name="TextBox 41"/>
          <p:cNvSpPr txBox="1"/>
          <p:nvPr/>
        </p:nvSpPr>
        <p:spPr>
          <a:xfrm>
            <a:off x="2627784" y="4068360"/>
            <a:ext cx="1080120" cy="523220"/>
          </a:xfrm>
          <a:prstGeom prst="rect">
            <a:avLst/>
          </a:prstGeom>
          <a:noFill/>
        </p:spPr>
        <p:txBody>
          <a:bodyPr wrap="square" rtlCol="0">
            <a:spAutoFit/>
          </a:bodyPr>
          <a:lstStyle/>
          <a:p>
            <a:r>
              <a:rPr lang="en-GB" sz="1400" dirty="0" smtClean="0"/>
              <a:t>Modular UPS</a:t>
            </a:r>
            <a:endParaRPr lang="en-GB" sz="1400" dirty="0"/>
          </a:p>
        </p:txBody>
      </p:sp>
      <p:sp>
        <p:nvSpPr>
          <p:cNvPr id="43" name="TextBox 42"/>
          <p:cNvSpPr txBox="1"/>
          <p:nvPr/>
        </p:nvSpPr>
        <p:spPr>
          <a:xfrm>
            <a:off x="1619672" y="2420888"/>
            <a:ext cx="936104" cy="461665"/>
          </a:xfrm>
          <a:prstGeom prst="rect">
            <a:avLst/>
          </a:prstGeom>
          <a:noFill/>
        </p:spPr>
        <p:txBody>
          <a:bodyPr wrap="square" rtlCol="0">
            <a:spAutoFit/>
          </a:bodyPr>
          <a:lstStyle/>
          <a:p>
            <a:r>
              <a:rPr lang="en-GB" sz="1200" dirty="0" smtClean="0"/>
              <a:t>Distribution Panel</a:t>
            </a:r>
            <a:endParaRPr lang="en-GB" sz="1200" dirty="0"/>
          </a:p>
        </p:txBody>
      </p:sp>
      <p:sp>
        <p:nvSpPr>
          <p:cNvPr id="48" name="TextBox 47"/>
          <p:cNvSpPr txBox="1"/>
          <p:nvPr/>
        </p:nvSpPr>
        <p:spPr>
          <a:xfrm>
            <a:off x="4860032" y="1628800"/>
            <a:ext cx="1296144" cy="461665"/>
          </a:xfrm>
          <a:prstGeom prst="rect">
            <a:avLst/>
          </a:prstGeom>
          <a:noFill/>
        </p:spPr>
        <p:txBody>
          <a:bodyPr wrap="square" rtlCol="0">
            <a:spAutoFit/>
          </a:bodyPr>
          <a:lstStyle/>
          <a:p>
            <a:r>
              <a:rPr lang="en-GB" sz="1200" dirty="0" smtClean="0"/>
              <a:t>Bus-bar trunking</a:t>
            </a:r>
            <a:r>
              <a:rPr lang="en-GB" sz="1200" dirty="0"/>
              <a:t> </a:t>
            </a:r>
            <a:r>
              <a:rPr lang="en-GB" sz="1200" dirty="0" smtClean="0"/>
              <a:t>system</a:t>
            </a:r>
            <a:endParaRPr lang="en-GB" sz="1200" dirty="0"/>
          </a:p>
        </p:txBody>
      </p:sp>
      <p:sp>
        <p:nvSpPr>
          <p:cNvPr id="49" name="TextBox 48"/>
          <p:cNvSpPr txBox="1"/>
          <p:nvPr/>
        </p:nvSpPr>
        <p:spPr>
          <a:xfrm>
            <a:off x="6156176" y="5949280"/>
            <a:ext cx="648072" cy="276999"/>
          </a:xfrm>
          <a:prstGeom prst="rect">
            <a:avLst/>
          </a:prstGeom>
          <a:noFill/>
        </p:spPr>
        <p:txBody>
          <a:bodyPr wrap="square" rtlCol="0">
            <a:spAutoFit/>
          </a:bodyPr>
          <a:lstStyle/>
          <a:p>
            <a:r>
              <a:rPr lang="en-GB" sz="1200" dirty="0" smtClean="0"/>
              <a:t>Racks</a:t>
            </a:r>
            <a:endParaRPr lang="en-GB" sz="1200" dirty="0"/>
          </a:p>
        </p:txBody>
      </p:sp>
      <p:sp>
        <p:nvSpPr>
          <p:cNvPr id="26" name="TextBox 25"/>
          <p:cNvSpPr txBox="1"/>
          <p:nvPr/>
        </p:nvSpPr>
        <p:spPr>
          <a:xfrm>
            <a:off x="-684584" y="5042118"/>
            <a:ext cx="6624736" cy="1600438"/>
          </a:xfrm>
          <a:prstGeom prst="rect">
            <a:avLst/>
          </a:prstGeom>
          <a:noFill/>
        </p:spPr>
        <p:txBody>
          <a:bodyPr wrap="square" rtlCol="0">
            <a:spAutoFit/>
          </a:bodyPr>
          <a:lstStyle/>
          <a:p>
            <a:pPr lvl="2"/>
            <a:r>
              <a:rPr lang="en-GB" sz="1400" dirty="0"/>
              <a:t>Power distribution for UPS, the current plan is to distribute UPS for racks via a bus-bar trunking system due to long distances and uncertain requirements (low voltage drop, flexibility). PSS, VAC</a:t>
            </a:r>
            <a:r>
              <a:rPr lang="en-GB" sz="1400" dirty="0" smtClean="0"/>
              <a:t>,</a:t>
            </a:r>
            <a:r>
              <a:rPr lang="en-GB" sz="1400" dirty="0"/>
              <a:t> CRYO-racks </a:t>
            </a:r>
            <a:r>
              <a:rPr lang="en-GB" sz="1400" dirty="0" smtClean="0"/>
              <a:t> primarily</a:t>
            </a:r>
            <a:r>
              <a:rPr lang="en-GB" sz="1400" dirty="0"/>
              <a:t>, will all have “Central” </a:t>
            </a:r>
            <a:r>
              <a:rPr lang="en-GB" sz="1400" dirty="0" smtClean="0"/>
              <a:t>UPS. </a:t>
            </a:r>
            <a:r>
              <a:rPr lang="en-GB" sz="1400" dirty="0"/>
              <a:t>ICS has estimated an additional 2 kW per RF Cell for some controls, Beam Instrumentation is T.B.D. </a:t>
            </a:r>
            <a:r>
              <a:rPr lang="en-GB" sz="1400" dirty="0" smtClean="0"/>
              <a:t> </a:t>
            </a:r>
            <a:endParaRPr lang="en-GB" sz="1400" dirty="0"/>
          </a:p>
          <a:p>
            <a:r>
              <a:rPr lang="en-GB" sz="1400" dirty="0" smtClean="0"/>
              <a:t>	ODH and RAD monitor supplies have dedicated cabling.</a:t>
            </a:r>
          </a:p>
          <a:p>
            <a:r>
              <a:rPr lang="en-GB" sz="1400" dirty="0" smtClean="0"/>
              <a:t> </a:t>
            </a:r>
            <a:endParaRPr lang="en-GB" sz="1400" dirty="0"/>
          </a:p>
        </p:txBody>
      </p:sp>
      <p:pic>
        <p:nvPicPr>
          <p:cNvPr id="27" name="Picture 26" descr="235439-prisma-g.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912" y="1628800"/>
            <a:ext cx="720080" cy="720080"/>
          </a:xfrm>
          <a:prstGeom prst="rect">
            <a:avLst/>
          </a:prstGeom>
        </p:spPr>
      </p:pic>
      <p:cxnSp>
        <p:nvCxnSpPr>
          <p:cNvPr id="24" name="Elbow Connector 23"/>
          <p:cNvCxnSpPr>
            <a:stCxn id="27" idx="2"/>
          </p:cNvCxnSpPr>
          <p:nvPr/>
        </p:nvCxnSpPr>
        <p:spPr>
          <a:xfrm rot="16200000" flipH="1">
            <a:off x="4139952" y="2348880"/>
            <a:ext cx="864096" cy="864096"/>
          </a:xfrm>
          <a:prstGeom prst="bentConnector3">
            <a:avLst>
              <a:gd name="adj1" fmla="val 100019"/>
            </a:avLst>
          </a:prstGeom>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491880" y="2060848"/>
            <a:ext cx="36004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 name="Line Callout 1 30"/>
          <p:cNvSpPr/>
          <p:nvPr/>
        </p:nvSpPr>
        <p:spPr>
          <a:xfrm>
            <a:off x="5076056" y="3717032"/>
            <a:ext cx="720080" cy="360040"/>
          </a:xfrm>
          <a:prstGeom prst="borderCallout1">
            <a:avLst>
              <a:gd name="adj1" fmla="val 18750"/>
              <a:gd name="adj2" fmla="val -8333"/>
              <a:gd name="adj3" fmla="val -107764"/>
              <a:gd name="adj4" fmla="val 170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dirty="0" smtClean="0"/>
              <a:t>CB, (LOTO)</a:t>
            </a:r>
            <a:endParaRPr lang="en-GB" sz="1200" dirty="0"/>
          </a:p>
        </p:txBody>
      </p:sp>
      <p:sp>
        <p:nvSpPr>
          <p:cNvPr id="32" name="Line Callout 1 31"/>
          <p:cNvSpPr/>
          <p:nvPr/>
        </p:nvSpPr>
        <p:spPr>
          <a:xfrm>
            <a:off x="7884368" y="3140968"/>
            <a:ext cx="720080" cy="432048"/>
          </a:xfrm>
          <a:prstGeom prst="borderCallout1">
            <a:avLst>
              <a:gd name="adj1" fmla="val 18750"/>
              <a:gd name="adj2" fmla="val -8333"/>
              <a:gd name="adj3" fmla="val -72059"/>
              <a:gd name="adj4" fmla="val -8139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smtClean="0"/>
              <a:t>Tap-off</a:t>
            </a:r>
            <a:r>
              <a:rPr lang="en-GB" sz="1400" dirty="0"/>
              <a:t> </a:t>
            </a:r>
            <a:r>
              <a:rPr lang="en-GB" sz="1400" dirty="0" smtClean="0"/>
              <a:t>units.</a:t>
            </a:r>
          </a:p>
        </p:txBody>
      </p:sp>
    </p:spTree>
    <p:extLst>
      <p:ext uri="{BB962C8B-B14F-4D97-AF65-F5344CB8AC3E}">
        <p14:creationId xmlns:p14="http://schemas.microsoft.com/office/powerpoint/2010/main" val="6044958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evangeliavaena:Desktop:RACKS:Screen Shot 2016-08-25 at 11.04.5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28800"/>
            <a:ext cx="8689196" cy="4057200"/>
          </a:xfrm>
          <a:prstGeom prst="rect">
            <a:avLst/>
          </a:prstGeom>
          <a:noFill/>
          <a:ln>
            <a:noFill/>
          </a:ln>
        </p:spPr>
      </p:pic>
      <p:sp>
        <p:nvSpPr>
          <p:cNvPr id="2" name="Title 1"/>
          <p:cNvSpPr>
            <a:spLocks noGrp="1"/>
          </p:cNvSpPr>
          <p:nvPr>
            <p:ph type="title"/>
          </p:nvPr>
        </p:nvSpPr>
        <p:spPr/>
        <p:txBody>
          <a:bodyPr/>
          <a:lstStyle/>
          <a:p>
            <a:r>
              <a:rPr lang="en-GB" dirty="0" smtClean="0"/>
              <a:t>Location of UPS Loads</a:t>
            </a:r>
            <a:r>
              <a:rPr lang="en-US" dirty="0"/>
              <a:t>(slide by </a:t>
            </a:r>
            <a:r>
              <a:rPr lang="en-US" dirty="0" err="1"/>
              <a:t>F.Jensen</a:t>
            </a:r>
            <a:r>
              <a:rPr lang="en-US" dirty="0"/>
              <a: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9</a:t>
            </a:fld>
            <a:endParaRPr lang="en-GB"/>
          </a:p>
        </p:txBody>
      </p:sp>
      <p:sp>
        <p:nvSpPr>
          <p:cNvPr id="9" name="Line Callout 1 8"/>
          <p:cNvSpPr/>
          <p:nvPr/>
        </p:nvSpPr>
        <p:spPr>
          <a:xfrm>
            <a:off x="4067944" y="1772816"/>
            <a:ext cx="914400" cy="612648"/>
          </a:xfrm>
          <a:prstGeom prst="borderCallout1">
            <a:avLst>
              <a:gd name="adj1" fmla="val 18750"/>
              <a:gd name="adj2" fmla="val -8333"/>
              <a:gd name="adj3" fmla="val 144892"/>
              <a:gd name="adj4" fmla="val -65822"/>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50" dirty="0" smtClean="0">
                <a:solidFill>
                  <a:schemeClr val="tx1"/>
                </a:solidFill>
              </a:rPr>
              <a:t>PSS:   1.5 kW</a:t>
            </a:r>
          </a:p>
          <a:p>
            <a:r>
              <a:rPr lang="en-GB" sz="1050" dirty="0" smtClean="0">
                <a:solidFill>
                  <a:schemeClr val="tx1"/>
                </a:solidFill>
              </a:rPr>
              <a:t>ODH: 0.6 kW</a:t>
            </a:r>
          </a:p>
          <a:p>
            <a:r>
              <a:rPr lang="en-GB" sz="1050" dirty="0" smtClean="0">
                <a:solidFill>
                  <a:schemeClr val="tx1"/>
                </a:solidFill>
              </a:rPr>
              <a:t>CRYO: 25 kW</a:t>
            </a:r>
            <a:endParaRPr lang="en-GB" sz="1050" dirty="0">
              <a:solidFill>
                <a:schemeClr val="tx1"/>
              </a:solidFill>
            </a:endParaRPr>
          </a:p>
        </p:txBody>
      </p:sp>
      <p:sp>
        <p:nvSpPr>
          <p:cNvPr id="10" name="Line Callout 1 9"/>
          <p:cNvSpPr/>
          <p:nvPr/>
        </p:nvSpPr>
        <p:spPr>
          <a:xfrm>
            <a:off x="6084168" y="2924944"/>
            <a:ext cx="914400" cy="612648"/>
          </a:xfrm>
          <a:prstGeom prst="borderCallout1">
            <a:avLst>
              <a:gd name="adj1" fmla="val 18750"/>
              <a:gd name="adj2" fmla="val -8333"/>
              <a:gd name="adj3" fmla="val 216154"/>
              <a:gd name="adj4" fmla="val -66545"/>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50" dirty="0" smtClean="0">
                <a:solidFill>
                  <a:schemeClr val="tx1"/>
                </a:solidFill>
              </a:rPr>
              <a:t>PSS:</a:t>
            </a:r>
          </a:p>
          <a:p>
            <a:r>
              <a:rPr lang="en-GB" sz="1050" dirty="0" smtClean="0">
                <a:solidFill>
                  <a:schemeClr val="tx1"/>
                </a:solidFill>
              </a:rPr>
              <a:t>ODH:</a:t>
            </a:r>
          </a:p>
          <a:p>
            <a:r>
              <a:rPr lang="en-GB" sz="1050" dirty="0" smtClean="0">
                <a:solidFill>
                  <a:schemeClr val="tx1"/>
                </a:solidFill>
              </a:rPr>
              <a:t>RAD:</a:t>
            </a:r>
          </a:p>
          <a:p>
            <a:r>
              <a:rPr lang="en-GB" sz="1050" dirty="0" smtClean="0">
                <a:solidFill>
                  <a:schemeClr val="tx1"/>
                </a:solidFill>
              </a:rPr>
              <a:t>VAC:</a:t>
            </a:r>
            <a:endParaRPr lang="en-GB" sz="1050" dirty="0">
              <a:solidFill>
                <a:schemeClr val="tx1"/>
              </a:solidFill>
            </a:endParaRPr>
          </a:p>
        </p:txBody>
      </p:sp>
      <p:sp>
        <p:nvSpPr>
          <p:cNvPr id="11" name="Line Callout 1 10"/>
          <p:cNvSpPr/>
          <p:nvPr/>
        </p:nvSpPr>
        <p:spPr>
          <a:xfrm>
            <a:off x="4067944" y="3068960"/>
            <a:ext cx="914400" cy="612648"/>
          </a:xfrm>
          <a:prstGeom prst="borderCallout1">
            <a:avLst>
              <a:gd name="adj1" fmla="val 18750"/>
              <a:gd name="adj2" fmla="val -8333"/>
              <a:gd name="adj3" fmla="val 151370"/>
              <a:gd name="adj4" fmla="val -126587"/>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50" dirty="0" smtClean="0">
                <a:solidFill>
                  <a:schemeClr val="tx1"/>
                </a:solidFill>
              </a:rPr>
              <a:t>PSS:   1.5 kW</a:t>
            </a:r>
          </a:p>
          <a:p>
            <a:r>
              <a:rPr lang="en-GB" sz="1050" dirty="0" smtClean="0">
                <a:solidFill>
                  <a:schemeClr val="tx1"/>
                </a:solidFill>
              </a:rPr>
              <a:t>ODH: 0.5 kW</a:t>
            </a:r>
          </a:p>
          <a:p>
            <a:r>
              <a:rPr lang="en-GB" sz="1050" dirty="0" smtClean="0">
                <a:solidFill>
                  <a:schemeClr val="tx1"/>
                </a:solidFill>
              </a:rPr>
              <a:t>CRYO: 15 kW</a:t>
            </a:r>
            <a:endParaRPr lang="en-GB" sz="1050" dirty="0">
              <a:solidFill>
                <a:schemeClr val="tx1"/>
              </a:solidFill>
            </a:endParaRPr>
          </a:p>
        </p:txBody>
      </p:sp>
      <p:sp>
        <p:nvSpPr>
          <p:cNvPr id="12" name="Line Callout 1 11"/>
          <p:cNvSpPr/>
          <p:nvPr/>
        </p:nvSpPr>
        <p:spPr>
          <a:xfrm>
            <a:off x="7380312" y="5085184"/>
            <a:ext cx="914400" cy="612648"/>
          </a:xfrm>
          <a:prstGeom prst="borderCallout1">
            <a:avLst>
              <a:gd name="adj1" fmla="val 17670"/>
              <a:gd name="adj2" fmla="val 106686"/>
              <a:gd name="adj3" fmla="val -117481"/>
              <a:gd name="adj4" fmla="val 125154"/>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dirty="0" smtClean="0">
                <a:solidFill>
                  <a:schemeClr val="tx1"/>
                </a:solidFill>
              </a:rPr>
              <a:t>PSS:   18 kW</a:t>
            </a:r>
          </a:p>
          <a:p>
            <a:r>
              <a:rPr lang="en-GB" sz="1000" dirty="0" smtClean="0">
                <a:solidFill>
                  <a:schemeClr val="tx1"/>
                </a:solidFill>
              </a:rPr>
              <a:t>ODH: 0.3 kW?</a:t>
            </a:r>
          </a:p>
          <a:p>
            <a:r>
              <a:rPr lang="en-GB" sz="1000" dirty="0" smtClean="0">
                <a:solidFill>
                  <a:schemeClr val="tx1"/>
                </a:solidFill>
              </a:rPr>
              <a:t>RAD:  0.1 kW?</a:t>
            </a:r>
          </a:p>
          <a:p>
            <a:r>
              <a:rPr lang="en-GB" sz="1000" dirty="0" smtClean="0">
                <a:solidFill>
                  <a:schemeClr val="tx1"/>
                </a:solidFill>
              </a:rPr>
              <a:t>VAC:  1.5 kW</a:t>
            </a:r>
            <a:endParaRPr lang="en-GB" sz="1000" dirty="0">
              <a:solidFill>
                <a:schemeClr val="tx1"/>
              </a:solidFill>
            </a:endParaRPr>
          </a:p>
        </p:txBody>
      </p:sp>
      <p:sp>
        <p:nvSpPr>
          <p:cNvPr id="13" name="Line Callout 1 12"/>
          <p:cNvSpPr/>
          <p:nvPr/>
        </p:nvSpPr>
        <p:spPr>
          <a:xfrm>
            <a:off x="827584" y="5589240"/>
            <a:ext cx="914400" cy="612648"/>
          </a:xfrm>
          <a:prstGeom prst="borderCallout1">
            <a:avLst>
              <a:gd name="adj1" fmla="val -8243"/>
              <a:gd name="adj2" fmla="val 56049"/>
              <a:gd name="adj3" fmla="val -141235"/>
              <a:gd name="adj4" fmla="val 36176"/>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50" smtClean="0">
                <a:solidFill>
                  <a:schemeClr val="tx1"/>
                </a:solidFill>
              </a:rPr>
              <a:t>PSS:  3</a:t>
            </a:r>
            <a:endParaRPr lang="en-GB" sz="1050" dirty="0" smtClean="0">
              <a:solidFill>
                <a:schemeClr val="tx1"/>
              </a:solidFill>
            </a:endParaRPr>
          </a:p>
          <a:p>
            <a:r>
              <a:rPr lang="en-GB" sz="1050" dirty="0" smtClean="0">
                <a:solidFill>
                  <a:schemeClr val="tx1"/>
                </a:solidFill>
              </a:rPr>
              <a:t>RAD:</a:t>
            </a:r>
          </a:p>
          <a:p>
            <a:r>
              <a:rPr lang="en-GB" sz="1050" dirty="0" smtClean="0">
                <a:solidFill>
                  <a:schemeClr val="tx1"/>
                </a:solidFill>
              </a:rPr>
              <a:t>A2T:</a:t>
            </a:r>
            <a:endParaRPr lang="en-GB" sz="1050" dirty="0">
              <a:solidFill>
                <a:schemeClr val="tx1"/>
              </a:solidFill>
            </a:endParaRPr>
          </a:p>
        </p:txBody>
      </p:sp>
      <p:sp>
        <p:nvSpPr>
          <p:cNvPr id="14" name="Rectangle 13"/>
          <p:cNvSpPr/>
          <p:nvPr/>
        </p:nvSpPr>
        <p:spPr>
          <a:xfrm flipV="1">
            <a:off x="4860032" y="4293096"/>
            <a:ext cx="1728192" cy="4571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flipV="1">
            <a:off x="6660232" y="4293096"/>
            <a:ext cx="1728192" cy="4571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flipV="1">
            <a:off x="3419872" y="4293096"/>
            <a:ext cx="1368152" cy="4571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flipV="1">
            <a:off x="1907704" y="4149080"/>
            <a:ext cx="1368152" cy="4571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flipV="1">
            <a:off x="1043608" y="2231153"/>
            <a:ext cx="360040" cy="4571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xtBox 18"/>
          <p:cNvSpPr txBox="1"/>
          <p:nvPr/>
        </p:nvSpPr>
        <p:spPr>
          <a:xfrm>
            <a:off x="179512" y="2132856"/>
            <a:ext cx="864096" cy="215444"/>
          </a:xfrm>
          <a:prstGeom prst="rect">
            <a:avLst/>
          </a:prstGeom>
          <a:noFill/>
        </p:spPr>
        <p:txBody>
          <a:bodyPr wrap="square" rtlCol="0">
            <a:spAutoFit/>
          </a:bodyPr>
          <a:lstStyle/>
          <a:p>
            <a:r>
              <a:rPr lang="en-GB" sz="800" dirty="0" smtClean="0"/>
              <a:t>UPS distribution</a:t>
            </a:r>
            <a:endParaRPr lang="en-GB" sz="800" dirty="0"/>
          </a:p>
        </p:txBody>
      </p:sp>
      <p:sp>
        <p:nvSpPr>
          <p:cNvPr id="20" name="Rectangle 19"/>
          <p:cNvSpPr/>
          <p:nvPr/>
        </p:nvSpPr>
        <p:spPr>
          <a:xfrm>
            <a:off x="2987824" y="2564904"/>
            <a:ext cx="144016" cy="144016"/>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a:off x="3131840" y="3861048"/>
            <a:ext cx="144016" cy="144016"/>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8316416" y="3429000"/>
            <a:ext cx="144016" cy="144016"/>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4572000" y="3861048"/>
            <a:ext cx="144016" cy="144016"/>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p:cNvSpPr/>
          <p:nvPr/>
        </p:nvSpPr>
        <p:spPr>
          <a:xfrm>
            <a:off x="1043608" y="4725144"/>
            <a:ext cx="144016" cy="144016"/>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p:cNvSpPr/>
          <p:nvPr/>
        </p:nvSpPr>
        <p:spPr>
          <a:xfrm>
            <a:off x="8532440" y="4149080"/>
            <a:ext cx="144016" cy="144016"/>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45222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h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Chess Core Powerpoint.potx</Template>
  <TotalTime>1403</TotalTime>
  <Words>1988</Words>
  <Application>Microsoft Macintosh PowerPoint</Application>
  <PresentationFormat>On-screen Show (4:3)</PresentationFormat>
  <Paragraphs>261</Paragraphs>
  <Slides>28</Slides>
  <Notes>14</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Chess Core Powerpoint</vt:lpstr>
      <vt:lpstr>WP 15 RF cell Review</vt:lpstr>
      <vt:lpstr>OVERVIEW</vt:lpstr>
      <vt:lpstr>Description of WP15’s (electrical support) scope</vt:lpstr>
      <vt:lpstr>Interfaces RF cell-Electrical</vt:lpstr>
      <vt:lpstr>How is the RF Cell Powered?  Normal Power Description</vt:lpstr>
      <vt:lpstr>RF-Cell power Installations (slide by F.Jensen)</vt:lpstr>
      <vt:lpstr>Layout- Power Distribution</vt:lpstr>
      <vt:lpstr>UPS Power distribution, Components(slide by F.Jensen)</vt:lpstr>
      <vt:lpstr>Location of UPS Loads(slide by F.Jensen)</vt:lpstr>
      <vt:lpstr>Power distribution in Racks (PDU’s) (slide by F.Jensen)</vt:lpstr>
      <vt:lpstr>Rack Cabinet Mechanical Configuration</vt:lpstr>
      <vt:lpstr>Racks per RF cell</vt:lpstr>
      <vt:lpstr>Rack Cooling- Interface with Water Cooling</vt:lpstr>
      <vt:lpstr>Rack Cooling- Interface with ICS</vt:lpstr>
      <vt:lpstr>Cable Trays</vt:lpstr>
      <vt:lpstr>Cable Trays- rack mounted</vt:lpstr>
      <vt:lpstr>Cable management</vt:lpstr>
      <vt:lpstr>Grounding</vt:lpstr>
      <vt:lpstr>Grounding</vt:lpstr>
      <vt:lpstr>Installation Sequence- only for RF cell components </vt:lpstr>
      <vt:lpstr>Conclusion, future actions and TBDs</vt:lpstr>
      <vt:lpstr>The end</vt:lpstr>
      <vt:lpstr>Status, UPS (slide by F.Jensen)- back up slide</vt:lpstr>
      <vt:lpstr>General Rack Design</vt:lpstr>
      <vt:lpstr>Rack Rows </vt:lpstr>
      <vt:lpstr>rack spreadsheet</vt:lpstr>
      <vt:lpstr>Review Questions</vt:lpstr>
      <vt:lpstr>PowerPoint Presentation</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Evangelia Vaena</cp:lastModifiedBy>
  <cp:revision>86</cp:revision>
  <dcterms:created xsi:type="dcterms:W3CDTF">2013-10-29T16:05:10Z</dcterms:created>
  <dcterms:modified xsi:type="dcterms:W3CDTF">2017-05-11T10:04:10Z</dcterms:modified>
</cp:coreProperties>
</file>