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6"/>
  </p:notesMasterIdLst>
  <p:sldIdLst>
    <p:sldId id="256" r:id="rId2"/>
    <p:sldId id="257" r:id="rId3"/>
    <p:sldId id="259" r:id="rId4"/>
    <p:sldId id="261" r:id="rId5"/>
    <p:sldId id="260" r:id="rId6"/>
    <p:sldId id="263" r:id="rId7"/>
    <p:sldId id="258" r:id="rId8"/>
    <p:sldId id="265" r:id="rId9"/>
    <p:sldId id="264" r:id="rId10"/>
    <p:sldId id="267" r:id="rId11"/>
    <p:sldId id="268" r:id="rId12"/>
    <p:sldId id="269" r:id="rId13"/>
    <p:sldId id="270" r:id="rId14"/>
    <p:sldId id="271" r:id="rId15"/>
  </p:sldIdLst>
  <p:sldSz cx="9144000" cy="6858000" type="screen4x3"/>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4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53" autoAdjust="0"/>
    <p:restoredTop sz="94637" autoAdjust="0"/>
  </p:normalViewPr>
  <p:slideViewPr>
    <p:cSldViewPr>
      <p:cViewPr>
        <p:scale>
          <a:sx n="100" d="100"/>
          <a:sy n="100" d="100"/>
        </p:scale>
        <p:origin x="760" y="24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155" d="100"/>
          <a:sy n="155" d="100"/>
        </p:scale>
        <p:origin x="-6728" y="-10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9F57FC-B3FF-4DF2-9417-962901C07B3B}" type="datetimeFigureOut">
              <a:rPr lang="sv-SE" smtClean="0"/>
              <a:t>2017-05-10</a:t>
            </a:fld>
            <a:endParaRPr lang="sv-SE"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v-SE"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1A53A7-64CD-4D0E-AAE8-1AC9C79D7085}" type="slidenum">
              <a:rPr lang="sv-SE" smtClean="0"/>
              <a:t>‹#›</a:t>
            </a:fld>
            <a:endParaRPr lang="sv-SE" dirty="0"/>
          </a:p>
        </p:txBody>
      </p:sp>
    </p:spTree>
    <p:extLst>
      <p:ext uri="{BB962C8B-B14F-4D97-AF65-F5344CB8AC3E}">
        <p14:creationId xmlns:p14="http://schemas.microsoft.com/office/powerpoint/2010/main" val="12846559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61A53A7-64CD-4D0E-AAE8-1AC9C79D7085}" type="slidenum">
              <a:rPr lang="sv-SE" smtClean="0"/>
              <a:t>1</a:t>
            </a:fld>
            <a:endParaRPr lang="sv-SE" dirty="0"/>
          </a:p>
        </p:txBody>
      </p:sp>
    </p:spTree>
    <p:extLst>
      <p:ext uri="{BB962C8B-B14F-4D97-AF65-F5344CB8AC3E}">
        <p14:creationId xmlns:p14="http://schemas.microsoft.com/office/powerpoint/2010/main" val="10412639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61A53A7-64CD-4D0E-AAE8-1AC9C79D7085}" type="slidenum">
              <a:rPr lang="sv-SE" smtClean="0"/>
              <a:t>2</a:t>
            </a:fld>
            <a:endParaRPr lang="sv-SE" dirty="0"/>
          </a:p>
        </p:txBody>
      </p:sp>
    </p:spTree>
    <p:extLst>
      <p:ext uri="{BB962C8B-B14F-4D97-AF65-F5344CB8AC3E}">
        <p14:creationId xmlns:p14="http://schemas.microsoft.com/office/powerpoint/2010/main" val="15326305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61A53A7-64CD-4D0E-AAE8-1AC9C79D7085}" type="slidenum">
              <a:rPr lang="sv-SE" smtClean="0"/>
              <a:t>3</a:t>
            </a:fld>
            <a:endParaRPr lang="sv-SE" dirty="0"/>
          </a:p>
        </p:txBody>
      </p:sp>
    </p:spTree>
    <p:extLst>
      <p:ext uri="{BB962C8B-B14F-4D97-AF65-F5344CB8AC3E}">
        <p14:creationId xmlns:p14="http://schemas.microsoft.com/office/powerpoint/2010/main" val="6821572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Accelerator PSS will interface four subsystems of RFQ.</a:t>
            </a:r>
            <a:endParaRPr lang="sv-SE"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RFQ Modulator air circuit breaker (ACB) in substation.</a:t>
            </a:r>
            <a:endParaRPr lang="sv-SE"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RFQ Modulator air circuit breaker (ACB) in klystron gallery.</a:t>
            </a:r>
            <a:endParaRPr lang="sv-SE"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RFQ LLRF.</a:t>
            </a:r>
            <a:endParaRPr lang="sv-SE"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RFQ Waveguide.</a:t>
            </a:r>
            <a:endParaRPr lang="sv-SE" sz="1200" kern="1200" dirty="0" smtClean="0">
              <a:solidFill>
                <a:schemeClr val="tx1"/>
              </a:solidFill>
              <a:effectLst/>
              <a:latin typeface="+mn-lt"/>
              <a:ea typeface="+mn-ea"/>
              <a:cs typeface="+mn-cs"/>
            </a:endParaRPr>
          </a:p>
          <a:p>
            <a:endParaRPr lang="sv-SE" dirty="0"/>
          </a:p>
        </p:txBody>
      </p:sp>
      <p:sp>
        <p:nvSpPr>
          <p:cNvPr id="4" name="Slide Number Placeholder 3"/>
          <p:cNvSpPr>
            <a:spLocks noGrp="1"/>
          </p:cNvSpPr>
          <p:nvPr>
            <p:ph type="sldNum" sz="quarter" idx="10"/>
          </p:nvPr>
        </p:nvSpPr>
        <p:spPr/>
        <p:txBody>
          <a:bodyPr/>
          <a:lstStyle/>
          <a:p>
            <a:fld id="{161A53A7-64CD-4D0E-AAE8-1AC9C79D7085}" type="slidenum">
              <a:rPr lang="sv-SE" smtClean="0"/>
              <a:t>5</a:t>
            </a:fld>
            <a:endParaRPr lang="sv-SE" dirty="0"/>
          </a:p>
        </p:txBody>
      </p:sp>
    </p:spTree>
    <p:extLst>
      <p:ext uri="{BB962C8B-B14F-4D97-AF65-F5344CB8AC3E}">
        <p14:creationId xmlns:p14="http://schemas.microsoft.com/office/powerpoint/2010/main" val="12248522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61A53A7-64CD-4D0E-AAE8-1AC9C79D7085}" type="slidenum">
              <a:rPr lang="sv-SE" smtClean="0"/>
              <a:t>7</a:t>
            </a:fld>
            <a:endParaRPr lang="sv-SE" dirty="0"/>
          </a:p>
        </p:txBody>
      </p:sp>
    </p:spTree>
    <p:extLst>
      <p:ext uri="{BB962C8B-B14F-4D97-AF65-F5344CB8AC3E}">
        <p14:creationId xmlns:p14="http://schemas.microsoft.com/office/powerpoint/2010/main" val="26255163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0094CA"/>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noProof="0" smtClean="0"/>
              <a:t>Click to edit Master title style</a:t>
            </a:r>
            <a:endParaRPr lang="en-GB" noProof="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GB" noProof="0"/>
          </a:p>
        </p:txBody>
      </p:sp>
      <p:sp>
        <p:nvSpPr>
          <p:cNvPr id="4" name="Date Placeholder 3"/>
          <p:cNvSpPr>
            <a:spLocks noGrp="1"/>
          </p:cNvSpPr>
          <p:nvPr>
            <p:ph type="dt" sz="half" idx="10"/>
          </p:nvPr>
        </p:nvSpPr>
        <p:spPr/>
        <p:txBody>
          <a:bodyPr/>
          <a:lstStyle/>
          <a:p>
            <a:fld id="{5ED7AC81-318B-4D49-A602-9E30227C87EC}" type="datetime1">
              <a:rPr lang="en-GB" noProof="0" smtClean="0"/>
              <a:t>10/05/2017</a:t>
            </a:fld>
            <a:endParaRPr lang="en-GB" noProof="0"/>
          </a:p>
        </p:txBody>
      </p:sp>
      <p:sp>
        <p:nvSpPr>
          <p:cNvPr id="5" name="Footer Placeholder 4"/>
          <p:cNvSpPr>
            <a:spLocks noGrp="1"/>
          </p:cNvSpPr>
          <p:nvPr>
            <p:ph type="ftr" sz="quarter" idx="11"/>
          </p:nvPr>
        </p:nvSpPr>
        <p:spPr/>
        <p:txBody>
          <a:bodyPr/>
          <a:lstStyle/>
          <a:p>
            <a:endParaRPr lang="en-GB" noProof="0"/>
          </a:p>
        </p:txBody>
      </p:sp>
      <p:sp>
        <p:nvSpPr>
          <p:cNvPr id="6" name="Slide Number Placeholder 5"/>
          <p:cNvSpPr>
            <a:spLocks noGrp="1"/>
          </p:cNvSpPr>
          <p:nvPr>
            <p:ph type="sldNum" sz="quarter" idx="12"/>
          </p:nvPr>
        </p:nvSpPr>
        <p:spPr/>
        <p:txBody>
          <a:bodyPr/>
          <a:lstStyle/>
          <a:p>
            <a:fld id="{551115BC-487E-4422-894C-CB7CD3E79223}" type="slidenum">
              <a:rPr lang="en-GB" noProof="0" smtClean="0"/>
              <a:t>‹#›</a:t>
            </a:fld>
            <a:endParaRPr lang="en-GB" noProof="0"/>
          </a:p>
        </p:txBody>
      </p:sp>
      <p:pic>
        <p:nvPicPr>
          <p:cNvPr id="7" name="Bildobjekt 7" descr="ESS-vit-logg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08304" y="260648"/>
            <a:ext cx="1656184" cy="886059"/>
          </a:xfrm>
          <a:prstGeom prst="rect">
            <a:avLst/>
          </a:prstGeom>
        </p:spPr>
      </p:pic>
    </p:spTree>
    <p:extLst>
      <p:ext uri="{BB962C8B-B14F-4D97-AF65-F5344CB8AC3E}">
        <p14:creationId xmlns:p14="http://schemas.microsoft.com/office/powerpoint/2010/main" val="2439884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ktangel 6"/>
          <p:cNvSpPr/>
          <p:nvPr userDrawn="1"/>
        </p:nvSpPr>
        <p:spPr>
          <a:xfrm>
            <a:off x="0" y="0"/>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a:solidFill>
                <a:srgbClr val="0094CA"/>
              </a:solidFill>
            </a:endParaRPr>
          </a:p>
        </p:txBody>
      </p:sp>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3" name="Content Placeholder 2"/>
          <p:cNvSpPr>
            <a:spLocks noGrp="1"/>
          </p:cNvSpPr>
          <p:nvPr>
            <p:ph idx="1"/>
          </p:nvPr>
        </p:nvSpPr>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4" name="Date Placeholder 3"/>
          <p:cNvSpPr>
            <a:spLocks noGrp="1"/>
          </p:cNvSpPr>
          <p:nvPr>
            <p:ph type="dt" sz="half" idx="10"/>
          </p:nvPr>
        </p:nvSpPr>
        <p:spPr/>
        <p:txBody>
          <a:bodyPr/>
          <a:lstStyle/>
          <a:p>
            <a:fld id="{6EB99CB0-346B-43FA-9EE6-F90C3F3BC0BA}" type="datetime1">
              <a:rPr lang="en-GB" noProof="0" smtClean="0"/>
              <a:t>10/05/2017</a:t>
            </a:fld>
            <a:endParaRPr lang="en-GB" noProof="0"/>
          </a:p>
        </p:txBody>
      </p:sp>
      <p:sp>
        <p:nvSpPr>
          <p:cNvPr id="5" name="Footer Placeholder 4"/>
          <p:cNvSpPr>
            <a:spLocks noGrp="1"/>
          </p:cNvSpPr>
          <p:nvPr>
            <p:ph type="ftr" sz="quarter" idx="11"/>
          </p:nvPr>
        </p:nvSpPr>
        <p:spPr/>
        <p:txBody>
          <a:bodyPr/>
          <a:lstStyle/>
          <a:p>
            <a:endParaRPr lang="en-GB" noProof="0"/>
          </a:p>
        </p:txBody>
      </p:sp>
      <p:sp>
        <p:nvSpPr>
          <p:cNvPr id="6" name="Slide Number Placeholder 5"/>
          <p:cNvSpPr>
            <a:spLocks noGrp="1"/>
          </p:cNvSpPr>
          <p:nvPr>
            <p:ph type="sldNum" sz="quarter" idx="12"/>
          </p:nvPr>
        </p:nvSpPr>
        <p:spPr/>
        <p:txBody>
          <a:bodyPr/>
          <a:lstStyle/>
          <a:p>
            <a:fld id="{551115BC-487E-4422-894C-CB7CD3E79223}" type="slidenum">
              <a:rPr lang="en-GB" noProof="0" smtClean="0"/>
              <a:t>‹#›</a:t>
            </a:fld>
            <a:endParaRPr lang="en-GB" noProof="0"/>
          </a:p>
        </p:txBody>
      </p:sp>
      <p:pic>
        <p:nvPicPr>
          <p:cNvPr id="8" name="Bildobjekt 5" descr="ESS-vit-logg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94008" y="319530"/>
            <a:ext cx="1370480" cy="733206"/>
          </a:xfrm>
          <a:prstGeom prst="rect">
            <a:avLst/>
          </a:prstGeom>
        </p:spPr>
      </p:pic>
    </p:spTree>
    <p:extLst>
      <p:ext uri="{BB962C8B-B14F-4D97-AF65-F5344CB8AC3E}">
        <p14:creationId xmlns:p14="http://schemas.microsoft.com/office/powerpoint/2010/main" val="1351099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ktangel 6"/>
          <p:cNvSpPr/>
          <p:nvPr userDrawn="1"/>
        </p:nvSpPr>
        <p:spPr>
          <a:xfrm>
            <a:off x="0" y="0"/>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a:solidFill>
                <a:srgbClr val="0094CA"/>
              </a:solidFill>
            </a:endParaRPr>
          </a:p>
        </p:txBody>
      </p:sp>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p:txBody>
      </p:sp>
      <p:sp>
        <p:nvSpPr>
          <p:cNvPr id="5" name="Date Placeholder 4"/>
          <p:cNvSpPr>
            <a:spLocks noGrp="1"/>
          </p:cNvSpPr>
          <p:nvPr>
            <p:ph type="dt" sz="half" idx="10"/>
          </p:nvPr>
        </p:nvSpPr>
        <p:spPr/>
        <p:txBody>
          <a:bodyPr/>
          <a:lstStyle/>
          <a:p>
            <a:fld id="{42E66B7F-8271-49DA-A25A-F4BB9F476347}" type="datetime1">
              <a:rPr lang="en-GB" noProof="0" smtClean="0"/>
              <a:t>10/05/2017</a:t>
            </a:fld>
            <a:endParaRPr lang="en-GB" noProof="0"/>
          </a:p>
        </p:txBody>
      </p:sp>
      <p:sp>
        <p:nvSpPr>
          <p:cNvPr id="6" name="Footer Placeholder 5"/>
          <p:cNvSpPr>
            <a:spLocks noGrp="1"/>
          </p:cNvSpPr>
          <p:nvPr>
            <p:ph type="ftr" sz="quarter" idx="11"/>
          </p:nvPr>
        </p:nvSpPr>
        <p:spPr/>
        <p:txBody>
          <a:bodyPr/>
          <a:lstStyle/>
          <a:p>
            <a:endParaRPr lang="en-GB" noProof="0"/>
          </a:p>
        </p:txBody>
      </p:sp>
      <p:sp>
        <p:nvSpPr>
          <p:cNvPr id="7" name="Slide Number Placeholder 6"/>
          <p:cNvSpPr>
            <a:spLocks noGrp="1"/>
          </p:cNvSpPr>
          <p:nvPr>
            <p:ph type="sldNum" sz="quarter" idx="12"/>
          </p:nvPr>
        </p:nvSpPr>
        <p:spPr/>
        <p:txBody>
          <a:bodyPr/>
          <a:lstStyle/>
          <a:p>
            <a:fld id="{551115BC-487E-4422-894C-CB7CD3E79223}" type="slidenum">
              <a:rPr lang="en-GB" noProof="0" smtClean="0"/>
              <a:t>‹#›</a:t>
            </a:fld>
            <a:endParaRPr lang="en-GB" noProof="0"/>
          </a:p>
        </p:txBody>
      </p:sp>
      <p:pic>
        <p:nvPicPr>
          <p:cNvPr id="9" name="Bildobjekt 7" descr="ESS-vit-logg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04662" y="260648"/>
            <a:ext cx="1359826" cy="727507"/>
          </a:xfrm>
          <a:prstGeom prst="rect">
            <a:avLst/>
          </a:prstGeom>
        </p:spPr>
      </p:pic>
    </p:spTree>
    <p:extLst>
      <p:ext uri="{BB962C8B-B14F-4D97-AF65-F5344CB8AC3E}">
        <p14:creationId xmlns:p14="http://schemas.microsoft.com/office/powerpoint/2010/main" val="136283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noProof="0" smtClean="0"/>
              <a:t>Click to edit Master title style</a:t>
            </a:r>
            <a:endParaRPr lang="en-GB" noProof="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7" name="Date Placeholder 6"/>
          <p:cNvSpPr>
            <a:spLocks noGrp="1"/>
          </p:cNvSpPr>
          <p:nvPr>
            <p:ph type="dt" sz="half" idx="10"/>
          </p:nvPr>
        </p:nvSpPr>
        <p:spPr/>
        <p:txBody>
          <a:bodyPr/>
          <a:lstStyle/>
          <a:p>
            <a:fld id="{3C7D23FA-05C4-4CC1-B281-2F815585BC1C}" type="datetime1">
              <a:rPr lang="en-GB" noProof="0" smtClean="0"/>
              <a:t>10/05/2017</a:t>
            </a:fld>
            <a:endParaRPr lang="en-GB" noProof="0"/>
          </a:p>
        </p:txBody>
      </p:sp>
      <p:sp>
        <p:nvSpPr>
          <p:cNvPr id="8" name="Footer Placeholder 7"/>
          <p:cNvSpPr>
            <a:spLocks noGrp="1"/>
          </p:cNvSpPr>
          <p:nvPr>
            <p:ph type="ftr" sz="quarter" idx="11"/>
          </p:nvPr>
        </p:nvSpPr>
        <p:spPr/>
        <p:txBody>
          <a:bodyPr/>
          <a:lstStyle/>
          <a:p>
            <a:endParaRPr lang="en-GB" noProof="0"/>
          </a:p>
        </p:txBody>
      </p:sp>
      <p:sp>
        <p:nvSpPr>
          <p:cNvPr id="9" name="Slide Number Placeholder 8"/>
          <p:cNvSpPr>
            <a:spLocks noGrp="1"/>
          </p:cNvSpPr>
          <p:nvPr>
            <p:ph type="sldNum" sz="quarter" idx="12"/>
          </p:nvPr>
        </p:nvSpPr>
        <p:spPr/>
        <p:txBody>
          <a:bodyPr/>
          <a:lstStyle/>
          <a:p>
            <a:fld id="{551115BC-487E-4422-894C-CB7CD3E79223}" type="slidenum">
              <a:rPr lang="en-GB" noProof="0" smtClean="0"/>
              <a:t>‹#›</a:t>
            </a:fld>
            <a:endParaRPr lang="en-GB" noProof="0"/>
          </a:p>
        </p:txBody>
      </p:sp>
      <p:sp>
        <p:nvSpPr>
          <p:cNvPr id="10" name="Rektangel 6"/>
          <p:cNvSpPr/>
          <p:nvPr userDrawn="1"/>
        </p:nvSpPr>
        <p:spPr>
          <a:xfrm>
            <a:off x="0" y="0"/>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a:solidFill>
                <a:srgbClr val="0094CA"/>
              </a:solidFill>
            </a:endParaRPr>
          </a:p>
        </p:txBody>
      </p:sp>
    </p:spTree>
    <p:extLst>
      <p:ext uri="{BB962C8B-B14F-4D97-AF65-F5344CB8AC3E}">
        <p14:creationId xmlns:p14="http://schemas.microsoft.com/office/powerpoint/2010/main" val="124974036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139136" cy="1143000"/>
          </a:xfrm>
          <a:prstGeom prst="rect">
            <a:avLst/>
          </a:prstGeom>
        </p:spPr>
        <p:txBody>
          <a:bodyPr vert="horz" lIns="91440" tIns="45720" rIns="91440" bIns="45720" rtlCol="0" anchor="ctr">
            <a:normAutofit/>
          </a:bodyPr>
          <a:lstStyle/>
          <a:p>
            <a:r>
              <a:rPr lang="en-US" noProof="0" smtClean="0"/>
              <a:t>Click to edit Master title style</a:t>
            </a:r>
            <a:endParaRPr lang="en-GB" noProof="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03233B-D569-4A6E-878F-CDE152514C47}" type="datetime1">
              <a:rPr lang="en-GB" noProof="0" smtClean="0"/>
              <a:t>10/05/2017</a:t>
            </a:fld>
            <a:endParaRPr lang="en-GB" noProof="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noProof="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1115BC-487E-4422-894C-CB7CD3E79223}" type="slidenum">
              <a:rPr lang="en-GB" noProof="0" smtClean="0"/>
              <a:t>‹#›</a:t>
            </a:fld>
            <a:endParaRPr lang="en-GB" noProof="0"/>
          </a:p>
        </p:txBody>
      </p:sp>
    </p:spTree>
    <p:extLst>
      <p:ext uri="{BB962C8B-B14F-4D97-AF65-F5344CB8AC3E}">
        <p14:creationId xmlns:p14="http://schemas.microsoft.com/office/powerpoint/2010/main" val="38064080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Lst>
  <p:hf hdr="0" ftr="0" dt="0"/>
  <p:txStyles>
    <p:titleStyle>
      <a:lvl1pPr algn="l" defTabSz="914400" rtl="0" eaLnBrk="1" latinLnBrk="0" hangingPunct="1">
        <a:spcBef>
          <a:spcPct val="0"/>
        </a:spcBef>
        <a:buNone/>
        <a:defRPr sz="3200" kern="1200" baseline="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baseline="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baseline="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baseline="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94CA"/>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GB" sz="4000" dirty="0" smtClean="0"/>
              <a:t>PSS Interfaces with RF Systems</a:t>
            </a:r>
            <a:endParaRPr lang="en-GB" sz="4000" dirty="0"/>
          </a:p>
        </p:txBody>
      </p:sp>
      <p:sp>
        <p:nvSpPr>
          <p:cNvPr id="3" name="Subtitle 2"/>
          <p:cNvSpPr>
            <a:spLocks noGrp="1"/>
          </p:cNvSpPr>
          <p:nvPr>
            <p:ph type="subTitle" idx="1"/>
          </p:nvPr>
        </p:nvSpPr>
        <p:spPr/>
        <p:txBody>
          <a:bodyPr>
            <a:noAutofit/>
          </a:bodyPr>
          <a:lstStyle/>
          <a:p>
            <a:r>
              <a:rPr lang="en-GB" sz="2000" dirty="0" smtClean="0">
                <a:solidFill>
                  <a:schemeClr val="bg1"/>
                </a:solidFill>
              </a:rPr>
              <a:t>Stuart Birch</a:t>
            </a:r>
            <a:endParaRPr lang="en-GB" sz="2000" dirty="0" smtClean="0">
              <a:solidFill>
                <a:schemeClr val="bg1"/>
              </a:solidFill>
            </a:endParaRPr>
          </a:p>
          <a:p>
            <a:r>
              <a:rPr lang="en-GB" sz="2000" dirty="0" smtClean="0">
                <a:solidFill>
                  <a:schemeClr val="bg1"/>
                </a:solidFill>
              </a:rPr>
              <a:t>Senior Engineer Personnel Safety systems</a:t>
            </a:r>
            <a:endParaRPr lang="en-GB" sz="2000" dirty="0">
              <a:solidFill>
                <a:schemeClr val="bg1"/>
              </a:solidFill>
            </a:endParaRPr>
          </a:p>
        </p:txBody>
      </p:sp>
      <p:sp>
        <p:nvSpPr>
          <p:cNvPr id="4" name="Rectangle 3"/>
          <p:cNvSpPr/>
          <p:nvPr/>
        </p:nvSpPr>
        <p:spPr>
          <a:xfrm>
            <a:off x="2286000" y="5949280"/>
            <a:ext cx="4572000" cy="603242"/>
          </a:xfrm>
          <a:prstGeom prst="rect">
            <a:avLst/>
          </a:prstGeom>
        </p:spPr>
        <p:txBody>
          <a:bodyPr>
            <a:spAutoFit/>
          </a:bodyPr>
          <a:lstStyle/>
          <a:p>
            <a:pPr algn="ctr">
              <a:lnSpc>
                <a:spcPct val="120000"/>
              </a:lnSpc>
            </a:pPr>
            <a:r>
              <a:rPr lang="en-GB" sz="1600" dirty="0" err="1" smtClean="0">
                <a:solidFill>
                  <a:srgbClr val="FFFFFF"/>
                </a:solidFill>
              </a:rPr>
              <a:t>www.europeanspallationsource.se</a:t>
            </a:r>
            <a:endParaRPr lang="en-GB" sz="1600" dirty="0" smtClean="0">
              <a:solidFill>
                <a:srgbClr val="FFFFFF"/>
              </a:solidFill>
            </a:endParaRPr>
          </a:p>
          <a:p>
            <a:pPr algn="ctr"/>
            <a:r>
              <a:rPr lang="en-GB" sz="1400" dirty="0" smtClean="0">
                <a:solidFill>
                  <a:srgbClr val="FFFFFF"/>
                </a:solidFill>
              </a:rPr>
              <a:t>11</a:t>
            </a:r>
            <a:r>
              <a:rPr lang="en-GB" sz="1400" baseline="30000" dirty="0" smtClean="0">
                <a:solidFill>
                  <a:srgbClr val="FFFFFF"/>
                </a:solidFill>
              </a:rPr>
              <a:t>th</a:t>
            </a:r>
            <a:r>
              <a:rPr lang="en-GB" sz="1400" dirty="0" smtClean="0">
                <a:solidFill>
                  <a:srgbClr val="FFFFFF"/>
                </a:solidFill>
              </a:rPr>
              <a:t> May 2017</a:t>
            </a:r>
            <a:endParaRPr lang="en-GB" sz="1400" dirty="0" smtClean="0">
              <a:solidFill>
                <a:srgbClr val="FFFFFF"/>
              </a:solidFill>
            </a:endParaRPr>
          </a:p>
        </p:txBody>
      </p:sp>
    </p:spTree>
    <p:extLst>
      <p:ext uri="{BB962C8B-B14F-4D97-AF65-F5344CB8AC3E}">
        <p14:creationId xmlns:p14="http://schemas.microsoft.com/office/powerpoint/2010/main" val="13946133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High Beta </a:t>
            </a:r>
            <a:r>
              <a:rPr lang="en-GB" dirty="0"/>
              <a:t>Cavity PSS Interface</a:t>
            </a: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en-GB" noProof="0" smtClean="0"/>
              <a:t>10</a:t>
            </a:fld>
            <a:endParaRPr lang="en-GB" noProof="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1732" y="1916832"/>
            <a:ext cx="8244408" cy="4201346"/>
          </a:xfrm>
          <a:prstGeom prst="rect">
            <a:avLst/>
          </a:prstGeom>
        </p:spPr>
      </p:pic>
      <p:sp>
        <p:nvSpPr>
          <p:cNvPr id="6" name="Donut 5"/>
          <p:cNvSpPr/>
          <p:nvPr/>
        </p:nvSpPr>
        <p:spPr>
          <a:xfrm>
            <a:off x="349699" y="5140655"/>
            <a:ext cx="936104" cy="864096"/>
          </a:xfrm>
          <a:prstGeom prst="donut">
            <a:avLst>
              <a:gd name="adj" fmla="val 3634"/>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7" name="Straight Connector 6"/>
          <p:cNvCxnSpPr>
            <a:stCxn id="6" idx="7"/>
          </p:cNvCxnSpPr>
          <p:nvPr/>
        </p:nvCxnSpPr>
        <p:spPr>
          <a:xfrm flipV="1">
            <a:off x="1148714" y="4221089"/>
            <a:ext cx="1279941" cy="104611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339752" y="3694339"/>
            <a:ext cx="1137043" cy="646331"/>
          </a:xfrm>
          <a:prstGeom prst="rect">
            <a:avLst/>
          </a:prstGeom>
          <a:noFill/>
        </p:spPr>
        <p:txBody>
          <a:bodyPr wrap="none" rtlCol="0">
            <a:spAutoFit/>
          </a:bodyPr>
          <a:lstStyle/>
          <a:p>
            <a:pPr algn="ctr"/>
            <a:r>
              <a:rPr lang="en-US" dirty="0" smtClean="0">
                <a:solidFill>
                  <a:srgbClr val="FF0000"/>
                </a:solidFill>
              </a:rPr>
              <a:t>RF Switch </a:t>
            </a:r>
          </a:p>
          <a:p>
            <a:pPr algn="ctr"/>
            <a:r>
              <a:rPr lang="en-US" dirty="0" smtClean="0">
                <a:solidFill>
                  <a:srgbClr val="FF0000"/>
                </a:solidFill>
              </a:rPr>
              <a:t>Interface</a:t>
            </a:r>
            <a:endParaRPr lang="en-US" dirty="0">
              <a:solidFill>
                <a:srgbClr val="FF0000"/>
              </a:solidFill>
            </a:endParaRPr>
          </a:p>
        </p:txBody>
      </p:sp>
      <p:sp>
        <p:nvSpPr>
          <p:cNvPr id="9" name="Donut 8"/>
          <p:cNvSpPr/>
          <p:nvPr/>
        </p:nvSpPr>
        <p:spPr>
          <a:xfrm>
            <a:off x="2801444" y="2492896"/>
            <a:ext cx="936104" cy="864096"/>
          </a:xfrm>
          <a:prstGeom prst="donut">
            <a:avLst>
              <a:gd name="adj" fmla="val 3634"/>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0" name="Straight Connector 9"/>
          <p:cNvCxnSpPr>
            <a:endCxn id="11" idx="2"/>
          </p:cNvCxnSpPr>
          <p:nvPr/>
        </p:nvCxnSpPr>
        <p:spPr>
          <a:xfrm flipV="1">
            <a:off x="3269496" y="2076990"/>
            <a:ext cx="134718" cy="415907"/>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555776" y="1430659"/>
            <a:ext cx="1696875" cy="646331"/>
          </a:xfrm>
          <a:prstGeom prst="rect">
            <a:avLst/>
          </a:prstGeom>
          <a:noFill/>
        </p:spPr>
        <p:txBody>
          <a:bodyPr wrap="none" rtlCol="0">
            <a:spAutoFit/>
          </a:bodyPr>
          <a:lstStyle/>
          <a:p>
            <a:pPr algn="ctr"/>
            <a:r>
              <a:rPr lang="en-US" dirty="0" smtClean="0">
                <a:solidFill>
                  <a:srgbClr val="FF0000"/>
                </a:solidFill>
              </a:rPr>
              <a:t>Incoming Power</a:t>
            </a:r>
          </a:p>
          <a:p>
            <a:pPr algn="ctr"/>
            <a:r>
              <a:rPr lang="en-US" dirty="0" smtClean="0">
                <a:solidFill>
                  <a:srgbClr val="FF0000"/>
                </a:solidFill>
              </a:rPr>
              <a:t>Interface</a:t>
            </a:r>
            <a:endParaRPr lang="en-US" dirty="0">
              <a:solidFill>
                <a:srgbClr val="FF0000"/>
              </a:solidFill>
            </a:endParaRPr>
          </a:p>
        </p:txBody>
      </p:sp>
      <p:sp>
        <p:nvSpPr>
          <p:cNvPr id="12" name="Donut 11"/>
          <p:cNvSpPr/>
          <p:nvPr/>
        </p:nvSpPr>
        <p:spPr>
          <a:xfrm>
            <a:off x="7020272" y="5157192"/>
            <a:ext cx="936104" cy="864096"/>
          </a:xfrm>
          <a:prstGeom prst="donut">
            <a:avLst>
              <a:gd name="adj" fmla="val 3634"/>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p:cNvSpPr txBox="1"/>
          <p:nvPr/>
        </p:nvSpPr>
        <p:spPr>
          <a:xfrm>
            <a:off x="5235980" y="2847826"/>
            <a:ext cx="1317220" cy="646331"/>
          </a:xfrm>
          <a:prstGeom prst="rect">
            <a:avLst/>
          </a:prstGeom>
          <a:noFill/>
        </p:spPr>
        <p:txBody>
          <a:bodyPr wrap="none" rtlCol="0">
            <a:spAutoFit/>
          </a:bodyPr>
          <a:lstStyle/>
          <a:p>
            <a:pPr algn="ctr"/>
            <a:r>
              <a:rPr lang="en-US" dirty="0" smtClean="0">
                <a:solidFill>
                  <a:srgbClr val="FF0000"/>
                </a:solidFill>
              </a:rPr>
              <a:t>Wave Guide</a:t>
            </a:r>
          </a:p>
          <a:p>
            <a:pPr algn="ctr"/>
            <a:r>
              <a:rPr lang="en-US" dirty="0" smtClean="0">
                <a:solidFill>
                  <a:srgbClr val="FF0000"/>
                </a:solidFill>
              </a:rPr>
              <a:t>Interface</a:t>
            </a:r>
            <a:endParaRPr lang="en-US" dirty="0">
              <a:solidFill>
                <a:srgbClr val="FF0000"/>
              </a:solidFill>
            </a:endParaRPr>
          </a:p>
        </p:txBody>
      </p:sp>
      <p:cxnSp>
        <p:nvCxnSpPr>
          <p:cNvPr id="522" name="Straight Connector 521"/>
          <p:cNvCxnSpPr>
            <a:endCxn id="14" idx="2"/>
          </p:cNvCxnSpPr>
          <p:nvPr/>
        </p:nvCxnSpPr>
        <p:spPr>
          <a:xfrm flipH="1" flipV="1">
            <a:off x="5894590" y="3494157"/>
            <a:ext cx="1252292" cy="178491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5292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par>
                                <p:cTn id="20" presetID="10"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par>
                                <p:cTn id="29" presetID="10" presetClass="entr" presetSubtype="0" fill="hold" nodeType="withEffect">
                                  <p:stCondLst>
                                    <p:cond delay="0"/>
                                  </p:stCondLst>
                                  <p:childTnLst>
                                    <p:set>
                                      <p:cBhvr>
                                        <p:cTn id="30" dur="1" fill="hold">
                                          <p:stCondLst>
                                            <p:cond delay="0"/>
                                          </p:stCondLst>
                                        </p:cTn>
                                        <p:tgtEl>
                                          <p:spTgt spid="522"/>
                                        </p:tgtEl>
                                        <p:attrNameLst>
                                          <p:attrName>style.visibility</p:attrName>
                                        </p:attrNameLst>
                                      </p:cBhvr>
                                      <p:to>
                                        <p:strVal val="visible"/>
                                      </p:to>
                                    </p:set>
                                    <p:animEffect transition="in" filter="fade">
                                      <p:cBhvr>
                                        <p:cTn id="31" dur="500"/>
                                        <p:tgtEl>
                                          <p:spTgt spid="5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9" grpId="0" animBg="1"/>
      <p:bldP spid="11" grpId="0"/>
      <p:bldP spid="12" grpId="0" animBg="1"/>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Numbers</a:t>
            </a:r>
            <a:endParaRPr lang="en-US" dirty="0"/>
          </a:p>
        </p:txBody>
      </p:sp>
      <p:sp>
        <p:nvSpPr>
          <p:cNvPr id="3" name="Content Placeholder 2"/>
          <p:cNvSpPr>
            <a:spLocks noGrp="1"/>
          </p:cNvSpPr>
          <p:nvPr>
            <p:ph idx="1"/>
          </p:nvPr>
        </p:nvSpPr>
        <p:spPr/>
        <p:txBody>
          <a:bodyPr/>
          <a:lstStyle/>
          <a:p>
            <a:pPr marL="0" indent="0">
              <a:buNone/>
            </a:pPr>
            <a:r>
              <a:rPr lang="en-US" dirty="0" smtClean="0"/>
              <a:t>PSS will interface with the following systems</a:t>
            </a:r>
          </a:p>
          <a:p>
            <a:r>
              <a:rPr lang="en-US" dirty="0" smtClean="0"/>
              <a:t>RFQ, DTL RF Cell				-	3</a:t>
            </a:r>
          </a:p>
          <a:p>
            <a:r>
              <a:rPr lang="en-US" dirty="0" smtClean="0"/>
              <a:t>MEBT </a:t>
            </a:r>
            <a:r>
              <a:rPr lang="en-US" dirty="0" err="1" smtClean="0"/>
              <a:t>Buncher</a:t>
            </a:r>
            <a:r>
              <a:rPr lang="en-US" dirty="0" smtClean="0"/>
              <a:t> RF Cell			-	3</a:t>
            </a:r>
          </a:p>
          <a:p>
            <a:r>
              <a:rPr lang="en-US" dirty="0" smtClean="0"/>
              <a:t>Spoke Cavities RF Cell			-	26</a:t>
            </a:r>
          </a:p>
          <a:p>
            <a:r>
              <a:rPr lang="en-US" dirty="0" smtClean="0"/>
              <a:t>Medium Beta RF Cell			-	9</a:t>
            </a:r>
          </a:p>
          <a:p>
            <a:r>
              <a:rPr lang="en-US" dirty="0" smtClean="0"/>
              <a:t>High Beta RF Cell			-	21</a:t>
            </a: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en-GB" noProof="0" smtClean="0"/>
              <a:t>11</a:t>
            </a:fld>
            <a:endParaRPr lang="en-GB" noProof="0"/>
          </a:p>
        </p:txBody>
      </p:sp>
    </p:spTree>
    <p:extLst>
      <p:ext uri="{BB962C8B-B14F-4D97-AF65-F5344CB8AC3E}">
        <p14:creationId xmlns:p14="http://schemas.microsoft.com/office/powerpoint/2010/main" val="13479625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are We!</a:t>
            </a: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en-GB" noProof="0" smtClean="0"/>
              <a:t>12</a:t>
            </a:fld>
            <a:endParaRPr lang="en-GB" noProof="0"/>
          </a:p>
        </p:txBody>
      </p:sp>
      <p:sp>
        <p:nvSpPr>
          <p:cNvPr id="5" name="TextBox 4"/>
          <p:cNvSpPr txBox="1"/>
          <p:nvPr/>
        </p:nvSpPr>
        <p:spPr>
          <a:xfrm>
            <a:off x="2217098" y="1753829"/>
            <a:ext cx="5379238" cy="923330"/>
          </a:xfrm>
          <a:prstGeom prst="rect">
            <a:avLst/>
          </a:prstGeom>
          <a:noFill/>
        </p:spPr>
        <p:txBody>
          <a:bodyPr wrap="square" rtlCol="0">
            <a:spAutoFit/>
          </a:bodyPr>
          <a:lstStyle/>
          <a:p>
            <a:r>
              <a:rPr lang="en-US" b="1" dirty="0" smtClean="0"/>
              <a:t>Coaxial Switch</a:t>
            </a:r>
          </a:p>
          <a:p>
            <a:r>
              <a:rPr lang="en-US" dirty="0" smtClean="0"/>
              <a:t>Coaxial RF switch has been tested by Bruno. PSS team are currently testing the switch.</a:t>
            </a:r>
            <a:endParaRPr lang="en-US" dirty="0"/>
          </a:p>
        </p:txBody>
      </p:sp>
      <p:pic>
        <p:nvPicPr>
          <p:cNvPr id="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027" y="3030986"/>
            <a:ext cx="2620374" cy="22834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Straight Arrow Connector 6"/>
          <p:cNvCxnSpPr/>
          <p:nvPr/>
        </p:nvCxnSpPr>
        <p:spPr>
          <a:xfrm flipH="1">
            <a:off x="2321650" y="3878684"/>
            <a:ext cx="648072" cy="72008"/>
          </a:xfrm>
          <a:prstGeom prst="straightConnector1">
            <a:avLst/>
          </a:prstGeom>
          <a:ln w="19050">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3002390" y="3591522"/>
            <a:ext cx="828846" cy="646331"/>
          </a:xfrm>
          <a:prstGeom prst="rect">
            <a:avLst/>
          </a:prstGeom>
          <a:noFill/>
        </p:spPr>
        <p:txBody>
          <a:bodyPr wrap="square" rtlCol="0">
            <a:spAutoFit/>
          </a:bodyPr>
          <a:lstStyle/>
          <a:p>
            <a:r>
              <a:rPr lang="en-GB" sz="1200" b="1" dirty="0" smtClean="0">
                <a:solidFill>
                  <a:srgbClr val="FF0000"/>
                </a:solidFill>
              </a:rPr>
              <a:t>PSS contactor box</a:t>
            </a:r>
            <a:endParaRPr lang="en-GB" sz="1200" b="1" dirty="0">
              <a:solidFill>
                <a:srgbClr val="FF0000"/>
              </a:solidFill>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76" y="1519051"/>
            <a:ext cx="1309277" cy="1346449"/>
          </a:xfrm>
          <a:prstGeom prst="rect">
            <a:avLst/>
          </a:prstGeom>
        </p:spPr>
      </p:pic>
      <p:sp>
        <p:nvSpPr>
          <p:cNvPr id="3" name="Rectangle 2"/>
          <p:cNvSpPr/>
          <p:nvPr/>
        </p:nvSpPr>
        <p:spPr>
          <a:xfrm>
            <a:off x="2963943" y="4237853"/>
            <a:ext cx="5571364" cy="923330"/>
          </a:xfrm>
          <a:prstGeom prst="rect">
            <a:avLst/>
          </a:prstGeom>
        </p:spPr>
        <p:txBody>
          <a:bodyPr wrap="square">
            <a:spAutoFit/>
          </a:bodyPr>
          <a:lstStyle/>
          <a:p>
            <a:r>
              <a:rPr lang="en-US" b="1" dirty="0" smtClean="0"/>
              <a:t>Modulator System</a:t>
            </a:r>
          </a:p>
          <a:p>
            <a:r>
              <a:rPr lang="en-US" dirty="0" smtClean="0"/>
              <a:t>Modulator </a:t>
            </a:r>
            <a:r>
              <a:rPr lang="en-US" dirty="0"/>
              <a:t>system PSS interface agreed and incorporated into </a:t>
            </a:r>
            <a:r>
              <a:rPr lang="en-US" dirty="0" smtClean="0"/>
              <a:t>current designs.</a:t>
            </a:r>
            <a:endParaRPr lang="en-US" dirty="0"/>
          </a:p>
        </p:txBody>
      </p:sp>
      <p:sp>
        <p:nvSpPr>
          <p:cNvPr id="11" name="Rectangle 10"/>
          <p:cNvSpPr/>
          <p:nvPr/>
        </p:nvSpPr>
        <p:spPr>
          <a:xfrm>
            <a:off x="2217098" y="5585080"/>
            <a:ext cx="4572000" cy="923330"/>
          </a:xfrm>
          <a:prstGeom prst="rect">
            <a:avLst/>
          </a:prstGeom>
        </p:spPr>
        <p:txBody>
          <a:bodyPr>
            <a:spAutoFit/>
          </a:bodyPr>
          <a:lstStyle/>
          <a:p>
            <a:r>
              <a:rPr lang="en-US" b="1" dirty="0" smtClean="0"/>
              <a:t>Solid State Power RF Cell PSS Contactors</a:t>
            </a:r>
            <a:endParaRPr lang="en-US" b="1" dirty="0"/>
          </a:p>
          <a:p>
            <a:r>
              <a:rPr lang="en-US" dirty="0" smtClean="0"/>
              <a:t>The 400V three phase contactor box design is still in early design.</a:t>
            </a:r>
            <a:endParaRPr lang="en-US" dirty="0"/>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9552" y="5445529"/>
            <a:ext cx="1151980" cy="1202432"/>
          </a:xfrm>
          <a:prstGeom prst="rect">
            <a:avLst/>
          </a:prstGeom>
        </p:spPr>
      </p:pic>
    </p:spTree>
    <p:extLst>
      <p:ext uri="{BB962C8B-B14F-4D97-AF65-F5344CB8AC3E}">
        <p14:creationId xmlns:p14="http://schemas.microsoft.com/office/powerpoint/2010/main" val="1319110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are We!</a:t>
            </a: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en-GB" noProof="0" smtClean="0"/>
              <a:t>13</a:t>
            </a:fld>
            <a:endParaRPr lang="en-GB" noProof="0"/>
          </a:p>
        </p:txBody>
      </p:sp>
      <p:sp>
        <p:nvSpPr>
          <p:cNvPr id="10" name="Rectangle 9"/>
          <p:cNvSpPr/>
          <p:nvPr/>
        </p:nvSpPr>
        <p:spPr>
          <a:xfrm>
            <a:off x="323528" y="1700808"/>
            <a:ext cx="7128792" cy="4247317"/>
          </a:xfrm>
          <a:prstGeom prst="rect">
            <a:avLst/>
          </a:prstGeom>
        </p:spPr>
        <p:txBody>
          <a:bodyPr wrap="square">
            <a:spAutoFit/>
          </a:bodyPr>
          <a:lstStyle/>
          <a:p>
            <a:r>
              <a:rPr lang="en-US" b="1" dirty="0" smtClean="0"/>
              <a:t>Wave Guide</a:t>
            </a:r>
            <a:endParaRPr lang="en-US" dirty="0"/>
          </a:p>
          <a:p>
            <a:r>
              <a:rPr lang="en-US" dirty="0" smtClean="0"/>
              <a:t>Our baseline design will be on a standard removable piece of waveguide. The PSS team will design a suitable switch system.</a:t>
            </a:r>
          </a:p>
          <a:p>
            <a:r>
              <a:rPr lang="en-US" dirty="0" smtClean="0"/>
              <a:t>(as soon as we know direction on sliding waveguide design) We have already provided switches for this system.</a:t>
            </a:r>
          </a:p>
          <a:p>
            <a:endParaRPr lang="en-US" dirty="0" smtClean="0"/>
          </a:p>
          <a:p>
            <a:r>
              <a:rPr lang="en-US" b="1" dirty="0"/>
              <a:t>RF Coaxial Cable </a:t>
            </a:r>
            <a:r>
              <a:rPr lang="en-US" b="1" dirty="0" smtClean="0"/>
              <a:t>RF </a:t>
            </a:r>
          </a:p>
          <a:p>
            <a:r>
              <a:rPr lang="en-US" dirty="0" smtClean="0"/>
              <a:t>Coaxial Cable (cable to the </a:t>
            </a:r>
            <a:r>
              <a:rPr lang="en-US" dirty="0" err="1" smtClean="0"/>
              <a:t>buncher</a:t>
            </a:r>
            <a:r>
              <a:rPr lang="en-US" dirty="0" smtClean="0"/>
              <a:t> cavities) ongoing discussions on the PSS interface.</a:t>
            </a:r>
          </a:p>
          <a:p>
            <a:endParaRPr lang="en-US" dirty="0"/>
          </a:p>
          <a:p>
            <a:r>
              <a:rPr lang="en-US" b="1" dirty="0" smtClean="0"/>
              <a:t>Interface Control Documents</a:t>
            </a:r>
          </a:p>
          <a:p>
            <a:r>
              <a:rPr lang="en-US" dirty="0" smtClean="0"/>
              <a:t>The PSS team have started the ICD’s for each of the systems. These need to be completed and approved by both divisions (ICS &amp; AD) as soon as possible. They will be required for SSM applications.</a:t>
            </a:r>
            <a:endParaRPr lang="en-US" dirty="0"/>
          </a:p>
          <a:p>
            <a:endParaRPr lang="en-US" dirty="0"/>
          </a:p>
        </p:txBody>
      </p:sp>
    </p:spTree>
    <p:extLst>
      <p:ext uri="{BB962C8B-B14F-4D97-AF65-F5344CB8AC3E}">
        <p14:creationId xmlns:p14="http://schemas.microsoft.com/office/powerpoint/2010/main" val="11475605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47864" y="2780928"/>
            <a:ext cx="1882552" cy="1828800"/>
          </a:xfrm>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dirty="0" smtClean="0"/>
              <a:t>Thank You</a:t>
            </a:r>
          </a:p>
          <a:p>
            <a:pPr marL="0" marR="0" lvl="0" indent="0" algn="ctr" defTabSz="914400" eaLnBrk="1" fontAlgn="auto" latinLnBrk="0" hangingPunct="1">
              <a:lnSpc>
                <a:spcPct val="100000"/>
              </a:lnSpc>
              <a:spcBef>
                <a:spcPts val="0"/>
              </a:spcBef>
              <a:spcAft>
                <a:spcPts val="0"/>
              </a:spcAft>
              <a:buClrTx/>
              <a:buSzTx/>
              <a:buFontTx/>
              <a:buNone/>
              <a:tabLst/>
              <a:defRPr/>
            </a:pPr>
            <a:endParaRPr lang="en-US" dirty="0"/>
          </a:p>
          <a:p>
            <a:pPr marL="0" marR="0" lvl="0" indent="0" algn="ctr" defTabSz="914400" eaLnBrk="1" fontAlgn="auto" latinLnBrk="0" hangingPunct="1">
              <a:lnSpc>
                <a:spcPct val="100000"/>
              </a:lnSpc>
              <a:spcBef>
                <a:spcPts val="0"/>
              </a:spcBef>
              <a:spcAft>
                <a:spcPts val="0"/>
              </a:spcAft>
              <a:buClrTx/>
              <a:buSzTx/>
              <a:buFontTx/>
              <a:buNone/>
              <a:tabLst/>
              <a:defRPr/>
            </a:pPr>
            <a:endParaRPr lang="en-US" dirty="0" smtClean="0"/>
          </a:p>
          <a:p>
            <a:pPr marL="0" marR="0" lvl="0" indent="0" algn="ctr" defTabSz="914400" eaLnBrk="1" fontAlgn="auto" latinLnBrk="0" hangingPunct="1">
              <a:lnSpc>
                <a:spcPct val="100000"/>
              </a:lnSpc>
              <a:spcBef>
                <a:spcPts val="0"/>
              </a:spcBef>
              <a:spcAft>
                <a:spcPts val="0"/>
              </a:spcAft>
              <a:buClrTx/>
              <a:buSzTx/>
              <a:buFontTx/>
              <a:buNone/>
              <a:tabLst/>
              <a:defRPr/>
            </a:pPr>
            <a:r>
              <a:rPr lang="en-US" dirty="0" smtClean="0"/>
              <a:t>Questions?</a:t>
            </a: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en-GB" noProof="0" smtClean="0"/>
              <a:t>14</a:t>
            </a:fld>
            <a:endParaRPr lang="en-GB" noProof="0"/>
          </a:p>
        </p:txBody>
      </p:sp>
    </p:spTree>
    <p:extLst>
      <p:ext uri="{BB962C8B-B14F-4D97-AF65-F5344CB8AC3E}">
        <p14:creationId xmlns:p14="http://schemas.microsoft.com/office/powerpoint/2010/main" val="15271905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Introduction</a:t>
            </a:r>
            <a:endParaRPr lang="en-GB" dirty="0"/>
          </a:p>
        </p:txBody>
      </p:sp>
      <p:sp>
        <p:nvSpPr>
          <p:cNvPr id="3" name="Content Placeholder 2"/>
          <p:cNvSpPr>
            <a:spLocks noGrp="1"/>
          </p:cNvSpPr>
          <p:nvPr>
            <p:ph idx="1"/>
          </p:nvPr>
        </p:nvSpPr>
        <p:spPr>
          <a:xfrm>
            <a:off x="457200" y="1600200"/>
            <a:ext cx="8229600" cy="3845024"/>
          </a:xfrm>
        </p:spPr>
        <p:txBody>
          <a:bodyPr>
            <a:normAutofit/>
          </a:bodyPr>
          <a:lstStyle/>
          <a:p>
            <a:r>
              <a:rPr lang="en-GB" sz="2000" dirty="0" smtClean="0"/>
              <a:t>Hazard</a:t>
            </a:r>
          </a:p>
          <a:p>
            <a:r>
              <a:rPr lang="en-GB" sz="2000" dirty="0" smtClean="0"/>
              <a:t>PSS/RF System Modes</a:t>
            </a:r>
          </a:p>
          <a:p>
            <a:r>
              <a:rPr lang="en-GB" sz="2000" dirty="0" smtClean="0"/>
              <a:t>PSS interfaces with RF systems:</a:t>
            </a:r>
            <a:endParaRPr lang="en-GB" sz="2000" dirty="0"/>
          </a:p>
          <a:p>
            <a:pPr lvl="2">
              <a:buFont typeface="Courier New" charset="0"/>
              <a:buChar char="o"/>
            </a:pPr>
            <a:r>
              <a:rPr lang="en-GB" dirty="0" smtClean="0"/>
              <a:t>DTL RF Cell</a:t>
            </a:r>
          </a:p>
          <a:p>
            <a:pPr lvl="2">
              <a:buFont typeface="Courier New" charset="0"/>
              <a:buChar char="o"/>
            </a:pPr>
            <a:r>
              <a:rPr lang="en-GB" dirty="0" smtClean="0"/>
              <a:t>MEBT RF Cell</a:t>
            </a:r>
          </a:p>
          <a:p>
            <a:pPr lvl="2">
              <a:buFont typeface="Courier New" charset="0"/>
              <a:buChar char="o"/>
            </a:pPr>
            <a:r>
              <a:rPr lang="en-GB" dirty="0" smtClean="0"/>
              <a:t>Spoke RF Cell</a:t>
            </a:r>
          </a:p>
          <a:p>
            <a:pPr lvl="2">
              <a:buFont typeface="Courier New" charset="0"/>
              <a:buChar char="o"/>
            </a:pPr>
            <a:r>
              <a:rPr lang="en-GB" dirty="0" smtClean="0"/>
              <a:t>Medium Beta RF Cell</a:t>
            </a:r>
          </a:p>
          <a:p>
            <a:pPr lvl="2">
              <a:buFont typeface="Courier New" charset="0"/>
              <a:buChar char="o"/>
            </a:pPr>
            <a:r>
              <a:rPr lang="en-GB" dirty="0" smtClean="0"/>
              <a:t>High Beta RF Cell</a:t>
            </a:r>
            <a:endParaRPr lang="en-GB" sz="2800" dirty="0" smtClean="0"/>
          </a:p>
          <a:p>
            <a:r>
              <a:rPr lang="en-GB" sz="2000" dirty="0" smtClean="0"/>
              <a:t>Quantities</a:t>
            </a:r>
            <a:endParaRPr lang="en-GB" sz="2000" dirty="0"/>
          </a:p>
          <a:p>
            <a:r>
              <a:rPr lang="en-GB" sz="2000" dirty="0" smtClean="0"/>
              <a:t>Snapshot of where we are!</a:t>
            </a:r>
            <a:endParaRPr lang="en-GB" sz="2000" dirty="0"/>
          </a:p>
        </p:txBody>
      </p:sp>
      <p:sp>
        <p:nvSpPr>
          <p:cNvPr id="4" name="Slide Number Placeholder 3"/>
          <p:cNvSpPr>
            <a:spLocks noGrp="1"/>
          </p:cNvSpPr>
          <p:nvPr>
            <p:ph type="sldNum" sz="quarter" idx="12"/>
          </p:nvPr>
        </p:nvSpPr>
        <p:spPr/>
        <p:txBody>
          <a:bodyPr/>
          <a:lstStyle/>
          <a:p>
            <a:fld id="{551115BC-487E-4422-894C-CB7CD3E79223}" type="slidenum">
              <a:rPr lang="en-GB" smtClean="0"/>
              <a:t>2</a:t>
            </a:fld>
            <a:endParaRPr lang="en-GB"/>
          </a:p>
        </p:txBody>
      </p:sp>
    </p:spTree>
    <p:extLst>
      <p:ext uri="{BB962C8B-B14F-4D97-AF65-F5344CB8AC3E}">
        <p14:creationId xmlns:p14="http://schemas.microsoft.com/office/powerpoint/2010/main" val="14890285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RF Hazards in PSS Controlled Areas</a:t>
            </a:r>
            <a:endParaRPr lang="en-GB" dirty="0"/>
          </a:p>
        </p:txBody>
      </p:sp>
      <p:sp>
        <p:nvSpPr>
          <p:cNvPr id="3" name="Content Placeholder 2"/>
          <p:cNvSpPr>
            <a:spLocks noGrp="1"/>
          </p:cNvSpPr>
          <p:nvPr>
            <p:ph idx="1"/>
          </p:nvPr>
        </p:nvSpPr>
        <p:spPr>
          <a:xfrm>
            <a:off x="457200" y="1600201"/>
            <a:ext cx="8229600" cy="1612776"/>
          </a:xfrm>
        </p:spPr>
        <p:txBody>
          <a:bodyPr/>
          <a:lstStyle/>
          <a:p>
            <a:pPr marL="0" indent="0">
              <a:buNone/>
            </a:pPr>
            <a:r>
              <a:rPr lang="en-GB" dirty="0" smtClean="0"/>
              <a:t>Hazard</a:t>
            </a:r>
          </a:p>
          <a:p>
            <a:r>
              <a:rPr lang="en-GB" dirty="0" smtClean="0"/>
              <a:t>X-Rays from Cavities within the Accelerator controlled area.</a:t>
            </a:r>
          </a:p>
        </p:txBody>
      </p:sp>
      <p:sp>
        <p:nvSpPr>
          <p:cNvPr id="4" name="Slide Number Placeholder 3"/>
          <p:cNvSpPr>
            <a:spLocks noGrp="1"/>
          </p:cNvSpPr>
          <p:nvPr>
            <p:ph type="sldNum" sz="quarter" idx="12"/>
          </p:nvPr>
        </p:nvSpPr>
        <p:spPr/>
        <p:txBody>
          <a:bodyPr/>
          <a:lstStyle/>
          <a:p>
            <a:fld id="{551115BC-487E-4422-894C-CB7CD3E79223}" type="slidenum">
              <a:rPr lang="en-GB" smtClean="0"/>
              <a:t>3</a:t>
            </a:fld>
            <a:endParaRPr lang="en-GB"/>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7624" y="3013162"/>
            <a:ext cx="7125962" cy="3808871"/>
          </a:xfrm>
          <a:prstGeom prst="rect">
            <a:avLst/>
          </a:prstGeom>
        </p:spPr>
      </p:pic>
    </p:spTree>
    <p:extLst>
      <p:ext uri="{BB962C8B-B14F-4D97-AF65-F5344CB8AC3E}">
        <p14:creationId xmlns:p14="http://schemas.microsoft.com/office/powerpoint/2010/main" val="16737413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PSS/RF Modes/Operational Scenarios</a:t>
            </a: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en-GB" noProof="0" smtClean="0"/>
              <a:t>4</a:t>
            </a:fld>
            <a:endParaRPr lang="en-GB" noProof="0"/>
          </a:p>
        </p:txBody>
      </p:sp>
      <p:graphicFrame>
        <p:nvGraphicFramePr>
          <p:cNvPr id="5" name="Table 4"/>
          <p:cNvGraphicFramePr>
            <a:graphicFrameLocks noGrp="1"/>
          </p:cNvGraphicFramePr>
          <p:nvPr>
            <p:extLst>
              <p:ext uri="{D42A27DB-BD31-4B8C-83A1-F6EECF244321}">
                <p14:modId xmlns:p14="http://schemas.microsoft.com/office/powerpoint/2010/main" val="1589026362"/>
              </p:ext>
            </p:extLst>
          </p:nvPr>
        </p:nvGraphicFramePr>
        <p:xfrm>
          <a:off x="179513" y="2058194"/>
          <a:ext cx="8784975" cy="3108960"/>
        </p:xfrm>
        <a:graphic>
          <a:graphicData uri="http://schemas.openxmlformats.org/drawingml/2006/table">
            <a:tbl>
              <a:tblPr firstRow="1" bandRow="1">
                <a:tableStyleId>{5C22544A-7EE6-4342-B048-85BDC9FD1C3A}</a:tableStyleId>
              </a:tblPr>
              <a:tblGrid>
                <a:gridCol w="936103"/>
                <a:gridCol w="1656184"/>
                <a:gridCol w="1368152"/>
                <a:gridCol w="1584176"/>
                <a:gridCol w="1440160"/>
                <a:gridCol w="1800200"/>
              </a:tblGrid>
              <a:tr h="370840">
                <a:tc>
                  <a:txBody>
                    <a:bodyPr/>
                    <a:lstStyle/>
                    <a:p>
                      <a:pPr algn="ctr"/>
                      <a:r>
                        <a:rPr lang="en-US" dirty="0" smtClean="0"/>
                        <a:t>Mode</a:t>
                      </a:r>
                      <a:endParaRPr lang="en-US" dirty="0"/>
                    </a:p>
                  </a:txBody>
                  <a:tcPr anchor="ctr" anchorCtr="1"/>
                </a:tc>
                <a:tc>
                  <a:txBody>
                    <a:bodyPr/>
                    <a:lstStyle/>
                    <a:p>
                      <a:pPr algn="ctr"/>
                      <a:r>
                        <a:rPr lang="en-US" dirty="0" smtClean="0"/>
                        <a:t>Accelerator Controlled Area Status</a:t>
                      </a:r>
                      <a:endParaRPr lang="en-US" dirty="0"/>
                    </a:p>
                  </a:txBody>
                  <a:tcPr anchor="ctr" anchorCtr="1"/>
                </a:tc>
                <a:tc>
                  <a:txBody>
                    <a:bodyPr/>
                    <a:lstStyle/>
                    <a:p>
                      <a:pPr algn="ctr"/>
                      <a:r>
                        <a:rPr lang="en-US" dirty="0" smtClean="0"/>
                        <a:t>Beam Operation</a:t>
                      </a:r>
                      <a:endParaRPr lang="en-US" dirty="0"/>
                    </a:p>
                  </a:txBody>
                  <a:tcPr anchor="ctr" anchorCtr="1"/>
                </a:tc>
                <a:tc>
                  <a:txBody>
                    <a:bodyPr/>
                    <a:lstStyle/>
                    <a:p>
                      <a:pPr algn="ctr"/>
                      <a:r>
                        <a:rPr lang="en-US" dirty="0" smtClean="0"/>
                        <a:t>RF System Operation</a:t>
                      </a:r>
                      <a:endParaRPr lang="en-US" dirty="0"/>
                    </a:p>
                  </a:txBody>
                  <a:tcPr anchor="ctr" anchorCtr="1"/>
                </a:tc>
                <a:tc>
                  <a:txBody>
                    <a:bodyPr/>
                    <a:lstStyle/>
                    <a:p>
                      <a:pPr algn="ctr"/>
                      <a:r>
                        <a:rPr lang="en-US" dirty="0" smtClean="0"/>
                        <a:t>RF Shutter Switch</a:t>
                      </a:r>
                      <a:endParaRPr lang="en-US" dirty="0"/>
                    </a:p>
                  </a:txBody>
                  <a:tcPr anchor="ctr" anchorCtr="1"/>
                </a:tc>
                <a:tc>
                  <a:txBody>
                    <a:bodyPr/>
                    <a:lstStyle/>
                    <a:p>
                      <a:pPr algn="ctr"/>
                      <a:r>
                        <a:rPr lang="en-US" dirty="0" smtClean="0"/>
                        <a:t>RF System Waveguide</a:t>
                      </a:r>
                      <a:endParaRPr lang="en-US" dirty="0"/>
                    </a:p>
                  </a:txBody>
                  <a:tcPr anchor="ctr" anchorCtr="1"/>
                </a:tc>
              </a:tr>
              <a:tr h="370840">
                <a:tc>
                  <a:txBody>
                    <a:bodyPr/>
                    <a:lstStyle/>
                    <a:p>
                      <a:pPr algn="ctr"/>
                      <a:r>
                        <a:rPr lang="en-US" dirty="0" smtClean="0"/>
                        <a:t>1</a:t>
                      </a:r>
                      <a:endParaRPr lang="en-US" dirty="0"/>
                    </a:p>
                  </a:txBody>
                  <a:tcPr anchor="ctr" anchorCtr="1"/>
                </a:tc>
                <a:tc>
                  <a:txBody>
                    <a:bodyPr/>
                    <a:lstStyle/>
                    <a:p>
                      <a:pPr algn="ctr"/>
                      <a:r>
                        <a:rPr lang="en-US" dirty="0" smtClean="0"/>
                        <a:t>Closed</a:t>
                      </a:r>
                      <a:endParaRPr lang="en-US" dirty="0"/>
                    </a:p>
                  </a:txBody>
                  <a:tcPr anchor="ctr" anchorCtr="1"/>
                </a:tc>
                <a:tc>
                  <a:txBody>
                    <a:bodyPr/>
                    <a:lstStyle/>
                    <a:p>
                      <a:pPr algn="ctr"/>
                      <a:r>
                        <a:rPr lang="en-US" dirty="0" smtClean="0"/>
                        <a:t>Beam on</a:t>
                      </a:r>
                      <a:endParaRPr lang="en-US" dirty="0"/>
                    </a:p>
                  </a:txBody>
                  <a:tcPr anchor="ctr" anchorCtr="1"/>
                </a:tc>
                <a:tc>
                  <a:txBody>
                    <a:bodyPr/>
                    <a:lstStyle/>
                    <a:p>
                      <a:pPr algn="ctr"/>
                      <a:r>
                        <a:rPr lang="en-US" dirty="0" smtClean="0"/>
                        <a:t>Normal Operation</a:t>
                      </a:r>
                      <a:endParaRPr lang="en-US" dirty="0"/>
                    </a:p>
                  </a:txBody>
                  <a:tcPr anchor="ctr" anchorCtr="1"/>
                </a:tc>
                <a:tc>
                  <a:txBody>
                    <a:bodyPr/>
                    <a:lstStyle/>
                    <a:p>
                      <a:pPr algn="ctr"/>
                      <a:r>
                        <a:rPr lang="en-US" dirty="0" smtClean="0"/>
                        <a:t>Open</a:t>
                      </a:r>
                      <a:endParaRPr lang="en-US" dirty="0"/>
                    </a:p>
                  </a:txBody>
                  <a:tcPr anchor="ctr" anchorCtr="1"/>
                </a:tc>
                <a:tc>
                  <a:txBody>
                    <a:bodyPr/>
                    <a:lstStyle/>
                    <a:p>
                      <a:pPr algn="ctr"/>
                      <a:r>
                        <a:rPr lang="en-US" dirty="0" smtClean="0"/>
                        <a:t>Complete Waveguide system</a:t>
                      </a:r>
                      <a:endParaRPr lang="en-US" dirty="0"/>
                    </a:p>
                  </a:txBody>
                  <a:tcPr anchor="ctr" anchorCtr="1"/>
                </a:tc>
              </a:tr>
              <a:tr h="370840">
                <a:tc>
                  <a:txBody>
                    <a:bodyPr/>
                    <a:lstStyle/>
                    <a:p>
                      <a:pPr algn="ctr"/>
                      <a:r>
                        <a:rPr lang="en-US" dirty="0" smtClean="0"/>
                        <a:t>2</a:t>
                      </a:r>
                      <a:endParaRPr lang="en-US" dirty="0"/>
                    </a:p>
                  </a:txBody>
                  <a:tcPr anchor="ctr" anchorCtr="1"/>
                </a:tc>
                <a:tc>
                  <a:txBody>
                    <a:bodyPr/>
                    <a:lstStyle/>
                    <a:p>
                      <a:pPr algn="ctr"/>
                      <a:r>
                        <a:rPr lang="en-US" dirty="0" smtClean="0"/>
                        <a:t>Closed</a:t>
                      </a:r>
                      <a:endParaRPr lang="en-US" dirty="0"/>
                    </a:p>
                  </a:txBody>
                  <a:tcPr anchor="ctr" anchorCtr="1"/>
                </a:tc>
                <a:tc>
                  <a:txBody>
                    <a:bodyPr/>
                    <a:lstStyle/>
                    <a:p>
                      <a:pPr algn="ctr"/>
                      <a:r>
                        <a:rPr lang="en-US" dirty="0" smtClean="0"/>
                        <a:t>Beam on</a:t>
                      </a:r>
                      <a:endParaRPr lang="en-US" dirty="0"/>
                    </a:p>
                  </a:txBody>
                  <a:tcPr anchor="ctr" anchorCtr="1"/>
                </a:tc>
                <a:tc>
                  <a:txBody>
                    <a:bodyPr/>
                    <a:lstStyle/>
                    <a:p>
                      <a:pPr algn="ctr"/>
                      <a:r>
                        <a:rPr lang="en-US" dirty="0" smtClean="0"/>
                        <a:t>Amplifier Test </a:t>
                      </a:r>
                      <a:r>
                        <a:rPr lang="en-US" dirty="0" smtClean="0"/>
                        <a:t>Operation</a:t>
                      </a:r>
                      <a:endParaRPr lang="en-US" dirty="0"/>
                    </a:p>
                  </a:txBody>
                  <a:tcPr anchor="ctr" anchorCtr="1"/>
                </a:tc>
                <a:tc>
                  <a:txBody>
                    <a:bodyPr/>
                    <a:lstStyle/>
                    <a:p>
                      <a:pPr algn="ctr"/>
                      <a:r>
                        <a:rPr lang="en-US" dirty="0" smtClean="0"/>
                        <a:t>Closed</a:t>
                      </a:r>
                      <a:endParaRPr lang="en-US" dirty="0"/>
                    </a:p>
                  </a:txBody>
                  <a:tcPr anchor="ctr" anchorCtr="1"/>
                </a:tc>
                <a:tc>
                  <a:txBody>
                    <a:bodyPr/>
                    <a:lstStyle/>
                    <a:p>
                      <a:pPr algn="ctr"/>
                      <a:r>
                        <a:rPr lang="en-US" dirty="0" smtClean="0"/>
                        <a:t>Waveguide Removal</a:t>
                      </a:r>
                      <a:endParaRPr lang="en-US" dirty="0"/>
                    </a:p>
                  </a:txBody>
                  <a:tcPr anchor="ctr" anchorCtr="1"/>
                </a:tc>
              </a:tr>
              <a:tr h="370840">
                <a:tc>
                  <a:txBody>
                    <a:bodyPr/>
                    <a:lstStyle/>
                    <a:p>
                      <a:pPr algn="ctr"/>
                      <a:r>
                        <a:rPr lang="en-US" dirty="0" smtClean="0"/>
                        <a:t>3</a:t>
                      </a:r>
                      <a:endParaRPr lang="en-US" dirty="0"/>
                    </a:p>
                  </a:txBody>
                  <a:tcPr anchor="ctr" anchorCtr="1"/>
                </a:tc>
                <a:tc>
                  <a:txBody>
                    <a:bodyPr/>
                    <a:lstStyle/>
                    <a:p>
                      <a:pPr algn="ctr"/>
                      <a:r>
                        <a:rPr lang="en-US" dirty="0" smtClean="0"/>
                        <a:t>Open</a:t>
                      </a:r>
                      <a:r>
                        <a:rPr lang="en-US" baseline="0" dirty="0" smtClean="0"/>
                        <a:t> Access</a:t>
                      </a:r>
                      <a:endParaRPr lang="en-US" dirty="0"/>
                    </a:p>
                  </a:txBody>
                  <a:tcPr anchor="ctr" anchorCtr="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Beam off</a:t>
                      </a:r>
                    </a:p>
                  </a:txBody>
                  <a:tcPr anchor="ctr" anchorCtr="1"/>
                </a:tc>
                <a:tc>
                  <a:txBody>
                    <a:bodyPr/>
                    <a:lstStyle/>
                    <a:p>
                      <a:pPr algn="ctr"/>
                      <a:r>
                        <a:rPr lang="en-US" dirty="0" smtClean="0"/>
                        <a:t>Amplifier Test Operation</a:t>
                      </a:r>
                      <a:endParaRPr lang="en-US" dirty="0"/>
                    </a:p>
                  </a:txBody>
                  <a:tcPr anchor="ctr" anchorCtr="1"/>
                </a:tc>
                <a:tc>
                  <a:txBody>
                    <a:bodyPr/>
                    <a:lstStyle/>
                    <a:p>
                      <a:pPr algn="ctr"/>
                      <a:r>
                        <a:rPr lang="en-US" dirty="0" smtClean="0"/>
                        <a:t>Closed</a:t>
                      </a:r>
                      <a:endParaRPr lang="en-US" dirty="0"/>
                    </a:p>
                  </a:txBody>
                  <a:tcPr anchor="ctr" anchorCtr="1"/>
                </a:tc>
                <a:tc>
                  <a:txBody>
                    <a:bodyPr/>
                    <a:lstStyle/>
                    <a:p>
                      <a:pPr algn="ctr"/>
                      <a:r>
                        <a:rPr lang="en-US" dirty="0" smtClean="0"/>
                        <a:t>Waveguide Removal</a:t>
                      </a:r>
                      <a:endParaRPr lang="en-US" dirty="0"/>
                    </a:p>
                  </a:txBody>
                  <a:tcPr anchor="ctr" anchorCtr="1"/>
                </a:tc>
              </a:tr>
            </a:tbl>
          </a:graphicData>
        </a:graphic>
      </p:graphicFrame>
    </p:spTree>
    <p:extLst>
      <p:ext uri="{BB962C8B-B14F-4D97-AF65-F5344CB8AC3E}">
        <p14:creationId xmlns:p14="http://schemas.microsoft.com/office/powerpoint/2010/main" val="7284089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9591" y="1542640"/>
            <a:ext cx="7278713" cy="5148000"/>
          </a:xfrm>
          <a:prstGeom prst="rect">
            <a:avLst/>
          </a:prstGeom>
        </p:spPr>
      </p:pic>
      <p:sp>
        <p:nvSpPr>
          <p:cNvPr id="2" name="Title 1"/>
          <p:cNvSpPr>
            <a:spLocks noGrp="1"/>
          </p:cNvSpPr>
          <p:nvPr>
            <p:ph type="title"/>
          </p:nvPr>
        </p:nvSpPr>
        <p:spPr/>
        <p:txBody>
          <a:bodyPr/>
          <a:lstStyle/>
          <a:p>
            <a:r>
              <a:rPr lang="en-US" dirty="0" smtClean="0"/>
              <a:t>PSS </a:t>
            </a:r>
            <a:r>
              <a:rPr lang="en-US" dirty="0"/>
              <a:t>Interfaces: </a:t>
            </a:r>
            <a:r>
              <a:rPr lang="en-US" dirty="0" smtClean="0"/>
              <a:t>RF Systems</a:t>
            </a:r>
            <a:endParaRPr lang="sv-SE" dirty="0"/>
          </a:p>
        </p:txBody>
      </p:sp>
      <p:sp>
        <p:nvSpPr>
          <p:cNvPr id="4" name="Slide Number Placeholder 3"/>
          <p:cNvSpPr>
            <a:spLocks noGrp="1"/>
          </p:cNvSpPr>
          <p:nvPr>
            <p:ph type="sldNum" sz="quarter" idx="12"/>
          </p:nvPr>
        </p:nvSpPr>
        <p:spPr/>
        <p:txBody>
          <a:bodyPr/>
          <a:lstStyle/>
          <a:p>
            <a:fld id="{551115BC-487E-4422-894C-CB7CD3E79223}" type="slidenum">
              <a:rPr lang="sv-SE" smtClean="0"/>
              <a:t>5</a:t>
            </a:fld>
            <a:endParaRPr lang="sv-SE" dirty="0"/>
          </a:p>
        </p:txBody>
      </p:sp>
      <p:sp>
        <p:nvSpPr>
          <p:cNvPr id="7" name="TextBox 6"/>
          <p:cNvSpPr txBox="1"/>
          <p:nvPr/>
        </p:nvSpPr>
        <p:spPr>
          <a:xfrm>
            <a:off x="5192095" y="2852936"/>
            <a:ext cx="2886225" cy="707886"/>
          </a:xfrm>
          <a:prstGeom prst="rect">
            <a:avLst/>
          </a:prstGeom>
          <a:noFill/>
        </p:spPr>
        <p:txBody>
          <a:bodyPr wrap="square" rtlCol="0">
            <a:spAutoFit/>
          </a:bodyPr>
          <a:lstStyle/>
          <a:p>
            <a:pPr algn="just"/>
            <a:r>
              <a:rPr lang="en-US" sz="1000" dirty="0" smtClean="0">
                <a:latin typeface="+mj-lt"/>
              </a:rPr>
              <a:t>In case of access to tunnel by personnel, the RF modules test can only be performed after a piece of waveguide has been removed and sealed properly in the Klystron Gallery.</a:t>
            </a:r>
          </a:p>
        </p:txBody>
      </p:sp>
      <p:sp>
        <p:nvSpPr>
          <p:cNvPr id="5" name="Oval 4"/>
          <p:cNvSpPr/>
          <p:nvPr/>
        </p:nvSpPr>
        <p:spPr>
          <a:xfrm>
            <a:off x="6300192" y="3717032"/>
            <a:ext cx="1008112" cy="864096"/>
          </a:xfrm>
          <a:prstGeom prst="ellipse">
            <a:avLst/>
          </a:prstGeom>
          <a:noFill/>
          <a:ln w="19050" cmpd="sng">
            <a:solidFill>
              <a:srgbClr val="FF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2483768" y="4887841"/>
            <a:ext cx="6486624" cy="1569660"/>
          </a:xfrm>
          <a:prstGeom prst="rect">
            <a:avLst/>
          </a:prstGeom>
          <a:solidFill>
            <a:schemeClr val="bg1"/>
          </a:solidFill>
          <a:ln>
            <a:solidFill>
              <a:schemeClr val="tx1"/>
            </a:solidFill>
          </a:ln>
        </p:spPr>
        <p:txBody>
          <a:bodyPr wrap="square" rtlCol="0">
            <a:spAutoFit/>
          </a:bodyPr>
          <a:lstStyle/>
          <a:p>
            <a:pPr lvl="0"/>
            <a:r>
              <a:rPr lang="en-US" sz="1200" dirty="0"/>
              <a:t>Instantaneous under voltage release coil in </a:t>
            </a:r>
            <a:r>
              <a:rPr lang="en-US" sz="1200" dirty="0" err="1" smtClean="0"/>
              <a:t>Moulded</a:t>
            </a:r>
            <a:r>
              <a:rPr lang="en-US" sz="1200" dirty="0" smtClean="0"/>
              <a:t> </a:t>
            </a:r>
            <a:r>
              <a:rPr lang="en-US" sz="1200" dirty="0"/>
              <a:t>case circuit breakers (MCCB). As an example, to be used in case of PSS interface with RF modulators in accelerator.</a:t>
            </a:r>
            <a:endParaRPr lang="sv-SE" sz="1200" dirty="0"/>
          </a:p>
          <a:p>
            <a:r>
              <a:rPr lang="en-GB" sz="1200" dirty="0"/>
              <a:t>The under voltage release coil instantaneously opens the circuit breaker when its supply voltage drops to a value between 35 % and 70 % of its rated voltage. If there is no supply on the release, it is impossible to close the circuit breaker, either manually or electrically. Any attempt to close the circuit breaker has no effect on the main contacts. Circuit breaker closing is enabled again when the supply voltage of the release returns to 85 % of its rated value.</a:t>
            </a:r>
            <a:endParaRPr lang="sv-SE" sz="1200" dirty="0"/>
          </a:p>
          <a:p>
            <a:r>
              <a:rPr lang="en-US" sz="1200" dirty="0"/>
              <a:t>The control signal for the under voltage coil passes through the two PSS contactor relays.</a:t>
            </a:r>
            <a:endParaRPr lang="sv-SE" sz="1200" dirty="0"/>
          </a:p>
        </p:txBody>
      </p:sp>
      <p:sp>
        <p:nvSpPr>
          <p:cNvPr id="8" name="TextBox 7"/>
          <p:cNvSpPr txBox="1"/>
          <p:nvPr/>
        </p:nvSpPr>
        <p:spPr>
          <a:xfrm>
            <a:off x="1295635" y="4420439"/>
            <a:ext cx="6486624" cy="461665"/>
          </a:xfrm>
          <a:prstGeom prst="rect">
            <a:avLst/>
          </a:prstGeom>
          <a:solidFill>
            <a:schemeClr val="bg1"/>
          </a:solidFill>
          <a:ln>
            <a:solidFill>
              <a:srgbClr val="FF0000"/>
            </a:solidFill>
          </a:ln>
        </p:spPr>
        <p:txBody>
          <a:bodyPr wrap="square" rtlCol="0">
            <a:spAutoFit/>
          </a:bodyPr>
          <a:lstStyle/>
          <a:p>
            <a:pPr lvl="0"/>
            <a:r>
              <a:rPr lang="en-US" sz="1200" dirty="0"/>
              <a:t>PSS will use failsafe, 24 VDC RF switches with indicator mirror contacts to interface with Low level Radio Frequency systems (LLRF) in RF cells such as MEBT </a:t>
            </a:r>
            <a:r>
              <a:rPr lang="en-US" sz="1200" dirty="0" err="1"/>
              <a:t>bunchers</a:t>
            </a:r>
            <a:r>
              <a:rPr lang="en-US" sz="1200" dirty="0"/>
              <a:t>, RFQ, DTL(s), spoke cavities, etc.</a:t>
            </a:r>
            <a:endParaRPr lang="sv-SE" sz="1200" dirty="0"/>
          </a:p>
        </p:txBody>
      </p:sp>
      <p:sp>
        <p:nvSpPr>
          <p:cNvPr id="10" name="Oval 9"/>
          <p:cNvSpPr/>
          <p:nvPr/>
        </p:nvSpPr>
        <p:spPr>
          <a:xfrm>
            <a:off x="5081960" y="5517232"/>
            <a:ext cx="1008112" cy="864096"/>
          </a:xfrm>
          <a:prstGeom prst="ellipse">
            <a:avLst/>
          </a:prstGeom>
          <a:noFill/>
          <a:ln w="19050" cmpd="sng">
            <a:solidFill>
              <a:srgbClr val="FF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899589" y="3565074"/>
            <a:ext cx="2016227" cy="1592117"/>
          </a:xfrm>
          <a:prstGeom prst="ellipse">
            <a:avLst/>
          </a:prstGeom>
          <a:noFill/>
          <a:ln w="19050" cmpd="sng">
            <a:solidFill>
              <a:srgbClr val="FF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2856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10"/>
                                        </p:tgtEl>
                                        <p:attrNameLst>
                                          <p:attrName>style.visibility</p:attrName>
                                        </p:attrNameLst>
                                      </p:cBhvr>
                                      <p:to>
                                        <p:strVal val="hidden"/>
                                      </p:to>
                                    </p:set>
                                  </p:childTnLst>
                                </p:cTn>
                              </p:par>
                              <p:par>
                                <p:cTn id="13" presetID="1" presetClass="exit" presetSubtype="0" fill="hold" grpId="1" nodeType="withEffect">
                                  <p:stCondLst>
                                    <p:cond delay="0"/>
                                  </p:stCondLst>
                                  <p:childTnLst>
                                    <p:set>
                                      <p:cBhvr>
                                        <p:cTn id="14" dur="1" fill="hold">
                                          <p:stCondLst>
                                            <p:cond delay="0"/>
                                          </p:stCondLst>
                                        </p:cTn>
                                        <p:tgtEl>
                                          <p:spTgt spid="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6"/>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11"/>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1" nodeType="clickEffect">
                                  <p:stCondLst>
                                    <p:cond delay="0"/>
                                  </p:stCondLst>
                                  <p:childTnLst>
                                    <p:set>
                                      <p:cBhvr>
                                        <p:cTn id="36" dur="1" fill="hold">
                                          <p:stCondLst>
                                            <p:cond delay="0"/>
                                          </p:stCondLst>
                                        </p:cTn>
                                        <p:tgtEl>
                                          <p:spTgt spid="5"/>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5" grpId="0" animBg="1"/>
      <p:bldP spid="5" grpId="1" animBg="1"/>
      <p:bldP spid="6" grpId="0" animBg="1"/>
      <p:bldP spid="6" grpId="1" animBg="1"/>
      <p:bldP spid="8" grpId="0" animBg="1"/>
      <p:bldP spid="8" grpId="1" animBg="1"/>
      <p:bldP spid="10" grpId="0" animBg="1"/>
      <p:bldP spid="10" grpId="1" animBg="1"/>
      <p:bldP spid="11" grpId="0" animBg="1"/>
      <p:bldP spid="11"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DTL </a:t>
            </a:r>
            <a:r>
              <a:rPr lang="en-GB" dirty="0"/>
              <a:t>Cavity PSS Interface</a:t>
            </a: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en-GB" noProof="0" smtClean="0"/>
              <a:t>6</a:t>
            </a:fld>
            <a:endParaRPr lang="en-GB" noProof="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1" y="1519061"/>
            <a:ext cx="7872601" cy="5202414"/>
          </a:xfrm>
          <a:prstGeom prst="rect">
            <a:avLst/>
          </a:prstGeom>
        </p:spPr>
      </p:pic>
      <p:sp>
        <p:nvSpPr>
          <p:cNvPr id="7" name="Donut 6"/>
          <p:cNvSpPr/>
          <p:nvPr/>
        </p:nvSpPr>
        <p:spPr>
          <a:xfrm>
            <a:off x="323528" y="5733256"/>
            <a:ext cx="936104" cy="864096"/>
          </a:xfrm>
          <a:prstGeom prst="donut">
            <a:avLst>
              <a:gd name="adj" fmla="val 3634"/>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8" name="Straight Connector 7"/>
          <p:cNvCxnSpPr>
            <a:stCxn id="7" idx="7"/>
          </p:cNvCxnSpPr>
          <p:nvPr/>
        </p:nvCxnSpPr>
        <p:spPr>
          <a:xfrm flipV="1">
            <a:off x="1122543" y="5142665"/>
            <a:ext cx="857169" cy="717135"/>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835696" y="4569572"/>
            <a:ext cx="1137043" cy="646331"/>
          </a:xfrm>
          <a:prstGeom prst="rect">
            <a:avLst/>
          </a:prstGeom>
          <a:noFill/>
        </p:spPr>
        <p:txBody>
          <a:bodyPr wrap="none" rtlCol="0">
            <a:spAutoFit/>
          </a:bodyPr>
          <a:lstStyle/>
          <a:p>
            <a:pPr algn="ctr"/>
            <a:r>
              <a:rPr lang="en-US" dirty="0" smtClean="0">
                <a:solidFill>
                  <a:srgbClr val="FF0000"/>
                </a:solidFill>
              </a:rPr>
              <a:t>RF Switch </a:t>
            </a:r>
          </a:p>
          <a:p>
            <a:pPr algn="ctr"/>
            <a:r>
              <a:rPr lang="en-US" dirty="0" smtClean="0">
                <a:solidFill>
                  <a:srgbClr val="FF0000"/>
                </a:solidFill>
              </a:rPr>
              <a:t>Interface</a:t>
            </a:r>
            <a:endParaRPr lang="en-US" dirty="0">
              <a:solidFill>
                <a:srgbClr val="FF0000"/>
              </a:solidFill>
            </a:endParaRPr>
          </a:p>
        </p:txBody>
      </p:sp>
      <p:sp>
        <p:nvSpPr>
          <p:cNvPr id="12" name="Donut 11"/>
          <p:cNvSpPr/>
          <p:nvPr/>
        </p:nvSpPr>
        <p:spPr>
          <a:xfrm>
            <a:off x="3059832" y="3212976"/>
            <a:ext cx="936104" cy="864096"/>
          </a:xfrm>
          <a:prstGeom prst="donut">
            <a:avLst>
              <a:gd name="adj" fmla="val 3634"/>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3" name="Straight Connector 12"/>
          <p:cNvCxnSpPr>
            <a:stCxn id="12" idx="0"/>
          </p:cNvCxnSpPr>
          <p:nvPr/>
        </p:nvCxnSpPr>
        <p:spPr>
          <a:xfrm flipV="1">
            <a:off x="3527884" y="2636912"/>
            <a:ext cx="108012" cy="576064"/>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787458" y="2042853"/>
            <a:ext cx="1696875" cy="646331"/>
          </a:xfrm>
          <a:prstGeom prst="rect">
            <a:avLst/>
          </a:prstGeom>
          <a:noFill/>
        </p:spPr>
        <p:txBody>
          <a:bodyPr wrap="none" rtlCol="0">
            <a:spAutoFit/>
          </a:bodyPr>
          <a:lstStyle/>
          <a:p>
            <a:pPr algn="ctr"/>
            <a:r>
              <a:rPr lang="en-US" dirty="0" smtClean="0">
                <a:solidFill>
                  <a:srgbClr val="FF0000"/>
                </a:solidFill>
              </a:rPr>
              <a:t>Incoming Power</a:t>
            </a:r>
          </a:p>
          <a:p>
            <a:pPr algn="ctr"/>
            <a:r>
              <a:rPr lang="en-US" dirty="0" smtClean="0">
                <a:solidFill>
                  <a:srgbClr val="FF0000"/>
                </a:solidFill>
              </a:rPr>
              <a:t>Interface</a:t>
            </a:r>
            <a:endParaRPr lang="en-US" dirty="0">
              <a:solidFill>
                <a:srgbClr val="FF0000"/>
              </a:solidFill>
            </a:endParaRPr>
          </a:p>
        </p:txBody>
      </p:sp>
      <p:sp>
        <p:nvSpPr>
          <p:cNvPr id="17" name="Donut 16"/>
          <p:cNvSpPr/>
          <p:nvPr/>
        </p:nvSpPr>
        <p:spPr>
          <a:xfrm>
            <a:off x="7401729" y="5859800"/>
            <a:ext cx="936104" cy="864096"/>
          </a:xfrm>
          <a:prstGeom prst="donut">
            <a:avLst>
              <a:gd name="adj" fmla="val 3634"/>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8" name="Straight Connector 17"/>
          <p:cNvCxnSpPr>
            <a:stCxn id="17" idx="0"/>
          </p:cNvCxnSpPr>
          <p:nvPr/>
        </p:nvCxnSpPr>
        <p:spPr>
          <a:xfrm flipH="1" flipV="1">
            <a:off x="7164288" y="4941168"/>
            <a:ext cx="705493" cy="918632"/>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6505678" y="4334912"/>
            <a:ext cx="1317220" cy="646331"/>
          </a:xfrm>
          <a:prstGeom prst="rect">
            <a:avLst/>
          </a:prstGeom>
          <a:noFill/>
        </p:spPr>
        <p:txBody>
          <a:bodyPr wrap="none" rtlCol="0">
            <a:spAutoFit/>
          </a:bodyPr>
          <a:lstStyle/>
          <a:p>
            <a:pPr algn="ctr"/>
            <a:r>
              <a:rPr lang="en-US" dirty="0" smtClean="0">
                <a:solidFill>
                  <a:srgbClr val="FF0000"/>
                </a:solidFill>
              </a:rPr>
              <a:t>Wave Guide</a:t>
            </a:r>
          </a:p>
          <a:p>
            <a:pPr algn="ctr"/>
            <a:r>
              <a:rPr lang="en-US" dirty="0" smtClean="0">
                <a:solidFill>
                  <a:srgbClr val="FF0000"/>
                </a:solidFill>
              </a:rPr>
              <a:t>Interface</a:t>
            </a:r>
            <a:endParaRPr lang="en-US" dirty="0">
              <a:solidFill>
                <a:srgbClr val="FF0000"/>
              </a:solidFill>
            </a:endParaRPr>
          </a:p>
        </p:txBody>
      </p:sp>
    </p:spTree>
    <p:extLst>
      <p:ext uri="{BB962C8B-B14F-4D97-AF65-F5344CB8AC3E}">
        <p14:creationId xmlns:p14="http://schemas.microsoft.com/office/powerpoint/2010/main" val="163997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par>
                                <p:cTn id="20" presetID="10" presetClass="entr" presetSubtype="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childTnLst>
                                </p:cTn>
                              </p:par>
                              <p:par>
                                <p:cTn id="29" presetID="10" presetClass="entr" presetSubtype="0"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P spid="12" grpId="0" animBg="1"/>
      <p:bldP spid="14" grpId="0"/>
      <p:bldP spid="17" grpId="0" animBg="1"/>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MEBT </a:t>
            </a:r>
            <a:r>
              <a:rPr lang="en-GB" dirty="0" err="1" smtClean="0"/>
              <a:t>Buncher</a:t>
            </a:r>
            <a:r>
              <a:rPr lang="en-GB" dirty="0" smtClean="0"/>
              <a:t> PSS Interface</a:t>
            </a:r>
            <a:endParaRPr lang="en-GB"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95010" y="1830387"/>
            <a:ext cx="7991790" cy="4525963"/>
          </a:xfrm>
        </p:spPr>
      </p:pic>
      <p:sp>
        <p:nvSpPr>
          <p:cNvPr id="4" name="Slide Number Placeholder 3"/>
          <p:cNvSpPr>
            <a:spLocks noGrp="1"/>
          </p:cNvSpPr>
          <p:nvPr>
            <p:ph type="sldNum" sz="quarter" idx="12"/>
          </p:nvPr>
        </p:nvSpPr>
        <p:spPr/>
        <p:txBody>
          <a:bodyPr/>
          <a:lstStyle/>
          <a:p>
            <a:fld id="{551115BC-487E-4422-894C-CB7CD3E79223}" type="slidenum">
              <a:rPr lang="en-GB" smtClean="0"/>
              <a:t>7</a:t>
            </a:fld>
            <a:endParaRPr lang="en-GB"/>
          </a:p>
        </p:txBody>
      </p:sp>
      <p:sp>
        <p:nvSpPr>
          <p:cNvPr id="6" name="Donut 5"/>
          <p:cNvSpPr/>
          <p:nvPr/>
        </p:nvSpPr>
        <p:spPr>
          <a:xfrm>
            <a:off x="1019502" y="3950674"/>
            <a:ext cx="936104" cy="864096"/>
          </a:xfrm>
          <a:prstGeom prst="donut">
            <a:avLst>
              <a:gd name="adj" fmla="val 3634"/>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0" name="Straight Connector 9"/>
          <p:cNvCxnSpPr>
            <a:endCxn id="11" idx="2"/>
          </p:cNvCxnSpPr>
          <p:nvPr/>
        </p:nvCxnSpPr>
        <p:spPr>
          <a:xfrm flipH="1" flipV="1">
            <a:off x="729785" y="3258660"/>
            <a:ext cx="482637" cy="781942"/>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61263" y="2612329"/>
            <a:ext cx="1137043" cy="646331"/>
          </a:xfrm>
          <a:prstGeom prst="rect">
            <a:avLst/>
          </a:prstGeom>
          <a:noFill/>
        </p:spPr>
        <p:txBody>
          <a:bodyPr wrap="none" rtlCol="0">
            <a:spAutoFit/>
          </a:bodyPr>
          <a:lstStyle/>
          <a:p>
            <a:pPr algn="ctr"/>
            <a:r>
              <a:rPr lang="en-US" dirty="0" smtClean="0">
                <a:solidFill>
                  <a:srgbClr val="FF0000"/>
                </a:solidFill>
              </a:rPr>
              <a:t>RF Switch </a:t>
            </a:r>
          </a:p>
          <a:p>
            <a:pPr algn="ctr"/>
            <a:r>
              <a:rPr lang="en-US" dirty="0" smtClean="0">
                <a:solidFill>
                  <a:srgbClr val="FF0000"/>
                </a:solidFill>
              </a:rPr>
              <a:t>Interface</a:t>
            </a:r>
            <a:endParaRPr lang="en-US" dirty="0">
              <a:solidFill>
                <a:srgbClr val="FF0000"/>
              </a:solidFill>
            </a:endParaRPr>
          </a:p>
        </p:txBody>
      </p:sp>
      <p:sp>
        <p:nvSpPr>
          <p:cNvPr id="13" name="Donut 12"/>
          <p:cNvSpPr/>
          <p:nvPr/>
        </p:nvSpPr>
        <p:spPr>
          <a:xfrm>
            <a:off x="4690913" y="3031737"/>
            <a:ext cx="936104" cy="864096"/>
          </a:xfrm>
          <a:prstGeom prst="donut">
            <a:avLst>
              <a:gd name="adj" fmla="val 3634"/>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4" name="Straight Connector 13"/>
          <p:cNvCxnSpPr>
            <a:stCxn id="13" idx="0"/>
            <a:endCxn id="15" idx="2"/>
          </p:cNvCxnSpPr>
          <p:nvPr/>
        </p:nvCxnSpPr>
        <p:spPr>
          <a:xfrm flipH="1" flipV="1">
            <a:off x="4936055" y="2099316"/>
            <a:ext cx="222910" cy="932421"/>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087617" y="1452985"/>
            <a:ext cx="1696875" cy="646331"/>
          </a:xfrm>
          <a:prstGeom prst="rect">
            <a:avLst/>
          </a:prstGeom>
          <a:noFill/>
        </p:spPr>
        <p:txBody>
          <a:bodyPr wrap="none" rtlCol="0">
            <a:spAutoFit/>
          </a:bodyPr>
          <a:lstStyle/>
          <a:p>
            <a:pPr algn="ctr"/>
            <a:r>
              <a:rPr lang="en-US" dirty="0" smtClean="0">
                <a:solidFill>
                  <a:srgbClr val="FF0000"/>
                </a:solidFill>
              </a:rPr>
              <a:t>Incoming Power</a:t>
            </a:r>
          </a:p>
          <a:p>
            <a:pPr algn="ctr"/>
            <a:r>
              <a:rPr lang="en-US" dirty="0" smtClean="0">
                <a:solidFill>
                  <a:srgbClr val="FF0000"/>
                </a:solidFill>
              </a:rPr>
              <a:t>Interface</a:t>
            </a:r>
            <a:endParaRPr lang="en-US" dirty="0">
              <a:solidFill>
                <a:srgbClr val="FF0000"/>
              </a:solidFill>
            </a:endParaRPr>
          </a:p>
        </p:txBody>
      </p:sp>
      <p:sp>
        <p:nvSpPr>
          <p:cNvPr id="16" name="Donut 15"/>
          <p:cNvSpPr/>
          <p:nvPr/>
        </p:nvSpPr>
        <p:spPr>
          <a:xfrm>
            <a:off x="6156176" y="3933056"/>
            <a:ext cx="936104" cy="864096"/>
          </a:xfrm>
          <a:prstGeom prst="donut">
            <a:avLst>
              <a:gd name="adj" fmla="val 3634"/>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7" name="Straight Connector 16"/>
          <p:cNvCxnSpPr/>
          <p:nvPr/>
        </p:nvCxnSpPr>
        <p:spPr>
          <a:xfrm flipV="1">
            <a:off x="6955191" y="3195358"/>
            <a:ext cx="857169" cy="864242"/>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7702127" y="2601778"/>
            <a:ext cx="1214949" cy="646331"/>
          </a:xfrm>
          <a:prstGeom prst="rect">
            <a:avLst/>
          </a:prstGeom>
          <a:noFill/>
        </p:spPr>
        <p:txBody>
          <a:bodyPr wrap="none" rtlCol="0">
            <a:spAutoFit/>
          </a:bodyPr>
          <a:lstStyle/>
          <a:p>
            <a:pPr algn="ctr"/>
            <a:r>
              <a:rPr lang="en-US" dirty="0" smtClean="0">
                <a:solidFill>
                  <a:srgbClr val="FF0000"/>
                </a:solidFill>
              </a:rPr>
              <a:t>Coax Cable</a:t>
            </a:r>
          </a:p>
          <a:p>
            <a:pPr algn="ctr"/>
            <a:r>
              <a:rPr lang="en-US" dirty="0" smtClean="0">
                <a:solidFill>
                  <a:srgbClr val="FF0000"/>
                </a:solidFill>
              </a:rPr>
              <a:t>Interface</a:t>
            </a:r>
            <a:endParaRPr lang="en-US" dirty="0">
              <a:solidFill>
                <a:srgbClr val="FF0000"/>
              </a:solidFill>
            </a:endParaRPr>
          </a:p>
        </p:txBody>
      </p:sp>
    </p:spTree>
    <p:extLst>
      <p:ext uri="{BB962C8B-B14F-4D97-AF65-F5344CB8AC3E}">
        <p14:creationId xmlns:p14="http://schemas.microsoft.com/office/powerpoint/2010/main" val="2024815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par>
                                <p:cTn id="20" presetID="10" presetClass="entr" presetSubtype="0"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childTnLst>
                                </p:cTn>
                              </p:par>
                              <p:par>
                                <p:cTn id="29" presetID="10" presetClass="entr" presetSubtype="0"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p:bldP spid="13" grpId="0" animBg="1"/>
      <p:bldP spid="15" grpId="0"/>
      <p:bldP spid="16" grpId="0" animBg="1"/>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Spoke Cavity </a:t>
            </a:r>
            <a:r>
              <a:rPr lang="en-GB" dirty="0"/>
              <a:t>PSS Interface</a:t>
            </a: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en-GB" noProof="0" smtClean="0"/>
              <a:t>8</a:t>
            </a:fld>
            <a:endParaRPr lang="en-GB" noProof="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54" y="3084004"/>
            <a:ext cx="9136146" cy="3036168"/>
          </a:xfrm>
          <a:prstGeom prst="rect">
            <a:avLst/>
          </a:prstGeom>
        </p:spPr>
      </p:pic>
      <p:sp>
        <p:nvSpPr>
          <p:cNvPr id="9" name="Donut 8"/>
          <p:cNvSpPr/>
          <p:nvPr/>
        </p:nvSpPr>
        <p:spPr>
          <a:xfrm>
            <a:off x="611560" y="4221088"/>
            <a:ext cx="936104" cy="864096"/>
          </a:xfrm>
          <a:prstGeom prst="donut">
            <a:avLst>
              <a:gd name="adj" fmla="val 3634"/>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0" name="Straight Connector 9"/>
          <p:cNvCxnSpPr>
            <a:stCxn id="9" idx="0"/>
            <a:endCxn id="11" idx="2"/>
          </p:cNvCxnSpPr>
          <p:nvPr/>
        </p:nvCxnSpPr>
        <p:spPr>
          <a:xfrm flipH="1" flipV="1">
            <a:off x="676026" y="2988380"/>
            <a:ext cx="403586" cy="1232708"/>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07504" y="2342049"/>
            <a:ext cx="1137043" cy="646331"/>
          </a:xfrm>
          <a:prstGeom prst="rect">
            <a:avLst/>
          </a:prstGeom>
          <a:noFill/>
        </p:spPr>
        <p:txBody>
          <a:bodyPr wrap="none" rtlCol="0">
            <a:spAutoFit/>
          </a:bodyPr>
          <a:lstStyle/>
          <a:p>
            <a:pPr algn="ctr"/>
            <a:r>
              <a:rPr lang="en-US" dirty="0" smtClean="0">
                <a:solidFill>
                  <a:srgbClr val="FF0000"/>
                </a:solidFill>
              </a:rPr>
              <a:t>RF Switch </a:t>
            </a:r>
          </a:p>
          <a:p>
            <a:pPr algn="ctr"/>
            <a:r>
              <a:rPr lang="en-US" dirty="0" smtClean="0">
                <a:solidFill>
                  <a:srgbClr val="FF0000"/>
                </a:solidFill>
              </a:rPr>
              <a:t>Interface</a:t>
            </a:r>
            <a:endParaRPr lang="en-US" dirty="0">
              <a:solidFill>
                <a:srgbClr val="FF0000"/>
              </a:solidFill>
            </a:endParaRPr>
          </a:p>
        </p:txBody>
      </p:sp>
      <p:sp>
        <p:nvSpPr>
          <p:cNvPr id="12" name="Donut 11"/>
          <p:cNvSpPr/>
          <p:nvPr/>
        </p:nvSpPr>
        <p:spPr>
          <a:xfrm>
            <a:off x="1408248" y="3686417"/>
            <a:ext cx="936104" cy="864096"/>
          </a:xfrm>
          <a:prstGeom prst="donut">
            <a:avLst>
              <a:gd name="adj" fmla="val 3634"/>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3" name="Straight Connector 12"/>
          <p:cNvCxnSpPr>
            <a:stCxn id="12" idx="0"/>
          </p:cNvCxnSpPr>
          <p:nvPr/>
        </p:nvCxnSpPr>
        <p:spPr>
          <a:xfrm flipV="1">
            <a:off x="1876300" y="2377849"/>
            <a:ext cx="263324" cy="1308568"/>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291186" y="1725850"/>
            <a:ext cx="1696875" cy="646331"/>
          </a:xfrm>
          <a:prstGeom prst="rect">
            <a:avLst/>
          </a:prstGeom>
          <a:noFill/>
        </p:spPr>
        <p:txBody>
          <a:bodyPr wrap="none" rtlCol="0">
            <a:spAutoFit/>
          </a:bodyPr>
          <a:lstStyle/>
          <a:p>
            <a:pPr algn="ctr"/>
            <a:r>
              <a:rPr lang="en-US" dirty="0" smtClean="0">
                <a:solidFill>
                  <a:srgbClr val="FF0000"/>
                </a:solidFill>
              </a:rPr>
              <a:t>Incoming Power</a:t>
            </a:r>
          </a:p>
          <a:p>
            <a:pPr algn="ctr"/>
            <a:r>
              <a:rPr lang="en-US" dirty="0" smtClean="0">
                <a:solidFill>
                  <a:srgbClr val="FF0000"/>
                </a:solidFill>
              </a:rPr>
              <a:t>Interface</a:t>
            </a:r>
            <a:endParaRPr lang="en-US" dirty="0">
              <a:solidFill>
                <a:srgbClr val="FF0000"/>
              </a:solidFill>
            </a:endParaRPr>
          </a:p>
        </p:txBody>
      </p:sp>
      <p:sp>
        <p:nvSpPr>
          <p:cNvPr id="15" name="Donut 14"/>
          <p:cNvSpPr/>
          <p:nvPr/>
        </p:nvSpPr>
        <p:spPr>
          <a:xfrm>
            <a:off x="7668344" y="4170040"/>
            <a:ext cx="936104" cy="864096"/>
          </a:xfrm>
          <a:prstGeom prst="donut">
            <a:avLst>
              <a:gd name="adj" fmla="val 3634"/>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6" name="Straight Connector 15"/>
          <p:cNvCxnSpPr>
            <a:stCxn id="15" idx="1"/>
          </p:cNvCxnSpPr>
          <p:nvPr/>
        </p:nvCxnSpPr>
        <p:spPr>
          <a:xfrm flipH="1" flipV="1">
            <a:off x="5940152" y="3428876"/>
            <a:ext cx="1865281" cy="867708"/>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5235980" y="2847826"/>
            <a:ext cx="1317220" cy="646331"/>
          </a:xfrm>
          <a:prstGeom prst="rect">
            <a:avLst/>
          </a:prstGeom>
          <a:noFill/>
        </p:spPr>
        <p:txBody>
          <a:bodyPr wrap="none" rtlCol="0">
            <a:spAutoFit/>
          </a:bodyPr>
          <a:lstStyle/>
          <a:p>
            <a:pPr algn="ctr"/>
            <a:r>
              <a:rPr lang="en-US" dirty="0" smtClean="0">
                <a:solidFill>
                  <a:srgbClr val="FF0000"/>
                </a:solidFill>
              </a:rPr>
              <a:t>Wave Guide</a:t>
            </a:r>
          </a:p>
          <a:p>
            <a:pPr algn="ctr"/>
            <a:r>
              <a:rPr lang="en-US" dirty="0" smtClean="0">
                <a:solidFill>
                  <a:srgbClr val="FF0000"/>
                </a:solidFill>
              </a:rPr>
              <a:t>Interface</a:t>
            </a:r>
            <a:endParaRPr lang="en-US" dirty="0">
              <a:solidFill>
                <a:srgbClr val="FF0000"/>
              </a:solidFill>
            </a:endParaRPr>
          </a:p>
        </p:txBody>
      </p:sp>
    </p:spTree>
    <p:extLst>
      <p:ext uri="{BB962C8B-B14F-4D97-AF65-F5344CB8AC3E}">
        <p14:creationId xmlns:p14="http://schemas.microsoft.com/office/powerpoint/2010/main" val="405751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par>
                                <p:cTn id="20" presetID="10" presetClass="entr" presetSubtype="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par>
                                <p:cTn id="29" presetID="10" presetClass="entr" presetSubtype="0"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2" grpId="0" animBg="1"/>
      <p:bldP spid="14" grpId="0"/>
      <p:bldP spid="15" grpId="0" animBg="1"/>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Medium Beta </a:t>
            </a:r>
            <a:r>
              <a:rPr lang="en-GB" dirty="0"/>
              <a:t>Cavity PSS Interface</a:t>
            </a: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en-GB" noProof="0" smtClean="0"/>
              <a:t>9</a:t>
            </a:fld>
            <a:endParaRPr lang="en-GB" noProof="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282" y="2048272"/>
            <a:ext cx="8485769" cy="4295502"/>
          </a:xfrm>
          <a:prstGeom prst="rect">
            <a:avLst/>
          </a:prstGeom>
        </p:spPr>
      </p:pic>
      <p:sp>
        <p:nvSpPr>
          <p:cNvPr id="9" name="Donut 8"/>
          <p:cNvSpPr/>
          <p:nvPr/>
        </p:nvSpPr>
        <p:spPr>
          <a:xfrm>
            <a:off x="-24867" y="5395648"/>
            <a:ext cx="936104" cy="864096"/>
          </a:xfrm>
          <a:prstGeom prst="donut">
            <a:avLst>
              <a:gd name="adj" fmla="val 3634"/>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0" name="Straight Connector 9"/>
          <p:cNvCxnSpPr/>
          <p:nvPr/>
        </p:nvCxnSpPr>
        <p:spPr>
          <a:xfrm flipV="1">
            <a:off x="774148" y="4476082"/>
            <a:ext cx="1279941" cy="104611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965186" y="3949332"/>
            <a:ext cx="1137043" cy="646331"/>
          </a:xfrm>
          <a:prstGeom prst="rect">
            <a:avLst/>
          </a:prstGeom>
          <a:noFill/>
        </p:spPr>
        <p:txBody>
          <a:bodyPr wrap="none" rtlCol="0">
            <a:spAutoFit/>
          </a:bodyPr>
          <a:lstStyle/>
          <a:p>
            <a:pPr algn="ctr"/>
            <a:r>
              <a:rPr lang="en-US" dirty="0" smtClean="0">
                <a:solidFill>
                  <a:srgbClr val="FF0000"/>
                </a:solidFill>
              </a:rPr>
              <a:t>RF Switch </a:t>
            </a:r>
          </a:p>
          <a:p>
            <a:pPr algn="ctr"/>
            <a:r>
              <a:rPr lang="en-US" dirty="0" smtClean="0">
                <a:solidFill>
                  <a:srgbClr val="FF0000"/>
                </a:solidFill>
              </a:rPr>
              <a:t>Interface</a:t>
            </a:r>
            <a:endParaRPr lang="en-US" dirty="0">
              <a:solidFill>
                <a:srgbClr val="FF0000"/>
              </a:solidFill>
            </a:endParaRPr>
          </a:p>
        </p:txBody>
      </p:sp>
      <p:sp>
        <p:nvSpPr>
          <p:cNvPr id="12" name="Donut 11"/>
          <p:cNvSpPr/>
          <p:nvPr/>
        </p:nvSpPr>
        <p:spPr>
          <a:xfrm>
            <a:off x="2801444" y="2492896"/>
            <a:ext cx="936104" cy="864096"/>
          </a:xfrm>
          <a:prstGeom prst="donut">
            <a:avLst>
              <a:gd name="adj" fmla="val 3634"/>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3" name="Straight Connector 12"/>
          <p:cNvCxnSpPr/>
          <p:nvPr/>
        </p:nvCxnSpPr>
        <p:spPr>
          <a:xfrm flipV="1">
            <a:off x="3269496" y="2076990"/>
            <a:ext cx="134718" cy="415907"/>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555776" y="1430659"/>
            <a:ext cx="1696875" cy="646331"/>
          </a:xfrm>
          <a:prstGeom prst="rect">
            <a:avLst/>
          </a:prstGeom>
          <a:noFill/>
        </p:spPr>
        <p:txBody>
          <a:bodyPr wrap="none" rtlCol="0">
            <a:spAutoFit/>
          </a:bodyPr>
          <a:lstStyle/>
          <a:p>
            <a:pPr algn="ctr"/>
            <a:r>
              <a:rPr lang="en-US" dirty="0" smtClean="0">
                <a:solidFill>
                  <a:srgbClr val="FF0000"/>
                </a:solidFill>
              </a:rPr>
              <a:t>Incoming Power</a:t>
            </a:r>
          </a:p>
          <a:p>
            <a:pPr algn="ctr"/>
            <a:r>
              <a:rPr lang="en-US" dirty="0" smtClean="0">
                <a:solidFill>
                  <a:srgbClr val="FF0000"/>
                </a:solidFill>
              </a:rPr>
              <a:t>Interface</a:t>
            </a:r>
            <a:endParaRPr lang="en-US" dirty="0">
              <a:solidFill>
                <a:srgbClr val="FF0000"/>
              </a:solidFill>
            </a:endParaRPr>
          </a:p>
        </p:txBody>
      </p:sp>
      <p:sp>
        <p:nvSpPr>
          <p:cNvPr id="15" name="Donut 14"/>
          <p:cNvSpPr/>
          <p:nvPr/>
        </p:nvSpPr>
        <p:spPr>
          <a:xfrm>
            <a:off x="7001991" y="5373216"/>
            <a:ext cx="936104" cy="864096"/>
          </a:xfrm>
          <a:prstGeom prst="donut">
            <a:avLst>
              <a:gd name="adj" fmla="val 3634"/>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TextBox 15"/>
          <p:cNvSpPr txBox="1"/>
          <p:nvPr/>
        </p:nvSpPr>
        <p:spPr>
          <a:xfrm>
            <a:off x="5217699" y="3063850"/>
            <a:ext cx="1317220" cy="646331"/>
          </a:xfrm>
          <a:prstGeom prst="rect">
            <a:avLst/>
          </a:prstGeom>
          <a:noFill/>
        </p:spPr>
        <p:txBody>
          <a:bodyPr wrap="none" rtlCol="0">
            <a:spAutoFit/>
          </a:bodyPr>
          <a:lstStyle/>
          <a:p>
            <a:pPr algn="ctr"/>
            <a:r>
              <a:rPr lang="en-US" dirty="0" smtClean="0">
                <a:solidFill>
                  <a:srgbClr val="FF0000"/>
                </a:solidFill>
              </a:rPr>
              <a:t>Wave Guide</a:t>
            </a:r>
          </a:p>
          <a:p>
            <a:pPr algn="ctr"/>
            <a:r>
              <a:rPr lang="en-US" dirty="0" smtClean="0">
                <a:solidFill>
                  <a:srgbClr val="FF0000"/>
                </a:solidFill>
              </a:rPr>
              <a:t>Interface</a:t>
            </a:r>
            <a:endParaRPr lang="en-US" dirty="0">
              <a:solidFill>
                <a:srgbClr val="FF0000"/>
              </a:solidFill>
            </a:endParaRPr>
          </a:p>
        </p:txBody>
      </p:sp>
      <p:cxnSp>
        <p:nvCxnSpPr>
          <p:cNvPr id="17" name="Straight Connector 16"/>
          <p:cNvCxnSpPr/>
          <p:nvPr/>
        </p:nvCxnSpPr>
        <p:spPr>
          <a:xfrm flipH="1" flipV="1">
            <a:off x="5876309" y="3710181"/>
            <a:ext cx="1252292" cy="178491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8429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par>
                                <p:cTn id="20" presetID="10" presetClass="entr" presetSubtype="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par>
                                <p:cTn id="29" presetID="10" presetClass="entr" presetSubtype="0"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2" grpId="0" animBg="1"/>
      <p:bldP spid="14" grpId="0"/>
      <p:bldP spid="15" grpId="0" animBg="1"/>
      <p:bldP spid="1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5" id="{B44B2280-2390-4D03-8D38-6C24B0BAA245}" vid="{0B7C071A-F5F7-47CF-A93A-F42DBF6073E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Chess Core Powerpoint</Template>
  <TotalTime>951</TotalTime>
  <Words>645</Words>
  <Application>Microsoft Macintosh PowerPoint</Application>
  <PresentationFormat>On-screen Show (4:3)</PresentationFormat>
  <Paragraphs>137</Paragraphs>
  <Slides>14</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Calibri</vt:lpstr>
      <vt:lpstr>Courier New</vt:lpstr>
      <vt:lpstr>Arial</vt:lpstr>
      <vt:lpstr>Office Theme</vt:lpstr>
      <vt:lpstr>PSS Interfaces with RF Systems</vt:lpstr>
      <vt:lpstr>Introduction</vt:lpstr>
      <vt:lpstr>RF Hazards in PSS Controlled Areas</vt:lpstr>
      <vt:lpstr>PSS/RF Modes/Operational Scenarios</vt:lpstr>
      <vt:lpstr>PSS Interfaces: RF Systems</vt:lpstr>
      <vt:lpstr>DTL Cavity PSS Interface</vt:lpstr>
      <vt:lpstr>MEBT Buncher PSS Interface</vt:lpstr>
      <vt:lpstr>Spoke Cavity PSS Interface</vt:lpstr>
      <vt:lpstr>Medium Beta Cavity PSS Interface</vt:lpstr>
      <vt:lpstr>High Beta Cavity PSS Interface</vt:lpstr>
      <vt:lpstr>Numbers</vt:lpstr>
      <vt:lpstr>Where are We!</vt:lpstr>
      <vt:lpstr>Where are We!</vt:lpstr>
      <vt:lpstr>PowerPoint Presentation</vt:lpstr>
    </vt:vector>
  </TitlesOfParts>
  <Company/>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PSS Interfaces with RF Systems</dc:title>
  <dc:creator>Microsoft Office User</dc:creator>
  <cp:lastModifiedBy>Microsoft Office User</cp:lastModifiedBy>
  <cp:revision>36</cp:revision>
  <dcterms:created xsi:type="dcterms:W3CDTF">2017-05-10T18:06:35Z</dcterms:created>
  <dcterms:modified xsi:type="dcterms:W3CDTF">2017-05-11T09:58:14Z</dcterms:modified>
</cp:coreProperties>
</file>