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266" r:id="rId4"/>
    <p:sldId id="264" r:id="rId5"/>
    <p:sldId id="257" r:id="rId6"/>
    <p:sldId id="263" r:id="rId7"/>
    <p:sldId id="268" r:id="rId8"/>
    <p:sldId id="270" r:id="rId9"/>
    <p:sldId id="269" r:id="rId10"/>
    <p:sldId id="271" r:id="rId11"/>
    <p:sldId id="258" r:id="rId12"/>
    <p:sldId id="272" r:id="rId13"/>
    <p:sldId id="259" r:id="rId14"/>
    <p:sldId id="261" r:id="rId15"/>
    <p:sldId id="260" r:id="rId16"/>
    <p:sldId id="262" r:id="rId17"/>
    <p:sldId id="265" r:id="rId18"/>
    <p:sldId id="273" r:id="rId19"/>
    <p:sldId id="274" r:id="rId20"/>
    <p:sldId id="277" r:id="rId21"/>
    <p:sldId id="275" r:id="rId22"/>
    <p:sldId id="276" r:id="rId2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76" autoAdjust="0"/>
  </p:normalViewPr>
  <p:slideViewPr>
    <p:cSldViewPr>
      <p:cViewPr>
        <p:scale>
          <a:sx n="99" d="100"/>
          <a:sy n="99" d="100"/>
        </p:scale>
        <p:origin x="-117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10/05/17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Remember: eye pattern</a:t>
            </a:r>
          </a:p>
          <a:p>
            <a:r>
              <a:rPr lang="en-US" dirty="0" smtClean="0"/>
              <a:t>14 Hz will be generated internally in the EVG.</a:t>
            </a:r>
            <a:r>
              <a:rPr lang="en-US" baseline="0" dirty="0" smtClean="0"/>
              <a:t> De facto decision.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4919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did NOT agree on the</a:t>
            </a:r>
            <a:r>
              <a:rPr lang="en-US" baseline="0" dirty="0" smtClean="0"/>
              <a:t> network and streaming interfaces.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857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10/05/17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10/05/17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10/05/17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10/05/17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10/05/17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RF Cell Controls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Timo Korhonen</a:t>
            </a:r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ICS Chief Engineer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10 May 2017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LLRF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3728" r="3728"/>
          <a:stretch>
            <a:fillRect/>
          </a:stretch>
        </p:blipFill>
        <p:spPr>
          <a:xfrm>
            <a:off x="2267744" y="3356992"/>
            <a:ext cx="5040560" cy="27721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sp>
        <p:nvSpPr>
          <p:cNvPr id="6" name="Rectangle 5"/>
          <p:cNvSpPr/>
          <p:nvPr/>
        </p:nvSpPr>
        <p:spPr>
          <a:xfrm>
            <a:off x="539552" y="1484784"/>
            <a:ext cx="7128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MTCA-based system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/>
              <a:t>Hosted in the same MTCA crate with RF-LPS (local protection)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/>
              <a:t>Heavily dependent on timing (timing receiver in the same crate)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Hardware platforms</a:t>
            </a:r>
            <a:endParaRPr lang="en-GB" dirty="0"/>
          </a:p>
          <a:p>
            <a:pPr lvl="1"/>
            <a:r>
              <a:rPr lang="en-GB" dirty="0"/>
              <a:t>Struck SIS8300-</a:t>
            </a:r>
            <a:r>
              <a:rPr lang="en-GB" dirty="0" smtClean="0"/>
              <a:t>L2 existing, SIS8300-KU new/enhanced version (WIP), </a:t>
            </a:r>
          </a:p>
          <a:p>
            <a:pPr lvl="1"/>
            <a:r>
              <a:rPr lang="en-GB" dirty="0" smtClean="0"/>
              <a:t>future IFC1420 (ICS standard platform, in-kind development)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686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LLRF integration status (ICS view)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Central control </a:t>
            </a:r>
            <a:r>
              <a:rPr lang="en-GB" dirty="0" smtClean="0"/>
              <a:t>facilities in place</a:t>
            </a:r>
          </a:p>
          <a:p>
            <a:pPr lvl="1"/>
            <a:r>
              <a:rPr lang="en-GB" dirty="0" smtClean="0"/>
              <a:t>Development so far oriented for 704 MHz (cold </a:t>
            </a:r>
            <a:r>
              <a:rPr lang="en-GB" dirty="0" err="1" smtClean="0"/>
              <a:t>linac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EPICS interfaces exist, for cell operation</a:t>
            </a:r>
            <a:endParaRPr lang="en-GB" dirty="0" smtClean="0"/>
          </a:p>
          <a:p>
            <a:r>
              <a:rPr lang="en-GB" dirty="0" smtClean="0"/>
              <a:t>Discussion needed for</a:t>
            </a:r>
          </a:p>
          <a:p>
            <a:pPr lvl="1"/>
            <a:r>
              <a:rPr lang="en-GB" dirty="0" smtClean="0"/>
              <a:t>Warm </a:t>
            </a:r>
            <a:r>
              <a:rPr lang="en-GB" dirty="0" err="1" smtClean="0"/>
              <a:t>linac</a:t>
            </a:r>
            <a:r>
              <a:rPr lang="en-GB" dirty="0" smtClean="0"/>
              <a:t>, special </a:t>
            </a:r>
            <a:r>
              <a:rPr lang="en-GB" dirty="0" smtClean="0"/>
              <a:t>configurations (RFQ etc.)</a:t>
            </a:r>
            <a:endParaRPr lang="en-GB" dirty="0" smtClean="0"/>
          </a:p>
          <a:p>
            <a:pPr lvl="1"/>
            <a:r>
              <a:rPr lang="en-GB" dirty="0" smtClean="0"/>
              <a:t>Interfaces between LPS and LLRF (ICS-relevant ones)</a:t>
            </a:r>
          </a:p>
          <a:p>
            <a:pPr lvl="1"/>
            <a:r>
              <a:rPr lang="en-GB" dirty="0" smtClean="0"/>
              <a:t>Tuner handling (motor, </a:t>
            </a:r>
            <a:r>
              <a:rPr lang="en-GB" dirty="0" err="1" smtClean="0"/>
              <a:t>piezo</a:t>
            </a:r>
            <a:r>
              <a:rPr lang="en-GB" dirty="0" smtClean="0"/>
              <a:t>; interface details unknown to ICS)</a:t>
            </a:r>
          </a:p>
          <a:p>
            <a:pPr lvl="1"/>
            <a:r>
              <a:rPr lang="en-GB" dirty="0" smtClean="0"/>
              <a:t>Concept of machine </a:t>
            </a:r>
            <a:r>
              <a:rPr lang="en-GB" dirty="0" smtClean="0"/>
              <a:t>operation, matching with mode handling, etc.</a:t>
            </a:r>
          </a:p>
          <a:p>
            <a:pPr lvl="1"/>
            <a:r>
              <a:rPr lang="en-GB" dirty="0" smtClean="0"/>
              <a:t>“Pulse types” definition (machine level discussion)</a:t>
            </a:r>
          </a:p>
          <a:p>
            <a:pPr lvl="1"/>
            <a:r>
              <a:rPr lang="en-GB" dirty="0" smtClean="0"/>
              <a:t>Beam </a:t>
            </a:r>
            <a:r>
              <a:rPr lang="en-GB" dirty="0" smtClean="0"/>
              <a:t>current information to LLRF?</a:t>
            </a:r>
          </a:p>
          <a:p>
            <a:pPr lvl="1"/>
            <a:r>
              <a:rPr lang="en-GB" dirty="0" err="1" smtClean="0"/>
              <a:t>Feedforwards</a:t>
            </a:r>
            <a:r>
              <a:rPr lang="en-GB" dirty="0" smtClean="0"/>
              <a:t>, learning algorithms</a:t>
            </a:r>
          </a:p>
          <a:p>
            <a:pPr lvl="1"/>
            <a:r>
              <a:rPr lang="en-GB" dirty="0" smtClean="0"/>
              <a:t>Archiving</a:t>
            </a:r>
            <a:r>
              <a:rPr lang="en-GB" dirty="0" smtClean="0"/>
              <a:t>, </a:t>
            </a:r>
            <a:r>
              <a:rPr lang="en-GB" dirty="0" smtClean="0"/>
              <a:t>alarms, debugging requirements, data synchronisation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74" r="-1745"/>
          <a:stretch/>
        </p:blipFill>
        <p:spPr>
          <a:xfrm>
            <a:off x="4912019" y="1844824"/>
            <a:ext cx="4248768" cy="370100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  <p:sp>
        <p:nvSpPr>
          <p:cNvPr id="6" name="TextBox 5"/>
          <p:cNvSpPr txBox="1"/>
          <p:nvPr/>
        </p:nvSpPr>
        <p:spPr>
          <a:xfrm>
            <a:off x="323528" y="1772816"/>
            <a:ext cx="43924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ESS development (SML)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First modulators in-kind from ESS Bilbao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Tendering process ongoing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No ICS interfacing done so far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Anticipating quite some work in this area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Good monitoring and system diagnostics would probably be useful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Strong dependence on timing</a:t>
            </a:r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5602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Modulator (SML)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Comments from the </a:t>
            </a:r>
            <a:r>
              <a:rPr lang="en-US" dirty="0" smtClean="0"/>
              <a:t>PDR (October </a:t>
            </a:r>
            <a:r>
              <a:rPr lang="uk-UA" dirty="0" smtClean="0"/>
              <a:t>’</a:t>
            </a:r>
            <a:r>
              <a:rPr lang="en-US" dirty="0" smtClean="0"/>
              <a:t>16):</a:t>
            </a:r>
            <a:endParaRPr lang="en-US" dirty="0" smtClean="0"/>
          </a:p>
          <a:p>
            <a:pPr lvl="1"/>
            <a:r>
              <a:rPr lang="en-GB" sz="2300" i="1" dirty="0"/>
              <a:t>1</a:t>
            </a:r>
            <a:r>
              <a:rPr lang="en-GB" sz="2300" i="1" dirty="0" smtClean="0"/>
              <a:t>) The </a:t>
            </a:r>
            <a:r>
              <a:rPr lang="en-GB" sz="2300" i="1" dirty="0"/>
              <a:t>interface with ICS requirements needs to be finalized prior to release of the </a:t>
            </a:r>
            <a:r>
              <a:rPr lang="en-GB" sz="2300" i="1" dirty="0" smtClean="0"/>
              <a:t>request </a:t>
            </a:r>
            <a:r>
              <a:rPr lang="en-GB" sz="2300" i="1" dirty="0"/>
              <a:t>for quote. This should include: HMI, and interlocks connection to </a:t>
            </a:r>
            <a:r>
              <a:rPr lang="en-GB" sz="2300" i="1" dirty="0" smtClean="0"/>
              <a:t>the control </a:t>
            </a:r>
            <a:r>
              <a:rPr lang="en-GB" sz="2300" i="1" dirty="0"/>
              <a:t>system. Also the relevant portion of klystron protection shall be well </a:t>
            </a:r>
            <a:r>
              <a:rPr lang="en-GB" sz="2300" i="1" dirty="0" smtClean="0"/>
              <a:t>described </a:t>
            </a:r>
            <a:r>
              <a:rPr lang="en-GB" sz="2300" i="1" dirty="0"/>
              <a:t>for the programmers</a:t>
            </a:r>
            <a:r>
              <a:rPr lang="en-GB" sz="2300" i="1" dirty="0" smtClean="0"/>
              <a:t>.</a:t>
            </a:r>
          </a:p>
          <a:p>
            <a:pPr lvl="2"/>
            <a:r>
              <a:rPr lang="en-GB" dirty="0" smtClean="0">
                <a:solidFill>
                  <a:srgbClr val="FF0000"/>
                </a:solidFill>
              </a:rPr>
              <a:t>Status: pending</a:t>
            </a:r>
          </a:p>
          <a:p>
            <a:pPr lvl="1"/>
            <a:r>
              <a:rPr lang="en-US" sz="2300" i="1" dirty="0"/>
              <a:t>14</a:t>
            </a:r>
            <a:r>
              <a:rPr lang="en-US" sz="2300" i="1" dirty="0" smtClean="0"/>
              <a:t>) </a:t>
            </a:r>
            <a:r>
              <a:rPr lang="en-GB" sz="2300" i="1" dirty="0" smtClean="0"/>
              <a:t>Consider </a:t>
            </a:r>
            <a:r>
              <a:rPr lang="en-GB" sz="2300" i="1" dirty="0"/>
              <a:t>increasing the sampling rate for the </a:t>
            </a:r>
            <a:r>
              <a:rPr lang="en-GB" sz="2300" i="1" dirty="0" err="1"/>
              <a:t>analog</a:t>
            </a:r>
            <a:r>
              <a:rPr lang="en-GB" sz="2300" i="1" dirty="0"/>
              <a:t> signal acquisition </a:t>
            </a:r>
            <a:r>
              <a:rPr lang="en-GB" sz="2300" i="1" dirty="0" smtClean="0"/>
              <a:t>system</a:t>
            </a:r>
            <a:r>
              <a:rPr lang="en-GB" sz="2300" i="1" dirty="0"/>
              <a:t>.  100 </a:t>
            </a:r>
            <a:r>
              <a:rPr lang="en-GB" sz="2300" i="1" dirty="0" err="1"/>
              <a:t>kSa</a:t>
            </a:r>
            <a:r>
              <a:rPr lang="en-GB" sz="2300" i="1" dirty="0"/>
              <a:t>/s may alias important information that may compromise </a:t>
            </a:r>
            <a:r>
              <a:rPr lang="en-GB" sz="2300" i="1" dirty="0" smtClean="0"/>
              <a:t>troubleshooting</a:t>
            </a:r>
            <a:r>
              <a:rPr lang="en-GB" sz="2300" i="1" dirty="0"/>
              <a:t>.  Consider buffering data locally, storing data files locally after </a:t>
            </a:r>
            <a:r>
              <a:rPr lang="en-GB" sz="2300" i="1" dirty="0" smtClean="0"/>
              <a:t>fault </a:t>
            </a:r>
            <a:r>
              <a:rPr lang="en-GB" sz="2300" i="1" dirty="0"/>
              <a:t>events and time-stamping fault events to </a:t>
            </a:r>
            <a:r>
              <a:rPr lang="en-GB" sz="2300" i="1" dirty="0" smtClean="0"/>
              <a:t>aid in troubleshooting while</a:t>
            </a:r>
            <a:r>
              <a:rPr lang="en-GB" sz="2300" i="1" dirty="0"/>
              <a:t> </a:t>
            </a:r>
            <a:r>
              <a:rPr lang="en-GB" sz="2300" i="1" dirty="0" smtClean="0"/>
              <a:t>equipment </a:t>
            </a:r>
            <a:r>
              <a:rPr lang="en-GB" sz="2300" i="1" dirty="0"/>
              <a:t>is in operation</a:t>
            </a:r>
            <a:r>
              <a:rPr lang="en-GB" sz="2300" i="1" dirty="0" smtClean="0"/>
              <a:t>.</a:t>
            </a:r>
          </a:p>
          <a:p>
            <a:pPr lvl="2"/>
            <a:r>
              <a:rPr lang="en-GB" dirty="0">
                <a:solidFill>
                  <a:srgbClr val="FF0000"/>
                </a:solidFill>
              </a:rPr>
              <a:t>Status: </a:t>
            </a:r>
            <a:r>
              <a:rPr lang="en-GB" dirty="0" smtClean="0">
                <a:solidFill>
                  <a:srgbClr val="FF0000"/>
                </a:solidFill>
              </a:rPr>
              <a:t>no information</a:t>
            </a:r>
            <a:endParaRPr lang="en-GB" dirty="0" smtClean="0"/>
          </a:p>
          <a:p>
            <a:pPr lvl="1"/>
            <a:r>
              <a:rPr lang="en-GB" sz="2300" i="1" dirty="0"/>
              <a:t>19) </a:t>
            </a:r>
            <a:r>
              <a:rPr lang="en-GB" sz="2300" i="1" dirty="0" smtClean="0"/>
              <a:t>Carefully </a:t>
            </a:r>
            <a:r>
              <a:rPr lang="en-GB" sz="2300" i="1" dirty="0"/>
              <a:t>monitor and manage the software development time schedule. </a:t>
            </a:r>
            <a:endParaRPr lang="en-GB" sz="2300" i="1" dirty="0" smtClean="0"/>
          </a:p>
          <a:p>
            <a:pPr lvl="2"/>
            <a:r>
              <a:rPr lang="en-GB" dirty="0">
                <a:solidFill>
                  <a:srgbClr val="FF0000"/>
                </a:solidFill>
              </a:rPr>
              <a:t>Status</a:t>
            </a:r>
            <a:r>
              <a:rPr lang="en-GB" dirty="0" smtClean="0">
                <a:solidFill>
                  <a:srgbClr val="FF0000"/>
                </a:solidFill>
              </a:rPr>
              <a:t>: (ICS) software development not started. Pending information.</a:t>
            </a:r>
            <a:endParaRPr lang="en-US" dirty="0"/>
          </a:p>
          <a:p>
            <a:r>
              <a:rPr lang="en-US" dirty="0" smtClean="0"/>
              <a:t>Was briefly discussed but left pending the results of a tender (ESS Bilbao)</a:t>
            </a:r>
          </a:p>
          <a:p>
            <a:pPr lvl="1"/>
            <a:r>
              <a:rPr lang="en-US" dirty="0" smtClean="0"/>
              <a:t>Quite some time has passed since</a:t>
            </a:r>
            <a:r>
              <a:rPr lang="is-IS" dirty="0" smtClean="0"/>
              <a:t>…need </a:t>
            </a:r>
            <a:r>
              <a:rPr lang="is-IS" b="1" dirty="0" smtClean="0"/>
              <a:t>urgently</a:t>
            </a:r>
            <a:r>
              <a:rPr lang="is-IS" dirty="0" smtClean="0"/>
              <a:t> to get back to this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13293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Protection (RF-LPS)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Working together with </a:t>
            </a:r>
            <a:r>
              <a:rPr lang="en-US" dirty="0" smtClean="0"/>
              <a:t>ICS</a:t>
            </a:r>
          </a:p>
          <a:p>
            <a:pPr lvl="1"/>
            <a:r>
              <a:rPr lang="en-US" dirty="0" smtClean="0"/>
              <a:t>PLC part well advanced</a:t>
            </a:r>
            <a:endParaRPr lang="en-US" dirty="0" smtClean="0"/>
          </a:p>
          <a:p>
            <a:pPr lvl="1"/>
            <a:r>
              <a:rPr lang="en-US" dirty="0" smtClean="0"/>
              <a:t>Fast logic part making </a:t>
            </a:r>
            <a:r>
              <a:rPr lang="en-US" dirty="0" smtClean="0"/>
              <a:t>progress, slowly but surely</a:t>
            </a:r>
          </a:p>
          <a:p>
            <a:pPr lvl="2"/>
            <a:r>
              <a:rPr lang="en-US" dirty="0" smtClean="0"/>
              <a:t>Start has been slow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Closing to final specifications and implementation</a:t>
            </a:r>
            <a:endParaRPr lang="en-US" dirty="0" smtClean="0"/>
          </a:p>
          <a:p>
            <a:pPr lvl="1"/>
            <a:r>
              <a:rPr lang="en-US" dirty="0" smtClean="0"/>
              <a:t>Uses ICS standard platform </a:t>
            </a:r>
          </a:p>
          <a:p>
            <a:pPr lvl="1"/>
            <a:r>
              <a:rPr lang="en-US" sz="1400" dirty="0" smtClean="0"/>
              <a:t>Proof-of-concept system, </a:t>
            </a:r>
            <a:r>
              <a:rPr lang="en-US" sz="1400" dirty="0" smtClean="0"/>
              <a:t>migration </a:t>
            </a:r>
            <a:r>
              <a:rPr lang="en-US" sz="1400" dirty="0" smtClean="0"/>
              <a:t>towards </a:t>
            </a:r>
            <a:r>
              <a:rPr lang="en-US" sz="1400" dirty="0" smtClean="0"/>
              <a:t>final MTCA </a:t>
            </a:r>
            <a:r>
              <a:rPr lang="en-US" sz="1400" dirty="0" smtClean="0"/>
              <a:t>in progress</a:t>
            </a:r>
            <a:r>
              <a:rPr lang="en-US" sz="1400" dirty="0" smtClean="0"/>
              <a:t>.</a:t>
            </a:r>
            <a:endParaRPr lang="en-US" sz="1400" dirty="0" smtClean="0"/>
          </a:p>
          <a:p>
            <a:r>
              <a:rPr lang="en-US" dirty="0" smtClean="0"/>
              <a:t>Clear interfaces to MPS</a:t>
            </a:r>
          </a:p>
          <a:p>
            <a:r>
              <a:rPr lang="en-US" dirty="0" smtClean="0"/>
              <a:t>Issues to be clarified</a:t>
            </a:r>
            <a:endParaRPr lang="en-US" dirty="0" smtClean="0"/>
          </a:p>
          <a:p>
            <a:pPr lvl="1"/>
            <a:r>
              <a:rPr lang="en-US" dirty="0" smtClean="0"/>
              <a:t>Interoperation with LLRF</a:t>
            </a:r>
          </a:p>
          <a:p>
            <a:pPr lvl="1"/>
            <a:r>
              <a:rPr lang="en-US" dirty="0" smtClean="0"/>
              <a:t>Developments with in-kind partners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4149080"/>
            <a:ext cx="3379861" cy="2232248"/>
          </a:xfrm>
          <a:prstGeom prst="rect">
            <a:avLst/>
          </a:prstGeom>
        </p:spPr>
      </p:pic>
      <p:sp>
        <p:nvSpPr>
          <p:cNvPr id="6" name="Smiley Face 5"/>
          <p:cNvSpPr/>
          <p:nvPr/>
        </p:nvSpPr>
        <p:spPr>
          <a:xfrm>
            <a:off x="4788024" y="3573016"/>
            <a:ext cx="432048" cy="370327"/>
          </a:xfrm>
          <a:prstGeom prst="smileyFac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83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Klystron (RFQ, DTL)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Controls of the klystron are handled in the RF-LPS system</a:t>
            </a:r>
          </a:p>
          <a:p>
            <a:pPr lvl="1"/>
            <a:r>
              <a:rPr lang="en-US" dirty="0" smtClean="0"/>
              <a:t>Solenoid power supply</a:t>
            </a:r>
          </a:p>
          <a:p>
            <a:pPr lvl="1"/>
            <a:r>
              <a:rPr lang="en-US" dirty="0" smtClean="0"/>
              <a:t>Filament heater </a:t>
            </a:r>
          </a:p>
          <a:p>
            <a:pPr lvl="1"/>
            <a:r>
              <a:rPr lang="en-US" dirty="0" smtClean="0"/>
              <a:t>Vacuum pumps</a:t>
            </a:r>
          </a:p>
          <a:p>
            <a:pPr lvl="1"/>
            <a:r>
              <a:rPr lang="en-US" dirty="0" smtClean="0"/>
              <a:t>Cooling</a:t>
            </a:r>
          </a:p>
          <a:p>
            <a:pPr lvl="2"/>
            <a:r>
              <a:rPr lang="en-US" dirty="0" smtClean="0"/>
              <a:t>Blower</a:t>
            </a:r>
          </a:p>
          <a:p>
            <a:pPr lvl="2"/>
            <a:r>
              <a:rPr lang="en-US" dirty="0" smtClean="0"/>
              <a:t>Water temperature, flow</a:t>
            </a:r>
          </a:p>
          <a:p>
            <a:r>
              <a:rPr lang="en-US" dirty="0" smtClean="0"/>
              <a:t>Control system interface (EPICS) is working (in the lab)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4083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State Amplifier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Klystron</a:t>
            </a:r>
            <a:r>
              <a:rPr lang="en-US" dirty="0" smtClean="0"/>
              <a:t> </a:t>
            </a:r>
            <a:r>
              <a:rPr lang="en-US" dirty="0" smtClean="0"/>
              <a:t>pre-amplifier in RFQ, </a:t>
            </a:r>
            <a:r>
              <a:rPr lang="en-US" dirty="0" smtClean="0"/>
              <a:t>DTL</a:t>
            </a:r>
          </a:p>
          <a:p>
            <a:pPr lvl="1"/>
            <a:r>
              <a:rPr lang="en-US" dirty="0" smtClean="0"/>
              <a:t>Procurement ongoing</a:t>
            </a:r>
            <a:endParaRPr lang="en-US" dirty="0" smtClean="0"/>
          </a:p>
          <a:p>
            <a:pPr lvl="1"/>
            <a:r>
              <a:rPr lang="en-US" dirty="0" smtClean="0"/>
              <a:t>Rough definition of interfaces</a:t>
            </a:r>
          </a:p>
          <a:p>
            <a:pPr lvl="2"/>
            <a:r>
              <a:rPr lang="en-US" dirty="0" smtClean="0"/>
              <a:t>Ethernet-based</a:t>
            </a:r>
            <a:endParaRPr lang="en-US" dirty="0" smtClean="0"/>
          </a:p>
          <a:p>
            <a:pPr lvl="2"/>
            <a:r>
              <a:rPr lang="en-US" dirty="0" smtClean="0"/>
              <a:t>maybe SNMP,SCPI?</a:t>
            </a:r>
          </a:p>
          <a:p>
            <a:pPr lvl="1"/>
            <a:r>
              <a:rPr lang="en-US" dirty="0" smtClean="0"/>
              <a:t>EPICS integration TBD</a:t>
            </a:r>
            <a:endParaRPr lang="en-US" dirty="0" smtClean="0"/>
          </a:p>
          <a:p>
            <a:r>
              <a:rPr lang="en-US" dirty="0" smtClean="0"/>
              <a:t>High </a:t>
            </a:r>
            <a:r>
              <a:rPr lang="en-US" dirty="0" smtClean="0"/>
              <a:t>power in MEBT</a:t>
            </a:r>
          </a:p>
          <a:p>
            <a:pPr lvl="1"/>
            <a:r>
              <a:rPr lang="en-US" dirty="0" smtClean="0"/>
              <a:t>Details not </a:t>
            </a:r>
            <a:r>
              <a:rPr lang="en-US" dirty="0" smtClean="0"/>
              <a:t>known (to me)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16</a:t>
            </a:fld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2132856"/>
            <a:ext cx="3684836" cy="301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29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Circulator control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/>
          <a:lstStyle/>
          <a:p>
            <a:r>
              <a:rPr lang="en-US" dirty="0" smtClean="0"/>
              <a:t>Some initial ICS work done</a:t>
            </a:r>
          </a:p>
          <a:p>
            <a:pPr lvl="1"/>
            <a:r>
              <a:rPr lang="en-US" dirty="0" smtClean="0"/>
              <a:t>Network interface</a:t>
            </a:r>
          </a:p>
          <a:p>
            <a:pPr lvl="1"/>
            <a:r>
              <a:rPr lang="en-US" dirty="0" smtClean="0"/>
              <a:t>Signal list defined</a:t>
            </a:r>
          </a:p>
          <a:p>
            <a:r>
              <a:rPr lang="en-US" dirty="0" smtClean="0"/>
              <a:t>Pending final hardware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17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1772816"/>
            <a:ext cx="227225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98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control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713" r="-6560"/>
          <a:stretch/>
        </p:blipFill>
        <p:spPr>
          <a:xfrm>
            <a:off x="6372200" y="1628800"/>
            <a:ext cx="2514519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18</a:t>
            </a:fld>
            <a:endParaRPr lang="en-GB" noProof="0"/>
          </a:p>
        </p:txBody>
      </p:sp>
      <p:sp>
        <p:nvSpPr>
          <p:cNvPr id="6" name="TextBox 5"/>
          <p:cNvSpPr txBox="1"/>
          <p:nvPr/>
        </p:nvSpPr>
        <p:spPr>
          <a:xfrm>
            <a:off x="683568" y="2060848"/>
            <a:ext cx="518457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Work on RFQ controls starting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In-kind with CEA (France)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Details under discussion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Experienced partner, established contacts with 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62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Cryomodule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r>
              <a:rPr lang="en-US" dirty="0" smtClean="0"/>
              <a:t>In-kind contribution by IPNO, France</a:t>
            </a:r>
          </a:p>
          <a:p>
            <a:r>
              <a:rPr lang="en-US" dirty="0" smtClean="0"/>
              <a:t>Details becoming clear</a:t>
            </a:r>
          </a:p>
          <a:p>
            <a:r>
              <a:rPr lang="en-US" dirty="0" smtClean="0"/>
              <a:t>EPICS integration by ICS</a:t>
            </a:r>
          </a:p>
          <a:p>
            <a:r>
              <a:rPr lang="en-US" dirty="0" smtClean="0"/>
              <a:t>Integration to the cell control to be discussed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19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772816"/>
            <a:ext cx="3667287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54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RF Cells</a:t>
            </a:r>
          </a:p>
          <a:p>
            <a:r>
              <a:rPr lang="en-US" dirty="0" smtClean="0"/>
              <a:t>Accelerator control concept</a:t>
            </a:r>
          </a:p>
          <a:p>
            <a:pPr lvl="1"/>
            <a:r>
              <a:rPr lang="en-US" dirty="0" smtClean="0"/>
              <a:t>Timing of the machine, mode information</a:t>
            </a:r>
          </a:p>
          <a:p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Status of ICS developments </a:t>
            </a:r>
          </a:p>
          <a:p>
            <a:pPr lvl="1"/>
            <a:r>
              <a:rPr lang="en-US" dirty="0" smtClean="0"/>
              <a:t>Note: PSS and MPS handled in separate talks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7196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Oscillator, Phase reference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communication with developers</a:t>
            </a:r>
          </a:p>
          <a:p>
            <a:pPr lvl="1"/>
            <a:r>
              <a:rPr lang="en-US" dirty="0" smtClean="0"/>
              <a:t>Details to be clarified but no blocking issues (known).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20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708920"/>
            <a:ext cx="6258024" cy="360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36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Machine-level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 be discussed – not much has happened yet</a:t>
            </a:r>
          </a:p>
          <a:p>
            <a:pPr lvl="1"/>
            <a:r>
              <a:rPr lang="en-US" dirty="0" smtClean="0"/>
              <a:t>How to present an integrated view</a:t>
            </a:r>
          </a:p>
          <a:p>
            <a:r>
              <a:rPr lang="en-US" dirty="0" smtClean="0"/>
              <a:t>Interfaces with beam instrumentation</a:t>
            </a:r>
          </a:p>
          <a:p>
            <a:pPr lvl="1"/>
            <a:r>
              <a:rPr lang="en-US" dirty="0" smtClean="0"/>
              <a:t>E.g., beam phase measurement with BPMs</a:t>
            </a:r>
          </a:p>
          <a:p>
            <a:pPr lvl="1"/>
            <a:r>
              <a:rPr lang="en-US" dirty="0" err="1" smtClean="0"/>
              <a:t>Feedforwards</a:t>
            </a:r>
            <a:r>
              <a:rPr lang="en-US" dirty="0" smtClean="0"/>
              <a:t>, role of beam current monitors</a:t>
            </a:r>
          </a:p>
          <a:p>
            <a:r>
              <a:rPr lang="en-US" dirty="0" smtClean="0"/>
              <a:t>Control room operation</a:t>
            </a:r>
          </a:p>
          <a:p>
            <a:pPr lvl="1"/>
            <a:r>
              <a:rPr lang="en-US" dirty="0" smtClean="0"/>
              <a:t>Startup</a:t>
            </a:r>
          </a:p>
          <a:p>
            <a:pPr lvl="1"/>
            <a:r>
              <a:rPr lang="en-US" dirty="0" smtClean="0"/>
              <a:t>Data and control exchange with machine physics applications</a:t>
            </a:r>
          </a:p>
          <a:p>
            <a:r>
              <a:rPr lang="en-US" dirty="0" smtClean="0"/>
              <a:t>Needs still many discussions</a:t>
            </a:r>
          </a:p>
          <a:p>
            <a:pPr lvl="1"/>
            <a:r>
              <a:rPr lang="en-US" dirty="0" smtClean="0"/>
              <a:t>With ICS,RF,BI involvement </a:t>
            </a:r>
          </a:p>
          <a:p>
            <a:pPr lvl="1"/>
            <a:r>
              <a:rPr lang="en-US" dirty="0" smtClean="0"/>
              <a:t>Please do not hesitate to contact us (ICS)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32836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Overall picture starts to crystallize</a:t>
            </a:r>
          </a:p>
          <a:p>
            <a:pPr lvl="1"/>
            <a:r>
              <a:rPr lang="en-US" dirty="0" smtClean="0"/>
              <a:t>Still a lot to do with all the interfaces and components</a:t>
            </a:r>
          </a:p>
          <a:p>
            <a:pPr lvl="1"/>
            <a:r>
              <a:rPr lang="en-US" dirty="0" smtClean="0"/>
              <a:t>RF Cell block diagrams have clarified a lot – thank you!</a:t>
            </a:r>
          </a:p>
          <a:p>
            <a:pPr lvl="2"/>
            <a:r>
              <a:rPr lang="en-US" dirty="0" smtClean="0"/>
              <a:t>Saved us a lot of time already</a:t>
            </a:r>
          </a:p>
          <a:p>
            <a:r>
              <a:rPr lang="en-US" dirty="0" smtClean="0"/>
              <a:t>Most urgent issues to address (my view)</a:t>
            </a:r>
          </a:p>
          <a:p>
            <a:pPr lvl="1"/>
            <a:r>
              <a:rPr lang="en-US" dirty="0" smtClean="0"/>
              <a:t>Modulator controls</a:t>
            </a:r>
          </a:p>
          <a:p>
            <a:pPr lvl="1"/>
            <a:r>
              <a:rPr lang="en-US" dirty="0" smtClean="0"/>
              <a:t>Testing of RF-LPS</a:t>
            </a:r>
          </a:p>
          <a:p>
            <a:pPr lvl="2"/>
            <a:r>
              <a:rPr lang="en-US" dirty="0" smtClean="0"/>
              <a:t>Confirm operation of prototype</a:t>
            </a:r>
          </a:p>
          <a:p>
            <a:pPr lvl="2"/>
            <a:r>
              <a:rPr lang="en-US" dirty="0" smtClean="0"/>
              <a:t>Migrate to MTCA (work ongoing)</a:t>
            </a:r>
          </a:p>
          <a:p>
            <a:pPr lvl="1"/>
            <a:r>
              <a:rPr lang="en-US" dirty="0" smtClean="0"/>
              <a:t>Integration of LLRF and RF-LPS</a:t>
            </a:r>
          </a:p>
          <a:p>
            <a:pPr lvl="2"/>
            <a:r>
              <a:rPr lang="en-US" dirty="0" smtClean="0"/>
              <a:t>RF </a:t>
            </a:r>
            <a:r>
              <a:rPr lang="en-US" dirty="0" err="1" smtClean="0"/>
              <a:t>teststand</a:t>
            </a:r>
            <a:r>
              <a:rPr lang="en-US" dirty="0" smtClean="0"/>
              <a:t> 2</a:t>
            </a:r>
          </a:p>
          <a:p>
            <a:pPr lvl="1"/>
            <a:r>
              <a:rPr lang="en-US" dirty="0" smtClean="0"/>
              <a:t>Clarification of open issues in warm </a:t>
            </a:r>
            <a:r>
              <a:rPr lang="en-US" dirty="0" err="1" smtClean="0"/>
              <a:t>linac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07792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source: RF Cell diagrams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842" b="1842"/>
          <a:stretch>
            <a:fillRect/>
          </a:stretch>
        </p:blipFill>
        <p:spPr>
          <a:xfrm>
            <a:off x="1115616" y="2708920"/>
            <a:ext cx="6696744" cy="368295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  <p:sp>
        <p:nvSpPr>
          <p:cNvPr id="7" name="TextBox 6"/>
          <p:cNvSpPr txBox="1"/>
          <p:nvPr/>
        </p:nvSpPr>
        <p:spPr>
          <a:xfrm>
            <a:off x="323528" y="184482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diagrams provided by RF Group provide the (only available) overview of the systems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These are essential to </a:t>
            </a:r>
            <a:r>
              <a:rPr lang="en-US" dirty="0" smtClean="0"/>
              <a:t>understand the status of development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65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Cell setups </a:t>
            </a:r>
            <a:r>
              <a:rPr lang="en-US" dirty="0" smtClean="0"/>
              <a:t>in ICS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LLRF, RF-LPS (local protection) in all cases</a:t>
            </a:r>
          </a:p>
          <a:p>
            <a:r>
              <a:rPr lang="en-US" dirty="0" smtClean="0"/>
              <a:t>RFQ and DTL</a:t>
            </a:r>
          </a:p>
          <a:p>
            <a:pPr lvl="1"/>
            <a:r>
              <a:rPr lang="en-US" dirty="0" smtClean="0"/>
              <a:t>Modulator, Klystron, (RFQ) tuning with water cooling loops</a:t>
            </a:r>
          </a:p>
          <a:p>
            <a:r>
              <a:rPr lang="en-US" dirty="0" smtClean="0"/>
              <a:t>MEBT</a:t>
            </a:r>
          </a:p>
          <a:p>
            <a:pPr lvl="1"/>
            <a:r>
              <a:rPr lang="en-US" dirty="0" smtClean="0"/>
              <a:t>Solid state amplifier, </a:t>
            </a:r>
            <a:r>
              <a:rPr lang="en-US" dirty="0" err="1" smtClean="0"/>
              <a:t>bunchers</a:t>
            </a:r>
            <a:r>
              <a:rPr lang="en-US" dirty="0" smtClean="0"/>
              <a:t>, no modulator</a:t>
            </a:r>
          </a:p>
          <a:p>
            <a:r>
              <a:rPr lang="en-US" dirty="0" smtClean="0"/>
              <a:t>Spokes</a:t>
            </a:r>
          </a:p>
          <a:p>
            <a:pPr lvl="1"/>
            <a:r>
              <a:rPr lang="en-US" dirty="0" smtClean="0"/>
              <a:t>RF power with solid state amplifiers, no klystron or modulator</a:t>
            </a:r>
          </a:p>
          <a:p>
            <a:r>
              <a:rPr lang="en-US" dirty="0" smtClean="0"/>
              <a:t>Medium &amp; High Beta</a:t>
            </a:r>
          </a:p>
          <a:p>
            <a:pPr lvl="1"/>
            <a:r>
              <a:rPr lang="en-US" dirty="0" smtClean="0"/>
              <a:t> Modulator, Klystron (MB) or IOT (HB), </a:t>
            </a:r>
            <a:r>
              <a:rPr lang="en-US" dirty="0" err="1" smtClean="0"/>
              <a:t>cryomodules</a:t>
            </a:r>
            <a:r>
              <a:rPr lang="en-US" dirty="0" smtClean="0"/>
              <a:t> &amp; SC cavities with slow and fast </a:t>
            </a:r>
            <a:r>
              <a:rPr lang="en-US" dirty="0" smtClean="0"/>
              <a:t>tuners</a:t>
            </a:r>
          </a:p>
          <a:p>
            <a:r>
              <a:rPr lang="en-US" dirty="0" smtClean="0"/>
              <a:t>Walkthrough of integration status of each component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66768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Components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LLRF</a:t>
            </a:r>
          </a:p>
          <a:p>
            <a:r>
              <a:rPr lang="en-GB" dirty="0" smtClean="0"/>
              <a:t>Modulator</a:t>
            </a:r>
          </a:p>
          <a:p>
            <a:r>
              <a:rPr lang="en-GB" dirty="0" smtClean="0"/>
              <a:t>Local Protection RF-LPS (and klystron control)</a:t>
            </a:r>
          </a:p>
          <a:p>
            <a:r>
              <a:rPr lang="en-GB" dirty="0" smtClean="0"/>
              <a:t>Solid State Amplifier</a:t>
            </a:r>
          </a:p>
          <a:p>
            <a:r>
              <a:rPr lang="en-GB" dirty="0" smtClean="0"/>
              <a:t>Circulator Control Unit</a:t>
            </a:r>
          </a:p>
          <a:p>
            <a:r>
              <a:rPr lang="en-GB" dirty="0" smtClean="0"/>
              <a:t>Cryomodule</a:t>
            </a:r>
          </a:p>
          <a:p>
            <a:r>
              <a:rPr lang="en-GB" dirty="0" smtClean="0"/>
              <a:t>Cavity Control</a:t>
            </a:r>
          </a:p>
          <a:p>
            <a:r>
              <a:rPr lang="en-GB" dirty="0" smtClean="0"/>
              <a:t>Vacuum Control (ESS global vacuum controls)</a:t>
            </a:r>
          </a:p>
          <a:p>
            <a:r>
              <a:rPr lang="en-GB" dirty="0" smtClean="0"/>
              <a:t>Master Oscillator, phase reference line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</a:t>
            </a:r>
            <a:r>
              <a:rPr lang="en-US" dirty="0" smtClean="0"/>
              <a:t>tasks for 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Cell </a:t>
            </a:r>
            <a:r>
              <a:rPr lang="en-US" dirty="0" smtClean="0"/>
              <a:t>integration</a:t>
            </a:r>
          </a:p>
          <a:p>
            <a:pPr lvl="1"/>
            <a:r>
              <a:rPr lang="en-US" dirty="0" smtClean="0"/>
              <a:t>Controls for each component (EPICS interfaces) </a:t>
            </a:r>
          </a:p>
          <a:p>
            <a:pPr lvl="1"/>
            <a:r>
              <a:rPr lang="en-US" dirty="0" smtClean="0"/>
              <a:t>Global control of the whole cell</a:t>
            </a:r>
          </a:p>
          <a:p>
            <a:r>
              <a:rPr lang="en-US" dirty="0" smtClean="0"/>
              <a:t>Timing system</a:t>
            </a:r>
          </a:p>
          <a:p>
            <a:pPr lvl="1"/>
            <a:r>
              <a:rPr lang="en-US" dirty="0" smtClean="0"/>
              <a:t>Provided for the whole ESS (next slides)</a:t>
            </a:r>
            <a:endParaRPr lang="en-US" dirty="0" smtClean="0"/>
          </a:p>
          <a:p>
            <a:r>
              <a:rPr lang="en-US" dirty="0" smtClean="0"/>
              <a:t>Operating</a:t>
            </a:r>
            <a:r>
              <a:rPr lang="en-US" dirty="0" smtClean="0"/>
              <a:t> </a:t>
            </a:r>
            <a:r>
              <a:rPr lang="en-US" dirty="0" smtClean="0"/>
              <a:t>procedures</a:t>
            </a:r>
          </a:p>
          <a:p>
            <a:pPr lvl="1"/>
            <a:r>
              <a:rPr lang="en-US" dirty="0" smtClean="0"/>
              <a:t>Start-up sequences (cell level integration)</a:t>
            </a:r>
          </a:p>
          <a:p>
            <a:pPr lvl="1"/>
            <a:r>
              <a:rPr lang="en-US" dirty="0" smtClean="0"/>
              <a:t>global control interfaces (accelerator level)</a:t>
            </a:r>
            <a:endParaRPr lang="en-US" dirty="0" smtClean="0"/>
          </a:p>
          <a:p>
            <a:r>
              <a:rPr lang="en-US" dirty="0" smtClean="0"/>
              <a:t>Data handling</a:t>
            </a:r>
          </a:p>
          <a:p>
            <a:pPr lvl="1"/>
            <a:r>
              <a:rPr lang="en-US" dirty="0" smtClean="0"/>
              <a:t>Archiving</a:t>
            </a:r>
          </a:p>
          <a:p>
            <a:pPr lvl="1"/>
            <a:r>
              <a:rPr lang="en-US" dirty="0" smtClean="0"/>
              <a:t>Post-mortem</a:t>
            </a:r>
          </a:p>
          <a:p>
            <a:r>
              <a:rPr lang="en-US" dirty="0" smtClean="0"/>
              <a:t>Conditioning procedures</a:t>
            </a:r>
          </a:p>
          <a:p>
            <a:pPr lvl="1"/>
            <a:r>
              <a:rPr lang="en-US" dirty="0" smtClean="0"/>
              <a:t>Have not yet been talked about much</a:t>
            </a:r>
            <a:endParaRPr lang="en-US" dirty="0" smtClean="0"/>
          </a:p>
          <a:p>
            <a:pPr lvl="1"/>
            <a:r>
              <a:rPr lang="en-US" dirty="0" smtClean="0"/>
              <a:t>Require a lot of experience to program well</a:t>
            </a:r>
          </a:p>
          <a:p>
            <a:pPr lvl="1"/>
            <a:r>
              <a:rPr lang="en-US" dirty="0" smtClean="0"/>
              <a:t>Manual conditioning out of question (I assume)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65825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and machine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 timing is one of ICS global services</a:t>
            </a:r>
          </a:p>
          <a:p>
            <a:pPr lvl="1"/>
            <a:r>
              <a:rPr lang="en-US" dirty="0" smtClean="0"/>
              <a:t>Short recap of how it works</a:t>
            </a:r>
          </a:p>
          <a:p>
            <a:pPr lvl="1"/>
            <a:r>
              <a:rPr lang="en-US" dirty="0" smtClean="0"/>
              <a:t>More details can be found in ESS-0088633</a:t>
            </a:r>
          </a:p>
          <a:p>
            <a:r>
              <a:rPr lang="en-US" dirty="0" smtClean="0"/>
              <a:t>Drives the operation of the machine</a:t>
            </a:r>
          </a:p>
          <a:p>
            <a:pPr lvl="1"/>
            <a:r>
              <a:rPr lang="en-US" dirty="0" smtClean="0"/>
              <a:t>Close connection to MPS</a:t>
            </a:r>
          </a:p>
          <a:p>
            <a:pPr lvl="1"/>
            <a:r>
              <a:rPr lang="en-US" dirty="0" smtClean="0"/>
              <a:t>Interfaces to many RF components, too.</a:t>
            </a:r>
          </a:p>
          <a:p>
            <a:pPr lvl="1"/>
            <a:r>
              <a:rPr lang="en-US" dirty="0" smtClean="0"/>
              <a:t>Importance is often forgotten</a:t>
            </a:r>
          </a:p>
          <a:p>
            <a:pPr lvl="2"/>
            <a:r>
              <a:rPr lang="en-US" dirty="0" smtClean="0"/>
              <a:t>More than a source of trigger pulses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3403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system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611560" y="495568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Master Event Generator (EVG) generates a continuous data stream (next slide)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The (accelerator) synchronization frequency (of 88 MHz) will be fed into the master event generator and used as the system clock. Event receivers synchronize to that clock.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The 14 Hz operating frequency will be generated by down conversion from RF in the event generator (divide 88.0525 MHz by </a:t>
            </a:r>
            <a:r>
              <a:rPr lang="cs-CZ" sz="1600" dirty="0" smtClean="0"/>
              <a:t>6289464 to </a:t>
            </a:r>
            <a:r>
              <a:rPr lang="en-US" sz="1600" dirty="0" smtClean="0"/>
              <a:t>get</a:t>
            </a:r>
            <a:r>
              <a:rPr lang="cs-CZ" sz="1600" dirty="0" smtClean="0"/>
              <a:t> 14.00000064 Hz)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All timing sequences, events, etc., generated in hardware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43608" y="1556792"/>
            <a:ext cx="5778021" cy="3343406"/>
            <a:chOff x="1043608" y="1556792"/>
            <a:chExt cx="5778021" cy="3343406"/>
          </a:xfrm>
        </p:grpSpPr>
        <p:sp>
          <p:nvSpPr>
            <p:cNvPr id="5" name="Rectangle 4"/>
            <p:cNvSpPr/>
            <p:nvPr/>
          </p:nvSpPr>
          <p:spPr>
            <a:xfrm>
              <a:off x="3563888" y="1684668"/>
              <a:ext cx="1656184" cy="44694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Master Event Generator</a:t>
              </a:r>
              <a:endParaRPr lang="en-US" sz="1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43608" y="1628800"/>
              <a:ext cx="1206755" cy="5586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RF Master Oscillator</a:t>
              </a:r>
              <a:endParaRPr lang="en-US" dirty="0"/>
            </a:p>
          </p:txBody>
        </p:sp>
        <p:sp>
          <p:nvSpPr>
            <p:cNvPr id="7" name="Trapezoid 6"/>
            <p:cNvSpPr/>
            <p:nvPr/>
          </p:nvSpPr>
          <p:spPr>
            <a:xfrm>
              <a:off x="3859369" y="2410956"/>
              <a:ext cx="1072671" cy="335210"/>
            </a:xfrm>
            <a:prstGeom prst="trapezoid">
              <a:avLst>
                <a:gd name="adj" fmla="val 72178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fanout</a:t>
              </a:r>
              <a:endParaRPr lang="en-US" sz="1400" dirty="0"/>
            </a:p>
          </p:txBody>
        </p:sp>
        <p:cxnSp>
          <p:nvCxnSpPr>
            <p:cNvPr id="9" name="Elbow Connector 8"/>
            <p:cNvCxnSpPr>
              <a:stCxn id="7" idx="0"/>
              <a:endCxn id="5" idx="2"/>
            </p:cNvCxnSpPr>
            <p:nvPr/>
          </p:nvCxnSpPr>
          <p:spPr>
            <a:xfrm rot="16200000" flipV="1">
              <a:off x="4254172" y="2269422"/>
              <a:ext cx="279342" cy="3725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1982195" y="3253946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Event</a:t>
              </a:r>
            </a:p>
            <a:p>
              <a:pPr algn="ctr"/>
              <a:r>
                <a:rPr lang="en-US" sz="1200" dirty="0" smtClean="0"/>
                <a:t>receiver</a:t>
              </a:r>
              <a:endParaRPr lang="en-US" sz="1200" dirty="0"/>
            </a:p>
          </p:txBody>
        </p:sp>
        <p:cxnSp>
          <p:nvCxnSpPr>
            <p:cNvPr id="37" name="Elbow Connector 36"/>
            <p:cNvCxnSpPr>
              <a:stCxn id="25" idx="0"/>
              <a:endCxn id="7" idx="2"/>
            </p:cNvCxnSpPr>
            <p:nvPr/>
          </p:nvCxnSpPr>
          <p:spPr>
            <a:xfrm rot="5400000" flipH="1" flipV="1">
              <a:off x="3119425" y="1977667"/>
              <a:ext cx="507780" cy="2044779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>
              <a:stCxn id="92" idx="0"/>
              <a:endCxn id="7" idx="2"/>
            </p:cNvCxnSpPr>
            <p:nvPr/>
          </p:nvCxnSpPr>
          <p:spPr>
            <a:xfrm rot="5400000" flipH="1" flipV="1">
              <a:off x="3550232" y="2408473"/>
              <a:ext cx="507780" cy="1183166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>
              <a:stCxn id="89" idx="0"/>
              <a:endCxn id="7" idx="2"/>
            </p:cNvCxnSpPr>
            <p:nvPr/>
          </p:nvCxnSpPr>
          <p:spPr>
            <a:xfrm rot="5400000" flipH="1" flipV="1">
              <a:off x="4113881" y="3027990"/>
              <a:ext cx="563648" cy="12700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>
              <a:stCxn id="93" idx="0"/>
              <a:endCxn id="7" idx="2"/>
            </p:cNvCxnSpPr>
            <p:nvPr/>
          </p:nvCxnSpPr>
          <p:spPr>
            <a:xfrm rot="16200000" flipV="1">
              <a:off x="4693670" y="2448201"/>
              <a:ext cx="507780" cy="1103709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>
              <a:stCxn id="94" idx="0"/>
              <a:endCxn id="7" idx="2"/>
            </p:cNvCxnSpPr>
            <p:nvPr/>
          </p:nvCxnSpPr>
          <p:spPr>
            <a:xfrm rot="16200000" flipV="1">
              <a:off x="5170412" y="1971459"/>
              <a:ext cx="507780" cy="2057194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/>
            <p:nvPr/>
          </p:nvCxnSpPr>
          <p:spPr>
            <a:xfrm rot="5400000" flipH="1" flipV="1">
              <a:off x="3026932" y="3109309"/>
              <a:ext cx="893892" cy="1843653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/>
            <p:nvPr/>
          </p:nvCxnSpPr>
          <p:spPr>
            <a:xfrm rot="5400000" flipH="1" flipV="1">
              <a:off x="3529746" y="3612124"/>
              <a:ext cx="893892" cy="838024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lbow Connector 50"/>
            <p:cNvCxnSpPr/>
            <p:nvPr/>
          </p:nvCxnSpPr>
          <p:spPr>
            <a:xfrm rot="16200000" flipV="1">
              <a:off x="4032561" y="3947333"/>
              <a:ext cx="893892" cy="167605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/>
            <p:nvPr/>
          </p:nvCxnSpPr>
          <p:spPr>
            <a:xfrm rot="16200000" flipV="1">
              <a:off x="4501854" y="3478040"/>
              <a:ext cx="893892" cy="1106192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lbow Connector 54"/>
            <p:cNvCxnSpPr>
              <a:stCxn id="6" idx="3"/>
              <a:endCxn id="5" idx="1"/>
            </p:cNvCxnSpPr>
            <p:nvPr/>
          </p:nvCxnSpPr>
          <p:spPr>
            <a:xfrm flipV="1">
              <a:off x="2250363" y="1908141"/>
              <a:ext cx="1313525" cy="1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2518530" y="1556792"/>
              <a:ext cx="840910" cy="286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88 MHz</a:t>
              </a:r>
              <a:endParaRPr lang="en-US" dirty="0"/>
            </a:p>
          </p:txBody>
        </p:sp>
        <p:sp>
          <p:nvSpPr>
            <p:cNvPr id="89" name="Trapezoid 88"/>
            <p:cNvSpPr/>
            <p:nvPr/>
          </p:nvSpPr>
          <p:spPr>
            <a:xfrm>
              <a:off x="3859369" y="3309814"/>
              <a:ext cx="1072671" cy="335210"/>
            </a:xfrm>
            <a:prstGeom prst="trapezoid">
              <a:avLst>
                <a:gd name="adj" fmla="val 72178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fanout</a:t>
              </a:r>
              <a:endParaRPr lang="en-US" sz="14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843808" y="3253946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Event</a:t>
              </a:r>
            </a:p>
            <a:p>
              <a:pPr algn="ctr"/>
              <a:r>
                <a:rPr lang="en-US" sz="1200" dirty="0" smtClean="0"/>
                <a:t>receiver</a:t>
              </a:r>
              <a:endParaRPr lang="en-US" sz="1200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130683" y="3253946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Event</a:t>
              </a:r>
            </a:p>
            <a:p>
              <a:pPr algn="ctr"/>
              <a:r>
                <a:rPr lang="en-US" sz="1200" dirty="0" smtClean="0"/>
                <a:t>receiver</a:t>
              </a:r>
              <a:endParaRPr lang="en-US" sz="1200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084168" y="3253946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Event</a:t>
              </a:r>
            </a:p>
            <a:p>
              <a:pPr algn="ctr"/>
              <a:r>
                <a:rPr lang="en-US" sz="1200" dirty="0" smtClean="0"/>
                <a:t>receiver</a:t>
              </a:r>
              <a:endParaRPr lang="en-US" sz="1200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123728" y="4509120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Event</a:t>
              </a:r>
            </a:p>
            <a:p>
              <a:pPr algn="ctr"/>
              <a:r>
                <a:rPr lang="en-US" sz="1200" dirty="0" smtClean="0"/>
                <a:t>receiver</a:t>
              </a:r>
              <a:endParaRPr lang="en-US" sz="1200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131840" y="4509120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Event</a:t>
              </a:r>
            </a:p>
            <a:p>
              <a:pPr algn="ctr"/>
              <a:r>
                <a:rPr lang="en-US" sz="1200" dirty="0" smtClean="0"/>
                <a:t>receiver</a:t>
              </a:r>
              <a:endParaRPr lang="en-US" sz="12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139952" y="4509120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Event</a:t>
              </a:r>
            </a:p>
            <a:p>
              <a:pPr algn="ctr"/>
              <a:r>
                <a:rPr lang="en-US" sz="1200" dirty="0" smtClean="0"/>
                <a:t>receiver</a:t>
              </a:r>
              <a:endParaRPr lang="en-US" sz="1200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148064" y="4509120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Event</a:t>
              </a:r>
            </a:p>
            <a:p>
              <a:pPr algn="ctr"/>
              <a:r>
                <a:rPr lang="en-US" sz="1200" dirty="0" smtClean="0"/>
                <a:t>receiver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1400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107994" y="2901667"/>
            <a:ext cx="6416334" cy="2881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sequences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2016224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Pre-programmed sequences repeat at 14 Hz</a:t>
            </a:r>
          </a:p>
          <a:p>
            <a:pPr lvl="1"/>
            <a:r>
              <a:rPr lang="en-US" sz="1600" dirty="0" smtClean="0"/>
              <a:t>Sequencer with a RF-synchronous 88 MHz clock (can be changed)</a:t>
            </a:r>
          </a:p>
          <a:p>
            <a:pPr lvl="1"/>
            <a:r>
              <a:rPr lang="en-US" sz="1600" dirty="0" smtClean="0"/>
              <a:t>“programming” can happen in less than a millisecond</a:t>
            </a:r>
          </a:p>
          <a:p>
            <a:r>
              <a:rPr lang="en-US" sz="2000" dirty="0" smtClean="0"/>
              <a:t>“Data”, i.e., beam envelope mode, etc., transmitted in parallel</a:t>
            </a:r>
          </a:p>
          <a:p>
            <a:pPr lvl="1"/>
            <a:r>
              <a:rPr lang="en-US" sz="1600" dirty="0" smtClean="0"/>
              <a:t>Contains “plan” for the next cycle: envelope mode, beam/no beam, pulse counter, rep rate,</a:t>
            </a:r>
            <a:r>
              <a:rPr lang="is-IS" sz="1600" dirty="0" smtClean="0"/>
              <a:t>…</a:t>
            </a:r>
          </a:p>
          <a:p>
            <a:pPr lvl="1"/>
            <a:r>
              <a:rPr lang="en-US" sz="1600" dirty="0" smtClean="0"/>
              <a:t> Mode changes require a handshake with BIS</a:t>
            </a:r>
          </a:p>
          <a:p>
            <a:pPr lvl="2"/>
            <a:r>
              <a:rPr lang="en-US" sz="1300" dirty="0" smtClean="0"/>
              <a:t>When mode change is transmitted, timing does not send beam before MPS/BIS gives OK</a:t>
            </a: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sp>
        <p:nvSpPr>
          <p:cNvPr id="5" name="Rectangle 4"/>
          <p:cNvSpPr/>
          <p:nvPr/>
        </p:nvSpPr>
        <p:spPr>
          <a:xfrm>
            <a:off x="1619672" y="1991010"/>
            <a:ext cx="1152128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ight Arrow 15"/>
          <p:cNvSpPr/>
          <p:nvPr/>
        </p:nvSpPr>
        <p:spPr>
          <a:xfrm>
            <a:off x="7380312" y="1844824"/>
            <a:ext cx="792088" cy="504056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180182" y="2276872"/>
            <a:ext cx="1591618" cy="57606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23928" y="2276872"/>
            <a:ext cx="3600400" cy="57606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99792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15816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411760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27784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71800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55776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131840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195736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619672" y="2901667"/>
            <a:ext cx="0" cy="1319421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475656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130686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835696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563888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419872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851920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779912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7524328" y="2901667"/>
            <a:ext cx="3811" cy="12474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339752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275856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2771800" y="1988840"/>
            <a:ext cx="1152128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5" name="Rectangle 124"/>
          <p:cNvSpPr/>
          <p:nvPr/>
        </p:nvSpPr>
        <p:spPr>
          <a:xfrm>
            <a:off x="3923928" y="1988840"/>
            <a:ext cx="1152128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7" name="Rectangle 126"/>
          <p:cNvSpPr/>
          <p:nvPr/>
        </p:nvSpPr>
        <p:spPr>
          <a:xfrm>
            <a:off x="5076056" y="1988840"/>
            <a:ext cx="1152128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9" name="Rectangle 128"/>
          <p:cNvSpPr/>
          <p:nvPr/>
        </p:nvSpPr>
        <p:spPr>
          <a:xfrm>
            <a:off x="6228184" y="1988840"/>
            <a:ext cx="1152128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2" name="TextBox 131"/>
          <p:cNvSpPr txBox="1"/>
          <p:nvPr/>
        </p:nvSpPr>
        <p:spPr>
          <a:xfrm>
            <a:off x="7596336" y="1916832"/>
            <a:ext cx="2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36" name="Straight Connector 135"/>
          <p:cNvCxnSpPr/>
          <p:nvPr/>
        </p:nvCxnSpPr>
        <p:spPr>
          <a:xfrm>
            <a:off x="2771800" y="1772816"/>
            <a:ext cx="0" cy="432198"/>
          </a:xfrm>
          <a:prstGeom prst="line">
            <a:avLst/>
          </a:prstGeom>
          <a:ln w="254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3923928" y="1772816"/>
            <a:ext cx="0" cy="432198"/>
          </a:xfrm>
          <a:prstGeom prst="line">
            <a:avLst/>
          </a:prstGeom>
          <a:ln w="254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5076056" y="1772816"/>
            <a:ext cx="0" cy="432198"/>
          </a:xfrm>
          <a:prstGeom prst="line">
            <a:avLst/>
          </a:prstGeom>
          <a:ln w="254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6228184" y="1772816"/>
            <a:ext cx="0" cy="432198"/>
          </a:xfrm>
          <a:prstGeom prst="line">
            <a:avLst/>
          </a:prstGeom>
          <a:ln w="254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2915816" y="1556792"/>
            <a:ext cx="920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71.4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ms</a:t>
            </a:r>
            <a:endParaRPr lang="en-US" dirty="0"/>
          </a:p>
        </p:txBody>
      </p:sp>
      <p:sp>
        <p:nvSpPr>
          <p:cNvPr id="146" name="Rectangle 145"/>
          <p:cNvSpPr/>
          <p:nvPr/>
        </p:nvSpPr>
        <p:spPr>
          <a:xfrm>
            <a:off x="4067944" y="1556792"/>
            <a:ext cx="920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71.4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ms</a:t>
            </a:r>
            <a:endParaRPr lang="en-US" dirty="0"/>
          </a:p>
        </p:txBody>
      </p:sp>
      <p:sp>
        <p:nvSpPr>
          <p:cNvPr id="147" name="Rectangle 146"/>
          <p:cNvSpPr/>
          <p:nvPr/>
        </p:nvSpPr>
        <p:spPr>
          <a:xfrm>
            <a:off x="5163386" y="1556792"/>
            <a:ext cx="920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71.4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ms</a:t>
            </a:r>
            <a:endParaRPr lang="en-US" dirty="0"/>
          </a:p>
        </p:txBody>
      </p:sp>
      <p:sp>
        <p:nvSpPr>
          <p:cNvPr id="148" name="Rectangle 147"/>
          <p:cNvSpPr/>
          <p:nvPr/>
        </p:nvSpPr>
        <p:spPr>
          <a:xfrm>
            <a:off x="6387522" y="1556792"/>
            <a:ext cx="34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en-US" dirty="0"/>
          </a:p>
        </p:txBody>
      </p:sp>
      <p:sp>
        <p:nvSpPr>
          <p:cNvPr id="153" name="Rectangle 152"/>
          <p:cNvSpPr/>
          <p:nvPr/>
        </p:nvSpPr>
        <p:spPr>
          <a:xfrm>
            <a:off x="4427984" y="3645024"/>
            <a:ext cx="1659995" cy="2881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sv-SE" dirty="0"/>
          </a:p>
        </p:txBody>
      </p:sp>
      <p:cxnSp>
        <p:nvCxnSpPr>
          <p:cNvPr id="162" name="Straight Connector 161"/>
          <p:cNvCxnSpPr/>
          <p:nvPr/>
        </p:nvCxnSpPr>
        <p:spPr>
          <a:xfrm>
            <a:off x="4427984" y="3645024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6093361" y="3653233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979712" y="2901667"/>
            <a:ext cx="0" cy="1031389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2339752" y="2996952"/>
            <a:ext cx="0" cy="671349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2843808" y="2901667"/>
            <a:ext cx="0" cy="504056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Rectangle 174"/>
          <p:cNvSpPr/>
          <p:nvPr/>
        </p:nvSpPr>
        <p:spPr>
          <a:xfrm>
            <a:off x="395536" y="1556792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14 Hz &lt;-&gt; 71.4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1640091" y="4057327"/>
            <a:ext cx="18595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Modulator, t=0+500 us </a:t>
            </a:r>
            <a:endParaRPr lang="en-US" sz="1400" dirty="0"/>
          </a:p>
        </p:txBody>
      </p:sp>
      <p:sp>
        <p:nvSpPr>
          <p:cNvPr id="177" name="Rectangle 176"/>
          <p:cNvSpPr/>
          <p:nvPr/>
        </p:nvSpPr>
        <p:spPr>
          <a:xfrm>
            <a:off x="2051720" y="3769295"/>
            <a:ext cx="1686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RF Pulse, t=0+530 us </a:t>
            </a:r>
            <a:endParaRPr lang="en-US" sz="1400" dirty="0"/>
          </a:p>
        </p:txBody>
      </p:sp>
      <p:sp>
        <p:nvSpPr>
          <p:cNvPr id="178" name="Rectangle 177"/>
          <p:cNvSpPr/>
          <p:nvPr/>
        </p:nvSpPr>
        <p:spPr>
          <a:xfrm>
            <a:off x="2380933" y="3501008"/>
            <a:ext cx="17077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Beam </a:t>
            </a:r>
            <a:r>
              <a:rPr lang="en-US" sz="1400" dirty="0" err="1" smtClean="0"/>
              <a:t>On,t</a:t>
            </a:r>
            <a:r>
              <a:rPr lang="en-US" sz="1400" dirty="0" smtClean="0"/>
              <a:t>=0+535 us </a:t>
            </a:r>
            <a:endParaRPr lang="en-US" sz="1400" dirty="0"/>
          </a:p>
        </p:txBody>
      </p:sp>
      <p:sp>
        <p:nvSpPr>
          <p:cNvPr id="179" name="Rectangle 178"/>
          <p:cNvSpPr/>
          <p:nvPr/>
        </p:nvSpPr>
        <p:spPr>
          <a:xfrm>
            <a:off x="2884989" y="3265239"/>
            <a:ext cx="1849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Beam Off, t=0+3395 us </a:t>
            </a:r>
            <a:endParaRPr lang="en-US" sz="1400" dirty="0"/>
          </a:p>
        </p:txBody>
      </p:sp>
      <p:cxnSp>
        <p:nvCxnSpPr>
          <p:cNvPr id="182" name="Straight Arrow Connector 181"/>
          <p:cNvCxnSpPr/>
          <p:nvPr/>
        </p:nvCxnSpPr>
        <p:spPr>
          <a:xfrm>
            <a:off x="6156176" y="3789040"/>
            <a:ext cx="136815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6228184" y="393305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Transmit (well) before next cycle</a:t>
            </a:r>
            <a:endParaRPr lang="en-US" sz="1200" dirty="0"/>
          </a:p>
        </p:txBody>
      </p:sp>
      <p:cxnSp>
        <p:nvCxnSpPr>
          <p:cNvPr id="184" name="Straight Connector 183"/>
          <p:cNvCxnSpPr/>
          <p:nvPr/>
        </p:nvCxnSpPr>
        <p:spPr>
          <a:xfrm flipH="1">
            <a:off x="1115616" y="2901667"/>
            <a:ext cx="3811" cy="12474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985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h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Powerpoint.potx</Template>
  <TotalTime>4073</TotalTime>
  <Words>1346</Words>
  <Application>Microsoft Macintosh PowerPoint</Application>
  <PresentationFormat>On-screen Show (4:3)</PresentationFormat>
  <Paragraphs>247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Chess Core Powerpoint</vt:lpstr>
      <vt:lpstr>RF Cell Controls</vt:lpstr>
      <vt:lpstr>Overview</vt:lpstr>
      <vt:lpstr>Information source: RF Cell diagrams</vt:lpstr>
      <vt:lpstr>RF Cell setups in ICS understanding</vt:lpstr>
      <vt:lpstr>Components</vt:lpstr>
      <vt:lpstr>General tasks for ICS</vt:lpstr>
      <vt:lpstr>Timing and machine operation</vt:lpstr>
      <vt:lpstr>Structure of the system</vt:lpstr>
      <vt:lpstr>Accelerator sequences </vt:lpstr>
      <vt:lpstr>LLRF</vt:lpstr>
      <vt:lpstr>LLRF integration status (ICS view)</vt:lpstr>
      <vt:lpstr>Modulator</vt:lpstr>
      <vt:lpstr>Modulator (SML)</vt:lpstr>
      <vt:lpstr>Local Protection (RF-LPS)</vt:lpstr>
      <vt:lpstr>Klystron (RFQ, DTL)</vt:lpstr>
      <vt:lpstr>Solid State Amplifier</vt:lpstr>
      <vt:lpstr>Circulator control unit</vt:lpstr>
      <vt:lpstr>Cavity control</vt:lpstr>
      <vt:lpstr>Cryomodule control</vt:lpstr>
      <vt:lpstr>Master Oscillator, Phase reference line</vt:lpstr>
      <vt:lpstr>Machine-level integration</vt:lpstr>
      <vt:lpstr>Summary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Timo Korhonen</cp:lastModifiedBy>
  <cp:revision>43</cp:revision>
  <dcterms:created xsi:type="dcterms:W3CDTF">2013-10-29T16:05:10Z</dcterms:created>
  <dcterms:modified xsi:type="dcterms:W3CDTF">2017-05-11T09:56:23Z</dcterms:modified>
</cp:coreProperties>
</file>