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4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05" autoAdjust="0"/>
    <p:restoredTop sz="94700" autoAdjust="0"/>
  </p:normalViewPr>
  <p:slideViewPr>
    <p:cSldViewPr>
      <p:cViewPr varScale="1">
        <p:scale>
          <a:sx n="139" d="100"/>
          <a:sy n="139" d="100"/>
        </p:scale>
        <p:origin x="176" y="13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55" d="100"/>
          <a:sy n="155" d="100"/>
        </p:scale>
        <p:origin x="-6728" y="-10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F57FC-B3FF-4DF2-9417-962901C07B3B}" type="datetimeFigureOut">
              <a:rPr lang="sv-SE" smtClean="0"/>
              <a:t>2017-05-09</a:t>
            </a:fld>
            <a:endParaRPr lang="sv-S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A53A7-64CD-4D0E-AAE8-1AC9C79D708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4655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412639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26305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255163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AC81-318B-4D49-A602-9E30227C87EC}" type="datetime1">
              <a:rPr lang="en-GB" noProof="0" smtClean="0"/>
              <a:t>09/05/2017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7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60648"/>
            <a:ext cx="1656184" cy="88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88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99CB0-346B-43FA-9EE6-F90C3F3BC0BA}" type="datetime1">
              <a:rPr lang="en-GB" noProof="0" smtClean="0"/>
              <a:t>09/05/2017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8" name="Bildobjekt 5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008" y="319530"/>
            <a:ext cx="1370480" cy="73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099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66B7F-8271-49DA-A25A-F4BB9F476347}" type="datetime1">
              <a:rPr lang="en-GB" noProof="0" smtClean="0"/>
              <a:t>09/05/2017</a:t>
            </a:fld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9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4662" y="260648"/>
            <a:ext cx="1359826" cy="72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8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23FA-05C4-4CC1-B281-2F815585BC1C}" type="datetime1">
              <a:rPr lang="en-GB" noProof="0" smtClean="0"/>
              <a:t>09/05/2017</a:t>
            </a:fld>
            <a:endParaRPr lang="en-GB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10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740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3233B-D569-4A6E-878F-CDE152514C47}" type="datetime1">
              <a:rPr lang="en-GB" noProof="0" smtClean="0"/>
              <a:t>09/05/2017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80640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dirty="0" smtClean="0"/>
              <a:t>WP8 Schedule Summary</a:t>
            </a:r>
            <a:endParaRPr lang="en-GB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GB" sz="2000" dirty="0" smtClean="0">
                <a:solidFill>
                  <a:schemeClr val="bg1"/>
                </a:solidFill>
              </a:rPr>
              <a:t>Morten Jensen</a:t>
            </a:r>
            <a:endParaRPr lang="en-GB" sz="2000" dirty="0" smtClean="0">
              <a:solidFill>
                <a:schemeClr val="bg1"/>
              </a:solidFill>
            </a:endParaRPr>
          </a:p>
          <a:p>
            <a:r>
              <a:rPr lang="en-GB" sz="2000" dirty="0" smtClean="0">
                <a:solidFill>
                  <a:schemeClr val="bg1"/>
                </a:solidFill>
              </a:rPr>
              <a:t>RF Section Leader, WP8 manager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0" y="5949280"/>
            <a:ext cx="4572000" cy="60324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GB" sz="1600" smtClean="0">
                <a:solidFill>
                  <a:srgbClr val="FFFFFF"/>
                </a:solidFill>
              </a:rPr>
              <a:t>www.europeanspallationsource.se</a:t>
            </a:r>
          </a:p>
          <a:p>
            <a:pPr algn="ctr"/>
            <a:fld id="{656E358F-28A8-D04A-99E6-206C49444CD4}" type="datetime3">
              <a:rPr lang="en-GB" sz="1400" smtClean="0">
                <a:solidFill>
                  <a:srgbClr val="FFFFFF"/>
                </a:solidFill>
              </a:rPr>
              <a:t>9 May, 2017</a:t>
            </a:fld>
            <a:endParaRPr lang="en-GB" sz="140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613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/>
              <a:t>Detailing underway</a:t>
            </a:r>
          </a:p>
          <a:p>
            <a:r>
              <a:rPr lang="en-US" dirty="0" smtClean="0"/>
              <a:t>RFI dates from Installation plan</a:t>
            </a:r>
          </a:p>
          <a:p>
            <a:r>
              <a:rPr lang="en-US" dirty="0" smtClean="0"/>
              <a:t>Some discrepancy between installation plan and signed TAs</a:t>
            </a:r>
          </a:p>
          <a:p>
            <a:pPr lvl="1"/>
            <a:r>
              <a:rPr lang="en-US" dirty="0" smtClean="0"/>
              <a:t>Currently being evaluated.</a:t>
            </a:r>
          </a:p>
          <a:p>
            <a:r>
              <a:rPr lang="en-US" dirty="0" smtClean="0"/>
              <a:t>ESS Procurements being scheduled to match the RFI dates with rack equipment to be delivered 90 days before installation date (as a guide)</a:t>
            </a:r>
          </a:p>
          <a:p>
            <a:pPr lvl="1"/>
            <a:r>
              <a:rPr lang="en-US" dirty="0" smtClean="0"/>
              <a:t>Orphan items being incorporated but not yet fully staffed.</a:t>
            </a:r>
          </a:p>
          <a:p>
            <a:r>
              <a:rPr lang="en-US" dirty="0" smtClean="0"/>
              <a:t>Monthly meeting (since April) with all WU leaders and system owners to align planning, procurement, site preparations, installation and installation effort. </a:t>
            </a:r>
          </a:p>
          <a:p>
            <a:pPr lvl="1"/>
            <a:r>
              <a:rPr lang="en-US" dirty="0" smtClean="0"/>
              <a:t>Started in April, intention is to meet 2</a:t>
            </a:r>
            <a:r>
              <a:rPr lang="en-US" baseline="30000" dirty="0" smtClean="0"/>
              <a:t>nd</a:t>
            </a:r>
            <a:r>
              <a:rPr lang="en-US" dirty="0" smtClean="0"/>
              <a:t> Thursday every month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10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4942143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Schedule Risks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89040"/>
          </a:xfrm>
        </p:spPr>
        <p:txBody>
          <a:bodyPr>
            <a:noAutofit/>
          </a:bodyPr>
          <a:lstStyle/>
          <a:p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RFQ and DTL delivery and installation</a:t>
            </a:r>
          </a:p>
          <a:p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MEBT delivery and installation</a:t>
            </a:r>
          </a:p>
          <a:p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Procurement of LLRF components (in association with ICS)</a:t>
            </a:r>
          </a:p>
          <a:p>
            <a:r>
              <a:rPr lang="en-US" sz="1600" dirty="0" smtClean="0">
                <a:solidFill>
                  <a:schemeClr val="accent5">
                    <a:lumMod val="75000"/>
                  </a:schemeClr>
                </a:solidFill>
              </a:rPr>
              <a:t>Any delays of installation of racks and trays will delay WP8 installation</a:t>
            </a:r>
          </a:p>
          <a:p>
            <a:r>
              <a:rPr lang="en-US" sz="1600" dirty="0">
                <a:solidFill>
                  <a:schemeClr val="accent5">
                    <a:lumMod val="75000"/>
                  </a:schemeClr>
                </a:solidFill>
              </a:rPr>
              <a:t>Any delays of installation of </a:t>
            </a:r>
            <a:r>
              <a:rPr lang="en-US" sz="1600" dirty="0" smtClean="0">
                <a:solidFill>
                  <a:schemeClr val="accent5">
                    <a:lumMod val="75000"/>
                  </a:schemeClr>
                </a:solidFill>
              </a:rPr>
              <a:t>electrical utilities will 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</a:rPr>
              <a:t>delay WP8 </a:t>
            </a:r>
            <a:r>
              <a:rPr lang="en-US" sz="1600" dirty="0" smtClean="0">
                <a:solidFill>
                  <a:schemeClr val="accent5">
                    <a:lumMod val="75000"/>
                  </a:schemeClr>
                </a:solidFill>
              </a:rPr>
              <a:t>installation</a:t>
            </a:r>
          </a:p>
          <a:p>
            <a:r>
              <a:rPr lang="en-US" sz="1600" dirty="0" smtClean="0">
                <a:solidFill>
                  <a:schemeClr val="accent5">
                    <a:lumMod val="75000"/>
                  </a:schemeClr>
                </a:solidFill>
              </a:rPr>
              <a:t>Any delays of installation of pipework and water cooling instrumentation will delay WP8 installation</a:t>
            </a:r>
          </a:p>
          <a:p>
            <a:r>
              <a:rPr lang="en-US" sz="1600" dirty="0" smtClean="0">
                <a:solidFill>
                  <a:schemeClr val="accent3">
                    <a:lumMod val="75000"/>
                  </a:schemeClr>
                </a:solidFill>
              </a:rPr>
              <a:t>Any delays of other critical systems (modulator, ICS controls, timing</a:t>
            </a:r>
            <a:r>
              <a:rPr lang="mr-IN" sz="1600" dirty="0" smtClean="0">
                <a:solidFill>
                  <a:schemeClr val="accent3">
                    <a:lumMod val="75000"/>
                  </a:schemeClr>
                </a:solidFill>
              </a:rPr>
              <a:t>…</a:t>
            </a:r>
            <a:r>
              <a:rPr lang="en-GB" sz="1600" dirty="0" smtClean="0">
                <a:solidFill>
                  <a:schemeClr val="accent3">
                    <a:lumMod val="75000"/>
                  </a:schemeClr>
                </a:solidFill>
              </a:rPr>
              <a:t>) will delay or prevent commissioning of systems post installation.</a:t>
            </a:r>
            <a:endParaRPr lang="en-US" sz="1600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en-US" sz="1600" dirty="0" smtClean="0">
                <a:solidFill>
                  <a:schemeClr val="accent3">
                    <a:lumMod val="75000"/>
                  </a:schemeClr>
                </a:solidFill>
              </a:rPr>
              <a:t>Stub installation trial has been delayed </a:t>
            </a:r>
            <a:r>
              <a:rPr lang="mr-IN" sz="1600" dirty="0" smtClean="0">
                <a:solidFill>
                  <a:schemeClr val="accent3">
                    <a:lumMod val="75000"/>
                  </a:schemeClr>
                </a:solidFill>
              </a:rPr>
              <a:t>–</a:t>
            </a:r>
            <a:r>
              <a:rPr lang="en-US" sz="1600" dirty="0" smtClean="0">
                <a:solidFill>
                  <a:schemeClr val="accent3">
                    <a:lumMod val="75000"/>
                  </a:schemeClr>
                </a:solidFill>
              </a:rPr>
              <a:t> until complete this is considered a risk</a:t>
            </a:r>
          </a:p>
          <a:p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</a:rPr>
              <a:t>Generally time for procurement is impact schedule and effort</a:t>
            </a:r>
          </a:p>
          <a:p>
            <a:pPr lvl="1"/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</a:rPr>
              <a:t>Very high value procurement OK</a:t>
            </a:r>
          </a:p>
          <a:p>
            <a:pPr lvl="1"/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</a:rPr>
              <a:t>Medium value: Some delays</a:t>
            </a:r>
          </a:p>
          <a:p>
            <a:pPr lvl="1"/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</a:rPr>
              <a:t>Low value procurement: Procurement is generally quite fast but for installation we often need next day delivery</a:t>
            </a:r>
          </a:p>
          <a:p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</a:rPr>
              <a:t>No spares budget</a:t>
            </a:r>
          </a:p>
          <a:p>
            <a:pPr lvl="1"/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</a:rPr>
              <a:t>Failure or damage of critical components with long lead time could be serious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11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6487812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63888" y="3717032"/>
            <a:ext cx="1594520" cy="604664"/>
          </a:xfrm>
        </p:spPr>
        <p:txBody>
          <a:bodyPr/>
          <a:lstStyle/>
          <a:p>
            <a:pPr marL="0" indent="0">
              <a:buNone/>
            </a:pPr>
            <a:r>
              <a:rPr lang="en-US" smtClean="0"/>
              <a:t>The End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12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571389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P6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GB" dirty="0" smtClean="0"/>
              <a:t>The P6 plan has been extensively updated</a:t>
            </a:r>
          </a:p>
          <a:p>
            <a:pPr marL="0" indent="0">
              <a:buNone/>
            </a:pPr>
            <a:r>
              <a:rPr lang="en-GB" dirty="0" smtClean="0"/>
              <a:t>All signed IK agreements have been aligned with the IK milestones now in P6</a:t>
            </a:r>
          </a:p>
          <a:p>
            <a:pPr marL="0" indent="0">
              <a:buNone/>
            </a:pPr>
            <a:r>
              <a:rPr lang="en-GB" dirty="0" smtClean="0"/>
              <a:t>All signed IK agreement budgets have been reconciled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ESS Bilbao </a:t>
            </a:r>
            <a:r>
              <a:rPr lang="mr-IN" dirty="0" smtClean="0"/>
              <a:t>–</a:t>
            </a:r>
            <a:r>
              <a:rPr lang="en-GB" dirty="0" smtClean="0"/>
              <a:t> currently in the process of being signed</a:t>
            </a:r>
          </a:p>
          <a:p>
            <a:r>
              <a:rPr lang="en-GB" dirty="0" smtClean="0"/>
              <a:t>Covers RFQ and DTLs</a:t>
            </a:r>
          </a:p>
          <a:p>
            <a:r>
              <a:rPr lang="en-GB" dirty="0" smtClean="0"/>
              <a:t>MEBT </a:t>
            </a:r>
            <a:r>
              <a:rPr lang="mr-IN" dirty="0" smtClean="0"/>
              <a:t>–</a:t>
            </a:r>
            <a:r>
              <a:rPr lang="en-GB" dirty="0" smtClean="0"/>
              <a:t> in WP3 but with significant WP8 contribution</a:t>
            </a:r>
          </a:p>
          <a:p>
            <a:r>
              <a:rPr lang="en-GB" dirty="0" smtClean="0"/>
              <a:t>P6 plan </a:t>
            </a:r>
            <a:r>
              <a:rPr lang="en-GB" dirty="0" smtClean="0"/>
              <a:t>to be updated </a:t>
            </a:r>
            <a:r>
              <a:rPr lang="mr-IN" dirty="0" smtClean="0"/>
              <a:t>–</a:t>
            </a:r>
            <a:r>
              <a:rPr lang="en-GB" dirty="0" smtClean="0"/>
              <a:t> significant delays to be resolved</a:t>
            </a:r>
          </a:p>
          <a:p>
            <a:pPr lvl="1"/>
            <a:r>
              <a:rPr lang="en-GB" dirty="0" smtClean="0"/>
              <a:t>Will be resolved in the next period subject to TA agreements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UK Contribution </a:t>
            </a:r>
            <a:r>
              <a:rPr lang="mr-IN" dirty="0" smtClean="0"/>
              <a:t>–</a:t>
            </a:r>
            <a:r>
              <a:rPr lang="en-GB" dirty="0" smtClean="0"/>
              <a:t> Some paperwork still to be signed</a:t>
            </a:r>
          </a:p>
          <a:p>
            <a:r>
              <a:rPr lang="en-GB" dirty="0" smtClean="0"/>
              <a:t>Activities in P6 were largely based on procurement in three tenders</a:t>
            </a:r>
          </a:p>
          <a:p>
            <a:pPr lvl="1"/>
            <a:r>
              <a:rPr lang="en-GB" dirty="0" smtClean="0"/>
              <a:t>Currently 8 tenders are included.</a:t>
            </a:r>
          </a:p>
          <a:p>
            <a:pPr lvl="1"/>
            <a:r>
              <a:rPr lang="en-GB" dirty="0" smtClean="0"/>
              <a:t>P6 plan will be updated to reflect the actual tenders</a:t>
            </a:r>
          </a:p>
          <a:p>
            <a:pPr lvl="1"/>
            <a:r>
              <a:rPr lang="en-GB" dirty="0" smtClean="0"/>
              <a:t>Delivery expectations largely aligned with the Installation Plan</a:t>
            </a:r>
          </a:p>
          <a:p>
            <a:pPr lvl="2"/>
            <a:r>
              <a:rPr lang="en-GB" dirty="0" smtClean="0"/>
              <a:t>Some tenders (stub installation, arc detectors) are becoming more critical</a:t>
            </a:r>
          </a:p>
          <a:p>
            <a:pPr marL="0" indent="0">
              <a:buNone/>
            </a:pP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9028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New section in P6 to cover ESS Procurements</a:t>
            </a:r>
          </a:p>
          <a:p>
            <a:r>
              <a:rPr lang="en-GB" dirty="0" smtClean="0"/>
              <a:t>Will ensure design and procurements are planned and executed to support partners and for direct procurements</a:t>
            </a:r>
          </a:p>
          <a:p>
            <a:r>
              <a:rPr lang="en-GB" dirty="0" smtClean="0"/>
              <a:t>Main activities include:</a:t>
            </a:r>
          </a:p>
          <a:p>
            <a:pPr lvl="1"/>
            <a:r>
              <a:rPr lang="en-GB" dirty="0" smtClean="0"/>
              <a:t>MO design and procurement</a:t>
            </a:r>
          </a:p>
          <a:p>
            <a:pPr lvl="1"/>
            <a:r>
              <a:rPr lang="en-GB" dirty="0" smtClean="0"/>
              <a:t>LLRF Procurement (for MB and HB)</a:t>
            </a:r>
          </a:p>
          <a:p>
            <a:pPr lvl="1"/>
            <a:r>
              <a:rPr lang="en-GB" dirty="0" smtClean="0"/>
              <a:t>Klystron procurement</a:t>
            </a:r>
          </a:p>
          <a:p>
            <a:pPr lvl="1"/>
            <a:r>
              <a:rPr lang="en-GB" dirty="0" smtClean="0"/>
              <a:t>Filament, solenoid, ion pump controllers, blowers</a:t>
            </a:r>
          </a:p>
          <a:p>
            <a:pPr lvl="1"/>
            <a:endParaRPr lang="en-GB" dirty="0" smtClean="0"/>
          </a:p>
          <a:p>
            <a:pPr lvl="1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4815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P6 Extract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4</a:t>
            </a:fld>
            <a:endParaRPr lang="en-GB" noProof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60848"/>
            <a:ext cx="9144000" cy="3972995"/>
          </a:xfrm>
          <a:prstGeom prst="rect">
            <a:avLst/>
          </a:prstGeom>
        </p:spPr>
      </p:pic>
      <p:sp>
        <p:nvSpPr>
          <p:cNvPr id="7" name="Rounded Rectangle 6"/>
          <p:cNvSpPr/>
          <p:nvPr/>
        </p:nvSpPr>
        <p:spPr>
          <a:xfrm>
            <a:off x="0" y="4725144"/>
            <a:ext cx="5328592" cy="1114999"/>
          </a:xfrm>
          <a:prstGeom prst="roundRect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107504" y="3140968"/>
            <a:ext cx="5328592" cy="1584175"/>
          </a:xfrm>
          <a:prstGeom prst="roundRect">
            <a:avLst>
              <a:gd name="adj" fmla="val 9431"/>
            </a:avLst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34589" y="6045236"/>
            <a:ext cx="22837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In kind Contracts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4140931" y="6091402"/>
            <a:ext cx="48245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Budget mostly to cover RFQ, DTLs, MEBT plus Spoke LLRF</a:t>
            </a:r>
            <a:endParaRPr lang="en-US" sz="2400" dirty="0"/>
          </a:p>
        </p:txBody>
      </p:sp>
      <p:cxnSp>
        <p:nvCxnSpPr>
          <p:cNvPr id="12" name="Straight Arrow Connector 11"/>
          <p:cNvCxnSpPr>
            <a:endCxn id="9" idx="3"/>
          </p:cNvCxnSpPr>
          <p:nvPr/>
        </p:nvCxnSpPr>
        <p:spPr>
          <a:xfrm flipH="1">
            <a:off x="2718291" y="5840143"/>
            <a:ext cx="197526" cy="435926"/>
          </a:xfrm>
          <a:prstGeom prst="straightConnector1">
            <a:avLst/>
          </a:prstGeom>
          <a:ln w="508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5436096" y="4725143"/>
            <a:ext cx="361659" cy="1451729"/>
          </a:xfrm>
          <a:prstGeom prst="straightConnector1">
            <a:avLst/>
          </a:prstGeom>
          <a:ln w="508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5335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ESS (WP8) Procurements in P6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5</a:t>
            </a:fld>
            <a:endParaRPr lang="en-GB" noProof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72816"/>
            <a:ext cx="9144000" cy="2870101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611560" y="5147230"/>
            <a:ext cx="732781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Procurements to be done by ESS for own supply or free issue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920334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ESS Procurements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6</a:t>
            </a:fld>
            <a:endParaRPr lang="en-GB" noProof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8697579"/>
              </p:ext>
            </p:extLst>
          </p:nvPr>
        </p:nvGraphicFramePr>
        <p:xfrm>
          <a:off x="313529" y="2212389"/>
          <a:ext cx="8375013" cy="448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2325"/>
                <a:gridCol w="2664296"/>
                <a:gridCol w="352839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Item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Procurement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RFI Estimate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MB Klystrons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Tender</a:t>
                      </a:r>
                      <a:r>
                        <a:rPr lang="en-US" baseline="0" dirty="0" smtClean="0"/>
                        <a:t> awarded by 12 May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r>
                        <a:rPr lang="en-US" baseline="0" dirty="0" smtClean="0"/>
                        <a:t> klystrons in 12 months</a:t>
                      </a:r>
                    </a:p>
                    <a:p>
                      <a:r>
                        <a:rPr lang="en-US" baseline="0" dirty="0" smtClean="0"/>
                        <a:t>Remaining 34 in months 12 - 24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Filament</a:t>
                      </a:r>
                      <a:r>
                        <a:rPr lang="en-US" baseline="0" dirty="0" smtClean="0"/>
                        <a:t> Supplies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Tender for Frame</a:t>
                      </a:r>
                      <a:r>
                        <a:rPr lang="en-US" baseline="0" dirty="0" smtClean="0"/>
                        <a:t> work in May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RFI -</a:t>
                      </a:r>
                      <a:r>
                        <a:rPr lang="en-US" baseline="0" dirty="0" smtClean="0"/>
                        <a:t> three months before klystron delivery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Solenoid </a:t>
                      </a:r>
                      <a:r>
                        <a:rPr lang="en-US" baseline="0" dirty="0" smtClean="0"/>
                        <a:t>Supplies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Tender for Frame</a:t>
                      </a:r>
                      <a:r>
                        <a:rPr lang="en-US" baseline="0" dirty="0" smtClean="0"/>
                        <a:t> work in May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RFI -</a:t>
                      </a:r>
                      <a:r>
                        <a:rPr lang="en-US" baseline="0" dirty="0" smtClean="0"/>
                        <a:t> three months before klystron delivery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Ion Pump Controller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Frame</a:t>
                      </a:r>
                      <a:r>
                        <a:rPr lang="en-US" baseline="0" dirty="0" smtClean="0"/>
                        <a:t> work in place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RFI -</a:t>
                      </a:r>
                      <a:r>
                        <a:rPr lang="en-US" baseline="0" dirty="0" smtClean="0"/>
                        <a:t> three months before klystron delivery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Klystron blowers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Tender for Frame</a:t>
                      </a:r>
                      <a:r>
                        <a:rPr lang="en-US" baseline="0" dirty="0" smtClean="0"/>
                        <a:t> work in September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RFI -</a:t>
                      </a:r>
                      <a:r>
                        <a:rPr lang="en-US" baseline="0" dirty="0" smtClean="0"/>
                        <a:t> three months before klystron delivery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Drive amplifier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Tender for Frame</a:t>
                      </a:r>
                      <a:r>
                        <a:rPr lang="en-US" baseline="0" dirty="0" smtClean="0"/>
                        <a:t> work in May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RFI -</a:t>
                      </a:r>
                      <a:r>
                        <a:rPr lang="en-US" baseline="0" dirty="0" smtClean="0"/>
                        <a:t> three months before klystron delivery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13529" y="1630347"/>
            <a:ext cx="44338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Test Stand 2 </a:t>
            </a:r>
            <a:r>
              <a:rPr lang="mr-IN" dirty="0" smtClean="0"/>
              <a:t>–</a:t>
            </a:r>
            <a:r>
              <a:rPr lang="en-US" dirty="0" smtClean="0"/>
              <a:t> majority of hardware on order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624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7</a:t>
            </a:fld>
            <a:endParaRPr lang="en-GB" noProof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6622364"/>
              </p:ext>
            </p:extLst>
          </p:nvPr>
        </p:nvGraphicFramePr>
        <p:xfrm>
          <a:off x="313529" y="2212389"/>
          <a:ext cx="8375013" cy="448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2325"/>
                <a:gridCol w="2664296"/>
                <a:gridCol w="352839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Item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Procurement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RFI Estimate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Pin Diode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Prototype in progress:</a:t>
                      </a:r>
                    </a:p>
                    <a:p>
                      <a:r>
                        <a:rPr lang="en-US" dirty="0" smtClean="0"/>
                        <a:t>Transfer to IKC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RFI -</a:t>
                      </a:r>
                      <a:r>
                        <a:rPr lang="en-US" baseline="0" dirty="0" smtClean="0"/>
                        <a:t> three months before klystron delivery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Coax</a:t>
                      </a:r>
                      <a:r>
                        <a:rPr lang="en-US" baseline="0" dirty="0" smtClean="0"/>
                        <a:t> PSS Switch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Prototype in progress:</a:t>
                      </a:r>
                    </a:p>
                    <a:p>
                      <a:r>
                        <a:rPr lang="en-US" dirty="0" smtClean="0"/>
                        <a:t>Transfer to IKC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RFI -</a:t>
                      </a:r>
                      <a:r>
                        <a:rPr lang="en-US" baseline="0" dirty="0" smtClean="0"/>
                        <a:t> three months before klystron delivery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Quench</a:t>
                      </a:r>
                      <a:r>
                        <a:rPr lang="en-US" baseline="0" dirty="0" smtClean="0"/>
                        <a:t> Detector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Design not started.</a:t>
                      </a:r>
                    </a:p>
                    <a:p>
                      <a:r>
                        <a:rPr lang="en-US" dirty="0" smtClean="0"/>
                        <a:t>Concept</a:t>
                      </a:r>
                      <a:r>
                        <a:rPr lang="en-US" baseline="0" dirty="0" smtClean="0"/>
                        <a:t> proposed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RFI -</a:t>
                      </a:r>
                      <a:r>
                        <a:rPr lang="en-US" baseline="0" dirty="0" smtClean="0"/>
                        <a:t> three months before </a:t>
                      </a:r>
                      <a:r>
                        <a:rPr lang="en-US" baseline="0" dirty="0" err="1" smtClean="0"/>
                        <a:t>cryo</a:t>
                      </a:r>
                      <a:r>
                        <a:rPr lang="en-US" baseline="0" dirty="0" smtClean="0"/>
                        <a:t> module delivery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Electron Pickup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Prototype in progress:</a:t>
                      </a:r>
                    </a:p>
                    <a:p>
                      <a:r>
                        <a:rPr lang="en-US" dirty="0" smtClean="0"/>
                        <a:t>Transfer to IKC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RFI -</a:t>
                      </a:r>
                      <a:r>
                        <a:rPr lang="en-US" baseline="0" dirty="0" smtClean="0"/>
                        <a:t> three months before </a:t>
                      </a:r>
                      <a:r>
                        <a:rPr lang="en-US" baseline="0" dirty="0" err="1" smtClean="0"/>
                        <a:t>cryo</a:t>
                      </a:r>
                      <a:r>
                        <a:rPr lang="en-US" baseline="0" dirty="0" smtClean="0"/>
                        <a:t> module delivery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Interlock Fast Modules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CDR June.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Procurement</a:t>
                      </a:r>
                      <a:r>
                        <a:rPr lang="en-US" baseline="0" dirty="0" smtClean="0"/>
                        <a:t> being investigated with ICS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RFI -</a:t>
                      </a:r>
                      <a:r>
                        <a:rPr lang="en-US" baseline="0" dirty="0" smtClean="0"/>
                        <a:t> three months before klystron delivery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LLRF (WP8 and ICS)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Specifications</a:t>
                      </a:r>
                      <a:r>
                        <a:rPr lang="en-US" baseline="0" dirty="0" smtClean="0"/>
                        <a:t> being drafted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Currently uncertain </a:t>
                      </a:r>
                      <a:r>
                        <a:rPr lang="mr-IN" dirty="0" smtClean="0"/>
                        <a:t>–</a:t>
                      </a:r>
                      <a:r>
                        <a:rPr lang="en-US" dirty="0" smtClean="0"/>
                        <a:t> Target </a:t>
                      </a:r>
                      <a:r>
                        <a:rPr lang="en-US" baseline="0" dirty="0" smtClean="0"/>
                        <a:t> three months before klystron delivery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474353" y="260648"/>
            <a:ext cx="7139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ESS Procurements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6851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8</a:t>
            </a:fld>
            <a:endParaRPr lang="en-GB" noProof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3062263"/>
              </p:ext>
            </p:extLst>
          </p:nvPr>
        </p:nvGraphicFramePr>
        <p:xfrm>
          <a:off x="428146" y="2420888"/>
          <a:ext cx="8375013" cy="1925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2325"/>
                <a:gridCol w="2664296"/>
                <a:gridCol w="352839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Item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Procurement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RFI Estimate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Master Oscillator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PDR complete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Ready end</a:t>
                      </a:r>
                      <a:r>
                        <a:rPr lang="en-US" baseline="0" dirty="0" smtClean="0"/>
                        <a:t> of 2018. Not considered critical for initial operations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Phase Reference line and associated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PDR complete</a:t>
                      </a:r>
                    </a:p>
                    <a:p>
                      <a:r>
                        <a:rPr lang="en-US" dirty="0" smtClean="0"/>
                        <a:t>CDR June</a:t>
                      </a:r>
                    </a:p>
                    <a:p>
                      <a:r>
                        <a:rPr lang="en-US" dirty="0" smtClean="0"/>
                        <a:t>Installation July (August)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474353" y="260648"/>
            <a:ext cx="7139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ESS Procurements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4285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Installation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Target RFI dates are being produced to comply with the existing installation plan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9</a:t>
            </a:fld>
            <a:endParaRPr lang="en-GB" noProof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46" y="1996331"/>
            <a:ext cx="6450854" cy="472514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858000" y="4709160"/>
            <a:ext cx="1962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It is understood that this </a:t>
            </a:r>
            <a:r>
              <a:rPr lang="en-US" smtClean="0"/>
              <a:t>is under review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3765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B44B2280-2390-4D03-8D38-6C24B0BAA245}" vid="{0B7C071A-F5F7-47CF-A93A-F42DBF6073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Chess Core Powerpoint</Template>
  <TotalTime>1346</TotalTime>
  <Words>768</Words>
  <Application>Microsoft Macintosh PowerPoint</Application>
  <PresentationFormat>On-screen Show (4:3)</PresentationFormat>
  <Paragraphs>138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Calibri</vt:lpstr>
      <vt:lpstr>Mangal</vt:lpstr>
      <vt:lpstr>Arial</vt:lpstr>
      <vt:lpstr>Office Theme</vt:lpstr>
      <vt:lpstr>WP8 Schedule Summary</vt:lpstr>
      <vt:lpstr>P6</vt:lpstr>
      <vt:lpstr>PowerPoint Presentation</vt:lpstr>
      <vt:lpstr>P6 Extract</vt:lpstr>
      <vt:lpstr>ESS (WP8) Procurements in P6</vt:lpstr>
      <vt:lpstr>ESS Procurements</vt:lpstr>
      <vt:lpstr>PowerPoint Presentation</vt:lpstr>
      <vt:lpstr>PowerPoint Presentation</vt:lpstr>
      <vt:lpstr>Installation Plan</vt:lpstr>
      <vt:lpstr>PowerPoint Presentation</vt:lpstr>
      <vt:lpstr>Main Schedule Risks</vt:lpstr>
      <vt:lpstr>PowerPoint Presentation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WP8 Schedule Summary</dc:title>
  <dc:creator>Microsoft Office User</dc:creator>
  <cp:lastModifiedBy>Microsoft Office User</cp:lastModifiedBy>
  <cp:revision>11</cp:revision>
  <dcterms:created xsi:type="dcterms:W3CDTF">2017-05-09T14:50:13Z</dcterms:created>
  <dcterms:modified xsi:type="dcterms:W3CDTF">2017-05-10T13:16:44Z</dcterms:modified>
</cp:coreProperties>
</file>