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410" r:id="rId3"/>
    <p:sldId id="409" r:id="rId4"/>
    <p:sldId id="436" r:id="rId5"/>
    <p:sldId id="438" r:id="rId6"/>
    <p:sldId id="447" r:id="rId7"/>
    <p:sldId id="449" r:id="rId8"/>
    <p:sldId id="448" r:id="rId9"/>
    <p:sldId id="445" r:id="rId10"/>
    <p:sldId id="450" r:id="rId11"/>
    <p:sldId id="452" r:id="rId12"/>
    <p:sldId id="453" r:id="rId13"/>
    <p:sldId id="454" r:id="rId14"/>
    <p:sldId id="455" r:id="rId15"/>
    <p:sldId id="456" r:id="rId16"/>
    <p:sldId id="440" r:id="rId17"/>
    <p:sldId id="457" r:id="rId18"/>
    <p:sldId id="458" r:id="rId19"/>
    <p:sldId id="439" r:id="rId20"/>
    <p:sldId id="437" r:id="rId21"/>
    <p:sldId id="414" r:id="rId22"/>
    <p:sldId id="444" r:id="rId23"/>
    <p:sldId id="442" r:id="rId24"/>
    <p:sldId id="441" r:id="rId25"/>
    <p:sldId id="443" r:id="rId2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66"/>
    <a:srgbClr val="FFCC00"/>
    <a:srgbClr val="CC0099"/>
    <a:srgbClr val="0094CA"/>
    <a:srgbClr val="FF5050"/>
    <a:srgbClr val="00E100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2" autoAdjust="0"/>
    <p:restoredTop sz="99518" autoAdjust="0"/>
  </p:normalViewPr>
  <p:slideViewPr>
    <p:cSldViewPr snapToGrid="0" snapToObjects="1">
      <p:cViewPr varScale="1">
        <p:scale>
          <a:sx n="113" d="100"/>
          <a:sy n="113" d="100"/>
        </p:scale>
        <p:origin x="-1488" y="-108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2017-05-03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2017-05-03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167-117F-420C-9F45-458E836B1790}" type="datetime1">
              <a:rPr lang="sv-SE" smtClean="0"/>
              <a:t>2017-05-03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1B5-19A1-41D4-B931-AF48A1AC2F9B}" type="datetime1">
              <a:rPr lang="sv-SE" smtClean="0"/>
              <a:t>2017-05-03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124A-1269-4A82-9CD6-F217771AACC3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26A2-1382-4128-A41F-7A0D58C65048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8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1EA-695A-4791-9DA2-DD0D5A8D94C6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A4C5-CD3F-419F-9FAF-8131295A15F1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8640-21E4-4DF7-82E4-489CAFEF9DED}" type="datetime1">
              <a:rPr lang="sv-SE" smtClean="0"/>
              <a:t>2017-05-03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515100"/>
            <a:ext cx="1046285" cy="281354"/>
          </a:xfrm>
        </p:spPr>
        <p:txBody>
          <a:bodyPr/>
          <a:lstStyle/>
          <a:p>
            <a:fld id="{779B4711-C7EC-4FCD-B532-1DF72AC9585E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655277" y="6515100"/>
            <a:ext cx="3897923" cy="281354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Confidential: For ESS internal restricted usage only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036168" y="6515100"/>
            <a:ext cx="650631" cy="281354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0EB3-1275-490F-86ED-24C4C2BB1B85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6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80C9-C9BE-4098-B06A-E91382C3258D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73A-2386-472F-A860-E3421B6157F0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6B2-1083-4668-8764-A3C4D41FED4E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E4E0-BDD5-4662-A004-134C0E4ABA08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515B-C211-4A0B-A0EA-E8995A75CF00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89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5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EB99-AC6E-48D2-952D-3D83B6391950}" type="datetime1">
              <a:rPr lang="sv-SE" smtClean="0"/>
              <a:t>2017-05-03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A36-D68D-4694-87DB-DFA8FA4CFE26}" type="datetime1">
              <a:rPr lang="sv-SE" smtClean="0"/>
              <a:t>2017-05-03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22C4-E157-4E53-9EF8-232316FE09CC}" type="datetime1">
              <a:rPr lang="sv-SE" smtClean="0"/>
              <a:t>2017-05-03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3802-762A-4A6E-A1BC-2EB1229795D8}" type="datetime1">
              <a:rPr lang="sv-SE" smtClean="0"/>
              <a:t>2017-05-03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932-36F6-4388-A044-AA7A78DE8FDE}" type="datetime1">
              <a:rPr lang="sv-SE" smtClean="0"/>
              <a:t>2017-05-03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2D74-2346-4358-902A-DA156CC04F9A}" type="datetime1">
              <a:rPr lang="sv-SE" smtClean="0"/>
              <a:t>2017-05-03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F66-422D-4DAE-AE18-D60629C43F89}" type="datetime1">
              <a:rPr lang="sv-SE" smtClean="0"/>
              <a:t>2017-05-03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B55F-3AE4-4AA8-BBE5-D2F4D522B413}" type="datetime1">
              <a:rPr lang="sv-SE" smtClean="0"/>
              <a:t>2017-05-03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64DD356A-05C0-4661-BD85-91B68063E911}" type="datetime1">
              <a:rPr lang="sv-SE" smtClean="0">
                <a:latin typeface="Calibri"/>
              </a:rPr>
              <a:t>2017-05-03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.uk/url?sa=i&amp;rct=j&amp;q=&amp;esrc=s&amp;source=images&amp;cd=&amp;cad=rja&amp;uact=8&amp;ved=0ahUKEwiPtoiEqdTTAhXJWSwKHcS9AE4QjRwIBw&amp;url=http%3A%2F%2Fwww.n-denkei.co.jp%2Fsearch%2Fproduct%2Fresult%2F%3FsearchKeywords%3D%26searchSubmit%3D%26sMaker%3D%25E6%259D%25B1%25E6%25B4%258B%25E9%259B%25BB%25E6%25BA%2590%25E6%25A9%259F%25E5%2599%25A8%25E6%25A0%25AA%25E5%25BC%258F%25E4%25BC%259A%25E7%25A4%25BE&amp;psig=AFQjCNEI7D0TNhCpfVFF1h2zd5aT1P51eA&amp;ust=14939213873042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7"/>
            <a:ext cx="9144000" cy="544522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ruta 3"/>
          <p:cNvSpPr txBox="1"/>
          <p:nvPr/>
        </p:nvSpPr>
        <p:spPr>
          <a:xfrm>
            <a:off x="0" y="5274120"/>
            <a:ext cx="91440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Carlos A. Martins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ESS – Accelerator Division - RF Electrical Power Systems</a:t>
            </a: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6617"/>
            <a:ext cx="5706219" cy="380153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5534" y="4172483"/>
            <a:ext cx="879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25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Modulators, RFPS’s </a:t>
            </a:r>
            <a:r>
              <a:rPr lang="en-US" sz="25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and LWU Magnet </a:t>
            </a:r>
            <a:r>
              <a:rPr lang="en-US" sz="25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P</a:t>
            </a:r>
            <a:r>
              <a:rPr lang="en-US" sz="25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ower Converters:</a:t>
            </a:r>
          </a:p>
          <a:p>
            <a:pPr marL="57150" algn="ctr"/>
            <a:r>
              <a:rPr lang="en-US" sz="25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- Integration within RF cell</a:t>
            </a:r>
          </a:p>
        </p:txBody>
      </p:sp>
      <p:pic>
        <p:nvPicPr>
          <p:cNvPr id="9" name="Bildobjekt 5" descr="ESS-vit-log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1950"/>
            <a:ext cx="2082800" cy="1114297"/>
          </a:xfrm>
          <a:prstGeom prst="rect">
            <a:avLst/>
          </a:prstGeom>
          <a:solidFill>
            <a:srgbClr val="00A1DA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4778"/>
            <a:ext cx="2319330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038941"/>
            <a:ext cx="4263578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7" y="725675"/>
            <a:ext cx="3751803" cy="31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3704858"/>
            <a:ext cx="3608712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5" y="4827196"/>
            <a:ext cx="297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RF - LPS: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1- Remote hard control cable;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086345" y="4546600"/>
            <a:ext cx="2281522" cy="730602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854840">
            <a:off x="4251058" y="4205701"/>
            <a:ext cx="84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Controller crate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9234" y="3730765"/>
            <a:ext cx="118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Controller crate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803905" y="3510486"/>
            <a:ext cx="207280" cy="26913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419865" y="3523033"/>
            <a:ext cx="207280" cy="26913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4520" y="3444880"/>
            <a:ext cx="67734" cy="1100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36273" y="3450166"/>
            <a:ext cx="67734" cy="1100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038941"/>
            <a:ext cx="4263578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7" y="725675"/>
            <a:ext cx="3751803" cy="31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3704858"/>
            <a:ext cx="3608712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5" y="4827196"/>
            <a:ext cx="208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PSS: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1- PSS control cable;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199949" y="4869160"/>
            <a:ext cx="5505279" cy="408042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55779" y="5626381"/>
            <a:ext cx="8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PSS </a:t>
            </a:r>
            <a:r>
              <a:rPr lang="en-GB" sz="1200" dirty="0" err="1" smtClean="0">
                <a:solidFill>
                  <a:srgbClr val="FF0000"/>
                </a:solidFill>
              </a:rPr>
              <a:t>contactorbox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7396" y="1853675"/>
            <a:ext cx="91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PSS contactor box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728331" y="2272420"/>
            <a:ext cx="137506" cy="45939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94463" y="2735688"/>
            <a:ext cx="6773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753256" y="5020966"/>
            <a:ext cx="864533" cy="75873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17643" y="2731810"/>
            <a:ext cx="6773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66796" y="2270311"/>
            <a:ext cx="184714" cy="45939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038941"/>
            <a:ext cx="4263578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7" y="725675"/>
            <a:ext cx="3751803" cy="31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3704858"/>
            <a:ext cx="3608712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5" y="4827196"/>
            <a:ext cx="244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Water: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1- Inlet/outlet manifold;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560624" y="2596278"/>
            <a:ext cx="2704712" cy="2680926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01966" y="1717775"/>
            <a:ext cx="84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Water manifold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913" y="3750578"/>
            <a:ext cx="122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Water manifold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678027" y="3585420"/>
            <a:ext cx="137506" cy="2550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67396" y="3528167"/>
            <a:ext cx="17938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92847" y="2114093"/>
            <a:ext cx="378999" cy="320601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66796" y="2270311"/>
            <a:ext cx="184714" cy="45939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23598" y="2273111"/>
            <a:ext cx="0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08262" y="2310244"/>
            <a:ext cx="0" cy="358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193327" y="3528167"/>
            <a:ext cx="179384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087880" y="3585420"/>
            <a:ext cx="195139" cy="2550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038941"/>
            <a:ext cx="4263578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7" y="725675"/>
            <a:ext cx="3751803" cy="31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3704858"/>
            <a:ext cx="3608712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5" y="4827196"/>
            <a:ext cx="4247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Conventional power: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1- AC power cables, power port;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2- AC power cable, control port (from UPS);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324225" y="4543426"/>
            <a:ext cx="4752975" cy="745435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88867" y="3996199"/>
            <a:ext cx="84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AC power input terminal box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679" y="2754670"/>
            <a:ext cx="8969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180974" y="4595542"/>
            <a:ext cx="530438" cy="320601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31781" y="2500065"/>
            <a:ext cx="92357" cy="2342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63570" y="4714875"/>
            <a:ext cx="3727905" cy="857757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3509" y="1911914"/>
            <a:ext cx="84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AC power input terminal box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66796" y="2756131"/>
            <a:ext cx="8969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633371" y="2503126"/>
            <a:ext cx="158430" cy="2342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038941"/>
            <a:ext cx="4263578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7" y="725675"/>
            <a:ext cx="3751803" cy="31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3704858"/>
            <a:ext cx="3608712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5" y="4827196"/>
            <a:ext cx="250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RF amplifiers: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1- HV output cables (4x);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616859" y="5340978"/>
            <a:ext cx="5129662" cy="283445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88866" y="4879313"/>
            <a:ext cx="8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HV output sockets (4x)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6681" y="2754670"/>
            <a:ext cx="20034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788807" y="5202478"/>
            <a:ext cx="755843" cy="39532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61713" y="2415396"/>
            <a:ext cx="162425" cy="318879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3509" y="1868784"/>
            <a:ext cx="8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HV output sockets (4x)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633371" y="2415396"/>
            <a:ext cx="221308" cy="32194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79586" y="2759385"/>
            <a:ext cx="20034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84" y="173421"/>
            <a:ext cx="7193133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RF Power Stations for Spokes – SUMMARY &amp; STATUS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3515" y="1538630"/>
            <a:ext cx="5150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Spokes: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26 units, IKC from </a:t>
            </a:r>
            <a:r>
              <a:rPr lang="en-US" b="1" dirty="0" err="1" smtClean="0">
                <a:solidFill>
                  <a:schemeClr val="accent1"/>
                </a:solidFill>
              </a:rPr>
              <a:t>Elettra</a:t>
            </a:r>
            <a:r>
              <a:rPr lang="en-US" b="1" dirty="0" smtClean="0">
                <a:solidFill>
                  <a:schemeClr val="accent1"/>
                </a:solidFill>
              </a:rPr>
              <a:t>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Writing technical specification in view of tendering almost finished;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IKC agreement not signed, VAT and cash flow issues;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Procurement starts in July 2017;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Placement of contract: 	Feb 2018;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Delivery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unit: 		Nov 2018;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Delivery units 2 to 26: 	until Oct. 2019;</a:t>
            </a:r>
          </a:p>
        </p:txBody>
      </p:sp>
    </p:spTree>
    <p:extLst>
      <p:ext uri="{BB962C8B-B14F-4D97-AF65-F5344CB8AC3E}">
        <p14:creationId xmlns:p14="http://schemas.microsoft.com/office/powerpoint/2010/main" val="26131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84" y="173421"/>
            <a:ext cx="7057084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RFPS for spokes in 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G02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Gallery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9" y="1442946"/>
            <a:ext cx="8085880" cy="5347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0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83" y="173421"/>
            <a:ext cx="7598950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RFPS for spokes in 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G02 Gallery:</a:t>
            </a: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67" y="1248206"/>
            <a:ext cx="5269277" cy="34846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183" y="2747701"/>
            <a:ext cx="4119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The only interface position points defined today are: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Flange of output RF;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rgbClr val="0066FF"/>
              </a:solidFill>
            </a:endParaRPr>
          </a:p>
          <a:p>
            <a:r>
              <a:rPr lang="en-GB" b="1" u="sng" dirty="0" smtClean="0">
                <a:solidFill>
                  <a:srgbClr val="0066FF"/>
                </a:solidFill>
              </a:rPr>
              <a:t>Missing are: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ICS (Ethernet cable, trigger cable);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PSS (control cable);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MPS (RFPS status cable);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RFDS (RFDS interlock cables);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LLRF (LLRF input RF cable);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Conventional power (AC power cable power port &amp; control port (UPS);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0066FF"/>
                </a:solidFill>
              </a:rPr>
              <a:t>Water (Inlet/outlet water manifold connection points);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84" y="173421"/>
            <a:ext cx="7193133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Klystron/IOT Modulators for High Beta – SUMMARY &amp; STATUS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3515" y="1538630"/>
            <a:ext cx="6879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High Beta I (i.e. upon VE exercise):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11 units;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In case of decision for KLYSTRONS: same topology/design (SML) as for the Medium Beta;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In case of decision for IOT’s: new topology to be identified;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Decision </a:t>
            </a:r>
            <a:r>
              <a:rPr lang="en-US" b="1" dirty="0" smtClean="0">
                <a:solidFill>
                  <a:schemeClr val="accent1"/>
                </a:solidFill>
              </a:rPr>
              <a:t>klystrons or IOT’s is supposed to be taken by Nov. 2017</a:t>
            </a:r>
          </a:p>
        </p:txBody>
      </p:sp>
    </p:spTree>
    <p:extLst>
      <p:ext uri="{BB962C8B-B14F-4D97-AF65-F5344CB8AC3E}">
        <p14:creationId xmlns:p14="http://schemas.microsoft.com/office/powerpoint/2010/main" val="34738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84" y="173421"/>
            <a:ext cx="6168083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LWU Magnet Power 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onverters – SUMMARY &amp; STATUS</a:t>
            </a:r>
          </a:p>
        </p:txBody>
      </p:sp>
      <p:pic>
        <p:nvPicPr>
          <p:cNvPr id="16" name="Picture_x0020_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07" y="1806527"/>
            <a:ext cx="3974426" cy="237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_x0020_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4" y="1678525"/>
            <a:ext cx="5495925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183" y="4482593"/>
            <a:ext cx="4296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harmonization: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Types: PCQ5 = PCQ6 = PCQ7 = </a:t>
            </a:r>
            <a:r>
              <a:rPr lang="en-GB" b="1" dirty="0" smtClean="0"/>
              <a:t>PCQ567</a:t>
            </a:r>
            <a:r>
              <a:rPr lang="en-GB" dirty="0" smtClean="0"/>
              <a:t>;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Types</a:t>
            </a:r>
            <a:r>
              <a:rPr lang="en-GB" dirty="0" smtClean="0"/>
              <a:t>: PCC5 = PCC6 = PCC8 = </a:t>
            </a:r>
            <a:r>
              <a:rPr lang="en-GB" b="1" dirty="0" smtClean="0"/>
              <a:t>PCC568</a:t>
            </a:r>
            <a:r>
              <a:rPr lang="en-GB" dirty="0" smtClean="0"/>
              <a:t>;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2072" y="4390260"/>
            <a:ext cx="393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PCQ567: 133 units rated 200A/30V, DC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82072" y="4667259"/>
            <a:ext cx="414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PCC568: </a:t>
            </a:r>
            <a:r>
              <a:rPr lang="en-GB" dirty="0" smtClean="0"/>
              <a:t>144 </a:t>
            </a:r>
            <a:r>
              <a:rPr lang="en-GB" dirty="0" smtClean="0"/>
              <a:t>units rated </a:t>
            </a:r>
            <a:r>
              <a:rPr lang="en-GB" dirty="0"/>
              <a:t>±16A/ ±</a:t>
            </a:r>
            <a:r>
              <a:rPr lang="en-GB" dirty="0" smtClean="0"/>
              <a:t>24V, </a:t>
            </a:r>
            <a:r>
              <a:rPr lang="en-GB" dirty="0" smtClean="0"/>
              <a:t>DC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82072" y="5004325"/>
            <a:ext cx="347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dirty="0" smtClean="0"/>
              <a:t>PCD1:     1 unit </a:t>
            </a:r>
            <a:r>
              <a:rPr lang="en-GB" dirty="0" smtClean="0"/>
              <a:t>rated </a:t>
            </a:r>
            <a:r>
              <a:rPr lang="en-GB" dirty="0" smtClean="0"/>
              <a:t>??A</a:t>
            </a:r>
            <a:r>
              <a:rPr lang="en-GB" dirty="0"/>
              <a:t>/ </a:t>
            </a:r>
            <a:r>
              <a:rPr lang="en-GB" dirty="0" smtClean="0"/>
              <a:t>??V, </a:t>
            </a:r>
            <a:r>
              <a:rPr lang="en-GB" dirty="0" smtClean="0"/>
              <a:t>DC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95932" y="5280520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dirty="0" smtClean="0"/>
              <a:t>PCQ8:     6 units </a:t>
            </a:r>
            <a:r>
              <a:rPr lang="en-GB" dirty="0" smtClean="0"/>
              <a:t>rated </a:t>
            </a:r>
            <a:r>
              <a:rPr lang="en-GB" dirty="0" smtClean="0"/>
              <a:t>??A</a:t>
            </a:r>
            <a:r>
              <a:rPr lang="en-GB" dirty="0"/>
              <a:t>/ </a:t>
            </a:r>
            <a:r>
              <a:rPr lang="en-GB" dirty="0" smtClean="0"/>
              <a:t>??V, </a:t>
            </a:r>
            <a:r>
              <a:rPr lang="en-GB" dirty="0" smtClean="0"/>
              <a:t>DC</a:t>
            </a:r>
            <a:endParaRPr lang="en-GB" dirty="0"/>
          </a:p>
        </p:txBody>
      </p:sp>
      <p:pic>
        <p:nvPicPr>
          <p:cNvPr id="4098" name="Picture 2" descr="Image result for danfysik 91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" y="5052631"/>
            <a:ext cx="1771591" cy="8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PS – High-Stability Digital Power Supply Series – up to 10 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61361"/>
            <a:ext cx="1781277" cy="8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6110802"/>
            <a:ext cx="1439334" cy="63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03" y="6165364"/>
            <a:ext cx="693907" cy="6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9332" y="6291238"/>
            <a:ext cx="277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4 units into 1 crate 3”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184" y="173421"/>
            <a:ext cx="7193133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and Quantities of Equipment under WP17 Responsibility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14004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RFQ &amp; DTL: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3 x modulators rated 115kV/100A, 3.5ms/14Hz (660kVA) – SML topology;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753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Spokes: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26 x RF Power Stations, rated 400kWrf, 3.5ms/14Hz (60kVA) – Tetrode based;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26 x Power converters for LWU quadrupole magnets, rated 200A/30V DC – type PCQ5;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26 x Power converters for LWU corrector magnets, rated ±16A/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±24V – type PCC5;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47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Medium Beta: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9 </a:t>
            </a:r>
            <a:r>
              <a:rPr lang="en-US" b="1" dirty="0">
                <a:solidFill>
                  <a:schemeClr val="accent1"/>
                </a:solidFill>
              </a:rPr>
              <a:t>x modulators rated 115kV/100A, 3.5ms/14Hz (660kVA) – SML topology;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18 x Power converters for LWU quadrupole magnets, rated 200A/30V DC – type PCQ6;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18 x Power converters for LWU corrector magnets, rated ±16A/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±24V – type PCC6;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918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High Beta I (i.e. following VE):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11 </a:t>
            </a:r>
            <a:r>
              <a:rPr lang="en-US" b="1" dirty="0">
                <a:solidFill>
                  <a:schemeClr val="accent1"/>
                </a:solidFill>
              </a:rPr>
              <a:t>x modulators </a:t>
            </a:r>
            <a:r>
              <a:rPr lang="en-US" b="1" dirty="0" smtClean="0">
                <a:solidFill>
                  <a:schemeClr val="accent1"/>
                </a:solidFill>
              </a:rPr>
              <a:t>either Klystrons or IOT’s (660kVA</a:t>
            </a:r>
            <a:r>
              <a:rPr lang="en-US" b="1" dirty="0">
                <a:solidFill>
                  <a:schemeClr val="accent1"/>
                </a:solidFill>
              </a:rPr>
              <a:t>) </a:t>
            </a:r>
            <a:r>
              <a:rPr lang="en-US" b="1" dirty="0" smtClean="0">
                <a:solidFill>
                  <a:schemeClr val="accent1"/>
                </a:solidFill>
              </a:rPr>
              <a:t>– topology not defined if IOT’s;</a:t>
            </a:r>
            <a:endParaRPr lang="en-US" b="1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42 x Power converters for LWU quadrupole magnets, rated 200A/30V DC – type PCQ6;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42 x Power converters for LWU corrector magnets, rated ±16A/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±24V – type PCC6;</a:t>
            </a:r>
          </a:p>
        </p:txBody>
      </p:sp>
    </p:spTree>
    <p:extLst>
      <p:ext uri="{BB962C8B-B14F-4D97-AF65-F5344CB8AC3E}">
        <p14:creationId xmlns:p14="http://schemas.microsoft.com/office/powerpoint/2010/main" val="8185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LWU Magnet Power Converters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Rack 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internal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layout (except PCD1)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80462"/>
            <a:ext cx="9112484" cy="4977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801" y="1349399"/>
            <a:ext cx="714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3 types of Rack layout for the whole machine: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Type “A” can feed 2 LWU’s; Type “B” can feed 1 LWU; Type “C” can feed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LWU Magnets Powering Configuration: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Rack </a:t>
            </a:r>
            <a:r>
              <a:rPr lang="en-US" sz="25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raws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33" y="3101819"/>
            <a:ext cx="3860695" cy="382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111"/>
            <a:ext cx="5621867" cy="269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LWU Magnets Powering Configuration: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Rack / stub / LWU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417692"/>
            <a:ext cx="179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Spoke;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Medium Beta;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12" y="1431426"/>
            <a:ext cx="7211876" cy="5414094"/>
            <a:chOff x="2379133" y="1512570"/>
            <a:chExt cx="6242414" cy="468630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6" r="907"/>
            <a:stretch/>
          </p:blipFill>
          <p:spPr bwMode="auto">
            <a:xfrm>
              <a:off x="2497931" y="1512570"/>
              <a:ext cx="6123616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379133" y="5969000"/>
              <a:ext cx="567267" cy="229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69758" y="6447154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1 x Rack type “B”</a:t>
            </a:r>
            <a:endParaRPr lang="en-GB" sz="12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56134" y="5875867"/>
            <a:ext cx="0" cy="571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8306" y="1995729"/>
            <a:ext cx="8680893" cy="4830713"/>
            <a:chOff x="158306" y="1995729"/>
            <a:chExt cx="8680893" cy="4830713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2300" y="1995729"/>
              <a:ext cx="8556899" cy="480300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0407" y="6547037"/>
              <a:ext cx="500691" cy="279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8306" y="5031932"/>
              <a:ext cx="353359" cy="1766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" y="1417692"/>
            <a:ext cx="47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High Beta;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LWU Magnets Powering Configuration: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Rack / stub / LWU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1776746"/>
            <a:ext cx="8780110" cy="49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LWU Magnets Powering Configuration: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Rack / stub / LWU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1417692"/>
            <a:ext cx="470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HEBT;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A2T;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Dump Line;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1678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HEBT: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32 x Power converters for LWU quadrupole magnets, rated 200A/30V DC – type PCQ6;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32 x Power converters for LWU corrector magnets, rated ±16A/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±24V – type PCC6;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1 x Power converter for vertical dipole, rated ??/?? – type PCD1;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981" y="35205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Dump Line: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3 x Power converters for LWU quadrupole magnets, rated 200A/30V DC – type PCQ6;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6</a:t>
            </a:r>
            <a:r>
              <a:rPr lang="en-US" b="1" dirty="0" smtClean="0">
                <a:solidFill>
                  <a:schemeClr val="accent1"/>
                </a:solidFill>
              </a:rPr>
              <a:t> x Power converters for LWU corrector magnets, rated ±16A/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±24V – type PCC6;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004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High Beta II (completion to 5MW beam):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11 x modulators either Klystrons or IOT’s (660kVA) – topology not defined if IOT’s;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81" y="457020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A2T: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12 x Power converters for LWU quadrupole magnets, rated 200A/30V DC – type PCQ7;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12 x Power converters for LWU corrector magnets, rated ±16A/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±24V – type PCC6;</a:t>
            </a: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6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x Power converters for </a:t>
            </a:r>
            <a:r>
              <a:rPr lang="en-US" b="1" dirty="0" smtClean="0">
                <a:solidFill>
                  <a:schemeClr val="accent1"/>
                </a:solidFill>
              </a:rPr>
              <a:t>LWU quadrupole </a:t>
            </a:r>
            <a:r>
              <a:rPr lang="en-US" b="1" dirty="0">
                <a:solidFill>
                  <a:schemeClr val="accent1"/>
                </a:solidFill>
              </a:rPr>
              <a:t>magnets, rated 200A/30V DC – type </a:t>
            </a:r>
            <a:r>
              <a:rPr lang="en-US" b="1" dirty="0" smtClean="0">
                <a:solidFill>
                  <a:schemeClr val="accent1"/>
                </a:solidFill>
              </a:rPr>
              <a:t>PCQ8;</a:t>
            </a:r>
            <a:endParaRPr lang="en-US" b="1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8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x Power converters for </a:t>
            </a:r>
            <a:r>
              <a:rPr lang="en-US" b="1" dirty="0" smtClean="0">
                <a:solidFill>
                  <a:schemeClr val="accent1"/>
                </a:solidFill>
              </a:rPr>
              <a:t>LWU corrector </a:t>
            </a:r>
            <a:r>
              <a:rPr lang="en-US" b="1" dirty="0">
                <a:solidFill>
                  <a:schemeClr val="accent1"/>
                </a:solidFill>
              </a:rPr>
              <a:t>magnets, rated ±16A/ ±24V – type </a:t>
            </a:r>
            <a:r>
              <a:rPr lang="en-US" b="1" dirty="0" smtClean="0">
                <a:solidFill>
                  <a:schemeClr val="accent1"/>
                </a:solidFill>
              </a:rPr>
              <a:t>PCC8;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184" y="173421"/>
            <a:ext cx="7193133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and Quantities of Equipment under WP17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355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184" y="173421"/>
            <a:ext cx="7193133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Klystron Modulators – SUMMARY &amp; STATUS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62093" y="957101"/>
            <a:ext cx="4186371" cy="2768257"/>
            <a:chOff x="287696" y="1735176"/>
            <a:chExt cx="4474978" cy="2959100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" t="6437" r="5235" b="2274"/>
            <a:stretch/>
          </p:blipFill>
          <p:spPr bwMode="auto">
            <a:xfrm>
              <a:off x="698674" y="1838046"/>
              <a:ext cx="4064000" cy="28562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 rot="257698">
              <a:off x="1564681" y="3877031"/>
              <a:ext cx="1878965" cy="27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0000"/>
                  </a:solidFill>
                  <a:effectLst/>
                  <a:latin typeface="Tahoma"/>
                  <a:ea typeface="ヒラギノ角ゴ Pro W3"/>
                  <a:cs typeface="Times New Roman"/>
                </a:rPr>
                <a:t>Oil spill retention bin</a:t>
              </a:r>
              <a:endParaRPr lang="en-US" sz="1200" b="1" dirty="0">
                <a:solidFill>
                  <a:srgbClr val="000000"/>
                </a:solidFill>
                <a:effectLst/>
                <a:latin typeface="Tahoma"/>
                <a:ea typeface="ヒラギノ角ゴ Pro W3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 rot="257698">
              <a:off x="1671806" y="1961665"/>
              <a:ext cx="1521026" cy="307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0000"/>
                  </a:solidFill>
                  <a:effectLst/>
                  <a:latin typeface="Tahoma"/>
                  <a:ea typeface="ヒラギノ角ゴ Pro W3"/>
                  <a:cs typeface="Times New Roman"/>
                </a:rPr>
                <a:t>AC/DC+DC/DC</a:t>
              </a:r>
              <a:endParaRPr lang="en-US" sz="1200" b="1" dirty="0">
                <a:solidFill>
                  <a:srgbClr val="000000"/>
                </a:solidFill>
                <a:effectLst/>
                <a:latin typeface="Tahoma"/>
                <a:ea typeface="ヒラギノ角ゴ Pro W3"/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89851" y="2223491"/>
              <a:ext cx="288290" cy="3956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 rot="257698">
              <a:off x="3035863" y="2099876"/>
              <a:ext cx="1721335" cy="32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0000"/>
                  </a:solidFill>
                  <a:effectLst/>
                  <a:latin typeface="Tahoma"/>
                  <a:ea typeface="ヒラギノ角ゴ Pro W3"/>
                  <a:cs typeface="Times New Roman"/>
                </a:rPr>
                <a:t>H-bridge (DC/AC)</a:t>
              </a:r>
              <a:endParaRPr lang="en-US" sz="1200" b="1" dirty="0">
                <a:solidFill>
                  <a:srgbClr val="000000"/>
                </a:solidFill>
                <a:effectLst/>
                <a:latin typeface="Tahoma"/>
                <a:ea typeface="ヒラギノ角ゴ Pro W3"/>
                <a:cs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042326" y="2314296"/>
              <a:ext cx="312420" cy="330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 rot="16200000">
              <a:off x="-289202" y="2312074"/>
              <a:ext cx="1746885" cy="59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GB" sz="1200" b="1" dirty="0">
                  <a:solidFill>
                    <a:srgbClr val="FF0000"/>
                  </a:solidFill>
                  <a:effectLst/>
                  <a:latin typeface="Tahoma"/>
                  <a:ea typeface="ヒラギノ角ゴ Pro W3"/>
                  <a:cs typeface="Times New Roman"/>
                </a:rPr>
                <a:t>LV power converter stage</a:t>
              </a:r>
              <a:endParaRPr lang="en-US" sz="1200" b="1" dirty="0">
                <a:solidFill>
                  <a:srgbClr val="000000"/>
                </a:solidFill>
                <a:effectLst/>
                <a:latin typeface="Tahoma"/>
                <a:ea typeface="ヒラギノ角ゴ Pro W3"/>
                <a:cs typeface="Times New Roman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 rot="16200000">
              <a:off x="-41234" y="3647796"/>
              <a:ext cx="1235075" cy="47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0000"/>
                  </a:solidFill>
                  <a:effectLst/>
                  <a:latin typeface="Tahoma"/>
                  <a:ea typeface="ヒラギノ角ゴ Pro W3"/>
                  <a:cs typeface="Times New Roman"/>
                </a:rPr>
                <a:t>HV oil tank assembly</a:t>
              </a:r>
              <a:endParaRPr lang="en-US" sz="1200" b="1" dirty="0">
                <a:solidFill>
                  <a:srgbClr val="000000"/>
                </a:solidFill>
                <a:effectLst/>
                <a:latin typeface="Tahoma"/>
                <a:ea typeface="ヒラギノ角ゴ Pro W3"/>
                <a:cs typeface="Times New Roman"/>
              </a:endParaRPr>
            </a:p>
          </p:txBody>
        </p:sp>
      </p:grp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92" y="3726276"/>
            <a:ext cx="4378394" cy="312587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-3515" y="1538630"/>
            <a:ext cx="5150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RFQ &amp; DTL modulators: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3 units, IKC from ESS Bilbao;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call for tenders launched end Dec. 2016;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3 offers received on 3</a:t>
            </a:r>
            <a:r>
              <a:rPr lang="en-US" b="1" baseline="30000" dirty="0" smtClean="0">
                <a:solidFill>
                  <a:schemeClr val="accent1"/>
                </a:solidFill>
              </a:rPr>
              <a:t>rd</a:t>
            </a:r>
            <a:r>
              <a:rPr lang="en-US" b="1" dirty="0" smtClean="0">
                <a:solidFill>
                  <a:schemeClr val="accent1"/>
                </a:solidFill>
              </a:rPr>
              <a:t> March 2017;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1 offer pre-selected; evaluation undergoing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Placement of contract: 	July 2017;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Delivery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unit: 		July 2018;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Delivery units 2 &amp; 3: 	Jan. 2019;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" y="4372607"/>
            <a:ext cx="5146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</a:rPr>
              <a:t>Medium Beta modulators:</a:t>
            </a:r>
            <a:endParaRPr lang="en-US" b="1" u="sng" dirty="0">
              <a:solidFill>
                <a:schemeClr val="accent1"/>
              </a:solidFill>
            </a:endParaRPr>
          </a:p>
          <a:p>
            <a:pPr marL="471488" lvl="1" indent="-142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9 units, Not IKC, in charge by ESS Lund;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1"/>
                </a:solidFill>
              </a:rPr>
              <a:t>call for tenders launched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 smtClean="0">
                <a:solidFill>
                  <a:schemeClr val="accent1"/>
                </a:solidFill>
              </a:rPr>
              <a:t>nd</a:t>
            </a:r>
            <a:r>
              <a:rPr lang="en-US" b="1" dirty="0" smtClean="0">
                <a:solidFill>
                  <a:schemeClr val="accent1"/>
                </a:solidFill>
              </a:rPr>
              <a:t> Apr. 2017;</a:t>
            </a:r>
            <a:endParaRPr lang="en-US" b="1" dirty="0">
              <a:solidFill>
                <a:schemeClr val="accent1"/>
              </a:solidFill>
            </a:endParaRP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/>
                </a:solidFill>
              </a:rPr>
              <a:t>offers </a:t>
            </a:r>
            <a:r>
              <a:rPr lang="en-US" b="1" dirty="0">
                <a:solidFill>
                  <a:schemeClr val="accent1"/>
                </a:solidFill>
              </a:rPr>
              <a:t>received on </a:t>
            </a:r>
            <a:r>
              <a:rPr lang="en-US" b="1" dirty="0" smtClean="0">
                <a:solidFill>
                  <a:schemeClr val="accent1"/>
                </a:solidFill>
              </a:rPr>
              <a:t>8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May 2017</a:t>
            </a:r>
            <a:r>
              <a:rPr lang="en-US" b="1" dirty="0">
                <a:solidFill>
                  <a:schemeClr val="accent1"/>
                </a:solidFill>
              </a:rPr>
              <a:t>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Evaluation and selection by 30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May 2017</a:t>
            </a:r>
            <a:endParaRPr lang="en-US" b="1" dirty="0">
              <a:solidFill>
                <a:srgbClr val="FF0000"/>
              </a:solidFill>
            </a:endParaRP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</a:rPr>
              <a:t>Placement of contract: 	</a:t>
            </a:r>
            <a:r>
              <a:rPr lang="en-US" b="1" dirty="0" smtClean="0">
                <a:solidFill>
                  <a:srgbClr val="FF0000"/>
                </a:solidFill>
              </a:rPr>
              <a:t>June 2017</a:t>
            </a:r>
            <a:r>
              <a:rPr lang="en-US" b="1" dirty="0">
                <a:solidFill>
                  <a:srgbClr val="FF0000"/>
                </a:solidFill>
              </a:rPr>
              <a:t>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</a:rPr>
              <a:t>Delivery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unit: 		</a:t>
            </a:r>
            <a:r>
              <a:rPr lang="en-US" b="1" dirty="0" smtClean="0">
                <a:solidFill>
                  <a:srgbClr val="FF0000"/>
                </a:solidFill>
              </a:rPr>
              <a:t>June 2018</a:t>
            </a:r>
            <a:r>
              <a:rPr lang="en-US" b="1" dirty="0">
                <a:solidFill>
                  <a:srgbClr val="FF0000"/>
                </a:solidFill>
              </a:rPr>
              <a:t>;</a:t>
            </a:r>
          </a:p>
          <a:p>
            <a:pPr marL="898525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</a:rPr>
              <a:t>Delivery units </a:t>
            </a:r>
            <a:r>
              <a:rPr lang="en-US" b="1" dirty="0" smtClean="0">
                <a:solidFill>
                  <a:srgbClr val="FF0000"/>
                </a:solidFill>
              </a:rPr>
              <a:t>2 to 9: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until June 2019;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0" y="1044858"/>
            <a:ext cx="4235116" cy="36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38" y="1156170"/>
            <a:ext cx="4136561" cy="36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11" y="4300906"/>
            <a:ext cx="3649830" cy="24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660 kVA modulator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5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features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00" y="4352187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Pulling handle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7267" y="4013200"/>
            <a:ext cx="3556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39334" y="4494128"/>
            <a:ext cx="3556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7599" y="4960112"/>
            <a:ext cx="49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foot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17800" y="5382087"/>
            <a:ext cx="474134" cy="3935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0176" y="5551785"/>
            <a:ext cx="71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Pivoting wheels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0508" y="6298580"/>
            <a:ext cx="71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Fixed wheels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88934" y="6409267"/>
            <a:ext cx="338666" cy="1201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859116">
            <a:off x="5630334" y="3187228"/>
            <a:ext cx="8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HV oil tank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859116">
            <a:off x="6348363" y="3931532"/>
            <a:ext cx="122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Oil retention bin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7022" y="4559074"/>
            <a:ext cx="88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HV output sockets (4x)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 flipV="1">
            <a:off x="7948422" y="3325728"/>
            <a:ext cx="669756" cy="12333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100822" y="2779854"/>
            <a:ext cx="602021" cy="8608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37889" y="3551534"/>
            <a:ext cx="88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Grounding switch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61688" y="909941"/>
            <a:ext cx="88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AC power input terminal box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534400" y="1557867"/>
            <a:ext cx="236179" cy="8043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06267" y="1557867"/>
            <a:ext cx="142156" cy="9567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93857" y="1048232"/>
            <a:ext cx="82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PSS contactor box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939902" y="1868927"/>
            <a:ext cx="122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/>
                </a:solidFill>
              </a:rPr>
              <a:t>LV power electronic stage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802954">
            <a:off x="371573" y="1217193"/>
            <a:ext cx="87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Controller crate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22867" y="1480970"/>
            <a:ext cx="694267" cy="1298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802954">
            <a:off x="-44389" y="2039035"/>
            <a:ext cx="102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Water manifold (not shown)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30199" y="2676719"/>
            <a:ext cx="414868" cy="701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20508" y="3763200"/>
            <a:ext cx="118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Oil pump &amp; heat exchanger (not shown)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775200" y="3115648"/>
            <a:ext cx="450208" cy="745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91552" y="5348869"/>
            <a:ext cx="2852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Total weight: ~7.5 ton (with oil);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 smtClean="0"/>
              <a:t>Qty</a:t>
            </a:r>
            <a:r>
              <a:rPr lang="en-GB" sz="1400" b="1" dirty="0" smtClean="0"/>
              <a:t> of oil: 2200 litres;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17800" y="5782617"/>
            <a:ext cx="1574800" cy="3049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3915047" y="3035951"/>
            <a:ext cx="130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1"/>
                </a:solidFill>
              </a:rPr>
              <a:t>HV oil tank assembly stage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54" name="Right Brace 53"/>
          <p:cNvSpPr/>
          <p:nvPr/>
        </p:nvSpPr>
        <p:spPr>
          <a:xfrm>
            <a:off x="4222457" y="1601049"/>
            <a:ext cx="182156" cy="12467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Brace 58"/>
          <p:cNvSpPr/>
          <p:nvPr/>
        </p:nvSpPr>
        <p:spPr>
          <a:xfrm>
            <a:off x="4225320" y="2875771"/>
            <a:ext cx="186912" cy="9693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660 kVA modulator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5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features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995" r="5871" b="2160"/>
          <a:stretch/>
        </p:blipFill>
        <p:spPr>
          <a:xfrm>
            <a:off x="1371601" y="1981200"/>
            <a:ext cx="6224120" cy="440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667384">
            <a:off x="949511" y="3954743"/>
            <a:ext cx="197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Withdrawable oil tank for easy maintenance &amp; test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62667" y="5856550"/>
            <a:ext cx="98855" cy="468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3118" y="6154501"/>
            <a:ext cx="90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Add on sliding rails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62667" y="6090575"/>
            <a:ext cx="1084467" cy="2340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62667" y="6324600"/>
            <a:ext cx="20461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660 kVA modulator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5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external dimensions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-5459" y="1606609"/>
            <a:ext cx="9149460" cy="4281444"/>
            <a:chOff x="-5459" y="1606609"/>
            <a:chExt cx="9149460" cy="42814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9" r="32060" b="9157"/>
            <a:stretch/>
          </p:blipFill>
          <p:spPr bwMode="auto">
            <a:xfrm>
              <a:off x="6631538" y="1606609"/>
              <a:ext cx="2512463" cy="42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8" b="9386"/>
            <a:stretch/>
          </p:blipFill>
          <p:spPr bwMode="auto">
            <a:xfrm>
              <a:off x="-5459" y="1606609"/>
              <a:ext cx="6560083" cy="427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18033" y="2187723"/>
              <a:ext cx="564023" cy="282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777" y="2661089"/>
            <a:ext cx="118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Controller crate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4494" y="6005262"/>
            <a:ext cx="118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Front view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663" y="6005261"/>
            <a:ext cx="118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Left side view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6" y="1053416"/>
            <a:ext cx="7212179" cy="580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 of Medium Beta RF cell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1935" y="2726266"/>
            <a:ext cx="69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HV output sockets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201527" y="3312303"/>
            <a:ext cx="370473" cy="726297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44533" y="3312303"/>
            <a:ext cx="397934" cy="726297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86763" y="5697588"/>
            <a:ext cx="118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Controller crate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461935" y="5305247"/>
            <a:ext cx="257105" cy="45374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56201" y="5305247"/>
            <a:ext cx="302647" cy="45374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09301" y="5101154"/>
            <a:ext cx="67734" cy="2040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458848" y="5101153"/>
            <a:ext cx="67734" cy="2040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038941"/>
            <a:ext cx="4263578" cy="34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185" y="276241"/>
            <a:ext cx="8174682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Positioning of the 660kVA modulators in G02 Gallery: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Location of interface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points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7" y="725675"/>
            <a:ext cx="3751803" cy="31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3704858"/>
            <a:ext cx="3608712" cy="3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185" y="4827196"/>
            <a:ext cx="4210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66FF"/>
                </a:solidFill>
              </a:rPr>
              <a:t>ICS: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1- Ethernet remote fieldbus cable;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2- Ethernet remote digital streaming cable;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3- External pulse trigger cable;</a:t>
            </a:r>
            <a:endParaRPr lang="en-GB" dirty="0">
              <a:solidFill>
                <a:srgbClr val="0066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366926" y="4546600"/>
            <a:ext cx="2000941" cy="730602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854840">
            <a:off x="4251058" y="4205701"/>
            <a:ext cx="84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Controller crate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42272" y="4656668"/>
            <a:ext cx="1425595" cy="770692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78370" y="4764261"/>
            <a:ext cx="1589497" cy="1032690"/>
          </a:xfrm>
          <a:prstGeom prst="straightConnector1">
            <a:avLst/>
          </a:prstGeom>
          <a:ln w="9525"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09234" y="3730765"/>
            <a:ext cx="118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Controller crate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803905" y="3510486"/>
            <a:ext cx="207280" cy="26913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419865" y="3523033"/>
            <a:ext cx="207280" cy="26913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4520" y="3444880"/>
            <a:ext cx="67734" cy="1100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36273" y="3450166"/>
            <a:ext cx="67734" cy="1100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35358</TotalTime>
  <Words>1279</Words>
  <Application>Microsoft Office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Anpassad formgivning</vt:lpstr>
      <vt:lpstr>1_Office-tema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Carlos Martins</cp:lastModifiedBy>
  <cp:revision>1216</cp:revision>
  <cp:lastPrinted>2013-11-06T14:19:55Z</cp:lastPrinted>
  <dcterms:created xsi:type="dcterms:W3CDTF">2013-09-21T18:00:17Z</dcterms:created>
  <dcterms:modified xsi:type="dcterms:W3CDTF">2017-05-03T18:21:08Z</dcterms:modified>
</cp:coreProperties>
</file>