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7" r:id="rId2"/>
    <p:sldId id="319" r:id="rId3"/>
    <p:sldId id="439" r:id="rId4"/>
    <p:sldId id="447" r:id="rId5"/>
    <p:sldId id="449" r:id="rId6"/>
    <p:sldId id="454" r:id="rId7"/>
    <p:sldId id="320" r:id="rId8"/>
    <p:sldId id="458" r:id="rId9"/>
    <p:sldId id="459" r:id="rId10"/>
    <p:sldId id="258" r:id="rId11"/>
    <p:sldId id="408" r:id="rId12"/>
    <p:sldId id="470" r:id="rId13"/>
    <p:sldId id="475" r:id="rId14"/>
    <p:sldId id="472" r:id="rId15"/>
    <p:sldId id="473" r:id="rId16"/>
    <p:sldId id="474" r:id="rId17"/>
    <p:sldId id="455" r:id="rId18"/>
    <p:sldId id="457" r:id="rId19"/>
    <p:sldId id="384" r:id="rId20"/>
    <p:sldId id="460" r:id="rId21"/>
    <p:sldId id="424" r:id="rId22"/>
    <p:sldId id="386" r:id="rId23"/>
    <p:sldId id="468" r:id="rId24"/>
    <p:sldId id="431" r:id="rId25"/>
    <p:sldId id="467" r:id="rId26"/>
    <p:sldId id="462" r:id="rId27"/>
    <p:sldId id="463" r:id="rId28"/>
    <p:sldId id="465" r:id="rId29"/>
    <p:sldId id="466" r:id="rId30"/>
    <p:sldId id="469" r:id="rId31"/>
    <p:sldId id="270" r:id="rId32"/>
    <p:sldId id="278" r:id="rId3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06D3-030A-420C-9FC1-0CD1FF30FAE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28A98-C5F7-40CD-90A3-5C097D365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41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18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2017-05-10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RF cell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Anders Sunesson RF </a:t>
            </a:r>
            <a:r>
              <a:rPr lang="sv-SE" sz="2000" dirty="0" err="1" smtClean="0">
                <a:solidFill>
                  <a:schemeClr val="bg1"/>
                </a:solidFill>
              </a:rPr>
              <a:t>group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leader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(assistance from the RF group kindly acknowledged)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RF cell review, May 11, 2017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/>
          </a:bodyPr>
          <a:lstStyle/>
          <a:p>
            <a:pPr marL="360363" indent="-360363"/>
            <a:r>
              <a:rPr lang="en-GB" sz="3400" dirty="0" smtClean="0"/>
              <a:t>RF systems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292"/>
            <a:ext cx="8229600" cy="4954424"/>
          </a:xfrm>
        </p:spPr>
        <p:txBody>
          <a:bodyPr lIns="85699" tIns="42850" rIns="85699" bIns="42850">
            <a:normAutofit lnSpcReduction="10000"/>
          </a:bodyPr>
          <a:lstStyle/>
          <a:p>
            <a:pPr marL="400040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Power to 155 cavities, one RF station/cavity</a:t>
            </a:r>
          </a:p>
          <a:p>
            <a:pPr marL="857240" lvl="1" indent="-342900">
              <a:buFont typeface="Calibri" panose="020F0502020204030204" pitchFamily="34" charset="0"/>
              <a:buChar char="‒"/>
            </a:pPr>
            <a:r>
              <a:rPr lang="en-GB" dirty="0" smtClean="0">
                <a:solidFill>
                  <a:schemeClr val="tx1"/>
                </a:solidFill>
              </a:rPr>
              <a:t>High Voltage new development: SML modulator topology</a:t>
            </a:r>
          </a:p>
          <a:p>
            <a:pPr marL="857240" lvl="1" indent="-342900">
              <a:buFont typeface="Calibri" panose="020F0502020204030204" pitchFamily="34" charset="0"/>
              <a:buChar char="‒"/>
            </a:pPr>
            <a:r>
              <a:rPr lang="en-GB" dirty="0" smtClean="0">
                <a:solidFill>
                  <a:schemeClr val="tx1"/>
                </a:solidFill>
              </a:rPr>
              <a:t>High Power RF Amplifier new development: MB-IOT amplifier (targeted for high beta)</a:t>
            </a:r>
          </a:p>
          <a:p>
            <a:pPr marL="400040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 large part of the RF systems is provided in collaboration with partners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NC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 (Spain) (complete RF systems)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Spoke RF stations (Italy) (RF transmitters + interlocks)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LLRF (Spain and Poland) (both NC and SC)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high power distribution (UK) (SC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Phase ref distribution (Poland) (the whole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Installation (Poland)</a:t>
            </a:r>
          </a:p>
          <a:p>
            <a:pPr marL="399969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Collaboration Lund </a:t>
            </a:r>
            <a:r>
              <a:rPr lang="en-GB" dirty="0" err="1" smtClean="0">
                <a:solidFill>
                  <a:schemeClr val="tx1"/>
                </a:solidFill>
              </a:rPr>
              <a:t>Univ</a:t>
            </a:r>
            <a:r>
              <a:rPr lang="en-GB" dirty="0" smtClean="0">
                <a:solidFill>
                  <a:schemeClr val="tx1"/>
                </a:solidFill>
              </a:rPr>
              <a:t>  Uppsala </a:t>
            </a:r>
            <a:r>
              <a:rPr lang="en-GB" dirty="0" err="1" smtClean="0">
                <a:solidFill>
                  <a:schemeClr val="tx1"/>
                </a:solidFill>
              </a:rPr>
              <a:t>Univ</a:t>
            </a:r>
            <a:r>
              <a:rPr lang="en-GB" dirty="0" smtClean="0">
                <a:solidFill>
                  <a:schemeClr val="tx1"/>
                </a:solidFill>
              </a:rPr>
              <a:t>(FREIA facility)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3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828039" y="3982065"/>
            <a:ext cx="1112762" cy="2702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Cell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95646"/>
            <a:ext cx="7975773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 bwMode="auto">
          <a:xfrm>
            <a:off x="3818870" y="4800122"/>
            <a:ext cx="4296827" cy="15915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886149" y="4767314"/>
            <a:ext cx="2454687" cy="1816815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Basic building block for RF systems is the RF cell: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High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Regulation (LLRF)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Protection – Interlock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Waveguides</a:t>
            </a:r>
            <a:endParaRPr lang="sv-SE" sz="1600" dirty="0">
              <a:solidFill>
                <a:schemeClr val="tx2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4671456" y="4657458"/>
            <a:ext cx="2808208" cy="202706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1552812" y="5144656"/>
            <a:ext cx="1649863" cy="164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557" y="1695646"/>
            <a:ext cx="1931350" cy="5946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568" y="1837346"/>
            <a:ext cx="13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Interlock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Design and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of schematic produced for each </a:t>
            </a:r>
            <a:r>
              <a:rPr lang="en-GB" dirty="0" err="1" smtClean="0"/>
              <a:t>linac</a:t>
            </a:r>
            <a:r>
              <a:rPr lang="en-GB" dirty="0" smtClean="0"/>
              <a:t> section</a:t>
            </a:r>
          </a:p>
          <a:p>
            <a:r>
              <a:rPr lang="en-GB" dirty="0" smtClean="0"/>
              <a:t>Schematics to assist communication between external and internal interfaces</a:t>
            </a:r>
          </a:p>
          <a:p>
            <a:r>
              <a:rPr lang="en-GB" dirty="0" smtClean="0"/>
              <a:t>Includes communications channels, signal lists, all sub systems, utilities (water and power), MPS, PSS, and </a:t>
            </a:r>
            <a:r>
              <a:rPr lang="en-GB" dirty="0" err="1" smtClean="0"/>
              <a:t>cryo</a:t>
            </a:r>
            <a:r>
              <a:rPr lang="en-GB" dirty="0"/>
              <a:t>-</a:t>
            </a:r>
            <a:r>
              <a:rPr lang="en-GB" dirty="0" smtClean="0"/>
              <a:t>modules.</a:t>
            </a:r>
          </a:p>
          <a:p>
            <a:r>
              <a:rPr lang="en-GB" dirty="0" smtClean="0"/>
              <a:t>Owners and providers at sub system level identified</a:t>
            </a:r>
          </a:p>
          <a:p>
            <a:r>
              <a:rPr lang="en-GB" dirty="0" smtClean="0"/>
              <a:t>All ‘external’ interfaces should have been captured</a:t>
            </a:r>
          </a:p>
          <a:p>
            <a:pPr lvl="1"/>
            <a:r>
              <a:rPr lang="en-GB" dirty="0" smtClean="0"/>
              <a:t>If it is not on the schematic, it is probably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18" y="4047828"/>
            <a:ext cx="5191364" cy="229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 status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Detailed electrical diagrams (E-plan)</a:t>
            </a:r>
          </a:p>
          <a:p>
            <a:pPr lvl="1"/>
            <a:r>
              <a:rPr lang="en-GB" dirty="0" smtClean="0"/>
              <a:t>TS2 95% done as a trial</a:t>
            </a:r>
          </a:p>
          <a:p>
            <a:pPr lvl="2"/>
            <a:r>
              <a:rPr lang="en-GB" dirty="0" smtClean="0"/>
              <a:t>Cable procurement </a:t>
            </a:r>
          </a:p>
          <a:p>
            <a:pPr lvl="2"/>
            <a:r>
              <a:rPr lang="en-GB" dirty="0" smtClean="0"/>
              <a:t>Connector procurement</a:t>
            </a:r>
          </a:p>
          <a:p>
            <a:pPr lvl="2"/>
            <a:r>
              <a:rPr lang="en-GB" dirty="0" smtClean="0"/>
              <a:t>Cable schedules</a:t>
            </a:r>
          </a:p>
          <a:p>
            <a:pPr lvl="2"/>
            <a:r>
              <a:rPr lang="en-GB" dirty="0" smtClean="0"/>
              <a:t>Installation optimisation</a:t>
            </a:r>
          </a:p>
          <a:p>
            <a:pPr lvl="2"/>
            <a:r>
              <a:rPr lang="en-GB" dirty="0" smtClean="0"/>
              <a:t>Working with cable database (WP16)</a:t>
            </a:r>
          </a:p>
          <a:p>
            <a:pPr lvl="1"/>
            <a:r>
              <a:rPr lang="en-GB" dirty="0" smtClean="0"/>
              <a:t>Currently being extended to MB</a:t>
            </a:r>
          </a:p>
          <a:p>
            <a:pPr lvl="1"/>
            <a:r>
              <a:rPr lang="en-GB" dirty="0" smtClean="0"/>
              <a:t>Sample sent to ESS Bilbao for RFQ, DTL and MEBT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Based on schematics but now with full pin-to-pin connectivity</a:t>
            </a:r>
            <a:endParaRPr lang="en-GB" dirty="0"/>
          </a:p>
          <a:p>
            <a:pPr lvl="2"/>
            <a:r>
              <a:rPr lang="en-GB" dirty="0" smtClean="0"/>
              <a:t>All devices named</a:t>
            </a:r>
          </a:p>
          <a:p>
            <a:pPr lvl="2"/>
            <a:r>
              <a:rPr lang="en-GB" dirty="0" smtClean="0"/>
              <a:t>All cables and pin-to-pin specified</a:t>
            </a:r>
          </a:p>
          <a:p>
            <a:pPr lvl="2"/>
            <a:r>
              <a:rPr lang="en-GB" dirty="0" smtClean="0"/>
              <a:t>All connectors defined</a:t>
            </a:r>
            <a:endParaRPr lang="en-GB" dirty="0"/>
          </a:p>
          <a:p>
            <a:pPr lvl="2"/>
            <a:r>
              <a:rPr lang="en-GB" dirty="0" err="1" smtClean="0"/>
              <a:t>Etc</a:t>
            </a:r>
            <a:endParaRPr lang="en-GB" dirty="0" smtClean="0"/>
          </a:p>
          <a:p>
            <a:pPr lvl="2"/>
            <a:endParaRPr lang="en-GB" dirty="0"/>
          </a:p>
          <a:p>
            <a:pPr lvl="1"/>
            <a:r>
              <a:rPr lang="en-GB" dirty="0" smtClean="0"/>
              <a:t>Rack layout complete and power requirements documented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246387" y="1341210"/>
            <a:ext cx="3897613" cy="2018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Cable Database Preparation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155 Systems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Approx. 120 external cables per s</a:t>
            </a:r>
            <a:r>
              <a:rPr lang="en-US" dirty="0" smtClean="0"/>
              <a:t>ystem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18000 WP8 cables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55 unique devices per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3594" y="5797991"/>
            <a:ext cx="355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schematics </a:t>
            </a:r>
            <a:r>
              <a:rPr lang="en-US" smtClean="0"/>
              <a:t>at system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Selection of Top Requirements</a:t>
            </a:r>
          </a:p>
          <a:p>
            <a:pPr lvl="1"/>
            <a:r>
              <a:rPr lang="en-US" dirty="0" smtClean="0"/>
              <a:t>MPS functionality agreed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ICS)</a:t>
            </a:r>
          </a:p>
          <a:p>
            <a:pPr lvl="1"/>
            <a:r>
              <a:rPr lang="en-US" dirty="0" smtClean="0"/>
              <a:t>PSS functionality agreed </a:t>
            </a:r>
            <a:r>
              <a:rPr lang="en-US" dirty="0">
                <a:solidFill>
                  <a:srgbClr val="FF0000"/>
                </a:solidFill>
              </a:rPr>
              <a:t>(WP8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ICS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Water parameters (temperature, flow, pressure, pressure drop, filtration and quality </a:t>
            </a:r>
            <a:r>
              <a:rPr lang="en-US" dirty="0" err="1" smtClean="0"/>
              <a:t>etc</a:t>
            </a:r>
            <a:r>
              <a:rPr lang="en-US" dirty="0" smtClean="0"/>
              <a:t>) agreed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WP15)</a:t>
            </a:r>
          </a:p>
          <a:p>
            <a:pPr lvl="1"/>
            <a:r>
              <a:rPr lang="en-US" dirty="0" smtClean="0"/>
              <a:t>Electrical parameters (rack power and HV agreed)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WP16)</a:t>
            </a:r>
          </a:p>
          <a:p>
            <a:pPr lvl="2"/>
            <a:r>
              <a:rPr lang="en-US" dirty="0" smtClean="0"/>
              <a:t>UPS decision still somewhat unclear</a:t>
            </a:r>
          </a:p>
          <a:p>
            <a:pPr lvl="1"/>
            <a:r>
              <a:rPr lang="en-US" dirty="0" smtClean="0"/>
              <a:t>Modulator electrical interfaces and requirements agreed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WP17)</a:t>
            </a:r>
          </a:p>
          <a:p>
            <a:pPr lvl="1"/>
            <a:r>
              <a:rPr lang="en-US" dirty="0" smtClean="0"/>
              <a:t>Water instrumentation requirements agreed </a:t>
            </a:r>
            <a:r>
              <a:rPr lang="en-US" dirty="0" smtClean="0">
                <a:solidFill>
                  <a:srgbClr val="FF0000"/>
                </a:solidFill>
              </a:rPr>
              <a:t>(WP8-WP16)</a:t>
            </a:r>
          </a:p>
          <a:p>
            <a:pPr lvl="1"/>
            <a:r>
              <a:rPr lang="en-US" dirty="0" smtClean="0"/>
              <a:t>Gallery and tunnel environment agreed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Building)</a:t>
            </a:r>
          </a:p>
          <a:p>
            <a:pPr lvl="1"/>
            <a:r>
              <a:rPr lang="en-US" dirty="0" smtClean="0"/>
              <a:t>Rack space and location agreed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WP15)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402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Selection of Top Requirements</a:t>
            </a:r>
          </a:p>
          <a:p>
            <a:pPr lvl="1"/>
            <a:r>
              <a:rPr lang="en-US" dirty="0" smtClean="0"/>
              <a:t>Interface to </a:t>
            </a:r>
            <a:r>
              <a:rPr lang="en-US" dirty="0" err="1" smtClean="0"/>
              <a:t>cryomodules</a:t>
            </a:r>
            <a:r>
              <a:rPr lang="en-US" dirty="0" smtClean="0"/>
              <a:t> agreed (size, location and orientation) </a:t>
            </a:r>
            <a:r>
              <a:rPr lang="en-US" dirty="0" smtClean="0">
                <a:solidFill>
                  <a:srgbClr val="FF0000"/>
                </a:solidFill>
              </a:rPr>
              <a:t>(WP8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EMR)</a:t>
            </a:r>
          </a:p>
          <a:p>
            <a:pPr lvl="1"/>
            <a:r>
              <a:rPr lang="en-US" dirty="0" smtClean="0"/>
              <a:t>RF power to beam agreed </a:t>
            </a:r>
            <a:r>
              <a:rPr lang="en-US" dirty="0" smtClean="0">
                <a:solidFill>
                  <a:srgbClr val="FF0000"/>
                </a:solidFill>
              </a:rPr>
              <a:t>(WP8-WP3)</a:t>
            </a:r>
          </a:p>
          <a:p>
            <a:pPr lvl="1"/>
            <a:r>
              <a:rPr lang="en-US" dirty="0" smtClean="0"/>
              <a:t>Cavity field stability (via LLRF) agreed </a:t>
            </a:r>
            <a:r>
              <a:rPr lang="en-US" dirty="0">
                <a:solidFill>
                  <a:srgbClr val="FF0000"/>
                </a:solidFill>
              </a:rPr>
              <a:t>(WP8-WP3)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Phase reference outputs, connectors, power levels agreed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WP8-WP3, WP8-WP7)</a:t>
            </a:r>
          </a:p>
          <a:p>
            <a:pPr lvl="1"/>
            <a:r>
              <a:rPr lang="en-US" dirty="0" smtClean="0"/>
              <a:t>MO performance agreed </a:t>
            </a:r>
            <a:r>
              <a:rPr lang="en-US" dirty="0">
                <a:solidFill>
                  <a:srgbClr val="FF0000"/>
                </a:solidFill>
              </a:rPr>
              <a:t>(WP8-WP3, </a:t>
            </a:r>
            <a:r>
              <a:rPr lang="en-US" dirty="0" smtClean="0">
                <a:solidFill>
                  <a:srgbClr val="FF0000"/>
                </a:solidFill>
              </a:rPr>
              <a:t>WP8-WP7)</a:t>
            </a:r>
          </a:p>
          <a:p>
            <a:pPr lvl="1"/>
            <a:r>
              <a:rPr lang="en-US" dirty="0" smtClean="0"/>
              <a:t>Local Protection System</a:t>
            </a:r>
          </a:p>
          <a:p>
            <a:pPr lvl="2"/>
            <a:r>
              <a:rPr lang="en-US" dirty="0" smtClean="0"/>
              <a:t>Only intended to protect RF CELL except</a:t>
            </a:r>
          </a:p>
          <a:p>
            <a:pPr lvl="2"/>
            <a:r>
              <a:rPr lang="en-US" dirty="0" smtClean="0"/>
              <a:t>Selection of fast cavity interlocks included</a:t>
            </a:r>
          </a:p>
        </p:txBody>
      </p:sp>
    </p:spTree>
    <p:extLst>
      <p:ext uri="{BB962C8B-B14F-4D97-AF65-F5344CB8AC3E}">
        <p14:creationId xmlns:p14="http://schemas.microsoft.com/office/powerpoint/2010/main" val="105488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Selection of Top Requirements</a:t>
            </a:r>
          </a:p>
          <a:p>
            <a:pPr lvl="1"/>
            <a:r>
              <a:rPr lang="en-US" dirty="0" smtClean="0"/>
              <a:t>Quench Detector (was orphan item)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WP8-EMR)</a:t>
            </a:r>
          </a:p>
          <a:p>
            <a:pPr lvl="2"/>
            <a:r>
              <a:rPr lang="en-US" dirty="0" smtClean="0"/>
              <a:t>Requirement not fully defined, however fast digital concept proposed and detailed design being started</a:t>
            </a:r>
          </a:p>
          <a:p>
            <a:pPr lvl="1"/>
            <a:r>
              <a:rPr lang="en-US" dirty="0" smtClean="0"/>
              <a:t>Electron Pick (was orphan item) </a:t>
            </a:r>
            <a:r>
              <a:rPr lang="en-US" dirty="0">
                <a:solidFill>
                  <a:srgbClr val="FF0000"/>
                </a:solidFill>
              </a:rPr>
              <a:t>(WP8-EMR)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Requirement agreed, first design complete and prototyping under way</a:t>
            </a:r>
          </a:p>
          <a:p>
            <a:pPr lvl="1"/>
            <a:r>
              <a:rPr lang="en-US" dirty="0" smtClean="0"/>
              <a:t>Safety and Installation</a:t>
            </a:r>
          </a:p>
          <a:p>
            <a:pPr lvl="2"/>
            <a:r>
              <a:rPr lang="en-US" dirty="0" smtClean="0"/>
              <a:t>WSCPs under production</a:t>
            </a:r>
          </a:p>
          <a:p>
            <a:pPr lvl="2"/>
            <a:r>
              <a:rPr lang="en-US" dirty="0" smtClean="0"/>
              <a:t>RA and MS documentation under production</a:t>
            </a:r>
          </a:p>
          <a:p>
            <a:pPr lvl="2"/>
            <a:r>
              <a:rPr lang="en-US" dirty="0" smtClean="0"/>
              <a:t>Activities being coordinated with Area Manager</a:t>
            </a:r>
          </a:p>
          <a:p>
            <a:pPr lvl="1"/>
            <a:r>
              <a:rPr lang="en-US" dirty="0" smtClean="0"/>
              <a:t>QA/QC</a:t>
            </a:r>
          </a:p>
          <a:p>
            <a:pPr lvl="2"/>
            <a:r>
              <a:rPr lang="en-US" dirty="0" smtClean="0"/>
              <a:t>TA include relevant references</a:t>
            </a:r>
          </a:p>
          <a:p>
            <a:pPr lvl="2"/>
            <a:r>
              <a:rPr lang="en-US" dirty="0" smtClean="0"/>
              <a:t>QA/QC invited to PDRs and CDRs</a:t>
            </a:r>
          </a:p>
          <a:p>
            <a:pPr lvl="2"/>
            <a:r>
              <a:rPr lang="en-US" dirty="0" smtClean="0"/>
              <a:t>QA/QC invited to comment on procurement specifications prior to tender</a:t>
            </a:r>
          </a:p>
          <a:p>
            <a:pPr lvl="2"/>
            <a:r>
              <a:rPr lang="en-US" dirty="0" smtClean="0"/>
              <a:t>CE marking where possible and applicable</a:t>
            </a:r>
          </a:p>
        </p:txBody>
      </p:sp>
    </p:spTree>
    <p:extLst>
      <p:ext uri="{BB962C8B-B14F-4D97-AF65-F5344CB8AC3E}">
        <p14:creationId xmlns:p14="http://schemas.microsoft.com/office/powerpoint/2010/main" val="174701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cell medium beta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818238" y="1804086"/>
            <a:ext cx="1272746" cy="62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8" y="1584069"/>
            <a:ext cx="7588621" cy="52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73" y="1572968"/>
            <a:ext cx="7588621" cy="5201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818238" y="1804086"/>
            <a:ext cx="1272746" cy="62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3898555" y="3133824"/>
            <a:ext cx="2174791" cy="902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2879123" cy="1981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ruta 2"/>
          <p:cNvSpPr txBox="1"/>
          <p:nvPr/>
        </p:nvSpPr>
        <p:spPr>
          <a:xfrm>
            <a:off x="154016" y="5282512"/>
            <a:ext cx="2403413" cy="1385928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solidFill>
                  <a:schemeClr val="tx2"/>
                </a:solidFill>
              </a:rPr>
              <a:t>Needed</a:t>
            </a:r>
            <a:r>
              <a:rPr lang="sv-SE" sz="1400" dirty="0" smtClean="0">
                <a:solidFill>
                  <a:schemeClr val="tx2"/>
                </a:solidFill>
              </a:rPr>
              <a:t> to power RF 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Voltages to &gt;100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Currents 20-80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Pulsed or cw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Large and $$$</a:t>
            </a:r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4" name="Rektangel 7"/>
          <p:cNvSpPr/>
          <p:nvPr/>
        </p:nvSpPr>
        <p:spPr bwMode="auto">
          <a:xfrm>
            <a:off x="105033" y="5324897"/>
            <a:ext cx="2150092" cy="1396577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strategy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21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Prototyping 330 kVA, 1 contract</a:t>
            </a:r>
          </a:p>
          <a:p>
            <a:r>
              <a:rPr lang="en-US" dirty="0" smtClean="0"/>
              <a:t>Internal development: SML topology</a:t>
            </a:r>
          </a:p>
          <a:p>
            <a:r>
              <a:rPr lang="en-US" dirty="0" smtClean="0"/>
              <a:t>Validated and used for RFQ/DTL/MB, 660 kVA</a:t>
            </a:r>
          </a:p>
          <a:p>
            <a:r>
              <a:rPr lang="en-US" dirty="0" smtClean="0"/>
              <a:t>Provided in-kind for RFQ/DTL by ESS Bilbao (3 pcs)</a:t>
            </a:r>
          </a:p>
          <a:p>
            <a:r>
              <a:rPr lang="en-US" dirty="0" smtClean="0"/>
              <a:t>Provided by ESS for Medium beta (9 pcs)</a:t>
            </a:r>
          </a:p>
          <a:p>
            <a:r>
              <a:rPr lang="en-US" dirty="0" smtClean="0"/>
              <a:t>Spoke – RF integrated transmitter, provided in-kind by </a:t>
            </a:r>
            <a:r>
              <a:rPr lang="en-US" dirty="0" err="1" smtClean="0"/>
              <a:t>Elettra</a:t>
            </a:r>
            <a:endParaRPr lang="en-US" dirty="0" smtClean="0"/>
          </a:p>
          <a:p>
            <a:r>
              <a:rPr lang="en-US" dirty="0" smtClean="0"/>
              <a:t>High beta: start prototype work during 2018 for IOT modulator, discussing possible in-kind</a:t>
            </a:r>
          </a:p>
          <a:p>
            <a:r>
              <a:rPr lang="en-US" dirty="0" smtClean="0"/>
              <a:t>Interfaces with High power amplifiers, controls, interlock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2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337147"/>
            <a:ext cx="7224587" cy="947439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An artists impression of 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4197" y="7072314"/>
            <a:ext cx="433090" cy="383977"/>
          </a:xfrm>
          <a:prstGeom prst="rect">
            <a:avLst/>
          </a:prstGeom>
        </p:spPr>
        <p:txBody>
          <a:bodyPr/>
          <a:lstStyle/>
          <a:p>
            <a:fld id="{EBC1A489-E06D-A94D-983A-07195E472E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780991" y="4817754"/>
            <a:ext cx="18466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837354" y="2520113"/>
            <a:ext cx="2374606" cy="148495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80" y="2204864"/>
            <a:ext cx="1602816" cy="588268"/>
          </a:xfrm>
          <a:prstGeom prst="rect">
            <a:avLst/>
          </a:prstGeom>
        </p:spPr>
      </p:pic>
      <p:pic>
        <p:nvPicPr>
          <p:cNvPr id="16" name="Bildobjekt 5" descr="ESS-vit-logg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" y="1183195"/>
            <a:ext cx="9161145" cy="30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50"/>
          <a:stretch/>
        </p:blipFill>
        <p:spPr bwMode="auto">
          <a:xfrm>
            <a:off x="8" y="4240690"/>
            <a:ext cx="9161145" cy="26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amplifiers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6" name="textruta 2"/>
          <p:cNvSpPr txBox="1"/>
          <p:nvPr/>
        </p:nvSpPr>
        <p:spPr>
          <a:xfrm>
            <a:off x="85713" y="5031978"/>
            <a:ext cx="2511143" cy="1324372"/>
          </a:xfrm>
          <a:prstGeom prst="rect">
            <a:avLst/>
          </a:prstGeom>
          <a:noFill/>
        </p:spPr>
        <p:txBody>
          <a:bodyPr wrap="non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Amplifiers: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Generate High power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Power up to several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Typical example klystron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Large, $$$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7" name="Rektangel 7"/>
          <p:cNvSpPr/>
          <p:nvPr/>
        </p:nvSpPr>
        <p:spPr bwMode="auto">
          <a:xfrm>
            <a:off x="85713" y="5031978"/>
            <a:ext cx="2511143" cy="159155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562" y="4233576"/>
            <a:ext cx="1606374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3348681" cy="3113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4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state amplifiers</a:t>
            </a:r>
          </a:p>
          <a:p>
            <a:r>
              <a:rPr lang="en-US" dirty="0" smtClean="0"/>
              <a:t>Tube amplifiers</a:t>
            </a:r>
          </a:p>
          <a:p>
            <a:r>
              <a:rPr lang="en-US" dirty="0"/>
              <a:t>Interfaces with LLRF, HV modulator, controls, cooling systems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5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amplifiers ESS </a:t>
            </a:r>
            <a:r>
              <a:rPr lang="en-US" dirty="0" err="1" smtClean="0"/>
              <a:t>linac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37647"/>
              </p:ext>
            </p:extLst>
          </p:nvPr>
        </p:nvGraphicFramePr>
        <p:xfrm>
          <a:off x="457200" y="1600200"/>
          <a:ext cx="837788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765">
                  <a:extLst>
                    <a:ext uri="{9D8B030D-6E8A-4147-A177-3AD203B41FA5}">
                      <a16:colId xmlns:a16="http://schemas.microsoft.com/office/drawing/2014/main" val="2219463813"/>
                    </a:ext>
                  </a:extLst>
                </a:gridCol>
                <a:gridCol w="19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/kW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15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conducting RFQ and DTL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Klystron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 commercially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kind: recondition + buy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15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conducting </a:t>
                      </a:r>
                      <a:r>
                        <a:rPr lang="en-US" dirty="0" err="1" smtClean="0"/>
                        <a:t>bunchers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 State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Tender</a:t>
                      </a:r>
                      <a:r>
                        <a:rPr lang="en-US" baseline="0" dirty="0" smtClean="0"/>
                        <a:t> from market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kind: ready for tender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815">
                <a:tc>
                  <a:txBody>
                    <a:bodyPr/>
                    <a:lstStyle/>
                    <a:p>
                      <a:r>
                        <a:rPr lang="en-US" dirty="0" smtClean="0"/>
                        <a:t>Spoke </a:t>
                      </a:r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Tetrode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Tender</a:t>
                      </a:r>
                      <a:r>
                        <a:rPr lang="en-US" baseline="0" dirty="0" smtClean="0"/>
                        <a:t> from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kind: design and tender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1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beta </a:t>
                      </a:r>
                      <a:r>
                        <a:rPr lang="en-US" baseline="0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Klystron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prototypes,</a:t>
                      </a:r>
                      <a:r>
                        <a:rPr lang="en-US" baseline="0" dirty="0" smtClean="0"/>
                        <a:t> tender 2 </a:t>
                      </a:r>
                      <a:r>
                        <a:rPr lang="en-US" baseline="0" dirty="0" err="1" smtClean="0"/>
                        <a:t>suppl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Tender awarded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15">
                <a:tc>
                  <a:txBody>
                    <a:bodyPr/>
                    <a:lstStyle/>
                    <a:p>
                      <a:r>
                        <a:rPr lang="en-US" dirty="0" smtClean="0"/>
                        <a:t>High beta </a:t>
                      </a:r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1500/1200</a:t>
                      </a:r>
                    </a:p>
                    <a:p>
                      <a:pPr algn="ctr"/>
                      <a:r>
                        <a:rPr lang="en-US" dirty="0" smtClean="0"/>
                        <a:t>Klystron/IOT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MB-IOT (decision end</a:t>
                      </a:r>
                      <a:r>
                        <a:rPr lang="en-US" baseline="0" dirty="0" smtClean="0"/>
                        <a:t> 2017)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Finance</a:t>
                      </a:r>
                      <a:r>
                        <a:rPr lang="en-US" baseline="0" dirty="0" smtClean="0"/>
                        <a:t> development 2 prototypes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Prototypes under 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8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distribution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544497"/>
            <a:ext cx="2511143" cy="207903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102" y="4464491"/>
            <a:ext cx="1556951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4528750" cy="3296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ruta 2"/>
          <p:cNvSpPr txBox="1"/>
          <p:nvPr/>
        </p:nvSpPr>
        <p:spPr>
          <a:xfrm>
            <a:off x="106189" y="4540422"/>
            <a:ext cx="2544339" cy="2309257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Transport RF to cavity: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Waveguides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2"/>
                </a:solidFill>
              </a:rPr>
              <a:t>Circulator</a:t>
            </a:r>
            <a:r>
              <a:rPr lang="sv-SE" sz="1600" dirty="0" smtClean="0">
                <a:solidFill>
                  <a:schemeClr val="tx2"/>
                </a:solidFill>
              </a:rPr>
              <a:t> (</a:t>
            </a:r>
            <a:r>
              <a:rPr lang="sv-SE" sz="1600" dirty="0" err="1" smtClean="0">
                <a:solidFill>
                  <a:schemeClr val="tx2"/>
                </a:solidFill>
              </a:rPr>
              <a:t>protect</a:t>
            </a:r>
            <a:r>
              <a:rPr lang="sv-SE" sz="1600" dirty="0" smtClean="0">
                <a:solidFill>
                  <a:schemeClr val="tx2"/>
                </a:solidFill>
              </a:rPr>
              <a:t> </a:t>
            </a:r>
            <a:r>
              <a:rPr lang="sv-SE" sz="1600" dirty="0" err="1" smtClean="0">
                <a:solidFill>
                  <a:schemeClr val="tx2"/>
                </a:solidFill>
              </a:rPr>
              <a:t>amp</a:t>
            </a:r>
            <a:r>
              <a:rPr lang="sv-SE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2"/>
                </a:solidFill>
              </a:rPr>
              <a:t>Load</a:t>
            </a:r>
            <a:r>
              <a:rPr lang="sv-SE" sz="1600" dirty="0" smtClean="0">
                <a:solidFill>
                  <a:schemeClr val="tx2"/>
                </a:solidFill>
              </a:rPr>
              <a:t> (</a:t>
            </a:r>
            <a:r>
              <a:rPr lang="sv-SE" sz="1600" dirty="0" err="1" smtClean="0">
                <a:solidFill>
                  <a:schemeClr val="tx2"/>
                </a:solidFill>
              </a:rPr>
              <a:t>reflected</a:t>
            </a:r>
            <a:r>
              <a:rPr lang="sv-SE" sz="1600" dirty="0" smtClean="0">
                <a:solidFill>
                  <a:schemeClr val="tx2"/>
                </a:solidFill>
              </a:rPr>
              <a:t> </a:t>
            </a:r>
            <a:r>
              <a:rPr lang="sv-SE" sz="1600" dirty="0" err="1" smtClean="0">
                <a:solidFill>
                  <a:schemeClr val="tx2"/>
                </a:solidFill>
              </a:rPr>
              <a:t>power</a:t>
            </a:r>
            <a:r>
              <a:rPr lang="sv-SE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2"/>
                </a:solidFill>
              </a:rPr>
              <a:t>Couplers</a:t>
            </a:r>
            <a:r>
              <a:rPr lang="sv-SE" sz="1600" dirty="0" smtClean="0">
                <a:solidFill>
                  <a:schemeClr val="tx2"/>
                </a:solidFill>
              </a:rPr>
              <a:t> for </a:t>
            </a:r>
            <a:r>
              <a:rPr lang="sv-SE" sz="1600" dirty="0" err="1" smtClean="0">
                <a:solidFill>
                  <a:schemeClr val="tx2"/>
                </a:solidFill>
              </a:rPr>
              <a:t>measurement</a:t>
            </a:r>
            <a:r>
              <a:rPr lang="sv-SE" sz="1600" dirty="0" err="1">
                <a:solidFill>
                  <a:schemeClr val="tx2"/>
                </a:solidFill>
              </a:rPr>
              <a:t>s</a:t>
            </a:r>
            <a:endParaRPr lang="sv-S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Arc detectors for protection</a:t>
            </a:r>
          </a:p>
          <a:p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3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RF distribution system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Layout in gallery, stub, tunnel very critical</a:t>
            </a:r>
          </a:p>
          <a:p>
            <a:r>
              <a:rPr lang="en-US" dirty="0" smtClean="0"/>
              <a:t>Coexist with shielding and cables in stubs</a:t>
            </a:r>
          </a:p>
          <a:p>
            <a:r>
              <a:rPr lang="en-US" dirty="0" smtClean="0"/>
              <a:t>Coexist with cooling piping, cable trays, RF equipment in gallery</a:t>
            </a:r>
          </a:p>
          <a:p>
            <a:r>
              <a:rPr lang="en-US" dirty="0" smtClean="0"/>
              <a:t>Coexist with cable trays, cavities, </a:t>
            </a:r>
            <a:r>
              <a:rPr lang="en-US" dirty="0" err="1" smtClean="0"/>
              <a:t>cryo</a:t>
            </a:r>
            <a:r>
              <a:rPr lang="en-US" dirty="0" smtClean="0"/>
              <a:t> lines, piping in tunnel</a:t>
            </a:r>
          </a:p>
          <a:p>
            <a:r>
              <a:rPr lang="en-US" dirty="0" smtClean="0"/>
              <a:t>Interfaces with RF amplifiers, cavities, interlock, LLRF, cooling systems, controls</a:t>
            </a:r>
          </a:p>
        </p:txBody>
      </p:sp>
    </p:spTree>
    <p:extLst>
      <p:ext uri="{BB962C8B-B14F-4D97-AF65-F5344CB8AC3E}">
        <p14:creationId xmlns:p14="http://schemas.microsoft.com/office/powerpoint/2010/main" val="936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reference, Master Oscillator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802104"/>
            <a:ext cx="2511143" cy="1821426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885" y="3667480"/>
            <a:ext cx="1556951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0" cy="2644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ruta 2"/>
          <p:cNvSpPr txBox="1"/>
          <p:nvPr/>
        </p:nvSpPr>
        <p:spPr>
          <a:xfrm>
            <a:off x="281758" y="4853226"/>
            <a:ext cx="2437596" cy="1570593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Phase reference: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What is the right phase</a:t>
            </a:r>
            <a:r>
              <a:rPr lang="en-US" sz="1600" dirty="0" smtClean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LLRF regulates to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Given by phase ref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All along the </a:t>
            </a:r>
            <a:r>
              <a:rPr lang="en-US" sz="1600" dirty="0" err="1" smtClean="0">
                <a:solidFill>
                  <a:schemeClr val="tx2"/>
                </a:solidFill>
              </a:rPr>
              <a:t>linac</a:t>
            </a:r>
            <a:endParaRPr lang="sv-SE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0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5031978"/>
            <a:ext cx="2511143" cy="159155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0657" y="5212836"/>
            <a:ext cx="1699050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1736124" cy="4196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ruta 2"/>
          <p:cNvSpPr txBox="1"/>
          <p:nvPr/>
        </p:nvSpPr>
        <p:spPr>
          <a:xfrm>
            <a:off x="173386" y="5026427"/>
            <a:ext cx="2375593" cy="1570593"/>
          </a:xfrm>
          <a:prstGeom prst="rect">
            <a:avLst/>
          </a:prstGeom>
          <a:noFill/>
        </p:spPr>
        <p:txBody>
          <a:bodyPr wrap="non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Protection: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Waveguides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LLRF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Fast (</a:t>
            </a:r>
            <a:r>
              <a:rPr lang="el-GR" sz="1600" dirty="0" smtClean="0">
                <a:solidFill>
                  <a:schemeClr val="tx2"/>
                </a:solidFill>
                <a:latin typeface="Calibri"/>
              </a:rPr>
              <a:t>μ</a:t>
            </a:r>
            <a:r>
              <a:rPr lang="en-US" sz="1600" dirty="0" smtClean="0">
                <a:solidFill>
                  <a:schemeClr val="tx2"/>
                </a:solidFill>
                <a:latin typeface="Calibri"/>
              </a:rPr>
              <a:t>s) and slow (</a:t>
            </a:r>
            <a:r>
              <a:rPr lang="sv-SE" sz="1600" dirty="0" smtClean="0">
                <a:solidFill>
                  <a:schemeClr val="tx2"/>
                </a:solidFill>
              </a:rPr>
              <a:t>ms)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7021" y="3138617"/>
            <a:ext cx="1532237" cy="113101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466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0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Handles protection of the RF cell</a:t>
            </a:r>
          </a:p>
          <a:p>
            <a:r>
              <a:rPr lang="en-US" dirty="0" smtClean="0"/>
              <a:t>Strategic decision to have interlock handle ALL protection functions</a:t>
            </a:r>
          </a:p>
          <a:p>
            <a:r>
              <a:rPr lang="en-US" dirty="0" smtClean="0"/>
              <a:t>This leads to splitting of RF signals between LLRF and interlock</a:t>
            </a:r>
          </a:p>
          <a:p>
            <a:r>
              <a:rPr lang="en-US" dirty="0" smtClean="0"/>
              <a:t>LLRF handles NO protection functions</a:t>
            </a:r>
          </a:p>
          <a:p>
            <a:r>
              <a:rPr lang="en-US" dirty="0" smtClean="0"/>
              <a:t>Interfaces with control systems</a:t>
            </a:r>
          </a:p>
          <a:p>
            <a:r>
              <a:rPr lang="en-US" dirty="0" smtClean="0"/>
              <a:t>Interfaces with MPS, PSS</a:t>
            </a:r>
          </a:p>
          <a:p>
            <a:r>
              <a:rPr lang="en-US" dirty="0" smtClean="0"/>
              <a:t>Provided in-kind from MTA </a:t>
            </a:r>
            <a:r>
              <a:rPr lang="en-US" dirty="0" err="1" smtClean="0"/>
              <a:t>Atomki</a:t>
            </a:r>
            <a:r>
              <a:rPr lang="en-US" dirty="0" smtClean="0"/>
              <a:t>, Debrecen</a:t>
            </a:r>
          </a:p>
          <a:p>
            <a:r>
              <a:rPr lang="en-US" dirty="0" smtClean="0"/>
              <a:t>Interfaces with all RF cell systems that have an interlock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922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802104"/>
            <a:ext cx="2511143" cy="1821426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036" y="4400992"/>
            <a:ext cx="1699050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895865" cy="312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ruta 2"/>
          <p:cNvSpPr txBox="1"/>
          <p:nvPr/>
        </p:nvSpPr>
        <p:spPr>
          <a:xfrm>
            <a:off x="159260" y="4802104"/>
            <a:ext cx="2437596" cy="1816815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LLRF regulates cavity amplitude and field: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PI-</a:t>
            </a:r>
            <a:r>
              <a:rPr lang="sv-SE" sz="1600" dirty="0" err="1">
                <a:solidFill>
                  <a:schemeClr val="tx2"/>
                </a:solidFill>
              </a:rPr>
              <a:t>control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Adaptive </a:t>
            </a:r>
            <a:r>
              <a:rPr lang="sv-SE" sz="1600" dirty="0" err="1">
                <a:solidFill>
                  <a:schemeClr val="tx2"/>
                </a:solidFill>
              </a:rPr>
              <a:t>feedforward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Inner klystron loop</a:t>
            </a: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chemeClr val="tx2"/>
                </a:solidFill>
              </a:rPr>
              <a:t>Beam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  <a:r>
              <a:rPr lang="sv-SE" sz="1600" dirty="0" err="1">
                <a:solidFill>
                  <a:schemeClr val="tx2"/>
                </a:solidFill>
              </a:rPr>
              <a:t>current</a:t>
            </a:r>
            <a:r>
              <a:rPr lang="sv-SE" sz="1600" dirty="0">
                <a:solidFill>
                  <a:schemeClr val="tx2"/>
                </a:solidFill>
              </a:rPr>
              <a:t> variation</a:t>
            </a:r>
            <a:br>
              <a:rPr lang="sv-SE" sz="1600" dirty="0">
                <a:solidFill>
                  <a:schemeClr val="tx2"/>
                </a:solidFill>
              </a:rPr>
            </a:br>
            <a:r>
              <a:rPr lang="sv-SE" sz="1600" dirty="0" err="1">
                <a:solidFill>
                  <a:schemeClr val="tx2"/>
                </a:solidFill>
              </a:rPr>
              <a:t>compensation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6241" y="3126259"/>
            <a:ext cx="1132700" cy="103829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898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based on STRUCK-hardware (DESY)</a:t>
            </a:r>
          </a:p>
          <a:p>
            <a:r>
              <a:rPr lang="en-US" dirty="0" smtClean="0"/>
              <a:t>MTCA 4 standard</a:t>
            </a:r>
          </a:p>
          <a:p>
            <a:r>
              <a:rPr lang="en-US" dirty="0" smtClean="0"/>
              <a:t>ESS manages algorithms</a:t>
            </a:r>
          </a:p>
          <a:p>
            <a:pPr lvl="1"/>
            <a:r>
              <a:rPr lang="en-US" dirty="0" smtClean="0"/>
              <a:t>Challenge regulation limits</a:t>
            </a:r>
          </a:p>
          <a:p>
            <a:r>
              <a:rPr lang="en-US" dirty="0" smtClean="0"/>
              <a:t>Provided in-kind from</a:t>
            </a:r>
          </a:p>
          <a:p>
            <a:pPr lvl="1"/>
            <a:r>
              <a:rPr lang="en-US" dirty="0" smtClean="0"/>
              <a:t>ESS Bilbao for RFQ/MEBT/DTL/Spoke</a:t>
            </a:r>
          </a:p>
          <a:p>
            <a:pPr lvl="1"/>
            <a:r>
              <a:rPr lang="en-US" dirty="0" smtClean="0"/>
              <a:t>Polish Electronic Group for medium/high beta</a:t>
            </a:r>
          </a:p>
          <a:p>
            <a:r>
              <a:rPr lang="en-US" dirty="0" smtClean="0"/>
              <a:t>Interfaces to phase reference line, amplifiers, cavity, controls, distribution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17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454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RF cell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Design status</a:t>
            </a:r>
            <a:endParaRPr lang="en-US" dirty="0" smtClean="0"/>
          </a:p>
          <a:p>
            <a:r>
              <a:rPr lang="en-US" dirty="0" smtClean="0"/>
              <a:t>Subsystems:</a:t>
            </a:r>
          </a:p>
          <a:p>
            <a:pPr lvl="2"/>
            <a:r>
              <a:rPr lang="en-US" dirty="0" smtClean="0"/>
              <a:t>HV modulators</a:t>
            </a:r>
          </a:p>
          <a:p>
            <a:pPr lvl="2"/>
            <a:r>
              <a:rPr lang="en-US" dirty="0" smtClean="0"/>
              <a:t>RF sources</a:t>
            </a:r>
          </a:p>
          <a:p>
            <a:pPr lvl="2"/>
            <a:r>
              <a:rPr lang="en-US" dirty="0" smtClean="0"/>
              <a:t>RF distribution systems</a:t>
            </a:r>
          </a:p>
          <a:p>
            <a:pPr lvl="2"/>
            <a:r>
              <a:rPr lang="en-US" dirty="0" smtClean="0"/>
              <a:t>Phase reference, master oscillator</a:t>
            </a:r>
          </a:p>
          <a:p>
            <a:pPr lvl="2"/>
            <a:r>
              <a:rPr lang="en-US" dirty="0" smtClean="0"/>
              <a:t>RF local protection system</a:t>
            </a:r>
          </a:p>
          <a:p>
            <a:pPr lvl="2"/>
            <a:r>
              <a:rPr lang="en-US" dirty="0" smtClean="0"/>
              <a:t>LLRF system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7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manpower provided in-kind from IFJ PAN Krakow for most RF systems</a:t>
            </a:r>
          </a:p>
          <a:p>
            <a:r>
              <a:rPr lang="en-US" dirty="0" smtClean="0"/>
              <a:t>Installation starts summer/autumn 2017 (phase ref)</a:t>
            </a:r>
          </a:p>
          <a:p>
            <a:r>
              <a:rPr lang="en-US" dirty="0" smtClean="0"/>
              <a:t>Requires very precise planning and great flexibility</a:t>
            </a:r>
          </a:p>
          <a:p>
            <a:r>
              <a:rPr lang="en-US" dirty="0" smtClean="0"/>
              <a:t>Installation plan v 3 for ACCSYS is being drafted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04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/>
          </a:bodyPr>
          <a:lstStyle/>
          <a:p>
            <a:r>
              <a:rPr lang="en-US" sz="3400" dirty="0"/>
              <a:t>Next </a:t>
            </a:r>
            <a:r>
              <a:rPr lang="en-US" sz="3400" dirty="0" smtClean="0"/>
              <a:t>Steps RF cell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 lIns="85699" tIns="42850" rIns="85699" bIns="4285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Order NC and MB modulators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Order MB klystrons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Follow up of the in-kind contracts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Installation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Commissioning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Starting operation 2019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Full installation in 2022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9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Types: RFQ, MEBT, DTL, Spoke, M/H beta</a:t>
            </a:r>
            <a:endParaRPr lang="en-US" dirty="0"/>
          </a:p>
        </p:txBody>
      </p:sp>
      <p:sp>
        <p:nvSpPr>
          <p:cNvPr id="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3969" y="7289933"/>
            <a:ext cx="241102" cy="250031"/>
          </a:xfrm>
          <a:prstGeom prst="rect">
            <a:avLst/>
          </a:prstGeom>
        </p:spPr>
        <p:txBody>
          <a:bodyPr lIns="64288" tIns="32145" rIns="64288" bIns="32145"/>
          <a:lstStyle/>
          <a:p>
            <a:fld id="{56C41586-D860-644E-9CFF-C0246DBDABBD}" type="slidenum">
              <a:rPr lang="en-US"/>
              <a:pPr/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" y="1473530"/>
            <a:ext cx="9161859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78725"/>
              </p:ext>
            </p:extLst>
          </p:nvPr>
        </p:nvGraphicFramePr>
        <p:xfrm>
          <a:off x="383977" y="3213402"/>
          <a:ext cx="8358185" cy="3335660"/>
        </p:xfrm>
        <a:graphic>
          <a:graphicData uri="http://schemas.openxmlformats.org/drawingml/2006/table">
            <a:tbl>
              <a:tblPr/>
              <a:tblGrid>
                <a:gridCol w="117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4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Light" charset="0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Energy (MeV)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Frequency /MHz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No. of Cavities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βg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Temp / K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 power /kW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Source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LEBT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RFQ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1600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MEBT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15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DTL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Spoke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26 (2/CM)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0.5 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  <a:r>
                        <a:rPr kumimoji="0" lang="en-US" sz="1100" b="0" i="0" u="none" strike="noStrike" cap="none" normalizeH="0" baseline="-600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opt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330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Medium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36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0.67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91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High 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84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0.86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1100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000D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HEBT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9506" name="Group 290"/>
          <p:cNvGrpSpPr>
            <a:grpSpLocks/>
          </p:cNvGrpSpPr>
          <p:nvPr/>
        </p:nvGrpSpPr>
        <p:grpSpPr bwMode="auto">
          <a:xfrm>
            <a:off x="187524" y="1913146"/>
            <a:ext cx="8822531" cy="1143001"/>
            <a:chOff x="0" y="29"/>
            <a:chExt cx="7904" cy="1024"/>
          </a:xfrm>
        </p:grpSpPr>
        <p:sp>
          <p:nvSpPr>
            <p:cNvPr id="9448" name="AutoShape 232"/>
            <p:cNvSpPr>
              <a:spLocks/>
            </p:cNvSpPr>
            <p:nvPr/>
          </p:nvSpPr>
          <p:spPr bwMode="auto">
            <a:xfrm>
              <a:off x="3440" y="408"/>
              <a:ext cx="608" cy="296"/>
            </a:xfrm>
            <a:prstGeom prst="roundRect">
              <a:avLst>
                <a:gd name="adj" fmla="val 29727"/>
              </a:avLst>
            </a:prstGeom>
            <a:solidFill>
              <a:srgbClr val="0000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Spokes</a:t>
              </a:r>
            </a:p>
          </p:txBody>
        </p:sp>
        <p:sp>
          <p:nvSpPr>
            <p:cNvPr id="9449" name="AutoShape 233"/>
            <p:cNvSpPr>
              <a:spLocks/>
            </p:cNvSpPr>
            <p:nvPr/>
          </p:nvSpPr>
          <p:spPr bwMode="auto">
            <a:xfrm>
              <a:off x="4168" y="408"/>
              <a:ext cx="779" cy="296"/>
            </a:xfrm>
            <a:prstGeom prst="roundRect">
              <a:avLst>
                <a:gd name="adj" fmla="val 27023"/>
              </a:avLst>
            </a:prstGeom>
            <a:solidFill>
              <a:srgbClr val="2E72C6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Medium β</a:t>
              </a:r>
            </a:p>
          </p:txBody>
        </p:sp>
        <p:sp>
          <p:nvSpPr>
            <p:cNvPr id="9450" name="AutoShape 234"/>
            <p:cNvSpPr>
              <a:spLocks/>
            </p:cNvSpPr>
            <p:nvPr/>
          </p:nvSpPr>
          <p:spPr bwMode="auto">
            <a:xfrm>
              <a:off x="5098" y="404"/>
              <a:ext cx="801" cy="304"/>
            </a:xfrm>
            <a:prstGeom prst="roundRect">
              <a:avLst>
                <a:gd name="adj" fmla="val 26315"/>
              </a:avLst>
            </a:prstGeom>
            <a:solidFill>
              <a:srgbClr val="2491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High β</a:t>
              </a:r>
            </a:p>
          </p:txBody>
        </p:sp>
        <p:sp>
          <p:nvSpPr>
            <p:cNvPr id="9451" name="AutoShape 235"/>
            <p:cNvSpPr>
              <a:spLocks/>
            </p:cNvSpPr>
            <p:nvPr/>
          </p:nvSpPr>
          <p:spPr bwMode="auto">
            <a:xfrm>
              <a:off x="2736" y="408"/>
              <a:ext cx="488" cy="296"/>
            </a:xfrm>
            <a:prstGeom prst="roundRect">
              <a:avLst>
                <a:gd name="adj" fmla="val 21620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DTL</a:t>
              </a:r>
            </a:p>
          </p:txBody>
        </p:sp>
        <p:sp>
          <p:nvSpPr>
            <p:cNvPr id="9452" name="AutoShape 236"/>
            <p:cNvSpPr>
              <a:spLocks/>
            </p:cNvSpPr>
            <p:nvPr/>
          </p:nvSpPr>
          <p:spPr bwMode="auto">
            <a:xfrm>
              <a:off x="2080" y="408"/>
              <a:ext cx="544" cy="296"/>
            </a:xfrm>
            <a:prstGeom prst="roundRect">
              <a:avLst>
                <a:gd name="adj" fmla="val 29727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MEBT</a:t>
              </a:r>
            </a:p>
          </p:txBody>
        </p:sp>
        <p:sp>
          <p:nvSpPr>
            <p:cNvPr id="9453" name="AutoShape 237"/>
            <p:cNvSpPr>
              <a:spLocks/>
            </p:cNvSpPr>
            <p:nvPr/>
          </p:nvSpPr>
          <p:spPr bwMode="auto">
            <a:xfrm>
              <a:off x="1408" y="408"/>
              <a:ext cx="548" cy="296"/>
            </a:xfrm>
            <a:prstGeom prst="roundRect">
              <a:avLst>
                <a:gd name="adj" fmla="val 29727"/>
              </a:avLst>
            </a:prstGeom>
            <a:solidFill>
              <a:srgbClr val="FF66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RFQ</a:t>
              </a:r>
            </a:p>
          </p:txBody>
        </p:sp>
        <p:sp>
          <p:nvSpPr>
            <p:cNvPr id="9454" name="AutoShape 238"/>
            <p:cNvSpPr>
              <a:spLocks/>
            </p:cNvSpPr>
            <p:nvPr/>
          </p:nvSpPr>
          <p:spPr bwMode="auto">
            <a:xfrm>
              <a:off x="768" y="408"/>
              <a:ext cx="548" cy="296"/>
            </a:xfrm>
            <a:prstGeom prst="roundRect">
              <a:avLst>
                <a:gd name="adj" fmla="val 27023"/>
              </a:avLst>
            </a:prstGeom>
            <a:solidFill>
              <a:schemeClr val="accent6">
                <a:alpha val="89999"/>
              </a:scheme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LEBT</a:t>
              </a:r>
            </a:p>
          </p:txBody>
        </p:sp>
        <p:sp>
          <p:nvSpPr>
            <p:cNvPr id="9455" name="AutoShape 239"/>
            <p:cNvSpPr>
              <a:spLocks/>
            </p:cNvSpPr>
            <p:nvPr/>
          </p:nvSpPr>
          <p:spPr bwMode="auto">
            <a:xfrm>
              <a:off x="0" y="408"/>
              <a:ext cx="664" cy="296"/>
            </a:xfrm>
            <a:prstGeom prst="roundRect">
              <a:avLst>
                <a:gd name="adj" fmla="val 24324"/>
              </a:avLst>
            </a:prstGeom>
            <a:solidFill>
              <a:srgbClr val="FF0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Source</a:t>
              </a:r>
            </a:p>
          </p:txBody>
        </p:sp>
        <p:sp>
          <p:nvSpPr>
            <p:cNvPr id="9456" name="AutoShape 240"/>
            <p:cNvSpPr>
              <a:spLocks/>
            </p:cNvSpPr>
            <p:nvPr/>
          </p:nvSpPr>
          <p:spPr bwMode="auto">
            <a:xfrm>
              <a:off x="6040" y="408"/>
              <a:ext cx="1136" cy="296"/>
            </a:xfrm>
            <a:prstGeom prst="roundRect">
              <a:avLst>
                <a:gd name="adj" fmla="val 18917"/>
              </a:avLst>
            </a:prstGeom>
            <a:solidFill>
              <a:srgbClr val="D000D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HEBT &amp; Contingency</a:t>
              </a:r>
            </a:p>
          </p:txBody>
        </p:sp>
        <p:sp>
          <p:nvSpPr>
            <p:cNvPr id="9457" name="Oval 241"/>
            <p:cNvSpPr>
              <a:spLocks/>
            </p:cNvSpPr>
            <p:nvPr/>
          </p:nvSpPr>
          <p:spPr bwMode="auto">
            <a:xfrm>
              <a:off x="7296" y="256"/>
              <a:ext cx="608" cy="608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25400" cap="flat">
              <a:solidFill>
                <a:srgbClr val="676767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Target</a:t>
              </a:r>
            </a:p>
          </p:txBody>
        </p:sp>
        <p:sp>
          <p:nvSpPr>
            <p:cNvPr id="9458" name="Line 242"/>
            <p:cNvSpPr>
              <a:spLocks noChangeShapeType="1"/>
            </p:cNvSpPr>
            <p:nvPr/>
          </p:nvSpPr>
          <p:spPr bwMode="auto">
            <a:xfrm flipH="1">
              <a:off x="6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59" name="Line 243"/>
            <p:cNvSpPr>
              <a:spLocks noChangeShapeType="1"/>
            </p:cNvSpPr>
            <p:nvPr/>
          </p:nvSpPr>
          <p:spPr bwMode="auto">
            <a:xfrm flipH="1">
              <a:off x="1312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0" name="Line 244"/>
            <p:cNvSpPr>
              <a:spLocks noChangeShapeType="1"/>
            </p:cNvSpPr>
            <p:nvPr/>
          </p:nvSpPr>
          <p:spPr bwMode="auto">
            <a:xfrm flipH="1">
              <a:off x="196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1" name="Line 245"/>
            <p:cNvSpPr>
              <a:spLocks noChangeShapeType="1"/>
            </p:cNvSpPr>
            <p:nvPr/>
          </p:nvSpPr>
          <p:spPr bwMode="auto">
            <a:xfrm flipH="1">
              <a:off x="2624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2" name="Line 246"/>
            <p:cNvSpPr>
              <a:spLocks noChangeShapeType="1"/>
            </p:cNvSpPr>
            <p:nvPr/>
          </p:nvSpPr>
          <p:spPr bwMode="auto">
            <a:xfrm flipH="1">
              <a:off x="3232" y="560"/>
              <a:ext cx="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3" name="Line 247"/>
            <p:cNvSpPr>
              <a:spLocks noChangeShapeType="1"/>
            </p:cNvSpPr>
            <p:nvPr/>
          </p:nvSpPr>
          <p:spPr bwMode="auto">
            <a:xfrm flipH="1">
              <a:off x="40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4" name="Line 248"/>
            <p:cNvSpPr>
              <a:spLocks noChangeShapeType="1"/>
            </p:cNvSpPr>
            <p:nvPr/>
          </p:nvSpPr>
          <p:spPr bwMode="auto">
            <a:xfrm flipH="1">
              <a:off x="4936" y="560"/>
              <a:ext cx="15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5" name="Line 249"/>
            <p:cNvSpPr>
              <a:spLocks noChangeShapeType="1"/>
            </p:cNvSpPr>
            <p:nvPr/>
          </p:nvSpPr>
          <p:spPr bwMode="auto">
            <a:xfrm flipH="1">
              <a:off x="592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6" name="Line 250"/>
            <p:cNvSpPr>
              <a:spLocks noChangeShapeType="1"/>
            </p:cNvSpPr>
            <p:nvPr/>
          </p:nvSpPr>
          <p:spPr bwMode="auto">
            <a:xfrm flipH="1">
              <a:off x="717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7" name="Line 251"/>
            <p:cNvSpPr>
              <a:spLocks noChangeShapeType="1"/>
            </p:cNvSpPr>
            <p:nvPr/>
          </p:nvSpPr>
          <p:spPr bwMode="auto">
            <a:xfrm flipH="1">
              <a:off x="1192" y="304"/>
              <a:ext cx="12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8" name="Line 252"/>
            <p:cNvSpPr>
              <a:spLocks noChangeShapeType="1"/>
            </p:cNvSpPr>
            <p:nvPr/>
          </p:nvSpPr>
          <p:spPr bwMode="auto">
            <a:xfrm flipH="1">
              <a:off x="784" y="304"/>
              <a:ext cx="12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9" name="Rectangle 253"/>
            <p:cNvSpPr>
              <a:spLocks/>
            </p:cNvSpPr>
            <p:nvPr/>
          </p:nvSpPr>
          <p:spPr bwMode="auto">
            <a:xfrm>
              <a:off x="923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2.4 m</a:t>
              </a:r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 flipH="1">
              <a:off x="184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 flipH="1">
              <a:off x="1424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2" name="Rectangle 256"/>
            <p:cNvSpPr>
              <a:spLocks/>
            </p:cNvSpPr>
            <p:nvPr/>
          </p:nvSpPr>
          <p:spPr bwMode="auto">
            <a:xfrm>
              <a:off x="1579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4.5 m</a:t>
              </a:r>
            </a:p>
          </p:txBody>
        </p:sp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512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 flipH="1">
              <a:off x="2112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5" name="Rectangle 259"/>
            <p:cNvSpPr>
              <a:spLocks/>
            </p:cNvSpPr>
            <p:nvPr/>
          </p:nvSpPr>
          <p:spPr bwMode="auto">
            <a:xfrm>
              <a:off x="2231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</a:t>
              </a:r>
            </a:p>
          </p:txBody>
        </p:sp>
        <p:sp>
          <p:nvSpPr>
            <p:cNvPr id="9476" name="Line 260"/>
            <p:cNvSpPr>
              <a:spLocks noChangeShapeType="1"/>
            </p:cNvSpPr>
            <p:nvPr/>
          </p:nvSpPr>
          <p:spPr bwMode="auto">
            <a:xfrm flipH="1">
              <a:off x="3160" y="304"/>
              <a:ext cx="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7" name="Line 261"/>
            <p:cNvSpPr>
              <a:spLocks noChangeShapeType="1"/>
            </p:cNvSpPr>
            <p:nvPr/>
          </p:nvSpPr>
          <p:spPr bwMode="auto">
            <a:xfrm flipH="1">
              <a:off x="2728" y="304"/>
              <a:ext cx="8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8" name="Rectangle 262"/>
            <p:cNvSpPr>
              <a:spLocks/>
            </p:cNvSpPr>
            <p:nvPr/>
          </p:nvSpPr>
          <p:spPr bwMode="auto">
            <a:xfrm>
              <a:off x="2840" y="221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 40 m</a:t>
              </a:r>
            </a:p>
          </p:txBody>
        </p:sp>
        <p:sp>
          <p:nvSpPr>
            <p:cNvPr id="9479" name="Line 263"/>
            <p:cNvSpPr>
              <a:spLocks noChangeShapeType="1"/>
            </p:cNvSpPr>
            <p:nvPr/>
          </p:nvSpPr>
          <p:spPr bwMode="auto">
            <a:xfrm flipH="1">
              <a:off x="392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0" name="Line 264"/>
            <p:cNvSpPr>
              <a:spLocks noChangeShapeType="1"/>
            </p:cNvSpPr>
            <p:nvPr/>
          </p:nvSpPr>
          <p:spPr bwMode="auto">
            <a:xfrm flipH="1">
              <a:off x="3456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1" name="Rectangle 265"/>
            <p:cNvSpPr>
              <a:spLocks/>
            </p:cNvSpPr>
            <p:nvPr/>
          </p:nvSpPr>
          <p:spPr bwMode="auto">
            <a:xfrm>
              <a:off x="361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54 m</a:t>
              </a:r>
            </a:p>
          </p:txBody>
        </p:sp>
        <p:sp>
          <p:nvSpPr>
            <p:cNvPr id="9482" name="Line 266"/>
            <p:cNvSpPr>
              <a:spLocks noChangeShapeType="1"/>
            </p:cNvSpPr>
            <p:nvPr/>
          </p:nvSpPr>
          <p:spPr bwMode="auto">
            <a:xfrm flipH="1">
              <a:off x="4752" y="304"/>
              <a:ext cx="1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3" name="Line 267"/>
            <p:cNvSpPr>
              <a:spLocks noChangeShapeType="1"/>
            </p:cNvSpPr>
            <p:nvPr/>
          </p:nvSpPr>
          <p:spPr bwMode="auto">
            <a:xfrm flipH="1">
              <a:off x="4176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4" name="Rectangle 268"/>
            <p:cNvSpPr>
              <a:spLocks/>
            </p:cNvSpPr>
            <p:nvPr/>
          </p:nvSpPr>
          <p:spPr bwMode="auto">
            <a:xfrm>
              <a:off x="439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m</a:t>
              </a:r>
            </a:p>
          </p:txBody>
        </p:sp>
        <p:sp>
          <p:nvSpPr>
            <p:cNvPr id="9485" name="Line 269"/>
            <p:cNvSpPr>
              <a:spLocks noChangeShapeType="1"/>
            </p:cNvSpPr>
            <p:nvPr/>
          </p:nvSpPr>
          <p:spPr bwMode="auto">
            <a:xfrm flipH="1">
              <a:off x="5744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6" name="Line 270"/>
            <p:cNvSpPr>
              <a:spLocks noChangeShapeType="1"/>
            </p:cNvSpPr>
            <p:nvPr/>
          </p:nvSpPr>
          <p:spPr bwMode="auto">
            <a:xfrm flipH="1">
              <a:off x="5096" y="304"/>
              <a:ext cx="14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7" name="Rectangle 271"/>
            <p:cNvSpPr>
              <a:spLocks/>
            </p:cNvSpPr>
            <p:nvPr/>
          </p:nvSpPr>
          <p:spPr bwMode="auto">
            <a:xfrm>
              <a:off x="5297" y="221"/>
              <a:ext cx="3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174 m</a:t>
              </a:r>
            </a:p>
          </p:txBody>
        </p:sp>
        <p:sp>
          <p:nvSpPr>
            <p:cNvPr id="9488" name="AutoShape 272"/>
            <p:cNvSpPr>
              <a:spLocks/>
            </p:cNvSpPr>
            <p:nvPr/>
          </p:nvSpPr>
          <p:spPr bwMode="auto">
            <a:xfrm rot="-5400000">
              <a:off x="63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9" name="AutoShape 273"/>
            <p:cNvSpPr>
              <a:spLocks/>
            </p:cNvSpPr>
            <p:nvPr/>
          </p:nvSpPr>
          <p:spPr bwMode="auto">
            <a:xfrm rot="-5400000">
              <a:off x="191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0" name="AutoShape 274"/>
            <p:cNvSpPr>
              <a:spLocks/>
            </p:cNvSpPr>
            <p:nvPr/>
          </p:nvSpPr>
          <p:spPr bwMode="auto">
            <a:xfrm rot="-5400000">
              <a:off x="320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1" name="AutoShape 275"/>
            <p:cNvSpPr>
              <a:spLocks/>
            </p:cNvSpPr>
            <p:nvPr/>
          </p:nvSpPr>
          <p:spPr bwMode="auto">
            <a:xfrm rot="-5400000">
              <a:off x="4020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2" name="AutoShape 276"/>
            <p:cNvSpPr>
              <a:spLocks/>
            </p:cNvSpPr>
            <p:nvPr/>
          </p:nvSpPr>
          <p:spPr bwMode="auto">
            <a:xfrm rot="-5400000">
              <a:off x="4908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3" name="AutoShape 277"/>
            <p:cNvSpPr>
              <a:spLocks/>
            </p:cNvSpPr>
            <p:nvPr/>
          </p:nvSpPr>
          <p:spPr bwMode="auto">
            <a:xfrm rot="-5400000">
              <a:off x="588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4" name="Rectangle 278"/>
            <p:cNvSpPr>
              <a:spLocks/>
            </p:cNvSpPr>
            <p:nvPr/>
          </p:nvSpPr>
          <p:spPr bwMode="auto">
            <a:xfrm>
              <a:off x="506" y="89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keV</a:t>
              </a:r>
            </a:p>
          </p:txBody>
        </p:sp>
        <p:sp>
          <p:nvSpPr>
            <p:cNvPr id="9495" name="Rectangle 279"/>
            <p:cNvSpPr>
              <a:spLocks/>
            </p:cNvSpPr>
            <p:nvPr/>
          </p:nvSpPr>
          <p:spPr bwMode="auto">
            <a:xfrm>
              <a:off x="1844" y="89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MeV</a:t>
              </a:r>
            </a:p>
          </p:txBody>
        </p:sp>
        <p:sp>
          <p:nvSpPr>
            <p:cNvPr id="9496" name="Rectangle 280"/>
            <p:cNvSpPr>
              <a:spLocks/>
            </p:cNvSpPr>
            <p:nvPr/>
          </p:nvSpPr>
          <p:spPr bwMode="auto">
            <a:xfrm>
              <a:off x="3058" y="898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90 MeV</a:t>
              </a:r>
            </a:p>
          </p:txBody>
        </p:sp>
        <p:sp>
          <p:nvSpPr>
            <p:cNvPr id="9497" name="Rectangle 281"/>
            <p:cNvSpPr>
              <a:spLocks/>
            </p:cNvSpPr>
            <p:nvPr/>
          </p:nvSpPr>
          <p:spPr bwMode="auto">
            <a:xfrm>
              <a:off x="3822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220 MeV</a:t>
              </a:r>
            </a:p>
          </p:txBody>
        </p:sp>
        <p:sp>
          <p:nvSpPr>
            <p:cNvPr id="9498" name="Rectangle 282"/>
            <p:cNvSpPr>
              <a:spLocks/>
            </p:cNvSpPr>
            <p:nvPr/>
          </p:nvSpPr>
          <p:spPr bwMode="auto">
            <a:xfrm>
              <a:off x="4706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570 MeV</a:t>
              </a:r>
            </a:p>
          </p:txBody>
        </p:sp>
        <p:sp>
          <p:nvSpPr>
            <p:cNvPr id="9499" name="Rectangle 283"/>
            <p:cNvSpPr>
              <a:spLocks/>
            </p:cNvSpPr>
            <p:nvPr/>
          </p:nvSpPr>
          <p:spPr bwMode="auto">
            <a:xfrm>
              <a:off x="5626" y="898"/>
              <a:ext cx="5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2000 MeV</a:t>
              </a:r>
            </a:p>
          </p:txBody>
        </p:sp>
        <p:sp>
          <p:nvSpPr>
            <p:cNvPr id="9500" name="Rectangle 284"/>
            <p:cNvSpPr>
              <a:spLocks/>
            </p:cNvSpPr>
            <p:nvPr/>
          </p:nvSpPr>
          <p:spPr bwMode="auto">
            <a:xfrm>
              <a:off x="2395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352.21 MHz</a:t>
              </a:r>
            </a:p>
          </p:txBody>
        </p:sp>
        <p:sp>
          <p:nvSpPr>
            <p:cNvPr id="9501" name="Rectangle 285"/>
            <p:cNvSpPr>
              <a:spLocks/>
            </p:cNvSpPr>
            <p:nvPr/>
          </p:nvSpPr>
          <p:spPr bwMode="auto">
            <a:xfrm>
              <a:off x="4712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704.42 MHz</a:t>
              </a:r>
            </a:p>
          </p:txBody>
        </p:sp>
        <p:sp>
          <p:nvSpPr>
            <p:cNvPr id="9502" name="AutoShape 286"/>
            <p:cNvSpPr>
              <a:spLocks/>
            </p:cNvSpPr>
            <p:nvPr/>
          </p:nvSpPr>
          <p:spPr bwMode="auto">
            <a:xfrm flipH="1">
              <a:off x="1400" y="40"/>
              <a:ext cx="1000" cy="12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3" name="AutoShape 287"/>
            <p:cNvSpPr>
              <a:spLocks/>
            </p:cNvSpPr>
            <p:nvPr/>
          </p:nvSpPr>
          <p:spPr bwMode="auto">
            <a:xfrm>
              <a:off x="5352" y="40"/>
              <a:ext cx="584" cy="120"/>
            </a:xfrm>
            <a:prstGeom prst="rightArrow">
              <a:avLst>
                <a:gd name="adj1" fmla="val 50824"/>
                <a:gd name="adj2" fmla="val 21334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4" name="AutoShape 288"/>
            <p:cNvSpPr>
              <a:spLocks/>
            </p:cNvSpPr>
            <p:nvPr/>
          </p:nvSpPr>
          <p:spPr bwMode="auto">
            <a:xfrm flipH="1">
              <a:off x="4152" y="40"/>
              <a:ext cx="592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5" name="AutoShape 289"/>
            <p:cNvSpPr>
              <a:spLocks/>
            </p:cNvSpPr>
            <p:nvPr/>
          </p:nvSpPr>
          <p:spPr bwMode="auto">
            <a:xfrm>
              <a:off x="3040" y="40"/>
              <a:ext cx="1008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grpSp>
        <p:nvGrpSpPr>
          <p:cNvPr id="21" name="Group 20"/>
          <p:cNvGrpSpPr/>
          <p:nvPr/>
        </p:nvGrpSpPr>
        <p:grpSpPr>
          <a:xfrm>
            <a:off x="0" y="1916831"/>
            <a:ext cx="9142983" cy="4968553"/>
            <a:chOff x="14040" y="1556792"/>
            <a:chExt cx="9144000" cy="48151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0" y="1556792"/>
              <a:ext cx="9144000" cy="481519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5" name="TextBox 4"/>
            <p:cNvSpPr txBox="1"/>
            <p:nvPr/>
          </p:nvSpPr>
          <p:spPr>
            <a:xfrm>
              <a:off x="121556" y="2673359"/>
              <a:ext cx="1487123" cy="626373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Low Energy Front end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44859" y="3272176"/>
              <a:ext cx="0" cy="2447975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102405" y="2468564"/>
              <a:ext cx="105727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RF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0747" y="2837896"/>
              <a:ext cx="123778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RF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5131" y="2468564"/>
              <a:ext cx="196984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RF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5068" y="2099232"/>
              <a:ext cx="1768380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RF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1467383" y="2837896"/>
              <a:ext cx="130298" cy="198715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 bwMode="auto">
            <a:xfrm>
              <a:off x="2649641" y="3207228"/>
              <a:ext cx="212743" cy="101246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9" idx="2"/>
            </p:cNvCxnSpPr>
            <p:nvPr/>
          </p:nvCxnSpPr>
          <p:spPr bwMode="auto">
            <a:xfrm>
              <a:off x="4060054" y="2837897"/>
              <a:ext cx="559241" cy="78301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10" idx="2"/>
            </p:cNvCxnSpPr>
            <p:nvPr/>
          </p:nvCxnSpPr>
          <p:spPr bwMode="auto">
            <a:xfrm>
              <a:off x="6209259" y="2468565"/>
              <a:ext cx="384095" cy="4285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044979" y="5459500"/>
              <a:ext cx="1691943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</a:t>
              </a:r>
              <a:r>
                <a:rPr lang="en-US" dirty="0" err="1" smtClean="0"/>
                <a:t>cryo</a:t>
              </a:r>
              <a:r>
                <a:rPr lang="en-US" dirty="0" smtClean="0"/>
                <a:t>-modules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3519962" y="4972299"/>
              <a:ext cx="1525016" cy="8103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448300" y="4969527"/>
              <a:ext cx="1604512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5486240" y="4219694"/>
              <a:ext cx="962061" cy="107299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620186" y="4219694"/>
              <a:ext cx="1523814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H="1" flipV="1">
              <a:off x="7716837" y="3450805"/>
              <a:ext cx="665256" cy="76888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333745" y="5921164"/>
              <a:ext cx="162459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tanks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 bwMode="auto">
            <a:xfrm flipH="1" flipV="1">
              <a:off x="1869577" y="5526740"/>
              <a:ext cx="1276468" cy="394424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" y="1124744"/>
            <a:ext cx="91440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60" y="3051740"/>
            <a:ext cx="3976819" cy="24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systems: the power to accelerate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566"/>
            <a:ext cx="8229600" cy="4841543"/>
          </a:xfrm>
        </p:spPr>
        <p:txBody>
          <a:bodyPr>
            <a:normAutofit/>
          </a:bodyPr>
          <a:lstStyle/>
          <a:p>
            <a:r>
              <a:rPr lang="en-US" dirty="0" smtClean="0"/>
              <a:t>Many, bulky, </a:t>
            </a:r>
            <a:r>
              <a:rPr lang="en-US" dirty="0"/>
              <a:t>costly </a:t>
            </a:r>
            <a:r>
              <a:rPr lang="en-US" dirty="0" smtClean="0"/>
              <a:t>(~450 </a:t>
            </a:r>
            <a:r>
              <a:rPr lang="en-US" dirty="0"/>
              <a:t>k€ per meter cavity </a:t>
            </a:r>
            <a:r>
              <a:rPr lang="en-US" dirty="0" smtClean="0"/>
              <a:t>length)</a:t>
            </a:r>
          </a:p>
          <a:p>
            <a:r>
              <a:rPr lang="en-US" dirty="0" smtClean="0"/>
              <a:t>Consumes vast amounts of power and needs cooling</a:t>
            </a:r>
          </a:p>
          <a:p>
            <a:r>
              <a:rPr lang="en-US" dirty="0" smtClean="0"/>
              <a:t>Many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177" y="3570047"/>
            <a:ext cx="1352848" cy="3083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05" y="4771280"/>
            <a:ext cx="1255735" cy="1800200"/>
          </a:xfrm>
          <a:prstGeom prst="rect">
            <a:avLst/>
          </a:prstGeom>
        </p:spPr>
      </p:pic>
      <p:pic>
        <p:nvPicPr>
          <p:cNvPr id="7" name="Picture 6" descr="Screen Shot 2014-05-15 at 09.34.35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95" y="4586161"/>
            <a:ext cx="2366382" cy="2170438"/>
          </a:xfrm>
          <a:prstGeom prst="rect">
            <a:avLst/>
          </a:prstGeom>
        </p:spPr>
      </p:pic>
      <p:pic>
        <p:nvPicPr>
          <p:cNvPr id="8" name="Content Placeholder 4" descr="Screen Shot 2014-05-09 at 10.09.56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" r="236"/>
          <a:stretch>
            <a:fillRect/>
          </a:stretch>
        </p:blipFill>
        <p:spPr>
          <a:xfrm>
            <a:off x="1536317" y="4766438"/>
            <a:ext cx="3554862" cy="19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construction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Screen Shot 2015-09-30 at 16.32.4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152" y="1440788"/>
            <a:ext cx="5615848" cy="2967400"/>
          </a:xfrm>
          <a:prstGeom prst="rect">
            <a:avLst/>
          </a:prstGeom>
        </p:spPr>
      </p:pic>
      <p:pic>
        <p:nvPicPr>
          <p:cNvPr id="8" name="Picture 7" descr="IMG_41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1165"/>
            <a:ext cx="9111360" cy="2737503"/>
          </a:xfrm>
          <a:prstGeom prst="rect">
            <a:avLst/>
          </a:prstGeom>
        </p:spPr>
      </p:pic>
      <p:pic>
        <p:nvPicPr>
          <p:cNvPr id="5123" name="Picture 3" descr="C:\Users\anderssunesson\Documents\Accelerator\Presentation material\g01_painting_6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375" y="4265125"/>
            <a:ext cx="4195985" cy="20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uropeanspallationsource.se/sites/default/files/essaerial_18september2015_feb_6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243004"/>
            <a:ext cx="4385773" cy="23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uropeanspallationsource.se/sites/default/files/essaerial_15dec2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6" y="1453038"/>
            <a:ext cx="5165451" cy="29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April 2017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9" y="1620429"/>
            <a:ext cx="7291035" cy="48606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80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and tunnel berm April 2017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14" y="1717589"/>
            <a:ext cx="5463430" cy="46387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64554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8889</TotalTime>
  <Words>1452</Words>
  <Application>Microsoft Office PowerPoint</Application>
  <PresentationFormat>On-screen Show (4:3)</PresentationFormat>
  <Paragraphs>370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Gill Sans</vt:lpstr>
      <vt:lpstr>Gill Sans Light</vt:lpstr>
      <vt:lpstr>Lucida Grande</vt:lpstr>
      <vt:lpstr>Mangal</vt:lpstr>
      <vt:lpstr>Wingdings</vt:lpstr>
      <vt:lpstr>ヒラギノ角ゴ ProN W3</vt:lpstr>
      <vt:lpstr>ESS Core Powerpoint</vt:lpstr>
      <vt:lpstr>RF cell</vt:lpstr>
      <vt:lpstr> An artists impression of ESS</vt:lpstr>
      <vt:lpstr>Overview</vt:lpstr>
      <vt:lpstr>Types: RFQ, MEBT, DTL, Spoke, M/H beta</vt:lpstr>
      <vt:lpstr>ESS Linac Layout</vt:lpstr>
      <vt:lpstr>RF systems: the power to accelerate</vt:lpstr>
      <vt:lpstr>Site construction work</vt:lpstr>
      <vt:lpstr>Gallery April 2017</vt:lpstr>
      <vt:lpstr>Gallery and tunnel berm April 2017</vt:lpstr>
      <vt:lpstr>RF systems</vt:lpstr>
      <vt:lpstr>RF Cell</vt:lpstr>
      <vt:lpstr>CELL Design and Status</vt:lpstr>
      <vt:lpstr>Design status</vt:lpstr>
      <vt:lpstr>Design status</vt:lpstr>
      <vt:lpstr>Design status</vt:lpstr>
      <vt:lpstr>Design status</vt:lpstr>
      <vt:lpstr>RF cell medium beta</vt:lpstr>
      <vt:lpstr>High Voltage</vt:lpstr>
      <vt:lpstr>Development strategy ESS</vt:lpstr>
      <vt:lpstr>High power amplifiers</vt:lpstr>
      <vt:lpstr>Amplifiers</vt:lpstr>
      <vt:lpstr>High power amplifiers ESS linac</vt:lpstr>
      <vt:lpstr>RF distribution system</vt:lpstr>
      <vt:lpstr>RF distribution system</vt:lpstr>
      <vt:lpstr>Phase reference, Master Oscillator</vt:lpstr>
      <vt:lpstr>Interlock</vt:lpstr>
      <vt:lpstr>Interlock</vt:lpstr>
      <vt:lpstr>LLRF</vt:lpstr>
      <vt:lpstr>LLRF</vt:lpstr>
      <vt:lpstr>Installation</vt:lpstr>
      <vt:lpstr>Next Steps RF cell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Anders Sunesson</cp:lastModifiedBy>
  <cp:revision>202</cp:revision>
  <cp:lastPrinted>2015-04-13T12:56:27Z</cp:lastPrinted>
  <dcterms:created xsi:type="dcterms:W3CDTF">2015-03-24T10:23:58Z</dcterms:created>
  <dcterms:modified xsi:type="dcterms:W3CDTF">2017-05-10T14:29:05Z</dcterms:modified>
</cp:coreProperties>
</file>