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7" r:id="rId2"/>
    <p:sldId id="468" r:id="rId3"/>
    <p:sldId id="431" r:id="rId4"/>
    <p:sldId id="470" r:id="rId5"/>
    <p:sldId id="471" r:id="rId6"/>
    <p:sldId id="432" r:id="rId7"/>
    <p:sldId id="472" r:id="rId8"/>
    <p:sldId id="473" r:id="rId9"/>
    <p:sldId id="474" r:id="rId10"/>
    <p:sldId id="476" r:id="rId11"/>
    <p:sldId id="477" r:id="rId12"/>
    <p:sldId id="478" r:id="rId13"/>
    <p:sldId id="481" r:id="rId14"/>
    <p:sldId id="479" r:id="rId15"/>
    <p:sldId id="480" r:id="rId16"/>
    <p:sldId id="482" r:id="rId17"/>
    <p:sldId id="486" r:id="rId18"/>
    <p:sldId id="487" r:id="rId19"/>
    <p:sldId id="488" r:id="rId20"/>
    <p:sldId id="489" r:id="rId21"/>
    <p:sldId id="483" r:id="rId22"/>
    <p:sldId id="484" r:id="rId23"/>
    <p:sldId id="485" r:id="rId24"/>
    <p:sldId id="490" r:id="rId25"/>
    <p:sldId id="491" r:id="rId26"/>
    <p:sldId id="492" r:id="rId27"/>
    <p:sldId id="493" r:id="rId28"/>
    <p:sldId id="270" r:id="rId29"/>
    <p:sldId id="278" r:id="rId30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5" d="100"/>
          <a:sy n="155" d="100"/>
        </p:scale>
        <p:origin x="197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106D3-030A-420C-9FC1-0CD1FF30FAE1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28A98-C5F7-40CD-90A3-5C097D36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8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2017-05-10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2017-05-10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2017-05-10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2017-05-10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2017-05-10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ropeanspallationsource.se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/>
              <a:t>RF distribution system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Anders Sunesson RF </a:t>
            </a:r>
            <a:r>
              <a:rPr lang="sv-SE" sz="2000" dirty="0" err="1" smtClean="0">
                <a:solidFill>
                  <a:schemeClr val="bg1"/>
                </a:solidFill>
              </a:rPr>
              <a:t>group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leader</a:t>
            </a:r>
            <a:endParaRPr lang="sv-SE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Design work done by </a:t>
            </a:r>
            <a:r>
              <a:rPr lang="en-US" sz="2000" dirty="0" err="1" smtClean="0">
                <a:solidFill>
                  <a:schemeClr val="bg1"/>
                </a:solidFill>
              </a:rPr>
              <a:t>Rutambhara</a:t>
            </a:r>
            <a:r>
              <a:rPr lang="en-US" sz="2000" dirty="0" smtClean="0">
                <a:solidFill>
                  <a:schemeClr val="bg1"/>
                </a:solidFill>
              </a:rPr>
              <a:t> Yogi</a:t>
            </a:r>
            <a:endParaRPr lang="sv-SE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832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latin typeface="Calibri"/>
                <a:hlinkClick r:id="rId2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latin typeface="Calibri"/>
              </a:rPr>
              <a:t>RF cell review, May 11, 2017</a:t>
            </a:r>
            <a:endParaRPr lang="en-GB" sz="16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detectors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Either AFT or Micro-step design</a:t>
            </a:r>
          </a:p>
          <a:p>
            <a:r>
              <a:rPr lang="en-US" dirty="0" smtClean="0"/>
              <a:t>AFT can be used for cavity coupler arc detectors</a:t>
            </a:r>
          </a:p>
          <a:p>
            <a:r>
              <a:rPr lang="en-US" dirty="0" smtClean="0"/>
              <a:t>AFT faster time response</a:t>
            </a:r>
          </a:p>
          <a:p>
            <a:r>
              <a:rPr lang="en-US" dirty="0" smtClean="0"/>
              <a:t>Micro-step cost-effective</a:t>
            </a:r>
          </a:p>
          <a:p>
            <a:endParaRPr lang="en-US" dirty="0"/>
          </a:p>
          <a:p>
            <a:r>
              <a:rPr lang="en-US" dirty="0" smtClean="0"/>
              <a:t>Both systems used extensively in existing accelerators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4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distribution system delivery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NC </a:t>
            </a:r>
            <a:r>
              <a:rPr lang="en-US" dirty="0" err="1" smtClean="0"/>
              <a:t>linac</a:t>
            </a:r>
            <a:r>
              <a:rPr lang="en-US" dirty="0" smtClean="0"/>
              <a:t>, In-Kind contribution from ESS Bilbao</a:t>
            </a:r>
          </a:p>
          <a:p>
            <a:pPr lvl="1"/>
            <a:r>
              <a:rPr lang="en-US" dirty="0" smtClean="0"/>
              <a:t>All designs are done</a:t>
            </a:r>
          </a:p>
          <a:p>
            <a:pPr lvl="1"/>
            <a:r>
              <a:rPr lang="en-US" dirty="0" smtClean="0"/>
              <a:t>Layouts ready (still some question marks stubs)</a:t>
            </a:r>
          </a:p>
          <a:p>
            <a:pPr lvl="1"/>
            <a:r>
              <a:rPr lang="en-US" dirty="0" smtClean="0"/>
              <a:t>Circulator/load ready for tender (waits for approval)</a:t>
            </a:r>
          </a:p>
          <a:p>
            <a:pPr lvl="1"/>
            <a:r>
              <a:rPr lang="en-US" dirty="0" smtClean="0"/>
              <a:t>Support structures are being designed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622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distribution system </a:t>
            </a:r>
            <a:r>
              <a:rPr lang="en-US" dirty="0" smtClean="0"/>
              <a:t>delivery II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 </a:t>
            </a:r>
            <a:r>
              <a:rPr lang="en-US" dirty="0" err="1" smtClean="0"/>
              <a:t>linac</a:t>
            </a:r>
            <a:r>
              <a:rPr lang="en-US" dirty="0" smtClean="0"/>
              <a:t>, in-kind contribution from UK</a:t>
            </a:r>
          </a:p>
          <a:p>
            <a:pPr lvl="1"/>
            <a:r>
              <a:rPr lang="en-US" dirty="0" smtClean="0"/>
              <a:t>All designs ready</a:t>
            </a:r>
          </a:p>
          <a:p>
            <a:pPr lvl="1"/>
            <a:r>
              <a:rPr lang="en-US" dirty="0" smtClean="0"/>
              <a:t>Waveguides ordered</a:t>
            </a:r>
          </a:p>
          <a:p>
            <a:pPr lvl="1"/>
            <a:r>
              <a:rPr lang="en-US" dirty="0" smtClean="0"/>
              <a:t>Couplers, flexible sections ordered</a:t>
            </a:r>
          </a:p>
          <a:p>
            <a:pPr lvl="1"/>
            <a:r>
              <a:rPr lang="en-US" dirty="0" smtClean="0"/>
              <a:t>Circulators/loads awarded</a:t>
            </a:r>
          </a:p>
          <a:p>
            <a:pPr lvl="1"/>
            <a:r>
              <a:rPr lang="en-US" dirty="0" smtClean="0"/>
              <a:t>Arc detectors ongoing</a:t>
            </a:r>
          </a:p>
          <a:p>
            <a:pPr lvl="1"/>
            <a:r>
              <a:rPr lang="en-US" dirty="0" smtClean="0"/>
              <a:t>Support structures ready to tender</a:t>
            </a:r>
          </a:p>
          <a:p>
            <a:pPr lvl="1"/>
            <a:r>
              <a:rPr lang="en-US" dirty="0" smtClean="0"/>
              <a:t>Very tricky to get waveguides into the stubs</a:t>
            </a:r>
          </a:p>
          <a:p>
            <a:pPr lvl="1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3000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gallery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9064"/>
            <a:ext cx="8229600" cy="302823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674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NC gallery, top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4206"/>
            <a:ext cx="8229600" cy="3237950"/>
          </a:xfrm>
        </p:spPr>
      </p:pic>
    </p:spTree>
    <p:extLst>
      <p:ext uri="{BB962C8B-B14F-4D97-AF65-F5344CB8AC3E}">
        <p14:creationId xmlns:p14="http://schemas.microsoft.com/office/powerpoint/2010/main" val="1301304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 gallery, side view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2" y="1600200"/>
            <a:ext cx="7908355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08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 layout stubs and tunnel</a:t>
            </a:r>
            <a:endParaRPr lang="sv-S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4702"/>
            <a:ext cx="8229600" cy="42369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663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RFQ/MEBT/DTL 1-2 stub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30" y="1600200"/>
            <a:ext cx="567254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005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RFQ/MEBT/DTL 1-2 stub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93" y="1600200"/>
            <a:ext cx="6016614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626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DTL 3-5 stub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98" y="1600200"/>
            <a:ext cx="4877604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6538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distribution system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56" y="1520194"/>
            <a:ext cx="7588621" cy="5201281"/>
          </a:xfrm>
          <a:prstGeom prst="rect">
            <a:avLst/>
          </a:prstGeom>
        </p:spPr>
      </p:pic>
      <p:sp>
        <p:nvSpPr>
          <p:cNvPr id="7" name="Rektangel 7"/>
          <p:cNvSpPr/>
          <p:nvPr/>
        </p:nvSpPr>
        <p:spPr bwMode="auto">
          <a:xfrm>
            <a:off x="85713" y="4544497"/>
            <a:ext cx="2511143" cy="2079033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7102" y="4464491"/>
            <a:ext cx="1556951" cy="993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06827" y="1167714"/>
            <a:ext cx="4528750" cy="32967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ruta 2"/>
          <p:cNvSpPr txBox="1"/>
          <p:nvPr/>
        </p:nvSpPr>
        <p:spPr>
          <a:xfrm>
            <a:off x="106189" y="4540422"/>
            <a:ext cx="2544339" cy="2309257"/>
          </a:xfrm>
          <a:prstGeom prst="rect">
            <a:avLst/>
          </a:prstGeom>
          <a:noFill/>
        </p:spPr>
        <p:txBody>
          <a:bodyPr wrap="square" lIns="92364" tIns="46182" rIns="92364" bIns="46182" rtlCol="0">
            <a:spAutoFit/>
          </a:bodyPr>
          <a:lstStyle/>
          <a:p>
            <a:r>
              <a:rPr lang="sv-SE" sz="1600" dirty="0" smtClean="0">
                <a:solidFill>
                  <a:schemeClr val="tx2"/>
                </a:solidFill>
              </a:rPr>
              <a:t>Transport RF to cavity: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Waveguides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 smtClean="0">
                <a:solidFill>
                  <a:schemeClr val="tx2"/>
                </a:solidFill>
              </a:rPr>
              <a:t>Circulator</a:t>
            </a:r>
            <a:r>
              <a:rPr lang="sv-SE" sz="1600" dirty="0" smtClean="0">
                <a:solidFill>
                  <a:schemeClr val="tx2"/>
                </a:solidFill>
              </a:rPr>
              <a:t> (</a:t>
            </a:r>
            <a:r>
              <a:rPr lang="sv-SE" sz="1600" dirty="0" err="1" smtClean="0">
                <a:solidFill>
                  <a:schemeClr val="tx2"/>
                </a:solidFill>
              </a:rPr>
              <a:t>protect</a:t>
            </a:r>
            <a:r>
              <a:rPr lang="sv-SE" sz="1600" dirty="0" smtClean="0">
                <a:solidFill>
                  <a:schemeClr val="tx2"/>
                </a:solidFill>
              </a:rPr>
              <a:t> </a:t>
            </a:r>
            <a:r>
              <a:rPr lang="sv-SE" sz="1600" dirty="0" err="1" smtClean="0">
                <a:solidFill>
                  <a:schemeClr val="tx2"/>
                </a:solidFill>
              </a:rPr>
              <a:t>amp</a:t>
            </a:r>
            <a:r>
              <a:rPr lang="sv-SE" sz="1600" dirty="0" smtClean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 smtClean="0">
                <a:solidFill>
                  <a:schemeClr val="tx2"/>
                </a:solidFill>
              </a:rPr>
              <a:t>Load</a:t>
            </a:r>
            <a:r>
              <a:rPr lang="sv-SE" sz="1600" dirty="0" smtClean="0">
                <a:solidFill>
                  <a:schemeClr val="tx2"/>
                </a:solidFill>
              </a:rPr>
              <a:t> (</a:t>
            </a:r>
            <a:r>
              <a:rPr lang="sv-SE" sz="1600" dirty="0" err="1" smtClean="0">
                <a:solidFill>
                  <a:schemeClr val="tx2"/>
                </a:solidFill>
              </a:rPr>
              <a:t>reflected</a:t>
            </a:r>
            <a:r>
              <a:rPr lang="sv-SE" sz="1600" dirty="0" smtClean="0">
                <a:solidFill>
                  <a:schemeClr val="tx2"/>
                </a:solidFill>
              </a:rPr>
              <a:t> </a:t>
            </a:r>
            <a:r>
              <a:rPr lang="sv-SE" sz="1600" dirty="0" err="1" smtClean="0">
                <a:solidFill>
                  <a:schemeClr val="tx2"/>
                </a:solidFill>
              </a:rPr>
              <a:t>power</a:t>
            </a:r>
            <a:r>
              <a:rPr lang="sv-SE" sz="1600" dirty="0" smtClean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 smtClean="0">
                <a:solidFill>
                  <a:schemeClr val="tx2"/>
                </a:solidFill>
              </a:rPr>
              <a:t>Couplers</a:t>
            </a:r>
            <a:r>
              <a:rPr lang="sv-SE" sz="1600" dirty="0" smtClean="0">
                <a:solidFill>
                  <a:schemeClr val="tx2"/>
                </a:solidFill>
              </a:rPr>
              <a:t> for </a:t>
            </a:r>
            <a:r>
              <a:rPr lang="sv-SE" sz="1600" dirty="0" err="1" smtClean="0">
                <a:solidFill>
                  <a:schemeClr val="tx2"/>
                </a:solidFill>
              </a:rPr>
              <a:t>measurement</a:t>
            </a:r>
            <a:r>
              <a:rPr lang="sv-SE" sz="1600" dirty="0" err="1">
                <a:solidFill>
                  <a:schemeClr val="tx2"/>
                </a:solidFill>
              </a:rPr>
              <a:t>s</a:t>
            </a:r>
            <a:endParaRPr lang="sv-SE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tx2"/>
                </a:solidFill>
              </a:rPr>
              <a:t>Arc detectors for protection</a:t>
            </a:r>
          </a:p>
          <a:p>
            <a:endParaRPr lang="en-US" sz="16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13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DTL 3-5 stub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37" y="1600200"/>
            <a:ext cx="6752125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631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gallery layout, top view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88936"/>
            <a:ext cx="8229600" cy="25484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268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gallery, side view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34" y="1600200"/>
            <a:ext cx="5823932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588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stub and tunnel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4702"/>
            <a:ext cx="8229600" cy="42369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627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stub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4" y="1933832"/>
            <a:ext cx="4311352" cy="43220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12" y="1933832"/>
            <a:ext cx="4280490" cy="31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38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Medium/high beta gallery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1" y="1555824"/>
            <a:ext cx="8229600" cy="6605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68" y="2467662"/>
            <a:ext cx="5918886" cy="422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36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Medium/high beta stub and tunnel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4702"/>
            <a:ext cx="8229600" cy="42369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311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Medium/high beta stub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5" y="1785551"/>
            <a:ext cx="3858464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28" y="1785551"/>
            <a:ext cx="4732631" cy="36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04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r>
              <a:rPr lang="en-US" sz="3400" dirty="0"/>
              <a:t>Next </a:t>
            </a:r>
            <a:r>
              <a:rPr lang="en-US" sz="3400" dirty="0" smtClean="0"/>
              <a:t>Steps RF distribution 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 lIns="85699" tIns="42850" rIns="85699" bIns="42850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Mockup stub installation to ensure waveguides will go in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Prepare for installation in stubs (Q3/4 2017)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Finalise</a:t>
            </a:r>
            <a:r>
              <a:rPr lang="en-US" dirty="0" smtClean="0"/>
              <a:t> and tender support structures (HU and ESS Bilbao)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Place tenders circulators/loads 352 (ESS Bilbao)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Tender arc detectors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Tender shutter switches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9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1756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Thank you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01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RF distribution system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Layout in gallery, stub, tunnel very critical</a:t>
            </a:r>
          </a:p>
          <a:p>
            <a:r>
              <a:rPr lang="en-US" dirty="0" smtClean="0"/>
              <a:t>Coexist with shielding and cables in stubs</a:t>
            </a:r>
          </a:p>
          <a:p>
            <a:r>
              <a:rPr lang="en-US" dirty="0" smtClean="0"/>
              <a:t>Coexist with cooling piping, cable trays, RF equipment in gallery</a:t>
            </a:r>
          </a:p>
          <a:p>
            <a:r>
              <a:rPr lang="en-US" dirty="0" smtClean="0"/>
              <a:t>Coexist with cable trays, cavities, </a:t>
            </a:r>
            <a:r>
              <a:rPr lang="en-US" dirty="0" err="1" smtClean="0"/>
              <a:t>cryo</a:t>
            </a:r>
            <a:r>
              <a:rPr lang="en-US" dirty="0" smtClean="0"/>
              <a:t> lines, piping in tunnel</a:t>
            </a:r>
          </a:p>
          <a:p>
            <a:r>
              <a:rPr lang="en-US" dirty="0" smtClean="0"/>
              <a:t>Interfaces with RF amplifiers, cavities, interlock, LLRF, cooling systems, controls</a:t>
            </a:r>
          </a:p>
        </p:txBody>
      </p:sp>
    </p:spTree>
    <p:extLst>
      <p:ext uri="{BB962C8B-B14F-4D97-AF65-F5344CB8AC3E}">
        <p14:creationId xmlns:p14="http://schemas.microsoft.com/office/powerpoint/2010/main" val="936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distribution system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Waveguides/coaxes – standard design</a:t>
            </a:r>
          </a:p>
          <a:p>
            <a:r>
              <a:rPr lang="en-US" dirty="0" smtClean="0"/>
              <a:t>Directional couplers – used by LLRF and interlocks</a:t>
            </a:r>
          </a:p>
          <a:p>
            <a:r>
              <a:rPr lang="en-US" dirty="0" smtClean="0"/>
              <a:t>Flexible section – standard design</a:t>
            </a:r>
          </a:p>
          <a:p>
            <a:r>
              <a:rPr lang="en-US" dirty="0" smtClean="0"/>
              <a:t>Circulator – power handling, stability, losses</a:t>
            </a:r>
          </a:p>
          <a:p>
            <a:r>
              <a:rPr lang="en-US" dirty="0" smtClean="0"/>
              <a:t>Load </a:t>
            </a:r>
            <a:r>
              <a:rPr lang="en-US" dirty="0"/>
              <a:t>– as high absorption as possible required, temperature handling (hot cooling water, &gt;50 </a:t>
            </a:r>
            <a:r>
              <a:rPr lang="en-US" dirty="0" err="1"/>
              <a:t>deg</a:t>
            </a:r>
            <a:r>
              <a:rPr lang="en-US" dirty="0"/>
              <a:t> C)</a:t>
            </a:r>
          </a:p>
          <a:p>
            <a:r>
              <a:rPr lang="en-US" dirty="0" smtClean="0"/>
              <a:t>Arc detectors – two basic designs to choose from, depends on environment and timing </a:t>
            </a:r>
            <a:r>
              <a:rPr lang="en-US" dirty="0" smtClean="0"/>
              <a:t>response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732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continued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gallery, the stubs, and the tunnel, support systems are required</a:t>
            </a:r>
          </a:p>
          <a:p>
            <a:r>
              <a:rPr lang="en-US" dirty="0" smtClean="0"/>
              <a:t>These must carry load of waveguide, circulators, loads, </a:t>
            </a:r>
            <a:r>
              <a:rPr lang="en-US" dirty="0" err="1" smtClean="0"/>
              <a:t>etc</a:t>
            </a:r>
            <a:r>
              <a:rPr lang="en-US" dirty="0" smtClean="0"/>
              <a:t> (very heavy), at a height of 4 to 5 m</a:t>
            </a:r>
            <a:endParaRPr lang="sv-S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82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6456095" y="1579440"/>
            <a:ext cx="1779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Failed in visual inspection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1484784"/>
            <a:ext cx="3868862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ESS needs several kilometers of waveguide and thousands of elbows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Prototypes for 704 MHz circulators and loads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/>
              <a:t>Circulators: AFT, FMT and MEGA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/>
              <a:t>Loads: AFT, Thales and </a:t>
            </a:r>
            <a:r>
              <a:rPr lang="en-US" dirty="0" smtClean="0"/>
              <a:t>MEGA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958" y="3573016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Supplied in-kind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ESS Bilbao for NC </a:t>
            </a:r>
            <a:r>
              <a:rPr lang="en-US" dirty="0" err="1" smtClean="0"/>
              <a:t>linac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Huddersfield</a:t>
            </a:r>
            <a:r>
              <a:rPr lang="en-US" dirty="0" smtClean="0"/>
              <a:t> University for SC </a:t>
            </a:r>
            <a:r>
              <a:rPr lang="en-US" dirty="0" err="1" smtClean="0"/>
              <a:t>linac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211961" y="1510745"/>
            <a:ext cx="4252418" cy="2610233"/>
            <a:chOff x="5283109" y="3729249"/>
            <a:chExt cx="3860891" cy="19290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3109" y="3729249"/>
              <a:ext cx="2295439" cy="19290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687949" y="3789365"/>
              <a:ext cx="97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H-Elbow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87949" y="4628985"/>
              <a:ext cx="14560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Coax-waveguide </a:t>
              </a:r>
            </a:p>
            <a:p>
              <a:r>
                <a:rPr lang="en-US" dirty="0" smtClean="0"/>
                <a:t>Adapters 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4" idx="1"/>
            </p:cNvCxnSpPr>
            <p:nvPr/>
          </p:nvCxnSpPr>
          <p:spPr>
            <a:xfrm flipH="1">
              <a:off x="7079226" y="3974031"/>
              <a:ext cx="608723" cy="1139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7139347" y="4813995"/>
              <a:ext cx="548602" cy="4462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146" y="4447576"/>
            <a:ext cx="3457102" cy="200402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625308" y="5622755"/>
            <a:ext cx="20744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S11 &gt; 30 dB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S21 &lt; 0.05 dB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931" y="6488668"/>
            <a:ext cx="188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R Yogi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242" y="188640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Distribution: Waveguide, coax, circulators and RF loads</a:t>
            </a:r>
            <a:endParaRPr lang="en-US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16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Prototypes circulators	/ loads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71303"/>
          </a:xfrm>
        </p:spPr>
        <p:txBody>
          <a:bodyPr/>
          <a:lstStyle/>
          <a:p>
            <a:r>
              <a:rPr lang="en-US" dirty="0" smtClean="0"/>
              <a:t>Three circulator prototypes were ordered from AFT, MEGA, and FMT</a:t>
            </a:r>
          </a:p>
          <a:p>
            <a:r>
              <a:rPr lang="en-US" dirty="0" smtClean="0"/>
              <a:t>Delivered 2016</a:t>
            </a:r>
          </a:p>
          <a:p>
            <a:r>
              <a:rPr lang="en-US" dirty="0" smtClean="0"/>
              <a:t>FAT results available</a:t>
            </a:r>
          </a:p>
          <a:p>
            <a:r>
              <a:rPr lang="en-US" dirty="0" smtClean="0"/>
              <a:t>Three load prototypes were ordered from AFT, MEGA, Thales</a:t>
            </a:r>
          </a:p>
          <a:p>
            <a:r>
              <a:rPr lang="en-US" dirty="0" smtClean="0"/>
              <a:t>Delivered 2016</a:t>
            </a:r>
          </a:p>
          <a:p>
            <a:r>
              <a:rPr lang="en-US" dirty="0" smtClean="0"/>
              <a:t>FAT results available</a:t>
            </a:r>
          </a:p>
          <a:p>
            <a:endParaRPr lang="en-US" dirty="0" smtClean="0"/>
          </a:p>
          <a:p>
            <a:r>
              <a:rPr lang="en-US" dirty="0" smtClean="0"/>
              <a:t>No power tests made yet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911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FAT result circulator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66" y="1647825"/>
            <a:ext cx="7366613" cy="49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46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FAT result load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05" y="1615282"/>
            <a:ext cx="7573820" cy="510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39726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9082</TotalTime>
  <Words>577</Words>
  <Application>Microsoft Office PowerPoint</Application>
  <PresentationFormat>On-screen Show (4:3)</PresentationFormat>
  <Paragraphs>126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Courier New</vt:lpstr>
      <vt:lpstr>ESS Core Powerpoint</vt:lpstr>
      <vt:lpstr>RF distribution system</vt:lpstr>
      <vt:lpstr>RF distribution system</vt:lpstr>
      <vt:lpstr>RF distribution system</vt:lpstr>
      <vt:lpstr>Parts of distribution system</vt:lpstr>
      <vt:lpstr>Parts continued</vt:lpstr>
      <vt:lpstr>PowerPoint Presentation</vt:lpstr>
      <vt:lpstr>Prototypes circulators / loads</vt:lpstr>
      <vt:lpstr>Example FAT result circulator</vt:lpstr>
      <vt:lpstr>Example FAT result load</vt:lpstr>
      <vt:lpstr>Arc detectors</vt:lpstr>
      <vt:lpstr>RF distribution system delivery</vt:lpstr>
      <vt:lpstr>RF distribution system delivery II</vt:lpstr>
      <vt:lpstr>Whole gallery</vt:lpstr>
      <vt:lpstr>Layout NC gallery, top</vt:lpstr>
      <vt:lpstr>NC gallery, side view</vt:lpstr>
      <vt:lpstr>NC layout stubs and tunnel</vt:lpstr>
      <vt:lpstr>RFQ/MEBT/DTL 1-2 stub</vt:lpstr>
      <vt:lpstr>RFQ/MEBT/DTL 1-2 stub</vt:lpstr>
      <vt:lpstr>DTL 3-5 stub</vt:lpstr>
      <vt:lpstr>DTL 3-5 stub</vt:lpstr>
      <vt:lpstr>Spoke gallery layout, top view</vt:lpstr>
      <vt:lpstr>Spoke gallery, side view</vt:lpstr>
      <vt:lpstr>Spoke stub and tunnel</vt:lpstr>
      <vt:lpstr>Spoke stub</vt:lpstr>
      <vt:lpstr>Medium/high beta gallery</vt:lpstr>
      <vt:lpstr>Medium/high beta stub and tunnel</vt:lpstr>
      <vt:lpstr>Medium/high beta stub</vt:lpstr>
      <vt:lpstr>Next Steps RF distribution system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Anders Sunesson</cp:lastModifiedBy>
  <cp:revision>212</cp:revision>
  <cp:lastPrinted>2015-04-13T12:56:27Z</cp:lastPrinted>
  <dcterms:created xsi:type="dcterms:W3CDTF">2015-03-24T10:23:58Z</dcterms:created>
  <dcterms:modified xsi:type="dcterms:W3CDTF">2017-05-10T10:55:34Z</dcterms:modified>
</cp:coreProperties>
</file>