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4"/>
  </p:notesMasterIdLst>
  <p:sldIdLst>
    <p:sldId id="256" r:id="rId2"/>
    <p:sldId id="259" r:id="rId3"/>
    <p:sldId id="260" r:id="rId4"/>
    <p:sldId id="261" r:id="rId5"/>
    <p:sldId id="262" r:id="rId6"/>
    <p:sldId id="258" r:id="rId7"/>
    <p:sldId id="265" r:id="rId8"/>
    <p:sldId id="264" r:id="rId9"/>
    <p:sldId id="272" r:id="rId10"/>
    <p:sldId id="273" r:id="rId11"/>
    <p:sldId id="274" r:id="rId12"/>
    <p:sldId id="267" r:id="rId13"/>
    <p:sldId id="268" r:id="rId14"/>
    <p:sldId id="269" r:id="rId15"/>
    <p:sldId id="275" r:id="rId16"/>
    <p:sldId id="276" r:id="rId17"/>
    <p:sldId id="277" r:id="rId18"/>
    <p:sldId id="278" r:id="rId19"/>
    <p:sldId id="279" r:id="rId20"/>
    <p:sldId id="280" r:id="rId21"/>
    <p:sldId id="282" r:id="rId22"/>
    <p:sldId id="283" r:id="rId23"/>
    <p:sldId id="285" r:id="rId24"/>
    <p:sldId id="284" r:id="rId25"/>
    <p:sldId id="286" r:id="rId26"/>
    <p:sldId id="287" r:id="rId27"/>
    <p:sldId id="289" r:id="rId28"/>
    <p:sldId id="266" r:id="rId29"/>
    <p:sldId id="270" r:id="rId30"/>
    <p:sldId id="288" r:id="rId31"/>
    <p:sldId id="271" r:id="rId32"/>
    <p:sldId id="290" r:id="rId33"/>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5" autoAdjust="0"/>
    <p:restoredTop sz="94602" autoAdjust="0"/>
  </p:normalViewPr>
  <p:slideViewPr>
    <p:cSldViewPr>
      <p:cViewPr varScale="1">
        <p:scale>
          <a:sx n="170" d="100"/>
          <a:sy n="170" d="100"/>
        </p:scale>
        <p:origin x="2000"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2017-05-10</a:t>
            </a:fld>
            <a:endParaRPr lang="sv-S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1</a:t>
            </a:fld>
            <a:endParaRPr lang="sv-SE"/>
          </a:p>
        </p:txBody>
      </p:sp>
    </p:spTree>
    <p:extLst>
      <p:ext uri="{BB962C8B-B14F-4D97-AF65-F5344CB8AC3E}">
        <p14:creationId xmlns:p14="http://schemas.microsoft.com/office/powerpoint/2010/main" val="1041263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6</a:t>
            </a:fld>
            <a:endParaRPr lang="sv-SE"/>
          </a:p>
        </p:txBody>
      </p:sp>
    </p:spTree>
    <p:extLst>
      <p:ext uri="{BB962C8B-B14F-4D97-AF65-F5344CB8AC3E}">
        <p14:creationId xmlns:p14="http://schemas.microsoft.com/office/powerpoint/2010/main" val="26255163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10/05/2017</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10/05/2017</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10/05/2017</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10/05/2017</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10/05/2017</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oleObject" Target="../embeddings/oleObject1.bin"/><Relationship Id="rId5" Type="http://schemas.openxmlformats.org/officeDocument/2006/relationships/image" Target="../media/image2.emf"/><Relationship Id="rId6" Type="http://schemas.openxmlformats.org/officeDocument/2006/relationships/image" Target="../media/image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4"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4"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algn="ctr"/>
            <a:r>
              <a:rPr lang="en-GB" sz="4000" dirty="0" smtClean="0"/>
              <a:t>RF Sources</a:t>
            </a:r>
            <a:endParaRPr lang="en-GB" sz="4000" dirty="0"/>
          </a:p>
        </p:txBody>
      </p:sp>
      <p:sp>
        <p:nvSpPr>
          <p:cNvPr id="3" name="Subtitle 2"/>
          <p:cNvSpPr>
            <a:spLocks noGrp="1"/>
          </p:cNvSpPr>
          <p:nvPr>
            <p:ph type="subTitle" idx="1"/>
          </p:nvPr>
        </p:nvSpPr>
        <p:spPr/>
        <p:txBody>
          <a:bodyPr>
            <a:noAutofit/>
          </a:bodyPr>
          <a:lstStyle/>
          <a:p>
            <a:r>
              <a:rPr lang="en-GB" sz="2000" dirty="0" smtClean="0">
                <a:solidFill>
                  <a:schemeClr val="bg1"/>
                </a:solidFill>
              </a:rPr>
              <a:t>Morten Jensen</a:t>
            </a:r>
          </a:p>
          <a:p>
            <a:r>
              <a:rPr lang="en-GB" sz="2000" dirty="0" smtClean="0">
                <a:solidFill>
                  <a:schemeClr val="bg1"/>
                </a:solidFill>
              </a:rPr>
              <a:t>RF Section Leader; WP8 Manager</a:t>
            </a:r>
            <a:endParaRPr lang="en-GB" sz="2000" dirty="0">
              <a:solidFill>
                <a:schemeClr val="bg1"/>
              </a:solidFill>
            </a:endParaRPr>
          </a:p>
        </p:txBody>
      </p:sp>
      <p:sp>
        <p:nvSpPr>
          <p:cNvPr id="4" name="Rectangle 3"/>
          <p:cNvSpPr/>
          <p:nvPr/>
        </p:nvSpPr>
        <p:spPr>
          <a:xfrm>
            <a:off x="2286000" y="5949280"/>
            <a:ext cx="4572000" cy="603242"/>
          </a:xfrm>
          <a:prstGeom prst="rect">
            <a:avLst/>
          </a:prstGeom>
        </p:spPr>
        <p:txBody>
          <a:bodyPr>
            <a:spAutoFit/>
          </a:bodyPr>
          <a:lstStyle/>
          <a:p>
            <a:pPr algn="ctr">
              <a:lnSpc>
                <a:spcPct val="120000"/>
              </a:lnSpc>
            </a:pPr>
            <a:r>
              <a:rPr lang="en-GB" sz="1600" dirty="0" err="1" smtClean="0">
                <a:solidFill>
                  <a:srgbClr val="FFFFFF"/>
                </a:solidFill>
              </a:rPr>
              <a:t>www.europeanspallationsource.se</a:t>
            </a:r>
            <a:endParaRPr lang="en-GB" sz="1600" smtClean="0">
              <a:solidFill>
                <a:srgbClr val="FFFFFF"/>
              </a:solidFill>
            </a:endParaRPr>
          </a:p>
          <a:p>
            <a:pPr algn="ctr"/>
            <a:fld id="{656E358F-28A8-D04A-99E6-206C49444CD4}" type="datetime3">
              <a:rPr lang="en-GB" sz="1400" smtClean="0">
                <a:solidFill>
                  <a:srgbClr val="FFFFFF"/>
                </a:solidFill>
              </a:rPr>
              <a:t>10 May, 2017</a:t>
            </a:fld>
            <a:endParaRPr lang="en-GB" sz="1400" smtClean="0">
              <a:solidFill>
                <a:srgbClr val="FFFFFF"/>
              </a:solidFill>
            </a:endParaRPr>
          </a:p>
        </p:txBody>
      </p:sp>
    </p:spTree>
    <p:extLst>
      <p:ext uri="{BB962C8B-B14F-4D97-AF65-F5344CB8AC3E}">
        <p14:creationId xmlns:p14="http://schemas.microsoft.com/office/powerpoint/2010/main" val="13946133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of Series Klystron Tender</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10</a:t>
            </a:fld>
            <a:endParaRPr lang="sv-SE"/>
          </a:p>
        </p:txBody>
      </p:sp>
      <p:sp>
        <p:nvSpPr>
          <p:cNvPr id="5" name="TextBox 4"/>
          <p:cNvSpPr txBox="1"/>
          <p:nvPr/>
        </p:nvSpPr>
        <p:spPr>
          <a:xfrm>
            <a:off x="107504" y="1700808"/>
            <a:ext cx="8784976" cy="4524316"/>
          </a:xfrm>
          <a:prstGeom prst="rect">
            <a:avLst/>
          </a:prstGeom>
          <a:noFill/>
        </p:spPr>
        <p:txBody>
          <a:bodyPr wrap="square" rtlCol="0">
            <a:spAutoFit/>
          </a:bodyPr>
          <a:lstStyle/>
          <a:p>
            <a:r>
              <a:rPr lang="en-US" b="1" smtClean="0">
                <a:solidFill>
                  <a:srgbClr val="FF0000"/>
                </a:solidFill>
              </a:rPr>
              <a:t>Items included in the supply:</a:t>
            </a:r>
          </a:p>
          <a:p>
            <a:pPr marL="285750" indent="-285750">
              <a:buFont typeface="Arial"/>
              <a:buChar char="•"/>
            </a:pPr>
            <a:r>
              <a:rPr lang="en-US" smtClean="0"/>
              <a:t>36 Klystrons in batches of 6, including electromagnet, magnetic frame, cooling jackets, gun tank</a:t>
            </a:r>
          </a:p>
          <a:p>
            <a:pPr marL="285750" indent="-285750">
              <a:buFont typeface="Arial"/>
              <a:buChar char="•"/>
            </a:pPr>
            <a:r>
              <a:rPr lang="en-US" smtClean="0"/>
              <a:t>Design, construction and integration of the oil tank. This includes the integration in the oil tank of the heater power supply (supplied by ESS together with the connectors) and the current limiting resistors (supplied by ESS)</a:t>
            </a:r>
          </a:p>
          <a:p>
            <a:pPr marL="285750" indent="-285750">
              <a:buFont typeface="Arial"/>
              <a:buChar char="•"/>
            </a:pPr>
            <a:r>
              <a:rPr lang="en-US" smtClean="0"/>
              <a:t>Oil tank sensors/switches</a:t>
            </a:r>
          </a:p>
          <a:p>
            <a:pPr marL="285750" indent="-285750">
              <a:buFont typeface="Arial"/>
              <a:buChar char="•"/>
            </a:pPr>
            <a:r>
              <a:rPr lang="en-US" smtClean="0"/>
              <a:t>Body sensors, if required from the Supplier</a:t>
            </a:r>
          </a:p>
          <a:p>
            <a:pPr marL="285750" indent="-285750">
              <a:buFont typeface="Arial"/>
              <a:buChar char="•"/>
            </a:pPr>
            <a:r>
              <a:rPr lang="en-US" smtClean="0"/>
              <a:t>Window sensors/switches, as required from the Supplier</a:t>
            </a:r>
          </a:p>
          <a:p>
            <a:pPr marL="285750" indent="-285750">
              <a:buFont typeface="Arial"/>
              <a:buChar char="•"/>
            </a:pPr>
            <a:r>
              <a:rPr lang="en-US" smtClean="0"/>
              <a:t>Oil drip tray and oil leak detector</a:t>
            </a:r>
          </a:p>
          <a:p>
            <a:pPr marL="285750" indent="-285750">
              <a:buFont typeface="Arial"/>
              <a:buChar char="•"/>
            </a:pPr>
            <a:r>
              <a:rPr lang="en-US" smtClean="0"/>
              <a:t>Coax to waveguide transition (where required), or transition to WR1150</a:t>
            </a:r>
          </a:p>
          <a:p>
            <a:pPr marL="285750" indent="-285750">
              <a:buFont typeface="Arial"/>
              <a:buChar char="•"/>
            </a:pPr>
            <a:r>
              <a:rPr lang="en-US" smtClean="0"/>
              <a:t>Mechanical support</a:t>
            </a:r>
          </a:p>
          <a:p>
            <a:pPr marL="285750" indent="-285750">
              <a:buFont typeface="Arial"/>
              <a:buChar char="•"/>
            </a:pPr>
            <a:r>
              <a:rPr lang="en-US" smtClean="0"/>
              <a:t>X-rays Shielding</a:t>
            </a:r>
            <a:endParaRPr lang="en-US" b="1">
              <a:solidFill>
                <a:srgbClr val="FF0000"/>
              </a:solidFill>
            </a:endParaRPr>
          </a:p>
          <a:p>
            <a:pPr marL="285750" indent="-285750">
              <a:buFont typeface="Arial"/>
              <a:buChar char="•"/>
            </a:pPr>
            <a:r>
              <a:rPr lang="en-US" smtClean="0"/>
              <a:t>Factory acceptance test</a:t>
            </a:r>
          </a:p>
          <a:p>
            <a:pPr marL="285750" indent="-285750">
              <a:buFont typeface="Arial"/>
              <a:buChar char="•"/>
            </a:pPr>
            <a:r>
              <a:rPr lang="en-US" smtClean="0"/>
              <a:t>Delivery at ESS Lund</a:t>
            </a:r>
          </a:p>
          <a:p>
            <a:pPr marL="285750" indent="-285750">
              <a:buFont typeface="Arial"/>
              <a:buChar char="•"/>
            </a:pPr>
            <a:r>
              <a:rPr lang="en-US" smtClean="0"/>
              <a:t>Technical documentation</a:t>
            </a:r>
          </a:p>
        </p:txBody>
      </p:sp>
      <p:sp>
        <p:nvSpPr>
          <p:cNvPr id="3" name="Rectangle 2"/>
          <p:cNvSpPr/>
          <p:nvPr/>
        </p:nvSpPr>
        <p:spPr>
          <a:xfrm>
            <a:off x="4267200" y="5013176"/>
            <a:ext cx="4572000" cy="1754326"/>
          </a:xfrm>
          <a:prstGeom prst="rect">
            <a:avLst/>
          </a:prstGeom>
        </p:spPr>
        <p:txBody>
          <a:bodyPr>
            <a:spAutoFit/>
          </a:bodyPr>
          <a:lstStyle/>
          <a:p>
            <a:r>
              <a:rPr lang="en-US" b="1" smtClean="0">
                <a:solidFill>
                  <a:srgbClr val="FF0000"/>
                </a:solidFill>
              </a:rPr>
              <a:t>Optional Items</a:t>
            </a:r>
          </a:p>
          <a:p>
            <a:pPr marL="285750" indent="-285750">
              <a:buFont typeface="Arial"/>
              <a:buChar char="•"/>
            </a:pPr>
            <a:r>
              <a:rPr lang="en-US" smtClean="0"/>
              <a:t>Additional </a:t>
            </a:r>
            <a:r>
              <a:rPr lang="en-US"/>
              <a:t>klystrons (not in batches)</a:t>
            </a:r>
          </a:p>
          <a:p>
            <a:pPr marL="285750" indent="-285750">
              <a:buFont typeface="Arial"/>
              <a:buChar char="•"/>
            </a:pPr>
            <a:r>
              <a:rPr lang="en-US"/>
              <a:t>Spare parts (to be agreed with ESS, and to be quoted separately: ex: electromagnet)</a:t>
            </a:r>
          </a:p>
          <a:p>
            <a:pPr marL="285750" indent="-285750">
              <a:buFont typeface="Arial"/>
              <a:buChar char="•"/>
            </a:pPr>
            <a:r>
              <a:rPr lang="en-US"/>
              <a:t>Output mismatch for operation at low beam voltage</a:t>
            </a:r>
          </a:p>
        </p:txBody>
      </p:sp>
    </p:spTree>
    <p:extLst>
      <p:ext uri="{BB962C8B-B14F-4D97-AF65-F5344CB8AC3E}">
        <p14:creationId xmlns:p14="http://schemas.microsoft.com/office/powerpoint/2010/main" val="1082632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11</a:t>
            </a:fld>
            <a:endParaRPr lang="sv-SE"/>
          </a:p>
        </p:txBody>
      </p:sp>
      <p:sp>
        <p:nvSpPr>
          <p:cNvPr id="5" name="TextBox 4"/>
          <p:cNvSpPr txBox="1"/>
          <p:nvPr/>
        </p:nvSpPr>
        <p:spPr>
          <a:xfrm>
            <a:off x="251520" y="1556792"/>
            <a:ext cx="8507288" cy="4524315"/>
          </a:xfrm>
          <a:prstGeom prst="rect">
            <a:avLst/>
          </a:prstGeom>
          <a:noFill/>
        </p:spPr>
        <p:txBody>
          <a:bodyPr wrap="square" rtlCol="0">
            <a:spAutoFit/>
          </a:bodyPr>
          <a:lstStyle/>
          <a:p>
            <a:r>
              <a:rPr lang="en-US" b="1" dirty="0" smtClean="0">
                <a:solidFill>
                  <a:srgbClr val="FF0000"/>
                </a:solidFill>
              </a:rPr>
              <a:t>Items NOT included in the klystron tender:</a:t>
            </a:r>
          </a:p>
          <a:p>
            <a:pPr marL="285750" indent="-285750">
              <a:buFont typeface="Arial"/>
              <a:buChar char="•"/>
            </a:pPr>
            <a:r>
              <a:rPr lang="en-US" dirty="0" smtClean="0"/>
              <a:t>Filament power supply</a:t>
            </a:r>
          </a:p>
          <a:p>
            <a:pPr marL="742950" lvl="1" indent="-285750">
              <a:buFont typeface="Arial"/>
              <a:buChar char="•"/>
            </a:pPr>
            <a:r>
              <a:rPr lang="en-US" dirty="0" smtClean="0">
                <a:solidFill>
                  <a:schemeClr val="accent6">
                    <a:lumMod val="75000"/>
                  </a:schemeClr>
                </a:solidFill>
              </a:rPr>
              <a:t>Specification complete; tender about to be released (Framework agreement)</a:t>
            </a:r>
          </a:p>
          <a:p>
            <a:pPr marL="285750" indent="-285750">
              <a:buFont typeface="Arial"/>
              <a:buChar char="•"/>
            </a:pPr>
            <a:r>
              <a:rPr lang="en-US" dirty="0" smtClean="0"/>
              <a:t>Current limiting resistors </a:t>
            </a:r>
          </a:p>
          <a:p>
            <a:pPr marL="742950" lvl="1" indent="-285750">
              <a:buFont typeface="Arial"/>
              <a:buChar char="•"/>
            </a:pPr>
            <a:r>
              <a:rPr lang="en-US" dirty="0" smtClean="0">
                <a:solidFill>
                  <a:schemeClr val="accent6">
                    <a:lumMod val="75000"/>
                  </a:schemeClr>
                </a:solidFill>
              </a:rPr>
              <a:t>Procurement to start</a:t>
            </a:r>
          </a:p>
          <a:p>
            <a:pPr marL="285750" indent="-285750">
              <a:buFont typeface="Arial"/>
              <a:buChar char="•"/>
            </a:pPr>
            <a:r>
              <a:rPr lang="en-US" dirty="0" smtClean="0"/>
              <a:t>Electromagnet power supply and connectors </a:t>
            </a:r>
          </a:p>
          <a:p>
            <a:pPr marL="742950" lvl="1" indent="-285750">
              <a:buFont typeface="Arial"/>
              <a:buChar char="•"/>
            </a:pPr>
            <a:r>
              <a:rPr lang="en-US" dirty="0">
                <a:solidFill>
                  <a:schemeClr val="accent6">
                    <a:lumMod val="75000"/>
                  </a:schemeClr>
                </a:solidFill>
              </a:rPr>
              <a:t>Specification complete; tender about to be released (Framework agreement)</a:t>
            </a:r>
          </a:p>
          <a:p>
            <a:pPr marL="285750" indent="-285750">
              <a:buFont typeface="Arial"/>
              <a:buChar char="•"/>
            </a:pPr>
            <a:r>
              <a:rPr lang="en-US" dirty="0" smtClean="0"/>
              <a:t>Ion pump power supply and connectors + interconnecting cables</a:t>
            </a:r>
          </a:p>
          <a:p>
            <a:pPr marL="742950" lvl="1" indent="-285750">
              <a:buFont typeface="Arial"/>
              <a:buChar char="•"/>
            </a:pPr>
            <a:r>
              <a:rPr lang="en-US" dirty="0" smtClean="0">
                <a:solidFill>
                  <a:schemeClr val="accent6">
                    <a:lumMod val="75000"/>
                  </a:schemeClr>
                </a:solidFill>
              </a:rPr>
              <a:t>Framework agreement for controllers in place</a:t>
            </a:r>
          </a:p>
          <a:p>
            <a:pPr marL="742950" lvl="1" indent="-285750">
              <a:buFont typeface="Arial"/>
              <a:buChar char="•"/>
            </a:pPr>
            <a:r>
              <a:rPr lang="en-US" dirty="0" smtClean="0">
                <a:solidFill>
                  <a:schemeClr val="accent6">
                    <a:lumMod val="75000"/>
                  </a:schemeClr>
                </a:solidFill>
              </a:rPr>
              <a:t>50% of required cables and connectors delivered</a:t>
            </a:r>
          </a:p>
          <a:p>
            <a:pPr marL="285750" indent="-285750">
              <a:buFont typeface="Arial"/>
              <a:buChar char="•"/>
            </a:pPr>
            <a:r>
              <a:rPr lang="en-US" dirty="0"/>
              <a:t>Drive Amplifiers</a:t>
            </a:r>
          </a:p>
          <a:p>
            <a:pPr marL="742950" lvl="1" indent="-285750">
              <a:buFont typeface="Arial"/>
              <a:buChar char="•"/>
            </a:pPr>
            <a:r>
              <a:rPr lang="en-US" dirty="0" smtClean="0">
                <a:solidFill>
                  <a:schemeClr val="accent6">
                    <a:lumMod val="75000"/>
                  </a:schemeClr>
                </a:solidFill>
              </a:rPr>
              <a:t>Tender prepared, currently with Procurement</a:t>
            </a:r>
          </a:p>
          <a:p>
            <a:pPr marL="285750" indent="-285750">
              <a:buFont typeface="Arial"/>
              <a:buChar char="•"/>
            </a:pPr>
            <a:r>
              <a:rPr lang="en-US" dirty="0" smtClean="0"/>
              <a:t>HV cable and socket</a:t>
            </a:r>
          </a:p>
          <a:p>
            <a:pPr marL="742950" lvl="1" indent="-285750">
              <a:buFont typeface="Arial"/>
              <a:buChar char="•"/>
            </a:pPr>
            <a:r>
              <a:rPr lang="en-US" dirty="0" smtClean="0"/>
              <a:t> </a:t>
            </a:r>
            <a:r>
              <a:rPr lang="en-US" dirty="0">
                <a:solidFill>
                  <a:schemeClr val="accent6">
                    <a:lumMod val="75000"/>
                  </a:schemeClr>
                </a:solidFill>
              </a:rPr>
              <a:t>P</a:t>
            </a:r>
            <a:r>
              <a:rPr lang="en-US" dirty="0" smtClean="0">
                <a:solidFill>
                  <a:schemeClr val="accent6">
                    <a:lumMod val="75000"/>
                  </a:schemeClr>
                </a:solidFill>
              </a:rPr>
              <a:t>rovided </a:t>
            </a:r>
            <a:r>
              <a:rPr lang="en-US" dirty="0">
                <a:solidFill>
                  <a:schemeClr val="accent6">
                    <a:lumMod val="75000"/>
                  </a:schemeClr>
                </a:solidFill>
              </a:rPr>
              <a:t>by </a:t>
            </a:r>
            <a:r>
              <a:rPr lang="en-US" dirty="0" smtClean="0">
                <a:solidFill>
                  <a:schemeClr val="accent6">
                    <a:lumMod val="75000"/>
                  </a:schemeClr>
                </a:solidFill>
              </a:rPr>
              <a:t>WP17</a:t>
            </a:r>
          </a:p>
          <a:p>
            <a:pPr marL="285750" indent="-285750">
              <a:buFont typeface="Arial"/>
              <a:buChar char="•"/>
            </a:pPr>
            <a:r>
              <a:rPr lang="en-US" dirty="0" smtClean="0"/>
              <a:t>External water cooling</a:t>
            </a:r>
          </a:p>
          <a:p>
            <a:pPr marL="742950" lvl="1" indent="-285750">
              <a:buFont typeface="Arial"/>
              <a:buChar char="•"/>
            </a:pPr>
            <a:r>
              <a:rPr lang="en-US" dirty="0" smtClean="0">
                <a:solidFill>
                  <a:schemeClr val="accent6">
                    <a:lumMod val="75000"/>
                  </a:schemeClr>
                </a:solidFill>
              </a:rPr>
              <a:t>Instrumentation provided by WP16</a:t>
            </a:r>
          </a:p>
        </p:txBody>
      </p:sp>
    </p:spTree>
    <p:extLst>
      <p:ext uri="{BB962C8B-B14F-4D97-AF65-F5344CB8AC3E}">
        <p14:creationId xmlns:p14="http://schemas.microsoft.com/office/powerpoint/2010/main" val="7776481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5496" y="4293096"/>
            <a:ext cx="3816424" cy="2554970"/>
          </a:xfrm>
          <a:prstGeom prst="rect">
            <a:avLst/>
          </a:prstGeom>
        </p:spPr>
      </p:pic>
      <p:sp>
        <p:nvSpPr>
          <p:cNvPr id="2" name="Title 1"/>
          <p:cNvSpPr>
            <a:spLocks noGrp="1"/>
          </p:cNvSpPr>
          <p:nvPr>
            <p:ph type="title"/>
          </p:nvPr>
        </p:nvSpPr>
        <p:spPr>
          <a:xfrm>
            <a:off x="457200" y="260648"/>
            <a:ext cx="7139136" cy="1143000"/>
          </a:xfrm>
        </p:spPr>
        <p:txBody>
          <a:bodyPr/>
          <a:lstStyle/>
          <a:p>
            <a:r>
              <a:rPr lang="en-US" smtClean="0"/>
              <a:t>Toshiba klystron E37504 prototype</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12</a:t>
            </a:fld>
            <a:endParaRPr lang="sv-SE"/>
          </a:p>
        </p:txBody>
      </p:sp>
      <p:pic>
        <p:nvPicPr>
          <p:cNvPr id="7" name="Picture 6"/>
          <p:cNvPicPr>
            <a:picLocks noChangeAspect="1"/>
          </p:cNvPicPr>
          <p:nvPr/>
        </p:nvPicPr>
        <p:blipFill>
          <a:blip r:embed="rId3"/>
          <a:stretch>
            <a:fillRect/>
          </a:stretch>
        </p:blipFill>
        <p:spPr>
          <a:xfrm>
            <a:off x="107504" y="1628800"/>
            <a:ext cx="3512147" cy="2736304"/>
          </a:xfrm>
          <a:prstGeom prst="rect">
            <a:avLst/>
          </a:prstGeom>
        </p:spPr>
      </p:pic>
      <p:sp>
        <p:nvSpPr>
          <p:cNvPr id="11" name="TextBox 10"/>
          <p:cNvSpPr txBox="1"/>
          <p:nvPr/>
        </p:nvSpPr>
        <p:spPr>
          <a:xfrm>
            <a:off x="107504" y="1412776"/>
            <a:ext cx="6216065" cy="369332"/>
          </a:xfrm>
          <a:prstGeom prst="rect">
            <a:avLst/>
          </a:prstGeom>
          <a:noFill/>
        </p:spPr>
        <p:txBody>
          <a:bodyPr wrap="none" rtlCol="0">
            <a:spAutoFit/>
          </a:bodyPr>
          <a:lstStyle/>
          <a:p>
            <a:r>
              <a:rPr lang="en-US" smtClean="0"/>
              <a:t>Some results from the </a:t>
            </a:r>
            <a:r>
              <a:rPr lang="en-US" b="1" smtClean="0"/>
              <a:t>Factory Acceptance Test </a:t>
            </a:r>
            <a:r>
              <a:rPr lang="en-US" smtClean="0"/>
              <a:t>(February 2016):</a:t>
            </a:r>
            <a:endParaRPr lang="en-US"/>
          </a:p>
        </p:txBody>
      </p:sp>
      <p:pic>
        <p:nvPicPr>
          <p:cNvPr id="13" name="Picture 12"/>
          <p:cNvPicPr>
            <a:picLocks noChangeAspect="1"/>
          </p:cNvPicPr>
          <p:nvPr/>
        </p:nvPicPr>
        <p:blipFill rotWithShape="1">
          <a:blip r:embed="rId4"/>
          <a:srcRect l="1218" t="-40" r="17179" b="40"/>
          <a:stretch/>
        </p:blipFill>
        <p:spPr>
          <a:xfrm>
            <a:off x="6084168" y="1988839"/>
            <a:ext cx="2880320" cy="4706253"/>
          </a:xfrm>
          <a:prstGeom prst="rect">
            <a:avLst/>
          </a:prstGeom>
        </p:spPr>
      </p:pic>
      <p:sp>
        <p:nvSpPr>
          <p:cNvPr id="5" name="TextBox 4"/>
          <p:cNvSpPr txBox="1"/>
          <p:nvPr/>
        </p:nvSpPr>
        <p:spPr>
          <a:xfrm>
            <a:off x="3707904" y="1772816"/>
            <a:ext cx="931828" cy="369332"/>
          </a:xfrm>
          <a:prstGeom prst="rect">
            <a:avLst/>
          </a:prstGeom>
          <a:noFill/>
        </p:spPr>
        <p:txBody>
          <a:bodyPr wrap="none" rtlCol="0">
            <a:spAutoFit/>
          </a:bodyPr>
          <a:lstStyle/>
          <a:p>
            <a:r>
              <a:rPr lang="en-US" smtClean="0"/>
              <a:t>1.5 MW</a:t>
            </a:r>
            <a:endParaRPr lang="en-US"/>
          </a:p>
        </p:txBody>
      </p:sp>
      <p:cxnSp>
        <p:nvCxnSpPr>
          <p:cNvPr id="15" name="Straight Arrow Connector 14"/>
          <p:cNvCxnSpPr/>
          <p:nvPr/>
        </p:nvCxnSpPr>
        <p:spPr>
          <a:xfrm flipH="1">
            <a:off x="3203848" y="1988840"/>
            <a:ext cx="57606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1547664" y="1916832"/>
            <a:ext cx="2232248" cy="5760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563888" y="2420888"/>
            <a:ext cx="2331926" cy="369332"/>
          </a:xfrm>
          <a:prstGeom prst="rect">
            <a:avLst/>
          </a:prstGeom>
          <a:noFill/>
        </p:spPr>
        <p:txBody>
          <a:bodyPr wrap="none" rtlCol="0">
            <a:spAutoFit/>
          </a:bodyPr>
          <a:lstStyle/>
          <a:p>
            <a:r>
              <a:rPr lang="en-US" smtClean="0"/>
              <a:t>Performance at 115 kV</a:t>
            </a:r>
            <a:endParaRPr lang="en-US"/>
          </a:p>
        </p:txBody>
      </p:sp>
      <p:sp>
        <p:nvSpPr>
          <p:cNvPr id="20" name="TextBox 19"/>
          <p:cNvSpPr txBox="1"/>
          <p:nvPr/>
        </p:nvSpPr>
        <p:spPr>
          <a:xfrm>
            <a:off x="3779913" y="4509120"/>
            <a:ext cx="2232248" cy="646331"/>
          </a:xfrm>
          <a:prstGeom prst="rect">
            <a:avLst/>
          </a:prstGeom>
          <a:noFill/>
        </p:spPr>
        <p:txBody>
          <a:bodyPr wrap="square" rtlCol="0">
            <a:spAutoFit/>
          </a:bodyPr>
          <a:lstStyle/>
          <a:p>
            <a:r>
              <a:rPr lang="en-US" smtClean="0"/>
              <a:t>&gt; 60% efficiency even at 600 kW</a:t>
            </a:r>
            <a:endParaRPr lang="en-US"/>
          </a:p>
        </p:txBody>
      </p:sp>
    </p:spTree>
    <p:extLst>
      <p:ext uri="{BB962C8B-B14F-4D97-AF65-F5344CB8AC3E}">
        <p14:creationId xmlns:p14="http://schemas.microsoft.com/office/powerpoint/2010/main" val="3018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Thales klystron prototype </a:t>
            </a:r>
            <a:r>
              <a:rPr lang="en-US"/>
              <a:t>TH2180</a:t>
            </a:r>
          </a:p>
        </p:txBody>
      </p:sp>
      <p:sp>
        <p:nvSpPr>
          <p:cNvPr id="4" name="Slide Number Placeholder 3"/>
          <p:cNvSpPr>
            <a:spLocks noGrp="1"/>
          </p:cNvSpPr>
          <p:nvPr>
            <p:ph type="sldNum" sz="quarter" idx="12"/>
          </p:nvPr>
        </p:nvSpPr>
        <p:spPr>
          <a:xfrm>
            <a:off x="6660232" y="6515211"/>
            <a:ext cx="2133600" cy="365125"/>
          </a:xfrm>
        </p:spPr>
        <p:txBody>
          <a:bodyPr/>
          <a:lstStyle/>
          <a:p>
            <a:fld id="{551115BC-487E-4422-894C-CB7CD3E79223}" type="slidenum">
              <a:rPr lang="sv-SE" smtClean="0"/>
              <a:t>13</a:t>
            </a:fld>
            <a:endParaRPr lang="sv-SE"/>
          </a:p>
        </p:txBody>
      </p:sp>
      <p:sp>
        <p:nvSpPr>
          <p:cNvPr id="5" name="TextBox 4"/>
          <p:cNvSpPr txBox="1"/>
          <p:nvPr/>
        </p:nvSpPr>
        <p:spPr>
          <a:xfrm>
            <a:off x="287525" y="1461797"/>
            <a:ext cx="8352928" cy="646331"/>
          </a:xfrm>
          <a:prstGeom prst="rect">
            <a:avLst/>
          </a:prstGeom>
          <a:noFill/>
        </p:spPr>
        <p:txBody>
          <a:bodyPr wrap="square" rtlCol="0">
            <a:spAutoFit/>
          </a:bodyPr>
          <a:lstStyle/>
          <a:p>
            <a:r>
              <a:rPr lang="en-US" b="1" smtClean="0"/>
              <a:t>Results of factory tests in May 2016. </a:t>
            </a:r>
          </a:p>
          <a:p>
            <a:r>
              <a:rPr lang="en-US" smtClean="0"/>
              <a:t>Saturated efficiency 66%.</a:t>
            </a:r>
          </a:p>
        </p:txBody>
      </p:sp>
      <p:pic>
        <p:nvPicPr>
          <p:cNvPr id="9" name="Image 1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490348"/>
            <a:ext cx="3227571" cy="2367652"/>
          </a:xfrm>
          <a:prstGeom prst="rect">
            <a:avLst/>
          </a:prstGeom>
          <a:noFill/>
        </p:spPr>
      </p:pic>
      <p:pic>
        <p:nvPicPr>
          <p:cNvPr id="10" name="Image 10"/>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988840"/>
            <a:ext cx="3183632" cy="2069460"/>
          </a:xfrm>
          <a:prstGeom prst="rect">
            <a:avLst/>
          </a:prstGeom>
          <a:noFill/>
        </p:spPr>
      </p:pic>
      <p:pic>
        <p:nvPicPr>
          <p:cNvPr id="11" name="Image 4"/>
          <p:cNvPicPr/>
          <p:nvPr/>
        </p:nvPicPr>
        <p:blipFill>
          <a:blip r:embed="rId4">
            <a:extLst>
              <a:ext uri="{28A0092B-C50C-407E-A947-70E740481C1C}">
                <a14:useLocalDpi xmlns:a14="http://schemas.microsoft.com/office/drawing/2010/main" val="0"/>
              </a:ext>
            </a:extLst>
          </a:blip>
          <a:srcRect/>
          <a:stretch>
            <a:fillRect/>
          </a:stretch>
        </p:blipFill>
        <p:spPr bwMode="auto">
          <a:xfrm>
            <a:off x="467544" y="4509120"/>
            <a:ext cx="3384375" cy="2232248"/>
          </a:xfrm>
          <a:prstGeom prst="rect">
            <a:avLst/>
          </a:prstGeom>
          <a:noFill/>
        </p:spPr>
      </p:pic>
      <p:pic>
        <p:nvPicPr>
          <p:cNvPr id="8" name="Image 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204864"/>
            <a:ext cx="3456384" cy="2088232"/>
          </a:xfrm>
          <a:prstGeom prst="rect">
            <a:avLst/>
          </a:prstGeom>
          <a:noFill/>
        </p:spPr>
      </p:pic>
      <p:pic>
        <p:nvPicPr>
          <p:cNvPr id="12" name="Picture 11"/>
          <p:cNvPicPr>
            <a:picLocks noChangeAspect="1"/>
          </p:cNvPicPr>
          <p:nvPr/>
        </p:nvPicPr>
        <p:blipFill>
          <a:blip r:embed="rId6"/>
          <a:stretch>
            <a:fillRect/>
          </a:stretch>
        </p:blipFill>
        <p:spPr>
          <a:xfrm>
            <a:off x="3851920" y="4509120"/>
            <a:ext cx="905147" cy="2153072"/>
          </a:xfrm>
          <a:prstGeom prst="rect">
            <a:avLst/>
          </a:prstGeom>
        </p:spPr>
      </p:pic>
      <p:sp>
        <p:nvSpPr>
          <p:cNvPr id="3" name="TextBox 2"/>
          <p:cNvSpPr txBox="1"/>
          <p:nvPr/>
        </p:nvSpPr>
        <p:spPr>
          <a:xfrm>
            <a:off x="3923929" y="2636912"/>
            <a:ext cx="1080120" cy="646331"/>
          </a:xfrm>
          <a:prstGeom prst="rect">
            <a:avLst/>
          </a:prstGeom>
          <a:noFill/>
        </p:spPr>
        <p:txBody>
          <a:bodyPr wrap="square" rtlCol="0">
            <a:spAutoFit/>
          </a:bodyPr>
          <a:lstStyle/>
          <a:p>
            <a:r>
              <a:rPr lang="en-US" smtClean="0"/>
              <a:t>1.5 MW at 108 kV</a:t>
            </a:r>
            <a:endParaRPr lang="en-US"/>
          </a:p>
        </p:txBody>
      </p:sp>
      <p:sp>
        <p:nvSpPr>
          <p:cNvPr id="13" name="Sun 12"/>
          <p:cNvSpPr/>
          <p:nvPr/>
        </p:nvSpPr>
        <p:spPr>
          <a:xfrm>
            <a:off x="3131840" y="2584800"/>
            <a:ext cx="144016" cy="144016"/>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a:stCxn id="3" idx="1"/>
          </p:cNvCxnSpPr>
          <p:nvPr/>
        </p:nvCxnSpPr>
        <p:spPr>
          <a:xfrm flipH="1" flipV="1">
            <a:off x="3275857" y="2708920"/>
            <a:ext cx="648072" cy="2511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6156176" y="5949280"/>
            <a:ext cx="787395" cy="369332"/>
          </a:xfrm>
          <a:prstGeom prst="rect">
            <a:avLst/>
          </a:prstGeom>
          <a:noFill/>
        </p:spPr>
        <p:txBody>
          <a:bodyPr wrap="none" rtlCol="0">
            <a:spAutoFit/>
          </a:bodyPr>
          <a:lstStyle/>
          <a:p>
            <a:r>
              <a:rPr lang="en-US" smtClean="0"/>
              <a:t>Power</a:t>
            </a:r>
            <a:endParaRPr lang="en-US"/>
          </a:p>
        </p:txBody>
      </p:sp>
      <p:sp>
        <p:nvSpPr>
          <p:cNvPr id="18" name="TextBox 17"/>
          <p:cNvSpPr txBox="1"/>
          <p:nvPr/>
        </p:nvSpPr>
        <p:spPr>
          <a:xfrm>
            <a:off x="5436096" y="4941168"/>
            <a:ext cx="1072604" cy="369332"/>
          </a:xfrm>
          <a:prstGeom prst="rect">
            <a:avLst/>
          </a:prstGeom>
          <a:noFill/>
        </p:spPr>
        <p:txBody>
          <a:bodyPr wrap="none" rtlCol="0">
            <a:spAutoFit/>
          </a:bodyPr>
          <a:lstStyle/>
          <a:p>
            <a:r>
              <a:rPr lang="en-US" smtClean="0"/>
              <a:t>Efficiency</a:t>
            </a:r>
            <a:endParaRPr lang="en-US"/>
          </a:p>
        </p:txBody>
      </p:sp>
      <p:sp>
        <p:nvSpPr>
          <p:cNvPr id="19" name="TextBox 18"/>
          <p:cNvSpPr txBox="1"/>
          <p:nvPr/>
        </p:nvSpPr>
        <p:spPr>
          <a:xfrm>
            <a:off x="8241189" y="5445224"/>
            <a:ext cx="902811" cy="923330"/>
          </a:xfrm>
          <a:prstGeom prst="rect">
            <a:avLst/>
          </a:prstGeom>
          <a:noFill/>
        </p:spPr>
        <p:txBody>
          <a:bodyPr wrap="none" rtlCol="0">
            <a:spAutoFit/>
          </a:bodyPr>
          <a:lstStyle/>
          <a:p>
            <a:r>
              <a:rPr lang="en-US" smtClean="0"/>
              <a:t>600 kW</a:t>
            </a:r>
          </a:p>
          <a:p>
            <a:r>
              <a:rPr lang="en-US"/>
              <a:t>5</a:t>
            </a:r>
            <a:r>
              <a:rPr lang="en-US" smtClean="0"/>
              <a:t>5%</a:t>
            </a:r>
          </a:p>
          <a:p>
            <a:r>
              <a:rPr lang="en-US" smtClean="0"/>
              <a:t>80 kV</a:t>
            </a:r>
            <a:endParaRPr lang="en-US"/>
          </a:p>
        </p:txBody>
      </p:sp>
      <p:sp>
        <p:nvSpPr>
          <p:cNvPr id="20" name="TextBox 19"/>
          <p:cNvSpPr txBox="1"/>
          <p:nvPr/>
        </p:nvSpPr>
        <p:spPr>
          <a:xfrm>
            <a:off x="8228831" y="4797152"/>
            <a:ext cx="931828" cy="646331"/>
          </a:xfrm>
          <a:prstGeom prst="rect">
            <a:avLst/>
          </a:prstGeom>
          <a:noFill/>
        </p:spPr>
        <p:txBody>
          <a:bodyPr wrap="none" rtlCol="0">
            <a:spAutoFit/>
          </a:bodyPr>
          <a:lstStyle/>
          <a:p>
            <a:r>
              <a:rPr lang="en-US" smtClean="0"/>
              <a:t>1.5 MW</a:t>
            </a:r>
          </a:p>
          <a:p>
            <a:r>
              <a:rPr lang="en-US" smtClean="0"/>
              <a:t>65%</a:t>
            </a:r>
            <a:endParaRPr lang="en-US"/>
          </a:p>
        </p:txBody>
      </p:sp>
      <p:cxnSp>
        <p:nvCxnSpPr>
          <p:cNvPr id="22" name="Straight Arrow Connector 21"/>
          <p:cNvCxnSpPr/>
          <p:nvPr/>
        </p:nvCxnSpPr>
        <p:spPr>
          <a:xfrm flipV="1">
            <a:off x="5868144" y="5517232"/>
            <a:ext cx="0" cy="8640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66209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CPI Klystron prototype VKP-8292A</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14</a:t>
            </a:fld>
            <a:endParaRPr lang="sv-SE"/>
          </a:p>
        </p:txBody>
      </p:sp>
      <p:grpSp>
        <p:nvGrpSpPr>
          <p:cNvPr id="15" name="Group 14"/>
          <p:cNvGrpSpPr/>
          <p:nvPr/>
        </p:nvGrpSpPr>
        <p:grpSpPr>
          <a:xfrm>
            <a:off x="188437" y="2276872"/>
            <a:ext cx="3888432" cy="4087126"/>
            <a:chOff x="323528" y="2210911"/>
            <a:chExt cx="4814540" cy="4087126"/>
          </a:xfrm>
        </p:grpSpPr>
        <p:pic>
          <p:nvPicPr>
            <p:cNvPr id="5" name="Picture 4"/>
            <p:cNvPicPr>
              <a:picLocks noChangeAspect="1"/>
            </p:cNvPicPr>
            <p:nvPr/>
          </p:nvPicPr>
          <p:blipFill rotWithShape="1">
            <a:blip r:embed="rId2"/>
            <a:srcRect t="1798" b="4030"/>
            <a:stretch/>
          </p:blipFill>
          <p:spPr>
            <a:xfrm>
              <a:off x="323528" y="2210911"/>
              <a:ext cx="4814540" cy="4087126"/>
            </a:xfrm>
            <a:prstGeom prst="rect">
              <a:avLst/>
            </a:prstGeom>
          </p:spPr>
        </p:pic>
        <p:sp>
          <p:nvSpPr>
            <p:cNvPr id="6" name="Sun 5"/>
            <p:cNvSpPr/>
            <p:nvPr/>
          </p:nvSpPr>
          <p:spPr>
            <a:xfrm>
              <a:off x="2411760" y="3356992"/>
              <a:ext cx="216024" cy="216024"/>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2915816" y="2852936"/>
              <a:ext cx="931828" cy="369332"/>
            </a:xfrm>
            <a:prstGeom prst="rect">
              <a:avLst/>
            </a:prstGeom>
            <a:noFill/>
          </p:spPr>
          <p:txBody>
            <a:bodyPr wrap="none" rtlCol="0">
              <a:spAutoFit/>
            </a:bodyPr>
            <a:lstStyle/>
            <a:p>
              <a:r>
                <a:rPr lang="en-US" smtClean="0"/>
                <a:t>1.6 MW</a:t>
              </a:r>
              <a:endParaRPr lang="en-US"/>
            </a:p>
          </p:txBody>
        </p:sp>
        <p:cxnSp>
          <p:nvCxnSpPr>
            <p:cNvPr id="9" name="Straight Connector 8"/>
            <p:cNvCxnSpPr/>
            <p:nvPr/>
          </p:nvCxnSpPr>
          <p:spPr>
            <a:xfrm>
              <a:off x="1547664" y="3645024"/>
              <a:ext cx="2952328"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051720" y="3645024"/>
              <a:ext cx="2178751" cy="369332"/>
            </a:xfrm>
            <a:prstGeom prst="rect">
              <a:avLst/>
            </a:prstGeom>
            <a:noFill/>
          </p:spPr>
          <p:txBody>
            <a:bodyPr wrap="none" rtlCol="0">
              <a:spAutoFit/>
            </a:bodyPr>
            <a:lstStyle/>
            <a:p>
              <a:r>
                <a:rPr lang="en-US" smtClean="0"/>
                <a:t>Specification 1.5 MW</a:t>
              </a:r>
              <a:endParaRPr lang="en-US"/>
            </a:p>
          </p:txBody>
        </p:sp>
        <p:cxnSp>
          <p:nvCxnSpPr>
            <p:cNvPr id="12" name="Straight Arrow Connector 11"/>
            <p:cNvCxnSpPr/>
            <p:nvPr/>
          </p:nvCxnSpPr>
          <p:spPr>
            <a:xfrm flipH="1">
              <a:off x="2627784" y="3212976"/>
              <a:ext cx="432048"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p:nvPicPr>
        <p:blipFill>
          <a:blip r:embed="rId3"/>
          <a:stretch>
            <a:fillRect/>
          </a:stretch>
        </p:blipFill>
        <p:spPr>
          <a:xfrm>
            <a:off x="4283968" y="1484784"/>
            <a:ext cx="4707437" cy="3528392"/>
          </a:xfrm>
          <a:prstGeom prst="rect">
            <a:avLst/>
          </a:prstGeom>
        </p:spPr>
      </p:pic>
      <p:sp>
        <p:nvSpPr>
          <p:cNvPr id="16" name="TextBox 15"/>
          <p:cNvSpPr txBox="1"/>
          <p:nvPr/>
        </p:nvSpPr>
        <p:spPr>
          <a:xfrm>
            <a:off x="4572000" y="5013176"/>
            <a:ext cx="3169893" cy="646331"/>
          </a:xfrm>
          <a:prstGeom prst="rect">
            <a:avLst/>
          </a:prstGeom>
          <a:noFill/>
        </p:spPr>
        <p:txBody>
          <a:bodyPr wrap="square" rtlCol="0">
            <a:spAutoFit/>
          </a:bodyPr>
          <a:lstStyle/>
          <a:p>
            <a:r>
              <a:rPr lang="en-US" smtClean="0"/>
              <a:t>Output power and Efficiency </a:t>
            </a:r>
          </a:p>
          <a:p>
            <a:r>
              <a:rPr lang="en-US" err="1" smtClean="0"/>
              <a:t>vs</a:t>
            </a:r>
            <a:r>
              <a:rPr lang="en-US" smtClean="0"/>
              <a:t> Beam voltage</a:t>
            </a:r>
            <a:endParaRPr lang="en-US"/>
          </a:p>
        </p:txBody>
      </p:sp>
      <p:sp>
        <p:nvSpPr>
          <p:cNvPr id="17" name="TextBox 16"/>
          <p:cNvSpPr txBox="1"/>
          <p:nvPr/>
        </p:nvSpPr>
        <p:spPr>
          <a:xfrm>
            <a:off x="533683" y="6363998"/>
            <a:ext cx="3288080" cy="369332"/>
          </a:xfrm>
          <a:prstGeom prst="rect">
            <a:avLst/>
          </a:prstGeom>
          <a:noFill/>
        </p:spPr>
        <p:txBody>
          <a:bodyPr wrap="none" rtlCol="0">
            <a:spAutoFit/>
          </a:bodyPr>
          <a:lstStyle/>
          <a:p>
            <a:r>
              <a:rPr lang="en-US" smtClean="0"/>
              <a:t>Transfer curve at nominal 111 kV</a:t>
            </a:r>
            <a:endParaRPr lang="en-US"/>
          </a:p>
        </p:txBody>
      </p:sp>
      <p:pic>
        <p:nvPicPr>
          <p:cNvPr id="18" name="Picture 17"/>
          <p:cNvPicPr>
            <a:picLocks noChangeAspect="1"/>
          </p:cNvPicPr>
          <p:nvPr/>
        </p:nvPicPr>
        <p:blipFill>
          <a:blip r:embed="rId4"/>
          <a:stretch>
            <a:fillRect/>
          </a:stretch>
        </p:blipFill>
        <p:spPr>
          <a:xfrm>
            <a:off x="7452320" y="4833772"/>
            <a:ext cx="1679236" cy="2052148"/>
          </a:xfrm>
          <a:prstGeom prst="rect">
            <a:avLst/>
          </a:prstGeom>
        </p:spPr>
      </p:pic>
      <p:sp>
        <p:nvSpPr>
          <p:cNvPr id="3" name="Rectangle 2"/>
          <p:cNvSpPr/>
          <p:nvPr/>
        </p:nvSpPr>
        <p:spPr>
          <a:xfrm>
            <a:off x="171283" y="1452083"/>
            <a:ext cx="3935757" cy="369332"/>
          </a:xfrm>
          <a:prstGeom prst="rect">
            <a:avLst/>
          </a:prstGeom>
        </p:spPr>
        <p:txBody>
          <a:bodyPr wrap="none">
            <a:spAutoFit/>
          </a:bodyPr>
          <a:lstStyle/>
          <a:p>
            <a:r>
              <a:rPr lang="en-US" b="1"/>
              <a:t>Results of factory tests in </a:t>
            </a:r>
            <a:r>
              <a:rPr lang="en-US" b="1" smtClean="0"/>
              <a:t>August 2016</a:t>
            </a:r>
            <a:r>
              <a:rPr lang="en-US" b="1"/>
              <a:t>. </a:t>
            </a:r>
          </a:p>
        </p:txBody>
      </p:sp>
    </p:spTree>
    <p:extLst>
      <p:ext uri="{BB962C8B-B14F-4D97-AF65-F5344CB8AC3E}">
        <p14:creationId xmlns:p14="http://schemas.microsoft.com/office/powerpoint/2010/main" val="349967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smtClean="0"/>
              <a:t>Main Technical Klystron Specifications (for series (1/2) </a:t>
            </a:r>
            <a:r>
              <a:rPr lang="en-US" sz="2000" dirty="0" smtClean="0"/>
              <a:t/>
            </a:r>
            <a:br>
              <a:rPr lang="en-US" sz="2000" dirty="0" smtClean="0"/>
            </a:br>
            <a:r>
              <a:rPr lang="en-US" sz="1300" dirty="0" smtClean="0"/>
              <a:t>OPEN </a:t>
            </a:r>
            <a:r>
              <a:rPr lang="en-US" sz="1300" dirty="0"/>
              <a:t>CALL FOR TENDER</a:t>
            </a:r>
            <a:br>
              <a:rPr lang="en-US" sz="1300" dirty="0"/>
            </a:br>
            <a:r>
              <a:rPr lang="en-US" sz="1300" dirty="0"/>
              <a:t>OCT-2017-110800001-001</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15</a:t>
            </a:fld>
            <a:endParaRPr lang="sv-SE"/>
          </a:p>
        </p:txBody>
      </p:sp>
      <p:graphicFrame>
        <p:nvGraphicFramePr>
          <p:cNvPr id="5" name="Table 4"/>
          <p:cNvGraphicFramePr>
            <a:graphicFrameLocks noGrp="1"/>
          </p:cNvGraphicFramePr>
          <p:nvPr>
            <p:extLst>
              <p:ext uri="{D42A27DB-BD31-4B8C-83A1-F6EECF244321}">
                <p14:modId xmlns:p14="http://schemas.microsoft.com/office/powerpoint/2010/main" val="1529045132"/>
              </p:ext>
            </p:extLst>
          </p:nvPr>
        </p:nvGraphicFramePr>
        <p:xfrm>
          <a:off x="179512" y="1621708"/>
          <a:ext cx="8507288" cy="5016796"/>
        </p:xfrm>
        <a:graphic>
          <a:graphicData uri="http://schemas.openxmlformats.org/drawingml/2006/table">
            <a:tbl>
              <a:tblPr firstRow="1" bandRow="1">
                <a:tableStyleId>{5FD0F851-EC5A-4D38-B0AD-8093EC10F338}</a:tableStyleId>
              </a:tblPr>
              <a:tblGrid>
                <a:gridCol w="2090774"/>
                <a:gridCol w="6416514"/>
              </a:tblGrid>
              <a:tr h="408379">
                <a:tc>
                  <a:txBody>
                    <a:bodyPr/>
                    <a:lstStyle/>
                    <a:p>
                      <a:r>
                        <a:rPr lang="en-US" sz="1600" b="1" smtClean="0">
                          <a:latin typeface="Arial"/>
                          <a:cs typeface="Arial"/>
                        </a:rPr>
                        <a:t>Nominal output power</a:t>
                      </a:r>
                      <a:endParaRPr lang="en-US" sz="1600" b="1">
                        <a:latin typeface="Arial"/>
                        <a:cs typeface="Arial"/>
                      </a:endParaRPr>
                    </a:p>
                  </a:txBody>
                  <a:tcPr/>
                </a:tc>
                <a:tc>
                  <a:txBody>
                    <a:bodyPr/>
                    <a:lstStyle/>
                    <a:p>
                      <a:r>
                        <a:rPr lang="en-US" sz="1600" b="1" smtClean="0">
                          <a:latin typeface="Arial"/>
                          <a:cs typeface="Arial"/>
                        </a:rPr>
                        <a:t>1.5 MW</a:t>
                      </a:r>
                      <a:r>
                        <a:rPr lang="en-US" sz="1600" b="0" smtClean="0">
                          <a:latin typeface="Arial"/>
                          <a:cs typeface="Arial"/>
                        </a:rPr>
                        <a:t>: during flat-top at saturation, when klystron operated on VSWR=1.05. </a:t>
                      </a:r>
                      <a:endParaRPr lang="en-US" sz="1600" b="0" kern="1200" smtClean="0">
                        <a:solidFill>
                          <a:srgbClr val="FF0000"/>
                        </a:solidFill>
                        <a:effectLst/>
                        <a:latin typeface="Arial"/>
                        <a:ea typeface="+mn-ea"/>
                        <a:cs typeface="Arial"/>
                      </a:endParaRPr>
                    </a:p>
                  </a:txBody>
                  <a:tcPr/>
                </a:tc>
              </a:tr>
              <a:tr h="408379">
                <a:tc>
                  <a:txBody>
                    <a:bodyPr/>
                    <a:lstStyle/>
                    <a:p>
                      <a:r>
                        <a:rPr lang="en-US" sz="1600" b="1" smtClean="0">
                          <a:latin typeface="Arial"/>
                          <a:cs typeface="Arial"/>
                        </a:rPr>
                        <a:t>Operation mode</a:t>
                      </a:r>
                      <a:endParaRPr lang="en-US" sz="1600" b="1">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smtClean="0">
                          <a:latin typeface="Arial"/>
                          <a:cs typeface="Arial"/>
                        </a:rPr>
                        <a:t>Pulsed</a:t>
                      </a:r>
                      <a:endParaRPr lang="en-US" sz="1600" b="0" kern="1200" smtClean="0">
                        <a:solidFill>
                          <a:schemeClr val="tx1"/>
                        </a:solidFill>
                        <a:effectLst/>
                        <a:latin typeface="Arial"/>
                        <a:ea typeface="+mn-ea"/>
                        <a:cs typeface="Arial"/>
                      </a:endParaRPr>
                    </a:p>
                  </a:txBody>
                  <a:tcPr/>
                </a:tc>
              </a:tr>
              <a:tr h="408379">
                <a:tc>
                  <a:txBody>
                    <a:bodyPr/>
                    <a:lstStyle/>
                    <a:p>
                      <a:r>
                        <a:rPr lang="en-US" sz="1600" b="1" smtClean="0">
                          <a:latin typeface="Arial"/>
                          <a:cs typeface="Arial"/>
                        </a:rPr>
                        <a:t>Frequency</a:t>
                      </a:r>
                      <a:endParaRPr lang="en-US" sz="1600" b="1">
                        <a:latin typeface="Arial"/>
                        <a:cs typeface="Arial"/>
                      </a:endParaRPr>
                    </a:p>
                  </a:txBody>
                  <a:tcPr/>
                </a:tc>
                <a:tc>
                  <a:txBody>
                    <a:bodyPr/>
                    <a:lstStyle/>
                    <a:p>
                      <a:r>
                        <a:rPr lang="en-US" sz="1600" b="1" smtClean="0">
                          <a:latin typeface="Arial"/>
                          <a:cs typeface="Arial"/>
                        </a:rPr>
                        <a:t>704.42</a:t>
                      </a:r>
                      <a:r>
                        <a:rPr lang="en-US" sz="1600" b="1" baseline="0" smtClean="0">
                          <a:latin typeface="Arial"/>
                          <a:cs typeface="Arial"/>
                        </a:rPr>
                        <a:t> MHz</a:t>
                      </a:r>
                      <a:endParaRPr lang="en-US" sz="1600" b="1">
                        <a:latin typeface="Arial"/>
                        <a:cs typeface="Arial"/>
                      </a:endParaRPr>
                    </a:p>
                  </a:txBody>
                  <a:tcPr/>
                </a:tc>
              </a:tr>
              <a:tr h="408379">
                <a:tc>
                  <a:txBody>
                    <a:bodyPr/>
                    <a:lstStyle/>
                    <a:p>
                      <a:r>
                        <a:rPr lang="en-US" sz="1600" b="1" smtClean="0">
                          <a:latin typeface="Arial"/>
                          <a:cs typeface="Arial"/>
                        </a:rPr>
                        <a:t>BW</a:t>
                      </a:r>
                      <a:endParaRPr lang="en-US" sz="1600" b="1">
                        <a:latin typeface="Arial"/>
                        <a:cs typeface="Arial"/>
                      </a:endParaRPr>
                    </a:p>
                  </a:txBody>
                  <a:tcPr/>
                </a:tc>
                <a:tc>
                  <a:txBody>
                    <a:bodyPr/>
                    <a:lstStyle/>
                    <a:p>
                      <a:r>
                        <a:rPr lang="en-GB" sz="1600" b="1" kern="1200" smtClean="0">
                          <a:solidFill>
                            <a:schemeClr val="tx1"/>
                          </a:solidFill>
                          <a:effectLst/>
                          <a:latin typeface="Arial"/>
                          <a:ea typeface="+mn-ea"/>
                          <a:cs typeface="Arial"/>
                        </a:rPr>
                        <a:t>≥ +/- 1 MHz</a:t>
                      </a:r>
                      <a:r>
                        <a:rPr lang="en-US" sz="1600" b="1" smtClean="0">
                          <a:effectLst/>
                          <a:latin typeface="Arial"/>
                          <a:cs typeface="Arial"/>
                        </a:rPr>
                        <a:t> at -1 dB point</a:t>
                      </a:r>
                      <a:r>
                        <a:rPr lang="en-US" sz="1600" b="0" smtClean="0">
                          <a:effectLst/>
                          <a:latin typeface="Arial"/>
                          <a:cs typeface="Arial"/>
                        </a:rPr>
                        <a:t>. </a:t>
                      </a:r>
                      <a:endParaRPr lang="en-US" sz="1600" b="0">
                        <a:latin typeface="Arial"/>
                        <a:cs typeface="Arial"/>
                      </a:endParaRPr>
                    </a:p>
                  </a:txBody>
                  <a:tcPr/>
                </a:tc>
              </a:tr>
              <a:tr h="537790">
                <a:tc>
                  <a:txBody>
                    <a:bodyPr/>
                    <a:lstStyle/>
                    <a:p>
                      <a:r>
                        <a:rPr lang="en-US" sz="1600" b="1" smtClean="0">
                          <a:latin typeface="Arial"/>
                          <a:cs typeface="Arial"/>
                        </a:rPr>
                        <a:t>RF Pulse width</a:t>
                      </a:r>
                      <a:endParaRPr lang="en-US" sz="1600" b="1">
                        <a:latin typeface="Arial"/>
                        <a:cs typeface="Arial"/>
                      </a:endParaRPr>
                    </a:p>
                  </a:txBody>
                  <a:tcPr/>
                </a:tc>
                <a:tc>
                  <a:txBody>
                    <a:bodyPr/>
                    <a:lstStyle/>
                    <a:p>
                      <a:r>
                        <a:rPr lang="en-US" sz="1600" b="1" smtClean="0">
                          <a:latin typeface="Arial"/>
                          <a:cs typeface="Arial"/>
                        </a:rPr>
                        <a:t>≤ 3.5</a:t>
                      </a:r>
                      <a:r>
                        <a:rPr lang="en-US" sz="1600" smtClean="0">
                          <a:latin typeface="Arial"/>
                          <a:cs typeface="Arial"/>
                        </a:rPr>
                        <a:t> </a:t>
                      </a:r>
                      <a:r>
                        <a:rPr lang="en-US" sz="1600" b="1" err="1" smtClean="0">
                          <a:latin typeface="Arial"/>
                          <a:cs typeface="Arial"/>
                        </a:rPr>
                        <a:t>ms</a:t>
                      </a:r>
                      <a:r>
                        <a:rPr lang="en-US" sz="1600" smtClean="0">
                          <a:latin typeface="Arial"/>
                          <a:cs typeface="Arial"/>
                        </a:rPr>
                        <a:t> (</a:t>
                      </a:r>
                      <a:r>
                        <a:rPr lang="en-GB" sz="1600" kern="1200" smtClean="0">
                          <a:solidFill>
                            <a:schemeClr val="tx1"/>
                          </a:solidFill>
                          <a:effectLst/>
                          <a:latin typeface="Arial"/>
                          <a:ea typeface="+mn-ea"/>
                          <a:cs typeface="Arial"/>
                        </a:rPr>
                        <a:t>RF drive will not be applied until the high voltage is within 10% of the flat top voltage.</a:t>
                      </a:r>
                      <a:r>
                        <a:rPr lang="en-US" sz="1600" smtClean="0">
                          <a:effectLst/>
                          <a:latin typeface="Arial"/>
                          <a:cs typeface="Arial"/>
                        </a:rPr>
                        <a:t> </a:t>
                      </a:r>
                      <a:r>
                        <a:rPr lang="en-US" sz="1600" smtClean="0">
                          <a:latin typeface="Arial"/>
                          <a:cs typeface="Arial"/>
                        </a:rPr>
                        <a:t>)</a:t>
                      </a:r>
                      <a:endParaRPr lang="en-US" sz="1600">
                        <a:latin typeface="Arial"/>
                        <a:cs typeface="Arial"/>
                      </a:endParaRPr>
                    </a:p>
                  </a:txBody>
                  <a:tcPr/>
                </a:tc>
              </a:tr>
              <a:tr h="408379">
                <a:tc>
                  <a:txBody>
                    <a:bodyPr/>
                    <a:lstStyle/>
                    <a:p>
                      <a:r>
                        <a:rPr lang="en-US" sz="1600" b="1" smtClean="0">
                          <a:latin typeface="Arial"/>
                          <a:cs typeface="Arial"/>
                        </a:rPr>
                        <a:t>Repetition</a:t>
                      </a:r>
                      <a:r>
                        <a:rPr lang="en-US" sz="1600" b="1" baseline="0" smtClean="0">
                          <a:latin typeface="Arial"/>
                          <a:cs typeface="Arial"/>
                        </a:rPr>
                        <a:t> rate</a:t>
                      </a:r>
                      <a:endParaRPr lang="en-US" sz="1600" b="1">
                        <a:latin typeface="Arial"/>
                        <a:cs typeface="Arial"/>
                      </a:endParaRPr>
                    </a:p>
                  </a:txBody>
                  <a:tcPr/>
                </a:tc>
                <a:tc>
                  <a:txBody>
                    <a:bodyPr/>
                    <a:lstStyle/>
                    <a:p>
                      <a:r>
                        <a:rPr lang="en-US" sz="1600" b="1" smtClean="0">
                          <a:latin typeface="Arial"/>
                          <a:cs typeface="Arial"/>
                        </a:rPr>
                        <a:t>14 Hz</a:t>
                      </a:r>
                      <a:endParaRPr lang="en-US" sz="1600" b="1">
                        <a:latin typeface="Arial"/>
                        <a:cs typeface="Arial"/>
                      </a:endParaRPr>
                    </a:p>
                  </a:txBody>
                  <a:tcPr/>
                </a:tc>
              </a:tr>
              <a:tr h="5377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smtClean="0">
                          <a:latin typeface="Arial"/>
                          <a:cs typeface="Arial"/>
                        </a:rPr>
                        <a:t>VSWR</a:t>
                      </a:r>
                    </a:p>
                  </a:txBody>
                  <a:tcPr/>
                </a:tc>
                <a:tc>
                  <a:txBody>
                    <a:bodyPr/>
                    <a:lstStyle/>
                    <a:p>
                      <a:r>
                        <a:rPr lang="en-US" sz="1600" smtClean="0">
                          <a:latin typeface="Arial"/>
                          <a:cs typeface="Arial"/>
                        </a:rPr>
                        <a:t>Up to </a:t>
                      </a:r>
                      <a:r>
                        <a:rPr lang="en-US" sz="1600" b="1" smtClean="0">
                          <a:latin typeface="Arial"/>
                          <a:cs typeface="Arial"/>
                        </a:rPr>
                        <a:t>1.2</a:t>
                      </a:r>
                      <a:r>
                        <a:rPr lang="en-US" sz="1600" smtClean="0">
                          <a:latin typeface="Arial"/>
                          <a:cs typeface="Arial"/>
                        </a:rPr>
                        <a:t>, any phase: </a:t>
                      </a:r>
                      <a:r>
                        <a:rPr lang="en-GB" sz="1600" kern="1200" smtClean="0">
                          <a:solidFill>
                            <a:schemeClr val="tx1"/>
                          </a:solidFill>
                          <a:effectLst/>
                          <a:latin typeface="Arial"/>
                          <a:ea typeface="+mn-ea"/>
                          <a:cs typeface="Arial"/>
                        </a:rPr>
                        <a:t>The output power shall exceed 85% of full rated power when operated into a 1.2:1 mismatch of any phase.</a:t>
                      </a:r>
                      <a:r>
                        <a:rPr lang="en-US" sz="1600" smtClean="0">
                          <a:effectLst/>
                          <a:latin typeface="Arial"/>
                          <a:cs typeface="Arial"/>
                        </a:rPr>
                        <a:t> </a:t>
                      </a:r>
                      <a:endParaRPr lang="en-US" sz="1600">
                        <a:latin typeface="Arial"/>
                        <a:cs typeface="Arial"/>
                      </a:endParaRPr>
                    </a:p>
                  </a:txBody>
                  <a:tcPr/>
                </a:tc>
              </a:tr>
              <a:tr h="537790">
                <a:tc>
                  <a:txBody>
                    <a:bodyPr/>
                    <a:lstStyle/>
                    <a:p>
                      <a:r>
                        <a:rPr lang="en-US" sz="1600" b="1" smtClean="0">
                          <a:latin typeface="Arial"/>
                          <a:cs typeface="Arial"/>
                        </a:rPr>
                        <a:t>Maximum beam current</a:t>
                      </a:r>
                      <a:endParaRPr lang="en-US" sz="1600" b="1">
                        <a:latin typeface="Arial"/>
                        <a:cs typeface="Arial"/>
                      </a:endParaRPr>
                    </a:p>
                  </a:txBody>
                  <a:tcPr/>
                </a:tc>
                <a:tc>
                  <a:txBody>
                    <a:bodyPr/>
                    <a:lstStyle/>
                    <a:p>
                      <a:r>
                        <a:rPr lang="en-US" sz="1600" b="1" smtClean="0">
                          <a:latin typeface="Arial"/>
                          <a:cs typeface="Arial"/>
                        </a:rPr>
                        <a:t>≤ 25 A</a:t>
                      </a:r>
                      <a:endParaRPr lang="en-US" sz="1600" b="1">
                        <a:latin typeface="Arial"/>
                        <a:cs typeface="Arial"/>
                      </a:endParaRPr>
                    </a:p>
                  </a:txBody>
                  <a:tcPr/>
                </a:tc>
              </a:tr>
              <a:tr h="9603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smtClean="0">
                          <a:latin typeface="Arial"/>
                          <a:cs typeface="Arial"/>
                        </a:rPr>
                        <a:t>Maximum HV</a:t>
                      </a:r>
                    </a:p>
                  </a:txBody>
                  <a:tcPr/>
                </a:tc>
                <a:tc>
                  <a:txBody>
                    <a:bodyPr/>
                    <a:lstStyle/>
                    <a:p>
                      <a:r>
                        <a:rPr lang="en-US" sz="1600" b="1" smtClean="0">
                          <a:latin typeface="Arial"/>
                          <a:cs typeface="Arial"/>
                        </a:rPr>
                        <a:t>115 kV</a:t>
                      </a:r>
                      <a:r>
                        <a:rPr lang="en-US" sz="1600" smtClean="0">
                          <a:latin typeface="Arial"/>
                          <a:cs typeface="Arial"/>
                        </a:rPr>
                        <a:t>: </a:t>
                      </a:r>
                      <a:r>
                        <a:rPr lang="en-GB" sz="1600" kern="1200" smtClean="0">
                          <a:solidFill>
                            <a:schemeClr val="tx1"/>
                          </a:solidFill>
                          <a:effectLst/>
                          <a:latin typeface="Arial"/>
                          <a:ea typeface="+mn-ea"/>
                          <a:cs typeface="Arial"/>
                        </a:rPr>
                        <a:t>Although the nominal RF power may be achieved at a high voltage below 115 kV subject to the actual </a:t>
                      </a:r>
                      <a:r>
                        <a:rPr lang="en-GB" sz="1600" kern="1200" err="1" smtClean="0">
                          <a:solidFill>
                            <a:schemeClr val="tx1"/>
                          </a:solidFill>
                          <a:effectLst/>
                          <a:latin typeface="Arial"/>
                          <a:ea typeface="+mn-ea"/>
                          <a:cs typeface="Arial"/>
                        </a:rPr>
                        <a:t>Perveance</a:t>
                      </a:r>
                      <a:r>
                        <a:rPr lang="en-GB" sz="1600" kern="1200" smtClean="0">
                          <a:solidFill>
                            <a:schemeClr val="tx1"/>
                          </a:solidFill>
                          <a:effectLst/>
                          <a:latin typeface="Arial"/>
                          <a:ea typeface="+mn-ea"/>
                          <a:cs typeface="Arial"/>
                        </a:rPr>
                        <a:t> and efficiency, it shall be possible to operate the klystron at up to 115 kV, provided that the RF output power does not exceed the nominal value.</a:t>
                      </a:r>
                      <a:r>
                        <a:rPr lang="en-US" sz="1600" smtClean="0">
                          <a:effectLst/>
                          <a:latin typeface="Arial"/>
                          <a:cs typeface="Arial"/>
                        </a:rPr>
                        <a:t> </a:t>
                      </a:r>
                      <a:endParaRPr lang="en-US" sz="1600">
                        <a:latin typeface="Arial"/>
                        <a:cs typeface="Arial"/>
                      </a:endParaRPr>
                    </a:p>
                  </a:txBody>
                  <a:tcPr/>
                </a:tc>
              </a:tr>
            </a:tbl>
          </a:graphicData>
        </a:graphic>
      </p:graphicFrame>
    </p:spTree>
    <p:extLst>
      <p:ext uri="{BB962C8B-B14F-4D97-AF65-F5344CB8AC3E}">
        <p14:creationId xmlns:p14="http://schemas.microsoft.com/office/powerpoint/2010/main" val="1566091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649" y="33099"/>
            <a:ext cx="7139136" cy="803613"/>
          </a:xfrm>
        </p:spPr>
        <p:txBody>
          <a:bodyPr>
            <a:normAutofit/>
          </a:bodyPr>
          <a:lstStyle/>
          <a:p>
            <a:r>
              <a:rPr lang="en-US" sz="2900"/>
              <a:t>Main Technical specifications (for series </a:t>
            </a:r>
            <a:r>
              <a:rPr lang="en-US" sz="2900" smtClean="0"/>
              <a:t>(2/2</a:t>
            </a:r>
            <a:r>
              <a:rPr lang="en-US" sz="2900"/>
              <a:t>)</a:t>
            </a:r>
          </a:p>
        </p:txBody>
      </p:sp>
      <p:sp>
        <p:nvSpPr>
          <p:cNvPr id="4" name="Slide Number Placeholder 3"/>
          <p:cNvSpPr>
            <a:spLocks noGrp="1"/>
          </p:cNvSpPr>
          <p:nvPr>
            <p:ph type="sldNum" sz="quarter" idx="12"/>
          </p:nvPr>
        </p:nvSpPr>
        <p:spPr/>
        <p:txBody>
          <a:bodyPr/>
          <a:lstStyle/>
          <a:p>
            <a:fld id="{551115BC-487E-4422-894C-CB7CD3E79223}" type="slidenum">
              <a:rPr lang="sv-SE" smtClean="0"/>
              <a:t>16</a:t>
            </a:fld>
            <a:endParaRPr lang="sv-SE"/>
          </a:p>
        </p:txBody>
      </p:sp>
      <p:graphicFrame>
        <p:nvGraphicFramePr>
          <p:cNvPr id="5" name="Table 4"/>
          <p:cNvGraphicFramePr>
            <a:graphicFrameLocks noGrp="1"/>
          </p:cNvGraphicFramePr>
          <p:nvPr>
            <p:extLst>
              <p:ext uri="{D42A27DB-BD31-4B8C-83A1-F6EECF244321}">
                <p14:modId xmlns:p14="http://schemas.microsoft.com/office/powerpoint/2010/main" val="1362268410"/>
              </p:ext>
            </p:extLst>
          </p:nvPr>
        </p:nvGraphicFramePr>
        <p:xfrm>
          <a:off x="323528" y="1997797"/>
          <a:ext cx="8496944" cy="3718560"/>
        </p:xfrm>
        <a:graphic>
          <a:graphicData uri="http://schemas.openxmlformats.org/drawingml/2006/table">
            <a:tbl>
              <a:tblPr firstRow="1" bandRow="1">
                <a:tableStyleId>{5FD0F851-EC5A-4D38-B0AD-8093EC10F338}</a:tableStyleId>
              </a:tblPr>
              <a:tblGrid>
                <a:gridCol w="2088232"/>
                <a:gridCol w="6408712"/>
              </a:tblGrid>
              <a:tr h="324036">
                <a:tc>
                  <a:txBody>
                    <a:bodyPr/>
                    <a:lstStyle/>
                    <a:p>
                      <a:r>
                        <a:rPr lang="en-US" sz="1600" b="1" smtClean="0">
                          <a:latin typeface="Arial"/>
                          <a:cs typeface="Arial"/>
                        </a:rPr>
                        <a:t>Beam </a:t>
                      </a:r>
                      <a:r>
                        <a:rPr lang="en-US" sz="1600" b="1" err="1" smtClean="0">
                          <a:latin typeface="Arial"/>
                          <a:cs typeface="Arial"/>
                        </a:rPr>
                        <a:t>perveance</a:t>
                      </a:r>
                      <a:endParaRPr lang="en-US" sz="1600" b="1">
                        <a:latin typeface="Arial"/>
                        <a:cs typeface="Arial"/>
                      </a:endParaRPr>
                    </a:p>
                  </a:txBody>
                  <a:tcPr/>
                </a:tc>
                <a:tc>
                  <a:txBody>
                    <a:bodyPr/>
                    <a:lstStyle/>
                    <a:p>
                      <a:r>
                        <a:rPr lang="en-US" sz="1600" b="1" smtClean="0">
                          <a:latin typeface="Arial"/>
                          <a:cs typeface="Arial"/>
                        </a:rPr>
                        <a:t>0.6*10</a:t>
                      </a:r>
                      <a:r>
                        <a:rPr lang="en-US" sz="1600" b="1" baseline="30000" smtClean="0">
                          <a:latin typeface="Arial"/>
                          <a:cs typeface="Arial"/>
                        </a:rPr>
                        <a:t>-6</a:t>
                      </a:r>
                      <a:r>
                        <a:rPr lang="en-US" sz="1600" b="1" smtClean="0">
                          <a:latin typeface="Arial"/>
                          <a:cs typeface="Arial"/>
                        </a:rPr>
                        <a:t> </a:t>
                      </a:r>
                      <a:r>
                        <a:rPr lang="en-US" sz="1600" b="1" baseline="0" smtClean="0">
                          <a:latin typeface="Arial"/>
                          <a:cs typeface="Arial"/>
                        </a:rPr>
                        <a:t> ±  10%</a:t>
                      </a:r>
                      <a:endParaRPr lang="en-US" sz="1600" b="1">
                        <a:latin typeface="Arial"/>
                        <a:cs typeface="Arial"/>
                      </a:endParaRPr>
                    </a:p>
                  </a:txBody>
                  <a:tcPr/>
                </a:tc>
              </a:tr>
              <a:tr h="324036">
                <a:tc>
                  <a:txBody>
                    <a:bodyPr/>
                    <a:lstStyle/>
                    <a:p>
                      <a:r>
                        <a:rPr lang="en-US" sz="1600" b="1" smtClean="0">
                          <a:latin typeface="Arial"/>
                          <a:cs typeface="Arial"/>
                        </a:rPr>
                        <a:t>Efficiency</a:t>
                      </a:r>
                      <a:endParaRPr lang="en-US" sz="1600" b="1">
                        <a:latin typeface="Arial"/>
                        <a:cs typeface="Arial"/>
                      </a:endParaRPr>
                    </a:p>
                  </a:txBody>
                  <a:tcPr/>
                </a:tc>
                <a:tc>
                  <a:txBody>
                    <a:bodyPr/>
                    <a:lstStyle/>
                    <a:p>
                      <a:r>
                        <a:rPr lang="en-US" sz="1600" b="1" smtClean="0">
                          <a:latin typeface="Arial"/>
                          <a:cs typeface="Arial"/>
                        </a:rPr>
                        <a:t>RF &gt;= 60%; 63-65% expected</a:t>
                      </a:r>
                      <a:r>
                        <a:rPr lang="en-US" sz="1600" b="0" smtClean="0">
                          <a:latin typeface="Arial"/>
                          <a:cs typeface="Arial"/>
                        </a:rPr>
                        <a:t>. </a:t>
                      </a:r>
                      <a:r>
                        <a:rPr lang="en-GB" sz="1600" kern="1200" smtClean="0">
                          <a:solidFill>
                            <a:schemeClr val="tx1"/>
                          </a:solidFill>
                          <a:effectLst/>
                          <a:latin typeface="Arial"/>
                          <a:ea typeface="+mn-ea"/>
                          <a:cs typeface="Arial"/>
                        </a:rPr>
                        <a:t>The efficiency shall be calculated from the beam voltage, beam current and output power during the pulse. The efficiency will be demonstrated operating at saturation at maximum power operating into a load with a </a:t>
                      </a:r>
                      <a:r>
                        <a:rPr lang="en-GB" sz="1600" b="0" kern="1200" smtClean="0">
                          <a:solidFill>
                            <a:schemeClr val="tx1"/>
                          </a:solidFill>
                          <a:effectLst/>
                          <a:latin typeface="Arial"/>
                          <a:ea typeface="+mn-ea"/>
                          <a:cs typeface="Arial"/>
                        </a:rPr>
                        <a:t>VSWR </a:t>
                      </a:r>
                      <a:r>
                        <a:rPr lang="en-US" sz="1600" b="0" smtClean="0">
                          <a:solidFill>
                            <a:schemeClr val="tx1"/>
                          </a:solidFill>
                          <a:latin typeface="Arial"/>
                          <a:cs typeface="Arial"/>
                        </a:rPr>
                        <a:t>≤</a:t>
                      </a:r>
                      <a:r>
                        <a:rPr lang="en-GB" sz="1600" b="0" kern="1200" smtClean="0">
                          <a:solidFill>
                            <a:schemeClr val="tx1"/>
                          </a:solidFill>
                          <a:effectLst/>
                          <a:latin typeface="Arial"/>
                          <a:ea typeface="+mn-ea"/>
                          <a:cs typeface="Arial"/>
                        </a:rPr>
                        <a:t>1.1</a:t>
                      </a:r>
                      <a:endParaRPr lang="en-US" sz="1600" b="0">
                        <a:latin typeface="Arial"/>
                        <a:cs typeface="Arial"/>
                      </a:endParaRPr>
                    </a:p>
                  </a:txBody>
                  <a:tcPr/>
                </a:tc>
              </a:tr>
              <a:tr h="324036">
                <a:tc>
                  <a:txBody>
                    <a:bodyPr/>
                    <a:lstStyle/>
                    <a:p>
                      <a:r>
                        <a:rPr lang="en-US" sz="1600" b="1" smtClean="0">
                          <a:latin typeface="Arial"/>
                          <a:cs typeface="Arial"/>
                        </a:rPr>
                        <a:t>Harmonic spectral</a:t>
                      </a:r>
                      <a:r>
                        <a:rPr lang="en-US" sz="1600" b="1" baseline="0" smtClean="0">
                          <a:latin typeface="Arial"/>
                          <a:cs typeface="Arial"/>
                        </a:rPr>
                        <a:t> content</a:t>
                      </a:r>
                      <a:endParaRPr lang="en-US" sz="1600" b="1">
                        <a:latin typeface="Arial"/>
                        <a:cs typeface="Arial"/>
                      </a:endParaRPr>
                    </a:p>
                  </a:txBody>
                  <a:tcPr/>
                </a:tc>
                <a:tc>
                  <a:txBody>
                    <a:bodyPr/>
                    <a:lstStyle/>
                    <a:p>
                      <a:r>
                        <a:rPr lang="en-US" sz="1600" b="1" smtClean="0">
                          <a:solidFill>
                            <a:schemeClr val="tx1"/>
                          </a:solidFill>
                          <a:latin typeface="Arial"/>
                          <a:cs typeface="Arial"/>
                        </a:rPr>
                        <a:t>≤</a:t>
                      </a:r>
                      <a:r>
                        <a:rPr lang="en-US" sz="1600" b="1" smtClean="0">
                          <a:latin typeface="Arial"/>
                          <a:cs typeface="Arial"/>
                        </a:rPr>
                        <a:t> -30 </a:t>
                      </a:r>
                      <a:r>
                        <a:rPr lang="en-US" sz="1600" b="1" err="1" smtClean="0">
                          <a:latin typeface="Arial"/>
                          <a:cs typeface="Arial"/>
                        </a:rPr>
                        <a:t>dBc</a:t>
                      </a:r>
                      <a:r>
                        <a:rPr lang="en-US" sz="1600" b="1" smtClean="0">
                          <a:latin typeface="Arial"/>
                          <a:cs typeface="Arial"/>
                        </a:rPr>
                        <a:t> </a:t>
                      </a:r>
                      <a:r>
                        <a:rPr lang="en-US" sz="1600" b="0" smtClean="0">
                          <a:latin typeface="Arial"/>
                          <a:cs typeface="Arial"/>
                        </a:rPr>
                        <a:t>(2</a:t>
                      </a:r>
                      <a:r>
                        <a:rPr lang="en-US" sz="1600" b="0" baseline="30000" smtClean="0">
                          <a:latin typeface="Arial"/>
                          <a:cs typeface="Arial"/>
                        </a:rPr>
                        <a:t>nd</a:t>
                      </a:r>
                      <a:r>
                        <a:rPr lang="en-US" sz="1600" b="0" smtClean="0">
                          <a:latin typeface="Arial"/>
                          <a:cs typeface="Arial"/>
                        </a:rPr>
                        <a:t> and 3</a:t>
                      </a:r>
                      <a:r>
                        <a:rPr lang="en-US" sz="1600" b="0" baseline="30000" smtClean="0">
                          <a:latin typeface="Arial"/>
                          <a:cs typeface="Arial"/>
                        </a:rPr>
                        <a:t>rd</a:t>
                      </a:r>
                      <a:r>
                        <a:rPr lang="en-US" sz="1600" b="0" smtClean="0">
                          <a:latin typeface="Arial"/>
                          <a:cs typeface="Arial"/>
                        </a:rPr>
                        <a:t> harm).</a:t>
                      </a:r>
                      <a:r>
                        <a:rPr lang="en-US" sz="1600" b="0" baseline="0" smtClean="0">
                          <a:latin typeface="Arial"/>
                          <a:cs typeface="Arial"/>
                        </a:rPr>
                        <a:t> Measured with spectrum analyzer and standard dir. coupler</a:t>
                      </a:r>
                      <a:endParaRPr lang="en-US" sz="1600" b="0">
                        <a:latin typeface="Arial"/>
                        <a:cs typeface="Arial"/>
                      </a:endParaRPr>
                    </a:p>
                  </a:txBody>
                  <a:tcPr/>
                </a:tc>
              </a:tr>
              <a:tr h="324036">
                <a:tc>
                  <a:txBody>
                    <a:bodyPr/>
                    <a:lstStyle/>
                    <a:p>
                      <a:r>
                        <a:rPr lang="en-US" sz="1600" b="1" smtClean="0">
                          <a:latin typeface="Arial"/>
                          <a:cs typeface="Arial"/>
                        </a:rPr>
                        <a:t>Spurious spectral content</a:t>
                      </a:r>
                      <a:endParaRPr lang="en-US" sz="1600" b="1">
                        <a:latin typeface="Arial"/>
                        <a:cs typeface="Arial"/>
                      </a:endParaRPr>
                    </a:p>
                  </a:txBody>
                  <a:tcPr/>
                </a:tc>
                <a:tc>
                  <a:txBody>
                    <a:bodyPr/>
                    <a:lstStyle/>
                    <a:p>
                      <a:r>
                        <a:rPr lang="en-US" sz="1600" b="1" smtClean="0">
                          <a:solidFill>
                            <a:schemeClr val="tx1"/>
                          </a:solidFill>
                          <a:latin typeface="Arial"/>
                          <a:cs typeface="Arial"/>
                        </a:rPr>
                        <a:t>≤</a:t>
                      </a:r>
                      <a:r>
                        <a:rPr lang="en-US" sz="1600" b="1" smtClean="0">
                          <a:latin typeface="Arial"/>
                          <a:cs typeface="Arial"/>
                        </a:rPr>
                        <a:t> -60 </a:t>
                      </a:r>
                      <a:r>
                        <a:rPr lang="en-US" sz="1600" b="1" err="1" smtClean="0">
                          <a:latin typeface="Arial"/>
                          <a:cs typeface="Arial"/>
                        </a:rPr>
                        <a:t>dBc</a:t>
                      </a:r>
                      <a:r>
                        <a:rPr lang="en-US" sz="1600" b="1" smtClean="0">
                          <a:latin typeface="Arial"/>
                          <a:cs typeface="Arial"/>
                        </a:rPr>
                        <a:t> </a:t>
                      </a:r>
                      <a:r>
                        <a:rPr lang="en-US" sz="1600" b="0" smtClean="0">
                          <a:latin typeface="Arial"/>
                          <a:cs typeface="Arial"/>
                        </a:rPr>
                        <a:t>from 50% to full nominal power at saturation</a:t>
                      </a:r>
                      <a:endParaRPr lang="en-US" sz="1600" b="0">
                        <a:latin typeface="Arial"/>
                        <a:cs typeface="Arial"/>
                      </a:endParaRPr>
                    </a:p>
                  </a:txBody>
                  <a:tcPr/>
                </a:tc>
              </a:tr>
              <a:tr h="324036">
                <a:tc>
                  <a:txBody>
                    <a:bodyPr/>
                    <a:lstStyle/>
                    <a:p>
                      <a:r>
                        <a:rPr lang="en-US" sz="1600" b="1" smtClean="0">
                          <a:latin typeface="Arial"/>
                          <a:cs typeface="Arial"/>
                        </a:rPr>
                        <a:t>Klystron current variation</a:t>
                      </a:r>
                      <a:endParaRPr lang="en-US" sz="1600" b="1">
                        <a:latin typeface="Arial"/>
                        <a:cs typeface="Arial"/>
                      </a:endParaRPr>
                    </a:p>
                  </a:txBody>
                  <a:tcPr/>
                </a:tc>
                <a:tc>
                  <a:txBody>
                    <a:bodyPr/>
                    <a:lstStyle/>
                    <a:p>
                      <a:r>
                        <a:rPr lang="en-GB" sz="1600" b="1" kern="1200" smtClean="0">
                          <a:solidFill>
                            <a:schemeClr val="tx1"/>
                          </a:solidFill>
                          <a:effectLst/>
                          <a:latin typeface="Arial"/>
                          <a:ea typeface="+mn-ea"/>
                          <a:cs typeface="Arial"/>
                        </a:rPr>
                        <a:t>≤ +2/-3%</a:t>
                      </a:r>
                      <a:r>
                        <a:rPr lang="en-US" sz="1600" b="1" smtClean="0">
                          <a:effectLst/>
                          <a:latin typeface="Arial"/>
                          <a:cs typeface="Arial"/>
                        </a:rPr>
                        <a:t> </a:t>
                      </a:r>
                      <a:r>
                        <a:rPr lang="en-US" sz="1600" smtClean="0">
                          <a:effectLst/>
                          <a:latin typeface="Arial"/>
                          <a:cs typeface="Arial"/>
                        </a:rPr>
                        <a:t>:</a:t>
                      </a:r>
                      <a:r>
                        <a:rPr lang="en-GB" sz="1600" kern="1200" smtClean="0">
                          <a:solidFill>
                            <a:schemeClr val="tx1"/>
                          </a:solidFill>
                          <a:effectLst/>
                          <a:latin typeface="Arial"/>
                          <a:ea typeface="+mn-ea"/>
                          <a:cs typeface="Arial"/>
                        </a:rPr>
                        <a:t> Klystron peak current variation at constant peak cathode voltage and cathode emissivity ± 5% change in filament power.</a:t>
                      </a:r>
                      <a:r>
                        <a:rPr lang="en-US" sz="1600" smtClean="0">
                          <a:effectLst/>
                          <a:latin typeface="Arial"/>
                          <a:cs typeface="Arial"/>
                        </a:rPr>
                        <a:t> </a:t>
                      </a:r>
                      <a:endParaRPr lang="en-US" sz="1600" b="0">
                        <a:latin typeface="Arial"/>
                        <a:cs typeface="Arial"/>
                      </a:endParaRPr>
                    </a:p>
                  </a:txBody>
                  <a:tcPr/>
                </a:tc>
              </a:tr>
              <a:tr h="324036">
                <a:tc>
                  <a:txBody>
                    <a:bodyPr/>
                    <a:lstStyle/>
                    <a:p>
                      <a:r>
                        <a:rPr lang="en-US" sz="1600" b="1" smtClean="0">
                          <a:latin typeface="Arial"/>
                          <a:cs typeface="Arial"/>
                        </a:rPr>
                        <a:t>Collector dissipation</a:t>
                      </a:r>
                      <a:endParaRPr lang="en-US" sz="1600" b="1">
                        <a:latin typeface="Arial"/>
                        <a:cs typeface="Arial"/>
                      </a:endParaRPr>
                    </a:p>
                  </a:txBody>
                  <a:tcPr/>
                </a:tc>
                <a:tc>
                  <a:txBody>
                    <a:bodyPr/>
                    <a:lstStyle/>
                    <a:p>
                      <a:r>
                        <a:rPr lang="en-GB" sz="1600" kern="1200" smtClean="0">
                          <a:solidFill>
                            <a:schemeClr val="tx1"/>
                          </a:solidFill>
                          <a:effectLst/>
                          <a:latin typeface="Arial"/>
                          <a:ea typeface="+mn-ea"/>
                          <a:cs typeface="Arial"/>
                        </a:rPr>
                        <a:t>The collector shall be capable of withstanding indefinitely </a:t>
                      </a:r>
                      <a:r>
                        <a:rPr lang="en-GB" sz="1600" b="1" kern="1200" smtClean="0">
                          <a:solidFill>
                            <a:schemeClr val="tx1"/>
                          </a:solidFill>
                          <a:effectLst/>
                          <a:latin typeface="Arial"/>
                          <a:ea typeface="+mn-ea"/>
                          <a:cs typeface="Arial"/>
                        </a:rPr>
                        <a:t>full beam power </a:t>
                      </a:r>
                      <a:r>
                        <a:rPr lang="en-GB" sz="1600" kern="1200" smtClean="0">
                          <a:solidFill>
                            <a:schemeClr val="tx1"/>
                          </a:solidFill>
                          <a:effectLst/>
                          <a:latin typeface="Arial"/>
                          <a:ea typeface="+mn-ea"/>
                          <a:cs typeface="Arial"/>
                        </a:rPr>
                        <a:t>at 115 kV without RF for a 4 </a:t>
                      </a:r>
                      <a:r>
                        <a:rPr lang="en-GB" sz="1600" kern="1200" err="1" smtClean="0">
                          <a:solidFill>
                            <a:schemeClr val="tx1"/>
                          </a:solidFill>
                          <a:effectLst/>
                          <a:latin typeface="Arial"/>
                          <a:ea typeface="+mn-ea"/>
                          <a:cs typeface="Arial"/>
                        </a:rPr>
                        <a:t>ms</a:t>
                      </a:r>
                      <a:r>
                        <a:rPr lang="en-GB" sz="1600" kern="1200" smtClean="0">
                          <a:solidFill>
                            <a:schemeClr val="tx1"/>
                          </a:solidFill>
                          <a:effectLst/>
                          <a:latin typeface="Arial"/>
                          <a:ea typeface="+mn-ea"/>
                          <a:cs typeface="Arial"/>
                        </a:rPr>
                        <a:t> pulse at 14 Hz </a:t>
                      </a:r>
                      <a:endParaRPr lang="en-US" sz="1600" b="0">
                        <a:latin typeface="Arial"/>
                        <a:cs typeface="Arial"/>
                      </a:endParaRPr>
                    </a:p>
                  </a:txBody>
                  <a:tcPr/>
                </a:tc>
              </a:tr>
            </a:tbl>
          </a:graphicData>
        </a:graphic>
      </p:graphicFrame>
    </p:spTree>
    <p:extLst>
      <p:ext uri="{BB962C8B-B14F-4D97-AF65-F5344CB8AC3E}">
        <p14:creationId xmlns:p14="http://schemas.microsoft.com/office/powerpoint/2010/main" val="1741439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17</a:t>
            </a:fld>
            <a:endParaRPr lang="sv-SE"/>
          </a:p>
        </p:txBody>
      </p:sp>
      <p:graphicFrame>
        <p:nvGraphicFramePr>
          <p:cNvPr id="6" name="Table 5"/>
          <p:cNvGraphicFramePr>
            <a:graphicFrameLocks noGrp="1"/>
          </p:cNvGraphicFramePr>
          <p:nvPr>
            <p:extLst>
              <p:ext uri="{D42A27DB-BD31-4B8C-83A1-F6EECF244321}">
                <p14:modId xmlns:p14="http://schemas.microsoft.com/office/powerpoint/2010/main" val="772972647"/>
              </p:ext>
            </p:extLst>
          </p:nvPr>
        </p:nvGraphicFramePr>
        <p:xfrm>
          <a:off x="179512" y="1536184"/>
          <a:ext cx="8496944" cy="4053840"/>
        </p:xfrm>
        <a:graphic>
          <a:graphicData uri="http://schemas.openxmlformats.org/drawingml/2006/table">
            <a:tbl>
              <a:tblPr firstRow="1" bandRow="1">
                <a:tableStyleId>{5FD0F851-EC5A-4D38-B0AD-8093EC10F338}</a:tableStyleId>
              </a:tblPr>
              <a:tblGrid>
                <a:gridCol w="2088232"/>
                <a:gridCol w="6408712"/>
              </a:tblGrid>
              <a:tr h="324036">
                <a:tc>
                  <a:txBody>
                    <a:bodyPr/>
                    <a:lstStyle/>
                    <a:p>
                      <a:r>
                        <a:rPr lang="en-US" sz="1600" b="1" smtClean="0">
                          <a:latin typeface="Arial"/>
                          <a:cs typeface="Arial"/>
                        </a:rPr>
                        <a:t>Power gain</a:t>
                      </a:r>
                      <a:endParaRPr lang="en-US" sz="1600" b="1">
                        <a:latin typeface="Arial"/>
                        <a:cs typeface="Arial"/>
                      </a:endParaRPr>
                    </a:p>
                  </a:txBody>
                  <a:tcPr/>
                </a:tc>
                <a:tc>
                  <a:txBody>
                    <a:bodyPr/>
                    <a:lstStyle/>
                    <a:p>
                      <a:r>
                        <a:rPr lang="en-US" sz="1600" b="1" smtClean="0">
                          <a:latin typeface="Arial"/>
                          <a:cs typeface="Arial"/>
                        </a:rPr>
                        <a:t>≥ 43 dB</a:t>
                      </a:r>
                      <a:endParaRPr lang="en-US" sz="1600" b="1">
                        <a:latin typeface="Arial"/>
                        <a:cs typeface="Arial"/>
                      </a:endParaRPr>
                    </a:p>
                  </a:txBody>
                  <a:tcPr/>
                </a:tc>
              </a:tr>
              <a:tr h="324036">
                <a:tc>
                  <a:txBody>
                    <a:bodyPr/>
                    <a:lstStyle/>
                    <a:p>
                      <a:r>
                        <a:rPr lang="en-US" sz="1600" b="1" smtClean="0">
                          <a:latin typeface="Arial"/>
                          <a:cs typeface="Arial"/>
                        </a:rPr>
                        <a:t>Differential Gain </a:t>
                      </a:r>
                      <a:endParaRPr lang="en-US" sz="1600" b="1">
                        <a:latin typeface="Arial"/>
                        <a:cs typeface="Arial"/>
                      </a:endParaRPr>
                    </a:p>
                  </a:txBody>
                  <a:tcPr/>
                </a:tc>
                <a:tc>
                  <a:txBody>
                    <a:bodyPr/>
                    <a:lstStyle/>
                    <a:p>
                      <a:r>
                        <a:rPr lang="en-US" sz="1600" b="1" smtClean="0">
                          <a:latin typeface="Arial"/>
                          <a:cs typeface="Arial"/>
                        </a:rPr>
                        <a:t>&gt;0 </a:t>
                      </a:r>
                      <a:r>
                        <a:rPr lang="en-US" sz="1600" b="0" smtClean="0">
                          <a:latin typeface="Arial"/>
                          <a:cs typeface="Arial"/>
                        </a:rPr>
                        <a:t>between 0 and saturation</a:t>
                      </a:r>
                      <a:endParaRPr lang="en-US" sz="1600" b="0">
                        <a:latin typeface="Arial"/>
                        <a:cs typeface="Arial"/>
                      </a:endParaRPr>
                    </a:p>
                  </a:txBody>
                  <a:tcPr/>
                </a:tc>
              </a:tr>
              <a:tr h="324036">
                <a:tc>
                  <a:txBody>
                    <a:bodyPr/>
                    <a:lstStyle/>
                    <a:p>
                      <a:r>
                        <a:rPr lang="en-US" sz="1600" b="1" smtClean="0">
                          <a:latin typeface="Arial"/>
                          <a:cs typeface="Arial"/>
                        </a:rPr>
                        <a:t>Phase continuity</a:t>
                      </a:r>
                      <a:endParaRPr lang="en-US" sz="1600" b="1">
                        <a:latin typeface="Arial"/>
                        <a:cs typeface="Arial"/>
                      </a:endParaRPr>
                    </a:p>
                  </a:txBody>
                  <a:tcPr/>
                </a:tc>
                <a:tc>
                  <a:txBody>
                    <a:bodyPr/>
                    <a:lstStyle/>
                    <a:p>
                      <a:r>
                        <a:rPr lang="en-US" sz="1600" b="1" smtClean="0">
                          <a:latin typeface="Arial"/>
                          <a:cs typeface="Arial"/>
                        </a:rPr>
                        <a:t>Monotonous</a:t>
                      </a:r>
                      <a:r>
                        <a:rPr lang="en-US" sz="1600" b="0" smtClean="0">
                          <a:latin typeface="Arial"/>
                          <a:cs typeface="Arial"/>
                        </a:rPr>
                        <a:t> between 20% of output power and full nominal power at saturation</a:t>
                      </a:r>
                      <a:endParaRPr lang="en-US" sz="1600" b="0">
                        <a:latin typeface="Arial"/>
                        <a:cs typeface="Arial"/>
                      </a:endParaRPr>
                    </a:p>
                  </a:txBody>
                  <a:tcPr/>
                </a:tc>
              </a:tr>
              <a:tr h="324036">
                <a:tc>
                  <a:txBody>
                    <a:bodyPr/>
                    <a:lstStyle/>
                    <a:p>
                      <a:r>
                        <a:rPr lang="en-US" sz="1600" b="1" smtClean="0">
                          <a:latin typeface="Arial"/>
                          <a:cs typeface="Arial"/>
                        </a:rPr>
                        <a:t>Phase sensitivity</a:t>
                      </a:r>
                      <a:r>
                        <a:rPr lang="en-US" sz="1600" b="1" baseline="0" smtClean="0">
                          <a:latin typeface="Arial"/>
                          <a:cs typeface="Arial"/>
                        </a:rPr>
                        <a:t> to cathode voltage</a:t>
                      </a:r>
                      <a:endParaRPr lang="en-US" sz="1600" b="1">
                        <a:latin typeface="Arial"/>
                        <a:cs typeface="Arial"/>
                      </a:endParaRPr>
                    </a:p>
                  </a:txBody>
                  <a:tcPr/>
                </a:tc>
                <a:tc>
                  <a:txBody>
                    <a:bodyPr/>
                    <a:lstStyle/>
                    <a:p>
                      <a:r>
                        <a:rPr lang="en-GB" sz="1600" b="1" kern="1200" smtClean="0">
                          <a:solidFill>
                            <a:schemeClr val="tx1"/>
                          </a:solidFill>
                          <a:effectLst/>
                          <a:latin typeface="Arial"/>
                          <a:ea typeface="+mn-ea"/>
                          <a:cs typeface="Arial"/>
                        </a:rPr>
                        <a:t>≤ </a:t>
                      </a:r>
                      <a:r>
                        <a:rPr lang="en-US" sz="1600" b="1" smtClean="0">
                          <a:latin typeface="Arial"/>
                          <a:cs typeface="Arial"/>
                        </a:rPr>
                        <a:t>15 </a:t>
                      </a:r>
                      <a:r>
                        <a:rPr lang="en-US" sz="1600" b="1" err="1" smtClean="0">
                          <a:latin typeface="Arial"/>
                          <a:cs typeface="Arial"/>
                        </a:rPr>
                        <a:t>deg</a:t>
                      </a:r>
                      <a:r>
                        <a:rPr lang="en-US" sz="1600" b="1" smtClean="0">
                          <a:latin typeface="Arial"/>
                          <a:cs typeface="Arial"/>
                        </a:rPr>
                        <a:t>/kV </a:t>
                      </a:r>
                    </a:p>
                    <a:p>
                      <a:r>
                        <a:rPr lang="en-US" sz="1600" b="0" smtClean="0">
                          <a:latin typeface="Arial"/>
                          <a:cs typeface="Arial"/>
                        </a:rPr>
                        <a:t>At</a:t>
                      </a:r>
                      <a:r>
                        <a:rPr lang="en-US" sz="1600" b="0" baseline="0" smtClean="0">
                          <a:latin typeface="Arial"/>
                          <a:cs typeface="Arial"/>
                        </a:rPr>
                        <a:t> nominal voltage correspondent to 1.5 MW saturated output power.</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smtClean="0">
                          <a:solidFill>
                            <a:schemeClr val="tx1"/>
                          </a:solidFill>
                          <a:effectLst/>
                          <a:latin typeface="Arial"/>
                          <a:ea typeface="+mn-ea"/>
                          <a:cs typeface="Arial"/>
                        </a:rPr>
                        <a:t>Measured at constant drive at -1.5 dB below saturated output power.</a:t>
                      </a:r>
                      <a:endParaRPr lang="en-US" sz="1600" b="1" smtClean="0">
                        <a:latin typeface="Arial"/>
                        <a:cs typeface="Arial"/>
                      </a:endParaRPr>
                    </a:p>
                  </a:txBody>
                  <a:tcPr/>
                </a:tc>
              </a:tr>
              <a:tr h="324036">
                <a:tc>
                  <a:txBody>
                    <a:bodyPr/>
                    <a:lstStyle/>
                    <a:p>
                      <a:r>
                        <a:rPr lang="en-US" sz="1600" b="1" smtClean="0">
                          <a:latin typeface="Arial"/>
                          <a:cs typeface="Arial"/>
                        </a:rPr>
                        <a:t>Pout sensitivity to cathode voltage</a:t>
                      </a:r>
                      <a:endParaRPr lang="en-US" sz="1600" b="1">
                        <a:latin typeface="Arial"/>
                        <a:cs typeface="Arial"/>
                      </a:endParaRPr>
                    </a:p>
                  </a:txBody>
                  <a:tcPr/>
                </a:tc>
                <a:tc>
                  <a:txBody>
                    <a:bodyPr/>
                    <a:lstStyle/>
                    <a:p>
                      <a:r>
                        <a:rPr lang="en-GB" sz="1600" b="1" kern="1200" smtClean="0">
                          <a:solidFill>
                            <a:schemeClr val="tx1"/>
                          </a:solidFill>
                          <a:effectLst/>
                          <a:latin typeface="Arial"/>
                          <a:ea typeface="+mn-ea"/>
                          <a:cs typeface="Arial"/>
                        </a:rPr>
                        <a:t>≤ </a:t>
                      </a:r>
                      <a:r>
                        <a:rPr lang="en-US" sz="1600" b="1" smtClean="0">
                          <a:latin typeface="Arial"/>
                          <a:cs typeface="Arial"/>
                        </a:rPr>
                        <a:t>0.2 dB/kV </a:t>
                      </a:r>
                    </a:p>
                    <a:p>
                      <a:pPr marL="0" marR="0" indent="0" algn="l" defTabSz="914400" rtl="0" eaLnBrk="1" fontAlgn="auto" latinLnBrk="0" hangingPunct="1">
                        <a:lnSpc>
                          <a:spcPct val="100000"/>
                        </a:lnSpc>
                        <a:spcBef>
                          <a:spcPts val="0"/>
                        </a:spcBef>
                        <a:spcAft>
                          <a:spcPts val="0"/>
                        </a:spcAft>
                        <a:buClrTx/>
                        <a:buSzTx/>
                        <a:buFontTx/>
                        <a:buNone/>
                        <a:tabLst/>
                        <a:defRPr/>
                      </a:pPr>
                      <a:r>
                        <a:rPr lang="en-US" sz="1600" b="0" smtClean="0">
                          <a:latin typeface="Arial"/>
                          <a:cs typeface="Arial"/>
                        </a:rPr>
                        <a:t>At</a:t>
                      </a:r>
                      <a:r>
                        <a:rPr lang="en-US" sz="1600" b="0" baseline="0" smtClean="0">
                          <a:latin typeface="Arial"/>
                          <a:cs typeface="Arial"/>
                        </a:rPr>
                        <a:t> nominal voltage correspondent to 1.5 MW saturated output power.</a:t>
                      </a:r>
                    </a:p>
                    <a:p>
                      <a:pPr marL="0" marR="0" indent="0" algn="l" defTabSz="914400" rtl="0" eaLnBrk="1" fontAlgn="auto" latinLnBrk="0" hangingPunct="1">
                        <a:lnSpc>
                          <a:spcPct val="100000"/>
                        </a:lnSpc>
                        <a:spcBef>
                          <a:spcPts val="0"/>
                        </a:spcBef>
                        <a:spcAft>
                          <a:spcPts val="0"/>
                        </a:spcAft>
                        <a:buClrTx/>
                        <a:buSzTx/>
                        <a:buFontTx/>
                        <a:buNone/>
                        <a:tabLst/>
                        <a:defRPr/>
                      </a:pPr>
                      <a:r>
                        <a:rPr lang="en-GB" sz="1600" kern="1200" smtClean="0">
                          <a:solidFill>
                            <a:schemeClr val="tx1"/>
                          </a:solidFill>
                          <a:effectLst/>
                          <a:latin typeface="Arial"/>
                          <a:ea typeface="+mn-ea"/>
                          <a:cs typeface="Arial"/>
                        </a:rPr>
                        <a:t>Measured at constant drive at -1.5 dB below saturated output power.</a:t>
                      </a:r>
                      <a:endParaRPr lang="en-US" sz="1600" kern="1200" smtClean="0">
                        <a:solidFill>
                          <a:schemeClr val="tx1"/>
                        </a:solidFill>
                        <a:effectLst/>
                        <a:latin typeface="Arial"/>
                        <a:ea typeface="+mn-ea"/>
                        <a:cs typeface="Arial"/>
                      </a:endParaRPr>
                    </a:p>
                    <a:p>
                      <a:endParaRPr lang="en-US" sz="1600" b="0">
                        <a:latin typeface="Arial"/>
                        <a:cs typeface="Arial"/>
                      </a:endParaRPr>
                    </a:p>
                  </a:txBody>
                  <a:tcPr/>
                </a:tc>
              </a:tr>
              <a:tr h="324036">
                <a:tc>
                  <a:txBody>
                    <a:bodyPr/>
                    <a:lstStyle/>
                    <a:p>
                      <a:r>
                        <a:rPr lang="en-US" sz="1600" b="1" smtClean="0">
                          <a:latin typeface="Arial"/>
                          <a:cs typeface="Arial"/>
                        </a:rPr>
                        <a:t>Group</a:t>
                      </a:r>
                      <a:r>
                        <a:rPr lang="en-US" sz="1600" b="1" baseline="0" smtClean="0">
                          <a:latin typeface="Arial"/>
                          <a:cs typeface="Arial"/>
                        </a:rPr>
                        <a:t> Delay</a:t>
                      </a:r>
                      <a:endParaRPr lang="en-US" sz="1600" b="1">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kern="1200" smtClean="0">
                          <a:solidFill>
                            <a:schemeClr val="tx1"/>
                          </a:solidFill>
                          <a:effectLst/>
                          <a:latin typeface="Arial"/>
                          <a:ea typeface="+mn-ea"/>
                          <a:cs typeface="Arial"/>
                        </a:rPr>
                        <a:t>≤ </a:t>
                      </a:r>
                      <a:r>
                        <a:rPr lang="en-US" sz="1600" b="1" kern="1200" smtClean="0">
                          <a:solidFill>
                            <a:schemeClr val="tx1"/>
                          </a:solidFill>
                          <a:effectLst/>
                          <a:latin typeface="Arial"/>
                          <a:ea typeface="+mn-ea"/>
                          <a:cs typeface="Arial"/>
                        </a:rPr>
                        <a:t>250</a:t>
                      </a:r>
                      <a:r>
                        <a:rPr lang="en-US" sz="1600" b="1" kern="1200" baseline="0" smtClean="0">
                          <a:solidFill>
                            <a:schemeClr val="tx1"/>
                          </a:solidFill>
                          <a:effectLst/>
                          <a:latin typeface="Arial"/>
                          <a:ea typeface="+mn-ea"/>
                          <a:cs typeface="Arial"/>
                        </a:rPr>
                        <a:t> ns</a:t>
                      </a:r>
                      <a:endParaRPr lang="en-US" sz="1600" b="1" smtClean="0">
                        <a:latin typeface="Arial"/>
                        <a:cs typeface="Arial"/>
                      </a:endParaRPr>
                    </a:p>
                  </a:txBody>
                  <a:tcPr/>
                </a:tc>
              </a:tr>
              <a:tr h="324036">
                <a:tc>
                  <a:txBody>
                    <a:bodyPr/>
                    <a:lstStyle/>
                    <a:p>
                      <a:r>
                        <a:rPr lang="en-US" sz="1600" b="1" smtClean="0">
                          <a:latin typeface="Arial"/>
                          <a:cs typeface="Arial"/>
                        </a:rPr>
                        <a:t>RF input connection</a:t>
                      </a:r>
                      <a:endParaRPr lang="en-US" sz="1600" b="1">
                        <a:latin typeface="Arial"/>
                        <a:cs typeface="Arial"/>
                      </a:endParaRPr>
                    </a:p>
                  </a:txBody>
                  <a:tcPr/>
                </a:tc>
                <a:tc>
                  <a:txBody>
                    <a:bodyPr/>
                    <a:lstStyle/>
                    <a:p>
                      <a:r>
                        <a:rPr lang="en-US" sz="1600" smtClean="0">
                          <a:latin typeface="Arial"/>
                          <a:cs typeface="Arial"/>
                        </a:rPr>
                        <a:t>N type, 50 ohm, female</a:t>
                      </a:r>
                      <a:endParaRPr lang="en-US" sz="1600">
                        <a:latin typeface="Arial"/>
                        <a:cs typeface="Arial"/>
                      </a:endParaRPr>
                    </a:p>
                  </a:txBody>
                  <a:tcPr/>
                </a:tc>
              </a:tr>
            </a:tbl>
          </a:graphicData>
        </a:graphic>
      </p:graphicFrame>
      <p:sp>
        <p:nvSpPr>
          <p:cNvPr id="5" name="Title 1"/>
          <p:cNvSpPr>
            <a:spLocks noGrp="1"/>
          </p:cNvSpPr>
          <p:nvPr>
            <p:ph type="title"/>
          </p:nvPr>
        </p:nvSpPr>
        <p:spPr>
          <a:xfrm>
            <a:off x="457200" y="274638"/>
            <a:ext cx="7139136" cy="1143000"/>
          </a:xfrm>
        </p:spPr>
        <p:txBody>
          <a:bodyPr/>
          <a:lstStyle/>
          <a:p>
            <a:r>
              <a:rPr lang="en-US" smtClean="0"/>
              <a:t>Main Technical specifications (LLRF and drive amplifier)</a:t>
            </a:r>
            <a:endParaRPr lang="en-US"/>
          </a:p>
        </p:txBody>
      </p:sp>
    </p:spTree>
    <p:extLst>
      <p:ext uri="{BB962C8B-B14F-4D97-AF65-F5344CB8AC3E}">
        <p14:creationId xmlns:p14="http://schemas.microsoft.com/office/powerpoint/2010/main" val="3134447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Power needed at the output of the SSA</a:t>
            </a:r>
            <a:endParaRPr lang="sv-SE"/>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121417243"/>
              </p:ext>
            </p:extLst>
          </p:nvPr>
        </p:nvGraphicFramePr>
        <p:xfrm>
          <a:off x="457200" y="2060416"/>
          <a:ext cx="8229600" cy="367284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endParaRPr lang="sv-SE"/>
                    </a:p>
                  </a:txBody>
                  <a:tcPr/>
                </a:tc>
                <a:tc>
                  <a:txBody>
                    <a:bodyPr/>
                    <a:lstStyle/>
                    <a:p>
                      <a:r>
                        <a:rPr lang="sv-SE" smtClean="0"/>
                        <a:t>Power</a:t>
                      </a:r>
                      <a:endParaRPr lang="sv-SE"/>
                    </a:p>
                  </a:txBody>
                  <a:tcPr/>
                </a:tc>
                <a:tc>
                  <a:txBody>
                    <a:bodyPr/>
                    <a:lstStyle/>
                    <a:p>
                      <a:r>
                        <a:rPr lang="sv-SE" smtClean="0"/>
                        <a:t>Unit</a:t>
                      </a:r>
                      <a:endParaRPr lang="sv-SE"/>
                    </a:p>
                  </a:txBody>
                  <a:tcPr/>
                </a:tc>
                <a:tc>
                  <a:txBody>
                    <a:bodyPr/>
                    <a:lstStyle/>
                    <a:p>
                      <a:endParaRPr lang="sv-SE"/>
                    </a:p>
                  </a:txBody>
                  <a:tcPr/>
                </a:tc>
                <a:tc>
                  <a:txBody>
                    <a:bodyPr/>
                    <a:lstStyle/>
                    <a:p>
                      <a:endParaRPr lang="sv-SE"/>
                    </a:p>
                  </a:txBody>
                  <a:tcPr/>
                </a:tc>
              </a:tr>
              <a:tr h="370840">
                <a:tc rowSpan="2">
                  <a:txBody>
                    <a:bodyPr/>
                    <a:lstStyle/>
                    <a:p>
                      <a:r>
                        <a:rPr lang="sv-SE" smtClean="0"/>
                        <a:t>Output power from Klystron</a:t>
                      </a:r>
                      <a:endParaRPr lang="sv-SE"/>
                    </a:p>
                  </a:txBody>
                  <a:tcPr/>
                </a:tc>
                <a:tc>
                  <a:txBody>
                    <a:bodyPr/>
                    <a:lstStyle/>
                    <a:p>
                      <a:pPr algn="r" fontAlgn="ctr"/>
                      <a:r>
                        <a:rPr lang="sv-SE" sz="1600" b="0" i="0" u="none" strike="noStrike">
                          <a:solidFill>
                            <a:srgbClr val="000000"/>
                          </a:solidFill>
                          <a:effectLst/>
                          <a:latin typeface="Calibri"/>
                        </a:rPr>
                        <a:t>1.5</a:t>
                      </a:r>
                    </a:p>
                  </a:txBody>
                  <a:tcPr marL="7620" marR="7620" marT="7620" marB="0" anchor="ctr"/>
                </a:tc>
                <a:tc>
                  <a:txBody>
                    <a:bodyPr/>
                    <a:lstStyle/>
                    <a:p>
                      <a:pPr algn="l" fontAlgn="ctr"/>
                      <a:r>
                        <a:rPr lang="sv-SE" sz="1600" b="0" i="0" u="none" strike="noStrike">
                          <a:solidFill>
                            <a:srgbClr val="000000"/>
                          </a:solidFill>
                          <a:effectLst/>
                          <a:latin typeface="Calibri"/>
                        </a:rPr>
                        <a:t>MW</a:t>
                      </a:r>
                    </a:p>
                  </a:txBody>
                  <a:tcPr marL="7620" marR="7620" marT="7620" marB="0" anchor="ctr"/>
                </a:tc>
                <a:tc>
                  <a:txBody>
                    <a:bodyPr/>
                    <a:lstStyle/>
                    <a:p>
                      <a:pPr algn="r" fontAlgn="b"/>
                      <a:endParaRPr lang="sv-SE" sz="1600" b="0" i="0" u="none" strike="noStrike">
                        <a:solidFill>
                          <a:srgbClr val="000000"/>
                        </a:solidFill>
                        <a:effectLst/>
                        <a:latin typeface="Calibri"/>
                      </a:endParaRPr>
                    </a:p>
                  </a:txBody>
                  <a:tcPr marL="7620" marR="7620" marT="7620" marB="0" anchor="b"/>
                </a:tc>
                <a:tc>
                  <a:txBody>
                    <a:bodyPr/>
                    <a:lstStyle/>
                    <a:p>
                      <a:pPr algn="l" fontAlgn="b"/>
                      <a:endParaRPr lang="sv-SE" sz="1600" b="0" i="0" u="none" strike="noStrike">
                        <a:solidFill>
                          <a:srgbClr val="000000"/>
                        </a:solidFill>
                        <a:effectLst/>
                        <a:latin typeface="Calibri"/>
                      </a:endParaRPr>
                    </a:p>
                  </a:txBody>
                  <a:tcPr marL="7620" marR="7620" marT="7620" marB="0" anchor="b"/>
                </a:tc>
              </a:tr>
              <a:tr h="370840">
                <a:tc vMerge="1">
                  <a:txBody>
                    <a:bodyPr/>
                    <a:lstStyle/>
                    <a:p>
                      <a:endParaRPr lang="sv-SE" dirty="0"/>
                    </a:p>
                  </a:txBody>
                  <a:tcPr/>
                </a:tc>
                <a:tc>
                  <a:txBody>
                    <a:bodyPr/>
                    <a:lstStyle/>
                    <a:p>
                      <a:pPr algn="r" fontAlgn="b"/>
                      <a:r>
                        <a:rPr lang="sv-SE" sz="1600" b="0" i="0" u="none" strike="noStrike" smtClean="0">
                          <a:solidFill>
                            <a:srgbClr val="000000"/>
                          </a:solidFill>
                          <a:effectLst/>
                          <a:latin typeface="Calibri"/>
                        </a:rPr>
                        <a:t>61.76</a:t>
                      </a:r>
                      <a:endParaRPr lang="sv-SE" sz="1600" b="0" i="0" u="none" strike="noStrike">
                        <a:solidFill>
                          <a:srgbClr val="000000"/>
                        </a:solidFill>
                        <a:effectLst/>
                        <a:latin typeface="Calibri"/>
                      </a:endParaRPr>
                    </a:p>
                  </a:txBody>
                  <a:tcPr marL="7620" marR="7620" marT="7620" marB="0" anchor="b"/>
                </a:tc>
                <a:tc>
                  <a:txBody>
                    <a:bodyPr/>
                    <a:lstStyle/>
                    <a:p>
                      <a:pPr algn="l" fontAlgn="b"/>
                      <a:r>
                        <a:rPr lang="sv-SE" sz="1600" b="0" i="0" u="none" strike="noStrike">
                          <a:solidFill>
                            <a:srgbClr val="000000"/>
                          </a:solidFill>
                          <a:effectLst/>
                          <a:latin typeface="Calibri"/>
                        </a:rPr>
                        <a:t>dB</a:t>
                      </a:r>
                    </a:p>
                  </a:txBody>
                  <a:tcPr marL="7620" marR="7620" marT="7620" marB="0" anchor="b"/>
                </a:tc>
                <a:tc>
                  <a:txBody>
                    <a:bodyPr/>
                    <a:lstStyle/>
                    <a:p>
                      <a:pPr algn="l" fontAlgn="b"/>
                      <a:endParaRPr lang="sv-SE" sz="1600" b="0" i="0" u="none" strike="noStrike">
                        <a:solidFill>
                          <a:srgbClr val="000000"/>
                        </a:solidFill>
                        <a:effectLst/>
                        <a:latin typeface="Calibri"/>
                      </a:endParaRPr>
                    </a:p>
                  </a:txBody>
                  <a:tcPr marL="7620" marR="7620" marT="7620" marB="0" anchor="b"/>
                </a:tc>
                <a:tc>
                  <a:txBody>
                    <a:bodyPr/>
                    <a:lstStyle/>
                    <a:p>
                      <a:pPr algn="l" fontAlgn="b"/>
                      <a:endParaRPr lang="sv-SE" sz="1600" b="0" i="0" u="none" strike="noStrike">
                        <a:solidFill>
                          <a:srgbClr val="000000"/>
                        </a:solidFill>
                        <a:effectLst/>
                        <a:latin typeface="Calibri"/>
                      </a:endParaRPr>
                    </a:p>
                  </a:txBody>
                  <a:tcPr marL="7620" marR="7620" marT="7620" marB="0" anchor="b"/>
                </a:tc>
              </a:tr>
              <a:tr h="370840">
                <a:tc>
                  <a:txBody>
                    <a:bodyPr/>
                    <a:lstStyle/>
                    <a:p>
                      <a:r>
                        <a:rPr lang="sv-SE" smtClean="0"/>
                        <a:t>Gain of the Klystron</a:t>
                      </a:r>
                      <a:endParaRPr lang="sv-SE"/>
                    </a:p>
                  </a:txBody>
                  <a:tcPr/>
                </a:tc>
                <a:tc>
                  <a:txBody>
                    <a:bodyPr/>
                    <a:lstStyle/>
                    <a:p>
                      <a:pPr algn="r" fontAlgn="b"/>
                      <a:r>
                        <a:rPr lang="sv-SE" sz="1600" b="0" i="0" u="none" strike="noStrike">
                          <a:solidFill>
                            <a:srgbClr val="000000"/>
                          </a:solidFill>
                          <a:effectLst/>
                          <a:latin typeface="Calibri"/>
                        </a:rPr>
                        <a:t>43</a:t>
                      </a:r>
                    </a:p>
                  </a:txBody>
                  <a:tcPr marL="7620" marR="7620" marT="7620" marB="0" anchor="b"/>
                </a:tc>
                <a:tc>
                  <a:txBody>
                    <a:bodyPr/>
                    <a:lstStyle/>
                    <a:p>
                      <a:pPr algn="l" fontAlgn="ctr"/>
                      <a:endParaRPr lang="sv-SE" sz="1600" b="0" i="0" u="none" strike="noStrike" smtClean="0">
                        <a:solidFill>
                          <a:srgbClr val="000000"/>
                        </a:solidFill>
                        <a:effectLst/>
                        <a:latin typeface="Calibri"/>
                      </a:endParaRPr>
                    </a:p>
                    <a:p>
                      <a:pPr algn="l" fontAlgn="ctr"/>
                      <a:r>
                        <a:rPr lang="sv-SE" sz="1600" b="0" i="0" u="none" strike="noStrike" smtClean="0">
                          <a:solidFill>
                            <a:srgbClr val="000000"/>
                          </a:solidFill>
                          <a:effectLst/>
                          <a:latin typeface="Calibri"/>
                        </a:rPr>
                        <a:t>dB</a:t>
                      </a:r>
                    </a:p>
                  </a:txBody>
                  <a:tcPr marL="7620" marR="7620" marT="7620" marB="0" anchor="ctr"/>
                </a:tc>
                <a:tc>
                  <a:txBody>
                    <a:bodyPr/>
                    <a:lstStyle/>
                    <a:p>
                      <a:pPr algn="l" fontAlgn="ctr"/>
                      <a:r>
                        <a:rPr lang="en-US" sz="1600" b="0" i="0" u="none" strike="noStrike" smtClean="0">
                          <a:solidFill>
                            <a:srgbClr val="000000"/>
                          </a:solidFill>
                          <a:effectLst/>
                          <a:latin typeface="Calibri"/>
                        </a:rPr>
                        <a:t>Minimum gain </a:t>
                      </a:r>
                      <a:r>
                        <a:rPr lang="en-US" sz="1600" b="0" i="0" u="none" strike="noStrike">
                          <a:solidFill>
                            <a:srgbClr val="000000"/>
                          </a:solidFill>
                          <a:effectLst/>
                          <a:latin typeface="Calibri"/>
                        </a:rPr>
                        <a:t>of the klystron</a:t>
                      </a:r>
                    </a:p>
                  </a:txBody>
                  <a:tcPr marL="7620" marR="7620" marT="7620" marB="0" anchor="ctr"/>
                </a:tc>
                <a:tc>
                  <a:txBody>
                    <a:bodyPr/>
                    <a:lstStyle/>
                    <a:p>
                      <a:pPr algn="l" fontAlgn="b"/>
                      <a:endParaRPr lang="sv-SE" sz="1600" b="0" i="0" u="none" strike="noStrike">
                        <a:solidFill>
                          <a:srgbClr val="000000"/>
                        </a:solidFill>
                        <a:effectLst/>
                        <a:latin typeface="Calibri"/>
                      </a:endParaRPr>
                    </a:p>
                  </a:txBody>
                  <a:tcPr marL="7620" marR="7620" marT="7620" marB="0" anchor="b"/>
                </a:tc>
              </a:tr>
              <a:tr h="370840">
                <a:tc>
                  <a:txBody>
                    <a:bodyPr/>
                    <a:lstStyle/>
                    <a:p>
                      <a:r>
                        <a:rPr lang="sv-SE" smtClean="0"/>
                        <a:t>Input</a:t>
                      </a:r>
                      <a:r>
                        <a:rPr lang="sv-SE" baseline="0" smtClean="0"/>
                        <a:t> power of the klystron</a:t>
                      </a:r>
                      <a:endParaRPr lang="sv-SE"/>
                    </a:p>
                  </a:txBody>
                  <a:tcPr/>
                </a:tc>
                <a:tc>
                  <a:txBody>
                    <a:bodyPr/>
                    <a:lstStyle/>
                    <a:p>
                      <a:pPr algn="r" fontAlgn="b"/>
                      <a:r>
                        <a:rPr lang="sv-SE" sz="1600" b="0" i="0" u="none" strike="noStrike" smtClean="0">
                          <a:solidFill>
                            <a:srgbClr val="000000"/>
                          </a:solidFill>
                          <a:effectLst/>
                          <a:latin typeface="Calibri"/>
                        </a:rPr>
                        <a:t>18.76</a:t>
                      </a:r>
                      <a:endParaRPr lang="sv-SE" sz="1600" b="0" i="0" u="none" strike="noStrike">
                        <a:solidFill>
                          <a:srgbClr val="000000"/>
                        </a:solidFill>
                        <a:effectLst/>
                        <a:latin typeface="Calibri"/>
                      </a:endParaRPr>
                    </a:p>
                  </a:txBody>
                  <a:tcPr marL="7620" marR="7620" marT="7620" marB="0" anchor="b"/>
                </a:tc>
                <a:tc>
                  <a:txBody>
                    <a:bodyPr/>
                    <a:lstStyle/>
                    <a:p>
                      <a:pPr algn="l" fontAlgn="b"/>
                      <a:r>
                        <a:rPr lang="sv-SE" sz="1600" b="0" i="0" u="none" strike="noStrike">
                          <a:solidFill>
                            <a:srgbClr val="000000"/>
                          </a:solidFill>
                          <a:effectLst/>
                          <a:latin typeface="Calibri"/>
                        </a:rPr>
                        <a:t>dB</a:t>
                      </a:r>
                    </a:p>
                  </a:txBody>
                  <a:tcPr marL="7620" marR="7620" marT="7620" marB="0" anchor="b"/>
                </a:tc>
                <a:tc>
                  <a:txBody>
                    <a:bodyPr/>
                    <a:lstStyle/>
                    <a:p>
                      <a:pPr algn="r" fontAlgn="b"/>
                      <a:r>
                        <a:rPr lang="sv-SE" sz="1600" b="0" i="0" u="none" strike="noStrike" smtClean="0">
                          <a:solidFill>
                            <a:srgbClr val="000000"/>
                          </a:solidFill>
                          <a:effectLst/>
                          <a:latin typeface="Calibri"/>
                        </a:rPr>
                        <a:t>75.17</a:t>
                      </a:r>
                      <a:endParaRPr lang="sv-SE" sz="1600" b="0" i="0" u="none" strike="noStrike">
                        <a:solidFill>
                          <a:srgbClr val="000000"/>
                        </a:solidFill>
                        <a:effectLst/>
                        <a:latin typeface="Calibri"/>
                      </a:endParaRPr>
                    </a:p>
                  </a:txBody>
                  <a:tcPr marL="7620" marR="7620" marT="7620" marB="0" anchor="b"/>
                </a:tc>
                <a:tc>
                  <a:txBody>
                    <a:bodyPr/>
                    <a:lstStyle/>
                    <a:p>
                      <a:pPr algn="l" fontAlgn="b"/>
                      <a:r>
                        <a:rPr lang="sv-SE" sz="1600" b="0" i="0" u="none" strike="noStrike">
                          <a:solidFill>
                            <a:srgbClr val="000000"/>
                          </a:solidFill>
                          <a:effectLst/>
                          <a:latin typeface="Calibri"/>
                        </a:rPr>
                        <a:t>Watt</a:t>
                      </a:r>
                    </a:p>
                  </a:txBody>
                  <a:tcPr marL="7620" marR="7620" marT="7620" marB="0" anchor="b"/>
                </a:tc>
              </a:tr>
              <a:tr h="370840">
                <a:tc>
                  <a:txBody>
                    <a:bodyPr/>
                    <a:lstStyle/>
                    <a:p>
                      <a:r>
                        <a:rPr lang="sv-SE" smtClean="0"/>
                        <a:t>Insertion</a:t>
                      </a:r>
                      <a:r>
                        <a:rPr lang="sv-SE" baseline="0" smtClean="0"/>
                        <a:t> loss in the distribution</a:t>
                      </a:r>
                      <a:endParaRPr lang="sv-SE"/>
                    </a:p>
                  </a:txBody>
                  <a:tcPr/>
                </a:tc>
                <a:tc>
                  <a:txBody>
                    <a:bodyPr/>
                    <a:lstStyle/>
                    <a:p>
                      <a:pPr algn="r" fontAlgn="b"/>
                      <a:r>
                        <a:rPr lang="sv-SE" sz="1600" b="0" i="0" u="none" strike="noStrike" smtClean="0">
                          <a:solidFill>
                            <a:srgbClr val="000000"/>
                          </a:solidFill>
                          <a:effectLst/>
                          <a:latin typeface="Calibri"/>
                        </a:rPr>
                        <a:t>3.9</a:t>
                      </a:r>
                      <a:endParaRPr lang="sv-SE" sz="1600" b="0" i="0" u="none" strike="noStrike">
                        <a:solidFill>
                          <a:srgbClr val="000000"/>
                        </a:solidFill>
                        <a:effectLst/>
                        <a:latin typeface="Calibri"/>
                      </a:endParaRPr>
                    </a:p>
                  </a:txBody>
                  <a:tcPr marL="7620" marR="7620" marT="7620" marB="0" anchor="b"/>
                </a:tc>
                <a:tc gridSpan="3">
                  <a:txBody>
                    <a:bodyPr/>
                    <a:lstStyle/>
                    <a:p>
                      <a:pPr algn="l" fontAlgn="b"/>
                      <a:r>
                        <a:rPr lang="sv-SE" sz="1600" b="0" i="0" u="none" strike="noStrike" smtClean="0">
                          <a:solidFill>
                            <a:srgbClr val="000000"/>
                          </a:solidFill>
                          <a:effectLst/>
                          <a:latin typeface="Calibri"/>
                        </a:rPr>
                        <a:t> dB    IL </a:t>
                      </a:r>
                      <a:r>
                        <a:rPr lang="sv-SE" sz="1600" b="0" i="0" u="none" strike="noStrike">
                          <a:solidFill>
                            <a:srgbClr val="000000"/>
                          </a:solidFill>
                          <a:effectLst/>
                          <a:latin typeface="Calibri"/>
                        </a:rPr>
                        <a:t>in cable + circulator + coupler</a:t>
                      </a:r>
                    </a:p>
                  </a:txBody>
                  <a:tcPr marL="7620" marR="7620" marT="7620" marB="0" anchor="b"/>
                </a:tc>
                <a:tc hMerge="1">
                  <a:txBody>
                    <a:bodyPr/>
                    <a:lstStyle/>
                    <a:p>
                      <a:endParaRPr lang="sv-SE"/>
                    </a:p>
                  </a:txBody>
                  <a:tcPr/>
                </a:tc>
                <a:tc hMerge="1">
                  <a:txBody>
                    <a:bodyPr/>
                    <a:lstStyle/>
                    <a:p>
                      <a:endParaRPr lang="sv-SE"/>
                    </a:p>
                  </a:txBody>
                  <a:tcPr/>
                </a:tc>
              </a:tr>
              <a:tr h="370840">
                <a:tc>
                  <a:txBody>
                    <a:bodyPr/>
                    <a:lstStyle/>
                    <a:p>
                      <a:r>
                        <a:rPr lang="sv-SE" smtClean="0"/>
                        <a:t>Output power for the SSA</a:t>
                      </a:r>
                      <a:endParaRPr lang="sv-SE"/>
                    </a:p>
                  </a:txBody>
                  <a:tcPr/>
                </a:tc>
                <a:tc>
                  <a:txBody>
                    <a:bodyPr/>
                    <a:lstStyle/>
                    <a:p>
                      <a:pPr algn="r" fontAlgn="b"/>
                      <a:r>
                        <a:rPr lang="sv-SE" sz="1600" b="0" i="0" u="none" strike="noStrike" smtClean="0">
                          <a:solidFill>
                            <a:srgbClr val="000000"/>
                          </a:solidFill>
                          <a:effectLst/>
                          <a:latin typeface="Calibri"/>
                        </a:rPr>
                        <a:t>22.66</a:t>
                      </a:r>
                      <a:endParaRPr lang="sv-SE" sz="1600" b="0" i="0" u="none" strike="noStrike">
                        <a:solidFill>
                          <a:srgbClr val="000000"/>
                        </a:solidFill>
                        <a:effectLst/>
                        <a:latin typeface="Calibri"/>
                      </a:endParaRPr>
                    </a:p>
                  </a:txBody>
                  <a:tcPr marL="7620" marR="7620" marT="7620" marB="0" anchor="b"/>
                </a:tc>
                <a:tc>
                  <a:txBody>
                    <a:bodyPr/>
                    <a:lstStyle/>
                    <a:p>
                      <a:pPr algn="l" fontAlgn="b"/>
                      <a:r>
                        <a:rPr lang="sv-SE" sz="1600" b="0" i="0" u="none" strike="noStrike">
                          <a:solidFill>
                            <a:srgbClr val="000000"/>
                          </a:solidFill>
                          <a:effectLst/>
                          <a:latin typeface="Calibri"/>
                        </a:rPr>
                        <a:t>dB</a:t>
                      </a:r>
                    </a:p>
                  </a:txBody>
                  <a:tcPr marL="7620" marR="7620" marT="7620" marB="0" anchor="b"/>
                </a:tc>
                <a:tc>
                  <a:txBody>
                    <a:bodyPr/>
                    <a:lstStyle/>
                    <a:p>
                      <a:pPr algn="r" fontAlgn="b"/>
                      <a:r>
                        <a:rPr lang="sv-SE" sz="2000" b="0" i="0" u="none" strike="noStrike" smtClean="0">
                          <a:solidFill>
                            <a:schemeClr val="tx1"/>
                          </a:solidFill>
                          <a:effectLst/>
                          <a:latin typeface="Calibri"/>
                        </a:rPr>
                        <a:t>184.5</a:t>
                      </a:r>
                      <a:endParaRPr lang="sv-SE" sz="2000" b="0" i="0" u="none" strike="noStrike">
                        <a:solidFill>
                          <a:schemeClr val="tx1"/>
                        </a:solidFill>
                        <a:effectLst/>
                        <a:latin typeface="Calibri"/>
                      </a:endParaRPr>
                    </a:p>
                  </a:txBody>
                  <a:tcPr marL="7620" marR="7620" marT="7620" marB="0" anchor="b"/>
                </a:tc>
                <a:tc>
                  <a:txBody>
                    <a:bodyPr/>
                    <a:lstStyle/>
                    <a:p>
                      <a:pPr algn="l" fontAlgn="b"/>
                      <a:r>
                        <a:rPr lang="sv-SE" sz="2000" b="0" i="0" u="none" strike="noStrike">
                          <a:solidFill>
                            <a:schemeClr val="tx1"/>
                          </a:solidFill>
                          <a:effectLst/>
                          <a:latin typeface="Calibri"/>
                        </a:rPr>
                        <a:t>Watt</a:t>
                      </a:r>
                    </a:p>
                  </a:txBody>
                  <a:tcPr marL="7620" marR="7620" marT="7620" marB="0" anchor="b"/>
                </a:tc>
              </a:tr>
            </a:tbl>
          </a:graphicData>
        </a:graphic>
      </p:graphicFrame>
      <p:sp>
        <p:nvSpPr>
          <p:cNvPr id="4" name="Slide Number Placeholder 3"/>
          <p:cNvSpPr>
            <a:spLocks noGrp="1"/>
          </p:cNvSpPr>
          <p:nvPr>
            <p:ph type="sldNum" sz="quarter" idx="12"/>
          </p:nvPr>
        </p:nvSpPr>
        <p:spPr/>
        <p:txBody>
          <a:bodyPr/>
          <a:lstStyle/>
          <a:p>
            <a:fld id="{551115BC-487E-4422-894C-CB7CD3E79223}" type="slidenum">
              <a:rPr lang="sv-SE" smtClean="0"/>
              <a:t>18</a:t>
            </a:fld>
            <a:endParaRPr lang="sv-SE"/>
          </a:p>
        </p:txBody>
      </p:sp>
      <p:sp>
        <p:nvSpPr>
          <p:cNvPr id="6" name="TextBox 5"/>
          <p:cNvSpPr txBox="1"/>
          <p:nvPr/>
        </p:nvSpPr>
        <p:spPr>
          <a:xfrm>
            <a:off x="2555776" y="6021288"/>
            <a:ext cx="3108543" cy="369332"/>
          </a:xfrm>
          <a:prstGeom prst="rect">
            <a:avLst/>
          </a:prstGeom>
          <a:noFill/>
        </p:spPr>
        <p:txBody>
          <a:bodyPr wrap="none" rtlCol="0">
            <a:spAutoFit/>
          </a:bodyPr>
          <a:lstStyle/>
          <a:p>
            <a:r>
              <a:rPr lang="en-US" smtClean="0">
                <a:solidFill>
                  <a:srgbClr val="FF0000"/>
                </a:solidFill>
              </a:rPr>
              <a:t>Tender will be for 200 W driver</a:t>
            </a:r>
            <a:endParaRPr lang="en-US">
              <a:solidFill>
                <a:srgbClr val="FF0000"/>
              </a:solidFill>
            </a:endParaRPr>
          </a:p>
        </p:txBody>
      </p:sp>
    </p:spTree>
    <p:extLst>
      <p:ext uri="{BB962C8B-B14F-4D97-AF65-F5344CB8AC3E}">
        <p14:creationId xmlns:p14="http://schemas.microsoft.com/office/powerpoint/2010/main" val="1964920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Technical Specifications: High Voltage</a:t>
            </a:r>
            <a:r>
              <a:rPr lang="en-US"/>
              <a:t/>
            </a:r>
            <a:br>
              <a:rPr lang="en-US"/>
            </a:br>
            <a:r>
              <a:rPr lang="en-US" sz="1800" smtClean="0"/>
              <a:t>Please refer to Modulator Presentation</a:t>
            </a:r>
            <a:endParaRPr lang="en-US" sz="1800"/>
          </a:p>
        </p:txBody>
      </p:sp>
      <p:sp>
        <p:nvSpPr>
          <p:cNvPr id="4" name="Slide Number Placeholder 3"/>
          <p:cNvSpPr>
            <a:spLocks noGrp="1"/>
          </p:cNvSpPr>
          <p:nvPr>
            <p:ph type="sldNum" sz="quarter" idx="12"/>
          </p:nvPr>
        </p:nvSpPr>
        <p:spPr/>
        <p:txBody>
          <a:bodyPr/>
          <a:lstStyle/>
          <a:p>
            <a:fld id="{551115BC-487E-4422-894C-CB7CD3E79223}" type="slidenum">
              <a:rPr lang="sv-SE" smtClean="0"/>
              <a:t>19</a:t>
            </a:fld>
            <a:endParaRPr lang="sv-SE"/>
          </a:p>
        </p:txBody>
      </p:sp>
      <p:graphicFrame>
        <p:nvGraphicFramePr>
          <p:cNvPr id="5" name="Table 4"/>
          <p:cNvGraphicFramePr>
            <a:graphicFrameLocks noGrp="1"/>
          </p:cNvGraphicFramePr>
          <p:nvPr>
            <p:extLst>
              <p:ext uri="{D42A27DB-BD31-4B8C-83A1-F6EECF244321}">
                <p14:modId xmlns:p14="http://schemas.microsoft.com/office/powerpoint/2010/main" val="1241750745"/>
              </p:ext>
            </p:extLst>
          </p:nvPr>
        </p:nvGraphicFramePr>
        <p:xfrm>
          <a:off x="179512" y="1417638"/>
          <a:ext cx="8774632" cy="5455920"/>
        </p:xfrm>
        <a:graphic>
          <a:graphicData uri="http://schemas.openxmlformats.org/drawingml/2006/table">
            <a:tbl>
              <a:tblPr firstRow="1" bandRow="1">
                <a:tableStyleId>{5FD0F851-EC5A-4D38-B0AD-8093EC10F338}</a:tableStyleId>
              </a:tblPr>
              <a:tblGrid>
                <a:gridCol w="2293912"/>
                <a:gridCol w="6480720"/>
              </a:tblGrid>
              <a:tr h="324036">
                <a:tc>
                  <a:txBody>
                    <a:bodyPr/>
                    <a:lstStyle/>
                    <a:p>
                      <a:r>
                        <a:rPr lang="en-US" sz="1600" b="1" smtClean="0">
                          <a:latin typeface="Arial"/>
                          <a:cs typeface="Arial"/>
                        </a:rPr>
                        <a:t>HV pulse width</a:t>
                      </a:r>
                      <a:endParaRPr lang="en-US" sz="1600" b="1">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smtClean="0">
                          <a:latin typeface="Arial"/>
                          <a:cs typeface="Arial"/>
                        </a:rPr>
                        <a:t>Up to </a:t>
                      </a:r>
                      <a:r>
                        <a:rPr lang="en-US" sz="1600" b="1" smtClean="0">
                          <a:latin typeface="Arial"/>
                          <a:cs typeface="Arial"/>
                        </a:rPr>
                        <a:t>4 </a:t>
                      </a:r>
                      <a:r>
                        <a:rPr lang="en-US" sz="1600" b="1" err="1" smtClean="0">
                          <a:latin typeface="Arial"/>
                          <a:cs typeface="Arial"/>
                        </a:rPr>
                        <a:t>ms</a:t>
                      </a:r>
                      <a:r>
                        <a:rPr lang="en-US" sz="1600" b="0" smtClean="0">
                          <a:latin typeface="Arial"/>
                          <a:cs typeface="Arial"/>
                        </a:rPr>
                        <a:t>: </a:t>
                      </a:r>
                      <a:r>
                        <a:rPr lang="en-GB" sz="1600" b="0" kern="1200" smtClean="0">
                          <a:solidFill>
                            <a:schemeClr val="tx1"/>
                          </a:solidFill>
                          <a:effectLst/>
                          <a:latin typeface="Arial"/>
                          <a:ea typeface="+mn-ea"/>
                          <a:cs typeface="Arial"/>
                        </a:rPr>
                        <a:t>measured from the time when the high voltage is above 10% of the flat top voltage between the rise and falling edges.</a:t>
                      </a:r>
                      <a:endParaRPr lang="en-US" sz="1600" b="0" kern="1200" smtClean="0">
                        <a:solidFill>
                          <a:schemeClr val="tx1"/>
                        </a:solidFill>
                        <a:effectLst/>
                        <a:latin typeface="Arial"/>
                        <a:ea typeface="+mn-ea"/>
                        <a:cs typeface="Arial"/>
                      </a:endParaRPr>
                    </a:p>
                  </a:txBody>
                  <a:tcPr/>
                </a:tc>
              </a:tr>
              <a:tr h="3240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smtClean="0">
                          <a:latin typeface="Arial"/>
                          <a:cs typeface="Arial"/>
                        </a:rPr>
                        <a:t>Operating voltage</a:t>
                      </a:r>
                    </a:p>
                  </a:txBody>
                  <a:tcPr/>
                </a:tc>
                <a:tc>
                  <a:txBody>
                    <a:bodyPr/>
                    <a:lstStyle/>
                    <a:p>
                      <a:r>
                        <a:rPr lang="en-US" sz="1600" b="1" smtClean="0">
                          <a:latin typeface="Arial"/>
                          <a:cs typeface="Arial"/>
                        </a:rPr>
                        <a:t>85-115</a:t>
                      </a:r>
                      <a:r>
                        <a:rPr lang="en-US" sz="1600" b="1" baseline="0" smtClean="0">
                          <a:latin typeface="Arial"/>
                          <a:cs typeface="Arial"/>
                        </a:rPr>
                        <a:t> kV for operation. Lower voltage may be required for conditioning (without beam)</a:t>
                      </a:r>
                      <a:endParaRPr lang="en-US" sz="1600" b="0" smtClean="0">
                        <a:latin typeface="Arial"/>
                        <a:cs typeface="Arial"/>
                      </a:endParaRPr>
                    </a:p>
                    <a:p>
                      <a:r>
                        <a:rPr lang="en-GB" sz="1600" kern="1200" smtClean="0">
                          <a:solidFill>
                            <a:schemeClr val="tx1"/>
                          </a:solidFill>
                          <a:effectLst/>
                          <a:latin typeface="Arial"/>
                          <a:ea typeface="+mn-ea"/>
                          <a:cs typeface="Arial"/>
                        </a:rPr>
                        <a:t>ESS intends to adjust the high voltage of the klystron to increase efficiency for low power operation. It shall not be necessary to re-tune any cavities. If beneficial, the solenoid currents can be adjusted and the output matching can be optimised</a:t>
                      </a:r>
                      <a:r>
                        <a:rPr lang="en-US" sz="1600" kern="1200" baseline="0" smtClean="0">
                          <a:solidFill>
                            <a:schemeClr val="tx1"/>
                          </a:solidFill>
                          <a:effectLst/>
                          <a:latin typeface="Arial"/>
                          <a:ea typeface="+mn-ea"/>
                          <a:cs typeface="Arial"/>
                        </a:rPr>
                        <a:t> .</a:t>
                      </a:r>
                      <a:endParaRPr lang="en-US" sz="1600">
                        <a:latin typeface="Arial"/>
                        <a:cs typeface="Arial"/>
                      </a:endParaRPr>
                    </a:p>
                  </a:txBody>
                  <a:tcPr/>
                </a:tc>
              </a:tr>
              <a:tr h="324036">
                <a:tc>
                  <a:txBody>
                    <a:bodyPr/>
                    <a:lstStyle/>
                    <a:p>
                      <a:r>
                        <a:rPr lang="en-US" sz="1600" b="1" smtClean="0">
                          <a:latin typeface="Arial"/>
                          <a:cs typeface="Arial"/>
                        </a:rPr>
                        <a:t>Voltage rise/fall times</a:t>
                      </a:r>
                      <a:endParaRPr lang="en-US" sz="1600" b="1">
                        <a:latin typeface="Arial"/>
                        <a:cs typeface="Arial"/>
                      </a:endParaRPr>
                    </a:p>
                  </a:txBody>
                  <a:tcPr/>
                </a:tc>
                <a:tc>
                  <a:txBody>
                    <a:bodyPr/>
                    <a:lstStyle/>
                    <a:p>
                      <a:r>
                        <a:rPr lang="en-GB" sz="1600" b="1" kern="1200" smtClean="0">
                          <a:solidFill>
                            <a:schemeClr val="tx1"/>
                          </a:solidFill>
                          <a:effectLst/>
                          <a:latin typeface="Arial"/>
                          <a:ea typeface="+mn-ea"/>
                          <a:cs typeface="Arial"/>
                        </a:rPr>
                        <a:t>≤</a:t>
                      </a:r>
                      <a:r>
                        <a:rPr lang="en-US" sz="1600" b="1" smtClean="0">
                          <a:latin typeface="Arial"/>
                          <a:cs typeface="Arial"/>
                        </a:rPr>
                        <a:t> 300 </a:t>
                      </a:r>
                      <a:r>
                        <a:rPr lang="en-US" sz="1600" b="1" err="1" smtClean="0">
                          <a:latin typeface="Arial"/>
                          <a:cs typeface="Arial"/>
                        </a:rPr>
                        <a:t>μs</a:t>
                      </a:r>
                      <a:endParaRPr lang="en-US" sz="1600" b="1">
                        <a:latin typeface="Arial"/>
                        <a:cs typeface="Arial"/>
                      </a:endParaRPr>
                    </a:p>
                  </a:txBody>
                  <a:tcPr/>
                </a:tc>
              </a:tr>
              <a:tr h="324036">
                <a:tc>
                  <a:txBody>
                    <a:bodyPr/>
                    <a:lstStyle/>
                    <a:p>
                      <a:r>
                        <a:rPr lang="en-US" sz="1600" b="1" smtClean="0">
                          <a:latin typeface="Arial"/>
                          <a:cs typeface="Arial"/>
                        </a:rPr>
                        <a:t>Maximum reverse voltage</a:t>
                      </a:r>
                      <a:endParaRPr lang="en-US" sz="1600" b="1">
                        <a:latin typeface="Arial"/>
                        <a:cs typeface="Arial"/>
                      </a:endParaRPr>
                    </a:p>
                  </a:txBody>
                  <a:tcPr/>
                </a:tc>
                <a:tc>
                  <a:txBody>
                    <a:bodyPr/>
                    <a:lstStyle/>
                    <a:p>
                      <a:r>
                        <a:rPr lang="en-US" sz="1600" b="1" smtClean="0">
                          <a:latin typeface="Arial"/>
                          <a:cs typeface="Arial"/>
                        </a:rPr>
                        <a:t>≥ 23 kV </a:t>
                      </a:r>
                      <a:r>
                        <a:rPr lang="en-US" sz="1600" b="0" smtClean="0">
                          <a:latin typeface="Arial"/>
                          <a:cs typeface="Arial"/>
                        </a:rPr>
                        <a:t>(20% of HV)</a:t>
                      </a:r>
                      <a:endParaRPr lang="en-US" sz="1600" b="0">
                        <a:latin typeface="Arial"/>
                        <a:cs typeface="Arial"/>
                      </a:endParaRPr>
                    </a:p>
                  </a:txBody>
                  <a:tcPr/>
                </a:tc>
              </a:tr>
              <a:tr h="324036">
                <a:tc>
                  <a:txBody>
                    <a:bodyPr/>
                    <a:lstStyle/>
                    <a:p>
                      <a:r>
                        <a:rPr lang="en-US" sz="1600" b="1" smtClean="0">
                          <a:latin typeface="Arial"/>
                          <a:cs typeface="Arial"/>
                        </a:rPr>
                        <a:t>HV standoff</a:t>
                      </a:r>
                      <a:endParaRPr lang="en-US" sz="1600" b="1">
                        <a:latin typeface="Arial"/>
                        <a:cs typeface="Arial"/>
                      </a:endParaRPr>
                    </a:p>
                  </a:txBody>
                  <a:tcPr/>
                </a:tc>
                <a:tc>
                  <a:txBody>
                    <a:bodyPr/>
                    <a:lstStyle/>
                    <a:p>
                      <a:r>
                        <a:rPr lang="en-US" sz="1600" b="1" smtClean="0">
                          <a:latin typeface="Arial"/>
                          <a:cs typeface="Arial"/>
                        </a:rPr>
                        <a:t>120%</a:t>
                      </a:r>
                      <a:r>
                        <a:rPr lang="en-US" sz="1600" smtClean="0">
                          <a:latin typeface="Arial"/>
                          <a:cs typeface="Arial"/>
                        </a:rPr>
                        <a:t> of nominal HV</a:t>
                      </a:r>
                      <a:endParaRPr lang="en-US" sz="1600">
                        <a:latin typeface="Arial"/>
                        <a:cs typeface="Arial"/>
                      </a:endParaRPr>
                    </a:p>
                  </a:txBody>
                  <a:tcPr/>
                </a:tc>
              </a:tr>
              <a:tr h="324036">
                <a:tc>
                  <a:txBody>
                    <a:bodyPr/>
                    <a:lstStyle/>
                    <a:p>
                      <a:r>
                        <a:rPr lang="en-US" sz="1600" b="1" smtClean="0">
                          <a:latin typeface="Arial"/>
                          <a:cs typeface="Arial"/>
                        </a:rPr>
                        <a:t>HV connectors (WP17)</a:t>
                      </a:r>
                      <a:endParaRPr lang="en-US" sz="1600" b="1">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smtClean="0"/>
                        <a:t>160KV Receptacle ALI FLANGE Type S51041, equipped with FLANGE 160KV (R24) SPRUNG Type T22179</a:t>
                      </a:r>
                      <a:r>
                        <a:rPr lang="en-US" sz="1600" b="1" baseline="0" smtClean="0">
                          <a:latin typeface="Arial"/>
                          <a:cs typeface="Arial"/>
                        </a:rPr>
                        <a:t> (ESSEX)</a:t>
                      </a:r>
                      <a:endParaRPr lang="en-US" sz="1600" b="1" smtClean="0"/>
                    </a:p>
                  </a:txBody>
                  <a:tcPr/>
                </a:tc>
              </a:tr>
              <a:tr h="324036">
                <a:tc>
                  <a:txBody>
                    <a:bodyPr/>
                    <a:lstStyle/>
                    <a:p>
                      <a:r>
                        <a:rPr lang="en-US" sz="1600" b="1" smtClean="0">
                          <a:latin typeface="Arial"/>
                          <a:cs typeface="Arial"/>
                        </a:rPr>
                        <a:t>HV cable (WP17)</a:t>
                      </a:r>
                      <a:endParaRPr lang="en-US" sz="1600" b="1">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b="1" smtClean="0"/>
                        <a:t>160KV EURO SOLID TIP, ZERO SMOKE JACKET - CABLE TYPE C2042 Type A59037/04M (ESSEX)</a:t>
                      </a:r>
                      <a:endParaRPr lang="en-US" sz="1600">
                        <a:latin typeface="Arial"/>
                        <a:cs typeface="Arial"/>
                      </a:endParaRPr>
                    </a:p>
                  </a:txBody>
                  <a:tcPr/>
                </a:tc>
              </a:tr>
              <a:tr h="324036">
                <a:tc>
                  <a:txBody>
                    <a:bodyPr/>
                    <a:lstStyle/>
                    <a:p>
                      <a:r>
                        <a:rPr lang="en-US" sz="1600" b="1" smtClean="0">
                          <a:latin typeface="Arial"/>
                          <a:cs typeface="Arial"/>
                        </a:rPr>
                        <a:t>Maximum DC Arc Energy</a:t>
                      </a:r>
                      <a:endParaRPr lang="en-US" sz="1600" b="1">
                        <a:latin typeface="Arial"/>
                        <a:cs typeface="Arial"/>
                      </a:endParaRPr>
                    </a:p>
                  </a:txBody>
                  <a:tcPr/>
                </a:tc>
                <a:tc>
                  <a:txBody>
                    <a:bodyPr/>
                    <a:lstStyle/>
                    <a:p>
                      <a:r>
                        <a:rPr lang="en-US" sz="1600" b="1" smtClean="0">
                          <a:latin typeface="Arial"/>
                          <a:cs typeface="Arial"/>
                        </a:rPr>
                        <a:t>20 J</a:t>
                      </a:r>
                      <a:r>
                        <a:rPr lang="en-US" sz="1600" smtClean="0">
                          <a:latin typeface="Arial"/>
                          <a:cs typeface="Arial"/>
                        </a:rPr>
                        <a:t> (including energy stored in the cables)</a:t>
                      </a:r>
                      <a:endParaRPr lang="en-US" sz="1600">
                        <a:latin typeface="Arial"/>
                        <a:cs typeface="Arial"/>
                      </a:endParaRPr>
                    </a:p>
                  </a:txBody>
                  <a:tcPr/>
                </a:tc>
              </a:tr>
              <a:tr h="324036">
                <a:tc>
                  <a:txBody>
                    <a:bodyPr/>
                    <a:lstStyle/>
                    <a:p>
                      <a:r>
                        <a:rPr lang="en-US" sz="1600" b="1" smtClean="0">
                          <a:latin typeface="Arial"/>
                          <a:cs typeface="Arial"/>
                        </a:rPr>
                        <a:t>Oil</a:t>
                      </a:r>
                      <a:endParaRPr lang="en-US" sz="1600" b="1">
                        <a:latin typeface="Arial"/>
                        <a:cs typeface="Aria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smtClean="0">
                          <a:solidFill>
                            <a:schemeClr val="tx1"/>
                          </a:solidFill>
                          <a:effectLst/>
                          <a:latin typeface="Arial"/>
                          <a:ea typeface="+mn-ea"/>
                          <a:cs typeface="Arial"/>
                        </a:rPr>
                        <a:t>Synthetic Ester, MIDEL 7131</a:t>
                      </a:r>
                      <a:r>
                        <a:rPr lang="en-US" sz="1600" u="none" strike="noStrike" kern="1200" smtClean="0">
                          <a:solidFill>
                            <a:schemeClr val="tx1"/>
                          </a:solidFill>
                          <a:effectLst/>
                          <a:latin typeface="Arial"/>
                          <a:ea typeface="+mn-ea"/>
                          <a:cs typeface="Arial"/>
                        </a:rPr>
                        <a:t>;</a:t>
                      </a:r>
                      <a:r>
                        <a:rPr lang="en-US" sz="1600" u="none" strike="noStrike" kern="1200" baseline="0" smtClean="0">
                          <a:solidFill>
                            <a:schemeClr val="tx1"/>
                          </a:solidFill>
                          <a:effectLst/>
                          <a:latin typeface="Arial"/>
                          <a:ea typeface="+mn-ea"/>
                          <a:cs typeface="Arial"/>
                        </a:rPr>
                        <a:t> maximum oil temperature: </a:t>
                      </a:r>
                      <a:r>
                        <a:rPr lang="en-GB" sz="1600" kern="1200" smtClean="0">
                          <a:solidFill>
                            <a:schemeClr val="tx1"/>
                          </a:solidFill>
                          <a:effectLst/>
                          <a:latin typeface="Arial"/>
                          <a:ea typeface="+mn-ea"/>
                          <a:cs typeface="Arial"/>
                        </a:rPr>
                        <a:t>60°C</a:t>
                      </a:r>
                      <a:r>
                        <a:rPr lang="en-US" sz="1600" smtClean="0">
                          <a:effectLst/>
                          <a:latin typeface="Arial"/>
                          <a:cs typeface="Arial"/>
                        </a:rPr>
                        <a:t> </a:t>
                      </a:r>
                      <a:endParaRPr lang="en-US" sz="1600" u="none" strike="noStrike" kern="1200" smtClean="0">
                        <a:solidFill>
                          <a:schemeClr val="tx1"/>
                        </a:solidFill>
                        <a:effectLst/>
                        <a:latin typeface="Arial"/>
                        <a:ea typeface="+mn-ea"/>
                        <a:cs typeface="Arial"/>
                      </a:endParaRPr>
                    </a:p>
                  </a:txBody>
                  <a:tcPr/>
                </a:tc>
              </a:tr>
            </a:tbl>
          </a:graphicData>
        </a:graphic>
      </p:graphicFrame>
    </p:spTree>
    <p:extLst>
      <p:ext uri="{BB962C8B-B14F-4D97-AF65-F5344CB8AC3E}">
        <p14:creationId xmlns:p14="http://schemas.microsoft.com/office/powerpoint/2010/main" val="7732595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descr="Optimus_PLus_PastedGraphic_old.pdf"/>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4581128"/>
            <a:ext cx="9144000" cy="1388916"/>
          </a:xfrm>
          <a:prstGeom prst="rect">
            <a:avLst/>
          </a:prstGeom>
        </p:spPr>
      </p:pic>
      <p:sp>
        <p:nvSpPr>
          <p:cNvPr id="2" name="Title 1"/>
          <p:cNvSpPr>
            <a:spLocks noGrp="1"/>
          </p:cNvSpPr>
          <p:nvPr>
            <p:ph type="title"/>
          </p:nvPr>
        </p:nvSpPr>
        <p:spPr/>
        <p:txBody>
          <a:bodyPr/>
          <a:lstStyle/>
          <a:p>
            <a:r>
              <a:rPr lang="en-GB" smtClean="0">
                <a:solidFill>
                  <a:srgbClr val="FFFFFF"/>
                </a:solidFill>
              </a:rPr>
              <a:t>RF Power Requirements</a:t>
            </a:r>
            <a:endParaRPr lang="en-US"/>
          </a:p>
        </p:txBody>
      </p:sp>
      <p:sp>
        <p:nvSpPr>
          <p:cNvPr id="4" name="Slide Number Placeholder 3"/>
          <p:cNvSpPr>
            <a:spLocks noGrp="1"/>
          </p:cNvSpPr>
          <p:nvPr>
            <p:ph type="sldNum" sz="quarter" idx="12"/>
          </p:nvPr>
        </p:nvSpPr>
        <p:spPr>
          <a:xfrm>
            <a:off x="6533290" y="6277982"/>
            <a:ext cx="2133600" cy="365125"/>
          </a:xfrm>
        </p:spPr>
        <p:txBody>
          <a:bodyPr/>
          <a:lstStyle/>
          <a:p>
            <a:fld id="{551115BC-487E-4422-894C-CB7CD3E79223}" type="slidenum">
              <a:rPr lang="sv-SE" smtClean="0">
                <a:solidFill>
                  <a:prstClr val="black">
                    <a:tint val="75000"/>
                  </a:prstClr>
                </a:solidFill>
                <a:latin typeface="Calibri"/>
              </a:rPr>
              <a:pPr/>
              <a:t>2</a:t>
            </a:fld>
            <a:endParaRPr lang="sv-SE">
              <a:solidFill>
                <a:prstClr val="black">
                  <a:tint val="75000"/>
                </a:prstClr>
              </a:solidFill>
              <a:latin typeface="Calibri"/>
            </a:endParaRPr>
          </a:p>
        </p:txBody>
      </p:sp>
      <p:sp>
        <p:nvSpPr>
          <p:cNvPr id="70" name="Content Placeholder 2"/>
          <p:cNvSpPr txBox="1">
            <a:spLocks/>
          </p:cNvSpPr>
          <p:nvPr/>
        </p:nvSpPr>
        <p:spPr>
          <a:xfrm>
            <a:off x="107504" y="1484784"/>
            <a:ext cx="3456383" cy="1296144"/>
          </a:xfrm>
          <a:prstGeom prst="rect">
            <a:avLst/>
          </a:prstGeom>
          <a:noFill/>
          <a:ln>
            <a:solidFill>
              <a:srgbClr val="0084C0"/>
            </a:solidFill>
          </a:ln>
        </p:spPr>
        <p:txBody>
          <a:bodyPr lIns="103778" tIns="51889" rIns="103778" bIns="51889"/>
          <a:lstStyle>
            <a:lvl1pPr marL="342813" indent="-342813" algn="l" rtl="0" eaLnBrk="0" fontAlgn="base" hangingPunct="0">
              <a:spcBef>
                <a:spcPct val="20000"/>
              </a:spcBef>
              <a:spcAft>
                <a:spcPct val="0"/>
              </a:spcAft>
              <a:buChar char="•"/>
              <a:defRPr sz="2800">
                <a:solidFill>
                  <a:srgbClr val="000000"/>
                </a:solidFill>
                <a:latin typeface="+mn-lt"/>
                <a:ea typeface="ＭＳ Ｐゴシック" pitchFamily="-112" charset="-128"/>
                <a:cs typeface="ＭＳ Ｐゴシック" pitchFamily="-112" charset="-128"/>
              </a:defRPr>
            </a:lvl1pPr>
            <a:lvl2pPr marL="742760" indent="-285677" algn="l" rtl="0" eaLnBrk="0" fontAlgn="base" hangingPunct="0">
              <a:spcBef>
                <a:spcPct val="20000"/>
              </a:spcBef>
              <a:spcAft>
                <a:spcPct val="0"/>
              </a:spcAft>
              <a:buChar char="–"/>
              <a:defRPr sz="2800">
                <a:solidFill>
                  <a:srgbClr val="000000"/>
                </a:solidFill>
                <a:latin typeface="+mn-lt"/>
                <a:ea typeface="ＭＳ Ｐゴシック" pitchFamily="-112" charset="-128"/>
              </a:defRPr>
            </a:lvl2pPr>
            <a:lvl3pPr marL="1142706"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3pPr>
            <a:lvl4pPr marL="1599790"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4pPr>
            <a:lvl5pPr marL="2056875" indent="-228541" algn="l" rtl="0" eaLnBrk="0" fontAlgn="base" hangingPunct="0">
              <a:spcBef>
                <a:spcPct val="20000"/>
              </a:spcBef>
              <a:spcAft>
                <a:spcPct val="0"/>
              </a:spcAft>
              <a:buChar char="»"/>
              <a:defRPr sz="2800">
                <a:solidFill>
                  <a:srgbClr val="000000"/>
                </a:solidFill>
                <a:latin typeface="+mn-lt"/>
                <a:ea typeface="ＭＳ Ｐゴシック" pitchFamily="-112" charset="-128"/>
              </a:defRPr>
            </a:lvl5pPr>
            <a:lvl6pPr marL="2513959" indent="-228541" algn="l" rtl="0" fontAlgn="base">
              <a:spcBef>
                <a:spcPct val="20000"/>
              </a:spcBef>
              <a:spcAft>
                <a:spcPct val="0"/>
              </a:spcAft>
              <a:buChar char="»"/>
              <a:defRPr sz="2800">
                <a:solidFill>
                  <a:srgbClr val="000000"/>
                </a:solidFill>
                <a:latin typeface="+mn-lt"/>
                <a:ea typeface="ＭＳ Ｐゴシック" pitchFamily="-112" charset="-128"/>
              </a:defRPr>
            </a:lvl6pPr>
            <a:lvl7pPr marL="2971040" indent="-228541" algn="l" rtl="0" fontAlgn="base">
              <a:spcBef>
                <a:spcPct val="20000"/>
              </a:spcBef>
              <a:spcAft>
                <a:spcPct val="0"/>
              </a:spcAft>
              <a:buChar char="»"/>
              <a:defRPr sz="2800">
                <a:solidFill>
                  <a:srgbClr val="000000"/>
                </a:solidFill>
                <a:latin typeface="+mn-lt"/>
                <a:ea typeface="ＭＳ Ｐゴシック" pitchFamily="-112" charset="-128"/>
              </a:defRPr>
            </a:lvl7pPr>
            <a:lvl8pPr marL="3428124" indent="-228541" algn="l" rtl="0" fontAlgn="base">
              <a:spcBef>
                <a:spcPct val="20000"/>
              </a:spcBef>
              <a:spcAft>
                <a:spcPct val="0"/>
              </a:spcAft>
              <a:buChar char="»"/>
              <a:defRPr sz="2800">
                <a:solidFill>
                  <a:srgbClr val="000000"/>
                </a:solidFill>
                <a:latin typeface="+mn-lt"/>
                <a:ea typeface="ＭＳ Ｐゴシック" pitchFamily="-112" charset="-128"/>
              </a:defRPr>
            </a:lvl8pPr>
            <a:lvl9pPr marL="3885205" indent="-228541" algn="l" rtl="0" fontAlgn="base">
              <a:spcBef>
                <a:spcPct val="20000"/>
              </a:spcBef>
              <a:spcAft>
                <a:spcPct val="0"/>
              </a:spcAft>
              <a:buChar char="»"/>
              <a:defRPr sz="2800">
                <a:solidFill>
                  <a:srgbClr val="000000"/>
                </a:solidFill>
                <a:latin typeface="+mn-lt"/>
                <a:ea typeface="ＭＳ Ｐゴシック" pitchFamily="-112" charset="-128"/>
              </a:defRPr>
            </a:lvl9pPr>
          </a:lstStyle>
          <a:p>
            <a:pPr marL="0" indent="0">
              <a:buFontTx/>
              <a:buNone/>
              <a:defRPr/>
            </a:pPr>
            <a:r>
              <a:rPr lang="en-US" sz="1600" b="1">
                <a:latin typeface="Arial"/>
                <a:cs typeface="Arial"/>
              </a:rPr>
              <a:t>Design Drivers:</a:t>
            </a:r>
          </a:p>
          <a:p>
            <a:pPr marL="0" indent="0">
              <a:buFontTx/>
              <a:buNone/>
              <a:defRPr/>
            </a:pPr>
            <a:r>
              <a:rPr lang="en-US" sz="1600" smtClean="0">
                <a:latin typeface="Arial"/>
                <a:cs typeface="Arial"/>
              </a:rPr>
              <a:t>Average </a:t>
            </a:r>
            <a:r>
              <a:rPr lang="en-US" sz="1600">
                <a:latin typeface="Arial"/>
                <a:cs typeface="Arial"/>
              </a:rPr>
              <a:t>Beam </a:t>
            </a:r>
            <a:r>
              <a:rPr lang="en-US" sz="1600" smtClean="0">
                <a:latin typeface="Arial"/>
                <a:cs typeface="Arial"/>
              </a:rPr>
              <a:t>Power 5 MW</a:t>
            </a:r>
          </a:p>
          <a:p>
            <a:pPr marL="0" indent="0">
              <a:buFontTx/>
              <a:buNone/>
              <a:defRPr/>
            </a:pPr>
            <a:r>
              <a:rPr lang="en-US" sz="1600" smtClean="0">
                <a:latin typeface="Arial"/>
                <a:cs typeface="Arial"/>
              </a:rPr>
              <a:t>Peak </a:t>
            </a:r>
            <a:r>
              <a:rPr lang="en-US" sz="1600">
                <a:latin typeface="Arial"/>
                <a:cs typeface="Arial"/>
              </a:rPr>
              <a:t>Beam </a:t>
            </a:r>
            <a:r>
              <a:rPr lang="en-US" sz="1600" smtClean="0">
                <a:latin typeface="Arial"/>
                <a:cs typeface="Arial"/>
              </a:rPr>
              <a:t>Power 125 MW</a:t>
            </a:r>
          </a:p>
          <a:p>
            <a:pPr marL="0" indent="0">
              <a:buFontTx/>
              <a:buNone/>
              <a:defRPr/>
            </a:pPr>
            <a:r>
              <a:rPr lang="en-US" sz="1600" smtClean="0">
                <a:latin typeface="Arial"/>
                <a:cs typeface="Arial"/>
              </a:rPr>
              <a:t>High </a:t>
            </a:r>
            <a:r>
              <a:rPr lang="en-US" sz="1600">
                <a:latin typeface="Arial"/>
                <a:cs typeface="Arial"/>
              </a:rPr>
              <a:t>Availability </a:t>
            </a:r>
          </a:p>
        </p:txBody>
      </p:sp>
      <p:sp>
        <p:nvSpPr>
          <p:cNvPr id="71" name="Content Placeholder 2"/>
          <p:cNvSpPr txBox="1">
            <a:spLocks/>
          </p:cNvSpPr>
          <p:nvPr/>
        </p:nvSpPr>
        <p:spPr>
          <a:xfrm>
            <a:off x="5220072" y="1484784"/>
            <a:ext cx="3611412" cy="2581025"/>
          </a:xfrm>
          <a:prstGeom prst="rect">
            <a:avLst/>
          </a:prstGeom>
          <a:ln>
            <a:solidFill>
              <a:schemeClr val="tx1"/>
            </a:solidFill>
          </a:ln>
        </p:spPr>
        <p:txBody>
          <a:bodyPr lIns="72737" tIns="36367" rIns="72737" bIns="36367"/>
          <a:lstStyle/>
          <a:p>
            <a:pPr marL="365760" algn="l" defTabSz="1034671" eaLnBrk="0" hangingPunct="0">
              <a:defRPr/>
            </a:pPr>
            <a:r>
              <a:rPr lang="en-US" sz="1600" b="1" kern="0" smtClean="0">
                <a:latin typeface="Arial"/>
                <a:cs typeface="Arial"/>
                <a:sym typeface="Futura Condensed" charset="0"/>
              </a:rPr>
              <a:t>Key </a:t>
            </a:r>
            <a:r>
              <a:rPr lang="en-US" sz="1600" b="1" kern="0">
                <a:latin typeface="Arial"/>
                <a:cs typeface="Arial"/>
                <a:sym typeface="Futura Condensed" charset="0"/>
              </a:rPr>
              <a:t>parameters:</a:t>
            </a:r>
          </a:p>
          <a:p>
            <a:pPr marL="365760" lvl="2" algn="l" defTabSz="1034671" eaLnBrk="0" hangingPunct="0">
              <a:defRPr/>
            </a:pPr>
            <a:r>
              <a:rPr lang="en-US" sz="1600" kern="0">
                <a:latin typeface="Arial"/>
                <a:cs typeface="Arial"/>
                <a:sym typeface="Futura Condensed" charset="0"/>
              </a:rPr>
              <a:t>-2.86 </a:t>
            </a:r>
            <a:r>
              <a:rPr lang="en-US" sz="1600" kern="0" err="1">
                <a:latin typeface="Arial"/>
                <a:cs typeface="Arial"/>
                <a:sym typeface="Futura Condensed" charset="0"/>
              </a:rPr>
              <a:t>ms</a:t>
            </a:r>
            <a:r>
              <a:rPr lang="en-US" sz="1600" kern="0">
                <a:latin typeface="Arial"/>
                <a:cs typeface="Arial"/>
                <a:sym typeface="Futura Condensed" charset="0"/>
              </a:rPr>
              <a:t> pulses</a:t>
            </a:r>
          </a:p>
          <a:p>
            <a:pPr marL="365760" lvl="2" algn="l" defTabSz="1034671" eaLnBrk="0" hangingPunct="0">
              <a:defRPr/>
            </a:pPr>
            <a:r>
              <a:rPr lang="en-US" sz="1600" kern="0">
                <a:latin typeface="Arial"/>
                <a:cs typeface="Arial"/>
                <a:sym typeface="Futura Condensed" charset="0"/>
              </a:rPr>
              <a:t>-2 </a:t>
            </a:r>
            <a:r>
              <a:rPr lang="en-US" sz="1600" kern="0" err="1">
                <a:latin typeface="Arial"/>
                <a:cs typeface="Arial"/>
                <a:sym typeface="Futura Condensed" charset="0"/>
              </a:rPr>
              <a:t>GeV</a:t>
            </a:r>
            <a:endParaRPr lang="en-US" sz="1600" kern="0">
              <a:latin typeface="Arial"/>
              <a:cs typeface="Arial"/>
              <a:sym typeface="Futura Condensed" charset="0"/>
            </a:endParaRPr>
          </a:p>
          <a:p>
            <a:pPr marL="365760" lvl="2" algn="l" defTabSz="1034671" eaLnBrk="0" hangingPunct="0">
              <a:defRPr/>
            </a:pPr>
            <a:r>
              <a:rPr lang="en-US" sz="1600" kern="0">
                <a:latin typeface="Arial"/>
                <a:cs typeface="Arial"/>
                <a:sym typeface="Futura Condensed" charset="0"/>
              </a:rPr>
              <a:t>-62.5 mA peak</a:t>
            </a:r>
          </a:p>
          <a:p>
            <a:pPr marL="365760" lvl="2" algn="l" defTabSz="1034671" eaLnBrk="0" hangingPunct="0">
              <a:defRPr/>
            </a:pPr>
            <a:r>
              <a:rPr lang="en-US" sz="1600" kern="0">
                <a:latin typeface="Arial"/>
                <a:cs typeface="Arial"/>
                <a:sym typeface="Futura Condensed" charset="0"/>
              </a:rPr>
              <a:t>-14 Hz</a:t>
            </a:r>
          </a:p>
          <a:p>
            <a:pPr marL="365760" lvl="2" algn="l" defTabSz="1034671" eaLnBrk="0" hangingPunct="0">
              <a:defRPr/>
            </a:pPr>
            <a:r>
              <a:rPr lang="en-US" sz="1600" kern="0" smtClean="0">
                <a:latin typeface="Arial"/>
                <a:cs typeface="Arial"/>
                <a:sym typeface="Futura Condensed" charset="0"/>
              </a:rPr>
              <a:t>-</a:t>
            </a:r>
            <a:r>
              <a:rPr lang="en-US" sz="1600" kern="0">
                <a:latin typeface="Arial"/>
                <a:cs typeface="Arial"/>
                <a:sym typeface="Futura Condensed" charset="0"/>
              </a:rPr>
              <a:t>Minimize energy use</a:t>
            </a:r>
          </a:p>
          <a:p>
            <a:pPr marL="365760" lvl="2" algn="l" defTabSz="1034671" eaLnBrk="0" hangingPunct="0">
              <a:defRPr/>
            </a:pPr>
            <a:r>
              <a:rPr lang="en-US" sz="1600" kern="0">
                <a:latin typeface="Arial"/>
                <a:cs typeface="Arial"/>
                <a:sym typeface="Futura Condensed" charset="0"/>
              </a:rPr>
              <a:t>-Flexible design for </a:t>
            </a:r>
            <a:r>
              <a:rPr lang="en-US" sz="1600" kern="0" smtClean="0">
                <a:latin typeface="Arial"/>
                <a:cs typeface="Arial"/>
                <a:sym typeface="Futura Condensed" charset="0"/>
              </a:rPr>
              <a:t>mitigation and</a:t>
            </a:r>
            <a:r>
              <a:rPr lang="en-US" sz="1600" kern="0">
                <a:latin typeface="Arial"/>
                <a:cs typeface="Arial"/>
                <a:sym typeface="Futura Condensed" charset="0"/>
              </a:rPr>
              <a:t> </a:t>
            </a:r>
            <a:r>
              <a:rPr lang="en-US" sz="1600" kern="0" smtClean="0">
                <a:latin typeface="Arial"/>
                <a:cs typeface="Arial"/>
                <a:sym typeface="Futura Condensed" charset="0"/>
              </a:rPr>
              <a:t>future </a:t>
            </a:r>
            <a:r>
              <a:rPr lang="en-US" sz="1600" kern="0">
                <a:latin typeface="Arial"/>
                <a:cs typeface="Arial"/>
                <a:sym typeface="Futura Condensed" charset="0"/>
              </a:rPr>
              <a:t>upgrades</a:t>
            </a:r>
          </a:p>
        </p:txBody>
      </p:sp>
      <p:graphicFrame>
        <p:nvGraphicFramePr>
          <p:cNvPr id="131" name="Object 130"/>
          <p:cNvGraphicFramePr>
            <a:graphicFrameLocks noChangeAspect="1"/>
          </p:cNvGraphicFramePr>
          <p:nvPr>
            <p:extLst/>
          </p:nvPr>
        </p:nvGraphicFramePr>
        <p:xfrm>
          <a:off x="4496527" y="4375222"/>
          <a:ext cx="114300" cy="165100"/>
        </p:xfrm>
        <a:graphic>
          <a:graphicData uri="http://schemas.openxmlformats.org/presentationml/2006/ole">
            <mc:AlternateContent xmlns:mc="http://schemas.openxmlformats.org/markup-compatibility/2006">
              <mc:Choice xmlns:v="urn:schemas-microsoft-com:vml" Requires="v">
                <p:oleObj spid="_x0000_s1053"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496527" y="4375222"/>
                        <a:ext cx="114300" cy="165100"/>
                      </a:xfrm>
                      <a:prstGeom prst="rect">
                        <a:avLst/>
                      </a:prstGeom>
                    </p:spPr>
                  </p:pic>
                </p:oleObj>
              </mc:Fallback>
            </mc:AlternateContent>
          </a:graphicData>
        </a:graphic>
      </p:graphicFrame>
      <p:sp>
        <p:nvSpPr>
          <p:cNvPr id="135" name="Oval Callout 134"/>
          <p:cNvSpPr/>
          <p:nvPr/>
        </p:nvSpPr>
        <p:spPr>
          <a:xfrm>
            <a:off x="299737" y="6247878"/>
            <a:ext cx="2319218" cy="510812"/>
          </a:xfrm>
          <a:prstGeom prst="wedgeEllipseCallout">
            <a:avLst>
              <a:gd name="adj1" fmla="val 19981"/>
              <a:gd name="adj2" fmla="val -1888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6" name="Oval Callout 135"/>
          <p:cNvSpPr/>
          <p:nvPr/>
        </p:nvSpPr>
        <p:spPr>
          <a:xfrm>
            <a:off x="299189" y="6230083"/>
            <a:ext cx="2319218" cy="510812"/>
          </a:xfrm>
          <a:prstGeom prst="wedgeEllipseCallout">
            <a:avLst>
              <a:gd name="adj1" fmla="val 85458"/>
              <a:gd name="adj2" fmla="val -18344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3 MW Klystrons        </a:t>
            </a:r>
            <a:endParaRPr lang="en-US"/>
          </a:p>
        </p:txBody>
      </p:sp>
      <p:sp>
        <p:nvSpPr>
          <p:cNvPr id="137" name="Oval Callout 136"/>
          <p:cNvSpPr/>
          <p:nvPr/>
        </p:nvSpPr>
        <p:spPr>
          <a:xfrm>
            <a:off x="1541627" y="3734697"/>
            <a:ext cx="3285559" cy="662675"/>
          </a:xfrm>
          <a:prstGeom prst="wedgeEllipseCallout">
            <a:avLst>
              <a:gd name="adj1" fmla="val -12430"/>
              <a:gd name="adj2" fmla="val 16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30 kW Solid State Amplifiers</a:t>
            </a:r>
          </a:p>
        </p:txBody>
      </p:sp>
      <p:sp>
        <p:nvSpPr>
          <p:cNvPr id="138" name="Oval Callout 137"/>
          <p:cNvSpPr/>
          <p:nvPr/>
        </p:nvSpPr>
        <p:spPr>
          <a:xfrm>
            <a:off x="2728847" y="6274952"/>
            <a:ext cx="1905072" cy="538424"/>
          </a:xfrm>
          <a:prstGeom prst="wedgeEllipseCallout">
            <a:avLst>
              <a:gd name="adj1" fmla="val 32861"/>
              <a:gd name="adj2" fmla="val -2003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200 kW </a:t>
            </a:r>
            <a:r>
              <a:rPr lang="en-US" err="1" smtClean="0"/>
              <a:t>Tetrodes</a:t>
            </a:r>
            <a:endParaRPr lang="en-US"/>
          </a:p>
        </p:txBody>
      </p:sp>
      <p:sp>
        <p:nvSpPr>
          <p:cNvPr id="139" name="Oval Callout 138"/>
          <p:cNvSpPr/>
          <p:nvPr/>
        </p:nvSpPr>
        <p:spPr>
          <a:xfrm>
            <a:off x="4869148" y="6234072"/>
            <a:ext cx="1905072" cy="538424"/>
          </a:xfrm>
          <a:prstGeom prst="wedgeEllipseCallout">
            <a:avLst>
              <a:gd name="adj1" fmla="val -33081"/>
              <a:gd name="adj2" fmla="val -1772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1.5 MW Klystrons</a:t>
            </a:r>
            <a:endParaRPr lang="en-US"/>
          </a:p>
        </p:txBody>
      </p:sp>
      <p:sp>
        <p:nvSpPr>
          <p:cNvPr id="140" name="Oval Callout 139"/>
          <p:cNvSpPr/>
          <p:nvPr/>
        </p:nvSpPr>
        <p:spPr>
          <a:xfrm>
            <a:off x="7023254" y="6234609"/>
            <a:ext cx="1905072" cy="538424"/>
          </a:xfrm>
          <a:prstGeom prst="wedgeEllipseCallout">
            <a:avLst>
              <a:gd name="adj1" fmla="val -84530"/>
              <a:gd name="adj2" fmla="val -17728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mtClean="0"/>
              <a:t>1.2 MW IOTs</a:t>
            </a:r>
            <a:endParaRPr lang="en-US"/>
          </a:p>
        </p:txBody>
      </p:sp>
      <p:sp>
        <p:nvSpPr>
          <p:cNvPr id="3" name="Rounded Rectangle 2"/>
          <p:cNvSpPr/>
          <p:nvPr/>
        </p:nvSpPr>
        <p:spPr>
          <a:xfrm>
            <a:off x="4716016" y="4437112"/>
            <a:ext cx="2160240" cy="1296144"/>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Optimus_PLus_PastedGraphic_old.pdf"/>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776839" y="4581128"/>
            <a:ext cx="2163096" cy="1388916"/>
          </a:xfrm>
          <a:prstGeom prst="rect">
            <a:avLst/>
          </a:prstGeom>
        </p:spPr>
      </p:pic>
    </p:spTree>
    <p:extLst>
      <p:ext uri="{BB962C8B-B14F-4D97-AF65-F5344CB8AC3E}">
        <p14:creationId xmlns:p14="http://schemas.microsoft.com/office/powerpoint/2010/main" val="120280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fill="hold" nodeType="withEffect">
                                  <p:stCondLst>
                                    <p:cond delay="0"/>
                                  </p:stCondLst>
                                  <p:childTnLst>
                                    <p:animClr clrSpc="hsl" dir="cw">
                                      <p:cBhvr override="childStyle">
                                        <p:cTn id="6" dur="500" fill="hold"/>
                                        <p:tgtEl>
                                          <p:spTgt spid="69"/>
                                        </p:tgtEl>
                                        <p:attrNameLst>
                                          <p:attrName>style.color</p:attrName>
                                        </p:attrNameLst>
                                      </p:cBhvr>
                                      <p:by>
                                        <p:hsl h="0" s="12549" l="25098"/>
                                      </p:by>
                                    </p:animClr>
                                    <p:animClr clrSpc="hsl" dir="cw">
                                      <p:cBhvr>
                                        <p:cTn id="7" dur="500" fill="hold"/>
                                        <p:tgtEl>
                                          <p:spTgt spid="69"/>
                                        </p:tgtEl>
                                        <p:attrNameLst>
                                          <p:attrName>fillcolor</p:attrName>
                                        </p:attrNameLst>
                                      </p:cBhvr>
                                      <p:by>
                                        <p:hsl h="0" s="12549" l="25098"/>
                                      </p:by>
                                    </p:animClr>
                                    <p:animClr clrSpc="hsl" dir="cw">
                                      <p:cBhvr>
                                        <p:cTn id="8" dur="500" fill="hold"/>
                                        <p:tgtEl>
                                          <p:spTgt spid="69"/>
                                        </p:tgtEl>
                                        <p:attrNameLst>
                                          <p:attrName>stroke.color</p:attrName>
                                        </p:attrNameLst>
                                      </p:cBhvr>
                                      <p:by>
                                        <p:hsl h="0" s="12549" l="25098"/>
                                      </p:by>
                                    </p:animClr>
                                    <p:set>
                                      <p:cBhvr>
                                        <p:cTn id="9" dur="500" fill="hold"/>
                                        <p:tgtEl>
                                          <p:spTgt spid="69"/>
                                        </p:tgtEl>
                                        <p:attrNameLst>
                                          <p:attrName>fill.type</p:attrName>
                                        </p:attrNameLst>
                                      </p:cBhvr>
                                      <p:to>
                                        <p:strVal val="solid"/>
                                      </p:to>
                                    </p:set>
                                  </p:childTnLst>
                                  <p:subTnLst>
                                    <p:animClr clrSpc="rgb" dir="cw">
                                      <p:cBhvr override="childStyle">
                                        <p:cTn dur="1" fill="hold" display="0" masterRel="nextClick" afterEffect="1"/>
                                        <p:tgtEl>
                                          <p:spTgt spid="69"/>
                                        </p:tgtEl>
                                        <p:attrNameLst>
                                          <p:attrName>ppt_c</p:attrName>
                                        </p:attrNameLst>
                                      </p:cBhvr>
                                      <p:to>
                                        <a:schemeClr val="bg2"/>
                                      </p:to>
                                    </p:animClr>
                                  </p:sub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0" nodeType="clickEffect">
                                  <p:stCondLst>
                                    <p:cond delay="0"/>
                                  </p:stCondLst>
                                  <p:childTnLst>
                                    <p:animEffect transition="out" filter="fade">
                                      <p:cBhvr>
                                        <p:cTn id="13" dur="500"/>
                                        <p:tgtEl>
                                          <p:spTgt spid="137"/>
                                        </p:tgtEl>
                                      </p:cBhvr>
                                    </p:animEffect>
                                    <p:set>
                                      <p:cBhvr>
                                        <p:cTn id="14" dur="1" fill="hold">
                                          <p:stCondLst>
                                            <p:cond delay="499"/>
                                          </p:stCondLst>
                                        </p:cTn>
                                        <p:tgtEl>
                                          <p:spTgt spid="137"/>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38"/>
                                        </p:tgtEl>
                                      </p:cBhvr>
                                    </p:animEffect>
                                    <p:set>
                                      <p:cBhvr>
                                        <p:cTn id="17" dur="1" fill="hold">
                                          <p:stCondLst>
                                            <p:cond delay="499"/>
                                          </p:stCondLst>
                                        </p:cTn>
                                        <p:tgtEl>
                                          <p:spTgt spid="138"/>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35"/>
                                        </p:tgtEl>
                                      </p:cBhvr>
                                    </p:animEffect>
                                    <p:set>
                                      <p:cBhvr>
                                        <p:cTn id="20" dur="1" fill="hold">
                                          <p:stCondLst>
                                            <p:cond delay="499"/>
                                          </p:stCondLst>
                                        </p:cTn>
                                        <p:tgtEl>
                                          <p:spTgt spid="135"/>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36"/>
                                        </p:tgtEl>
                                      </p:cBhvr>
                                    </p:animEffect>
                                    <p:set>
                                      <p:cBhvr>
                                        <p:cTn id="23" dur="1" fill="hold">
                                          <p:stCondLst>
                                            <p:cond delay="499"/>
                                          </p:stCondLst>
                                        </p:cTn>
                                        <p:tgtEl>
                                          <p:spTgt spid="13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136"/>
                                        </p:tgtEl>
                                      </p:cBhvr>
                                    </p:animEffect>
                                    <p:set>
                                      <p:cBhvr>
                                        <p:cTn id="26" dur="1" fill="hold">
                                          <p:stCondLst>
                                            <p:cond delay="499"/>
                                          </p:stCondLst>
                                        </p:cTn>
                                        <p:tgtEl>
                                          <p:spTgt spid="1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0" animBg="1"/>
      <p:bldP spid="136" grpId="0" animBg="1"/>
      <p:bldP spid="136" grpId="1" animBg="1"/>
      <p:bldP spid="137" grpId="0" animBg="1"/>
      <p:bldP spid="1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Oil tank </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20</a:t>
            </a:fld>
            <a:endParaRPr lang="sv-SE"/>
          </a:p>
        </p:txBody>
      </p:sp>
      <p:sp>
        <p:nvSpPr>
          <p:cNvPr id="6" name="Rectangle 5"/>
          <p:cNvSpPr/>
          <p:nvPr/>
        </p:nvSpPr>
        <p:spPr>
          <a:xfrm>
            <a:off x="14247" y="1484784"/>
            <a:ext cx="7654097" cy="1323439"/>
          </a:xfrm>
          <a:prstGeom prst="rect">
            <a:avLst/>
          </a:prstGeom>
        </p:spPr>
        <p:txBody>
          <a:bodyPr wrap="square">
            <a:spAutoFit/>
          </a:bodyPr>
          <a:lstStyle/>
          <a:p>
            <a:pPr marL="285750" indent="-285750">
              <a:buFont typeface="Arial"/>
              <a:buChar char="•"/>
            </a:pPr>
            <a:r>
              <a:rPr lang="en-GB" sz="1600"/>
              <a:t>The gun oil tank shall be made of steel or aluminium. </a:t>
            </a:r>
            <a:endParaRPr lang="en-GB" sz="1600" smtClean="0"/>
          </a:p>
          <a:p>
            <a:pPr marL="285750" indent="-285750">
              <a:buFont typeface="Arial"/>
              <a:buChar char="•"/>
            </a:pPr>
            <a:r>
              <a:rPr lang="en-GB" sz="1600"/>
              <a:t>O</a:t>
            </a:r>
            <a:r>
              <a:rPr lang="en-GB" sz="1600" smtClean="0"/>
              <a:t>il </a:t>
            </a:r>
            <a:r>
              <a:rPr lang="en-GB" sz="1600"/>
              <a:t>tank </a:t>
            </a:r>
            <a:r>
              <a:rPr lang="en-GB" sz="1600" smtClean="0"/>
              <a:t>sealed with breather and fitting for desiccator (provided by ESS:</a:t>
            </a:r>
            <a:r>
              <a:rPr lang="en-US" sz="1600" smtClean="0"/>
              <a:t> </a:t>
            </a:r>
            <a:r>
              <a:rPr lang="en-US" sz="1600" err="1"/>
              <a:t>Giebel</a:t>
            </a:r>
            <a:r>
              <a:rPr lang="en-US" sz="1600"/>
              <a:t> Varo-Vent 130-PA with </a:t>
            </a:r>
            <a:r>
              <a:rPr lang="en-US" sz="1600" smtClean="0"/>
              <a:t>valve; fitting G </a:t>
            </a:r>
            <a:r>
              <a:rPr lang="en-US" sz="1600"/>
              <a:t>3/8” </a:t>
            </a:r>
            <a:r>
              <a:rPr lang="en-US" sz="1600" smtClean="0"/>
              <a:t>)</a:t>
            </a:r>
            <a:endParaRPr lang="en-US" sz="1600">
              <a:solidFill>
                <a:srgbClr val="FF0000"/>
              </a:solidFill>
            </a:endParaRPr>
          </a:p>
          <a:p>
            <a:pPr marL="285750" indent="-285750">
              <a:buFont typeface="Arial"/>
              <a:buChar char="•"/>
            </a:pPr>
            <a:r>
              <a:rPr lang="en-GB" sz="1600"/>
              <a:t>The oil tank shall be able to accommodate the </a:t>
            </a:r>
            <a:r>
              <a:rPr lang="en-GB" sz="1600" smtClean="0"/>
              <a:t>filament </a:t>
            </a:r>
            <a:r>
              <a:rPr lang="en-GB" sz="1600"/>
              <a:t>power supply provided by ESS, plus two additional current limiting resistors in parallel </a:t>
            </a:r>
            <a:endParaRPr lang="en-US" sz="1600"/>
          </a:p>
        </p:txBody>
      </p:sp>
      <p:pic>
        <p:nvPicPr>
          <p:cNvPr id="3" name="Picture 2"/>
          <p:cNvPicPr>
            <a:picLocks noChangeAspect="1"/>
          </p:cNvPicPr>
          <p:nvPr/>
        </p:nvPicPr>
        <p:blipFill>
          <a:blip r:embed="rId2"/>
          <a:stretch>
            <a:fillRect/>
          </a:stretch>
        </p:blipFill>
        <p:spPr>
          <a:xfrm>
            <a:off x="7812360" y="1556792"/>
            <a:ext cx="1182447" cy="1440160"/>
          </a:xfrm>
          <a:prstGeom prst="rect">
            <a:avLst/>
          </a:prstGeom>
        </p:spPr>
      </p:pic>
      <p:sp>
        <p:nvSpPr>
          <p:cNvPr id="10" name="Content Placeholder 2"/>
          <p:cNvSpPr>
            <a:spLocks noGrp="1"/>
          </p:cNvSpPr>
          <p:nvPr>
            <p:ph idx="1"/>
          </p:nvPr>
        </p:nvSpPr>
        <p:spPr>
          <a:xfrm>
            <a:off x="179512" y="4509120"/>
            <a:ext cx="5256584" cy="1080120"/>
          </a:xfrm>
        </p:spPr>
        <p:txBody>
          <a:bodyPr>
            <a:normAutofit fontScale="92500" lnSpcReduction="10000"/>
          </a:bodyPr>
          <a:lstStyle/>
          <a:p>
            <a:r>
              <a:rPr lang="en-US" sz="1600" smtClean="0"/>
              <a:t>Filament power supply (based on a rectified high frequency transformer (20 kHz) in the oil tank; provided by ESS</a:t>
            </a:r>
          </a:p>
          <a:p>
            <a:r>
              <a:rPr lang="en-US" sz="1600" smtClean="0"/>
              <a:t>Energy limiting series resistors (provided by ESS):</a:t>
            </a:r>
          </a:p>
          <a:p>
            <a:pPr marL="0" indent="0">
              <a:buNone/>
            </a:pPr>
            <a:r>
              <a:rPr lang="en-US" sz="1600" smtClean="0"/>
              <a:t>HVR </a:t>
            </a:r>
            <a:r>
              <a:rPr lang="en-US" sz="1600"/>
              <a:t>CD3C10T10R0K695</a:t>
            </a:r>
            <a:r>
              <a:rPr lang="en-US" sz="1600" smtClean="0"/>
              <a:t> - 10 Ohm/50 KJ (two in parallel)</a:t>
            </a:r>
            <a:endParaRPr lang="en-US" sz="1600"/>
          </a:p>
        </p:txBody>
      </p:sp>
      <p:pic>
        <p:nvPicPr>
          <p:cNvPr id="11" name="Picture 10"/>
          <p:cNvPicPr>
            <a:picLocks noChangeAspect="1"/>
          </p:cNvPicPr>
          <p:nvPr/>
        </p:nvPicPr>
        <p:blipFill>
          <a:blip r:embed="rId3"/>
          <a:stretch>
            <a:fillRect/>
          </a:stretch>
        </p:blipFill>
        <p:spPr>
          <a:xfrm>
            <a:off x="5508104" y="3140968"/>
            <a:ext cx="2885754" cy="1296144"/>
          </a:xfrm>
          <a:prstGeom prst="rect">
            <a:avLst/>
          </a:prstGeom>
        </p:spPr>
      </p:pic>
      <p:grpSp>
        <p:nvGrpSpPr>
          <p:cNvPr id="15" name="Group 14"/>
          <p:cNvGrpSpPr/>
          <p:nvPr/>
        </p:nvGrpSpPr>
        <p:grpSpPr>
          <a:xfrm>
            <a:off x="5508104" y="4509120"/>
            <a:ext cx="2653362" cy="2035969"/>
            <a:chOff x="5508104" y="4509120"/>
            <a:chExt cx="2653362" cy="2035969"/>
          </a:xfrm>
        </p:grpSpPr>
        <p:pic>
          <p:nvPicPr>
            <p:cNvPr id="5" name="Picture 4"/>
            <p:cNvPicPr>
              <a:picLocks noChangeAspect="1"/>
            </p:cNvPicPr>
            <p:nvPr/>
          </p:nvPicPr>
          <p:blipFill>
            <a:blip r:embed="rId4"/>
            <a:stretch>
              <a:fillRect/>
            </a:stretch>
          </p:blipFill>
          <p:spPr>
            <a:xfrm>
              <a:off x="5508104" y="4725144"/>
              <a:ext cx="2623840" cy="1709596"/>
            </a:xfrm>
            <a:prstGeom prst="rect">
              <a:avLst/>
            </a:prstGeom>
          </p:spPr>
        </p:pic>
        <p:sp>
          <p:nvSpPr>
            <p:cNvPr id="12" name="TextBox 11"/>
            <p:cNvSpPr txBox="1"/>
            <p:nvPr/>
          </p:nvSpPr>
          <p:spPr>
            <a:xfrm>
              <a:off x="6588224" y="6237312"/>
              <a:ext cx="1532153" cy="307777"/>
            </a:xfrm>
            <a:prstGeom prst="rect">
              <a:avLst/>
            </a:prstGeom>
            <a:noFill/>
          </p:spPr>
          <p:txBody>
            <a:bodyPr wrap="none" rtlCol="0">
              <a:spAutoFit/>
            </a:bodyPr>
            <a:lstStyle/>
            <a:p>
              <a:r>
                <a:rPr lang="en-US" sz="1400" smtClean="0"/>
                <a:t>Courtesy of Thales</a:t>
              </a:r>
              <a:endParaRPr lang="en-US" sz="1400"/>
            </a:p>
          </p:txBody>
        </p:sp>
        <p:sp>
          <p:nvSpPr>
            <p:cNvPr id="13" name="TextBox 12"/>
            <p:cNvSpPr txBox="1"/>
            <p:nvPr/>
          </p:nvSpPr>
          <p:spPr>
            <a:xfrm>
              <a:off x="5652120" y="4509120"/>
              <a:ext cx="2509346" cy="307777"/>
            </a:xfrm>
            <a:prstGeom prst="rect">
              <a:avLst/>
            </a:prstGeom>
            <a:noFill/>
          </p:spPr>
          <p:txBody>
            <a:bodyPr wrap="none" rtlCol="0">
              <a:spAutoFit/>
            </a:bodyPr>
            <a:lstStyle/>
            <a:p>
              <a:r>
                <a:rPr lang="en-US" sz="1400" smtClean="0"/>
                <a:t>Example from Thales prototype</a:t>
              </a:r>
              <a:endParaRPr lang="en-US" sz="1400"/>
            </a:p>
          </p:txBody>
        </p:sp>
      </p:grpSp>
    </p:spTree>
    <p:extLst>
      <p:ext uri="{BB962C8B-B14F-4D97-AF65-F5344CB8AC3E}">
        <p14:creationId xmlns:p14="http://schemas.microsoft.com/office/powerpoint/2010/main" val="5139637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21</a:t>
            </a:fld>
            <a:endParaRPr lang="sv-SE"/>
          </a:p>
        </p:txBody>
      </p:sp>
      <p:graphicFrame>
        <p:nvGraphicFramePr>
          <p:cNvPr id="6" name="Table 5"/>
          <p:cNvGraphicFramePr>
            <a:graphicFrameLocks noGrp="1"/>
          </p:cNvGraphicFramePr>
          <p:nvPr>
            <p:extLst>
              <p:ext uri="{D42A27DB-BD31-4B8C-83A1-F6EECF244321}">
                <p14:modId xmlns:p14="http://schemas.microsoft.com/office/powerpoint/2010/main" val="667001339"/>
              </p:ext>
            </p:extLst>
          </p:nvPr>
        </p:nvGraphicFramePr>
        <p:xfrm>
          <a:off x="179512" y="1772816"/>
          <a:ext cx="8496944" cy="3322320"/>
        </p:xfrm>
        <a:graphic>
          <a:graphicData uri="http://schemas.openxmlformats.org/drawingml/2006/table">
            <a:tbl>
              <a:tblPr firstRow="1" bandRow="1">
                <a:tableStyleId>{5FD0F851-EC5A-4D38-B0AD-8093EC10F338}</a:tableStyleId>
              </a:tblPr>
              <a:tblGrid>
                <a:gridCol w="2088232"/>
                <a:gridCol w="6408712"/>
              </a:tblGrid>
              <a:tr h="324036">
                <a:tc>
                  <a:txBody>
                    <a:bodyPr/>
                    <a:lstStyle/>
                    <a:p>
                      <a:r>
                        <a:rPr lang="en-US" sz="1600" b="1" dirty="0" smtClean="0">
                          <a:latin typeface="Arial"/>
                          <a:cs typeface="Arial"/>
                        </a:rPr>
                        <a:t>Cathode heater voltage</a:t>
                      </a:r>
                      <a:endParaRPr lang="en-US" sz="1600" b="1" dirty="0">
                        <a:latin typeface="Arial"/>
                        <a:cs typeface="Arial"/>
                      </a:endParaRPr>
                    </a:p>
                  </a:txBody>
                  <a:tcPr/>
                </a:tc>
                <a:tc>
                  <a:txBody>
                    <a:bodyPr/>
                    <a:lstStyle/>
                    <a:p>
                      <a:r>
                        <a:rPr lang="en-GB" sz="1600" b="1" kern="1200" dirty="0" smtClean="0">
                          <a:solidFill>
                            <a:schemeClr val="tx1"/>
                          </a:solidFill>
                          <a:effectLst/>
                          <a:latin typeface="Arial"/>
                          <a:ea typeface="+mn-ea"/>
                          <a:cs typeface="Arial"/>
                        </a:rPr>
                        <a:t>≤</a:t>
                      </a:r>
                      <a:r>
                        <a:rPr lang="en-US" sz="1600" b="1" dirty="0" smtClean="0">
                          <a:latin typeface="Arial"/>
                          <a:cs typeface="Arial"/>
                        </a:rPr>
                        <a:t> 30 V DC; </a:t>
                      </a:r>
                      <a:r>
                        <a:rPr lang="en-GB" sz="1600" b="0" kern="1200" dirty="0" smtClean="0">
                          <a:solidFill>
                            <a:schemeClr val="tx1"/>
                          </a:solidFill>
                          <a:effectLst/>
                          <a:latin typeface="Arial"/>
                          <a:ea typeface="+mn-ea"/>
                          <a:cs typeface="Arial"/>
                        </a:rPr>
                        <a:t>The nominal operating voltage shall be specified by the manufacturer. </a:t>
                      </a:r>
                    </a:p>
                  </a:txBody>
                  <a:tcPr/>
                </a:tc>
              </a:tr>
              <a:tr h="324036">
                <a:tc>
                  <a:txBody>
                    <a:bodyPr/>
                    <a:lstStyle/>
                    <a:p>
                      <a:r>
                        <a:rPr lang="en-US" sz="1600" b="1" smtClean="0">
                          <a:latin typeface="Arial"/>
                          <a:cs typeface="Arial"/>
                        </a:rPr>
                        <a:t>Cathode heater current</a:t>
                      </a:r>
                      <a:endParaRPr lang="en-US" sz="1600" b="1">
                        <a:latin typeface="Arial"/>
                        <a:cs typeface="Arial"/>
                      </a:endParaRPr>
                    </a:p>
                  </a:txBody>
                  <a:tcPr/>
                </a:tc>
                <a:tc>
                  <a:txBody>
                    <a:bodyPr/>
                    <a:lstStyle/>
                    <a:p>
                      <a:r>
                        <a:rPr lang="en-GB" sz="1600" b="1" kern="1200" dirty="0" smtClean="0">
                          <a:solidFill>
                            <a:schemeClr val="tx1"/>
                          </a:solidFill>
                          <a:effectLst/>
                          <a:latin typeface="Arial"/>
                          <a:ea typeface="+mn-ea"/>
                          <a:cs typeface="Arial"/>
                        </a:rPr>
                        <a:t>≤</a:t>
                      </a:r>
                      <a:r>
                        <a:rPr lang="en-US" sz="1600" b="1" dirty="0" smtClean="0">
                          <a:latin typeface="Arial"/>
                          <a:cs typeface="Arial"/>
                        </a:rPr>
                        <a:t> 30 A DC</a:t>
                      </a:r>
                      <a:endParaRPr lang="en-US" sz="1600" b="1" dirty="0">
                        <a:latin typeface="Arial"/>
                        <a:cs typeface="Arial"/>
                      </a:endParaRPr>
                    </a:p>
                  </a:txBody>
                  <a:tcPr/>
                </a:tc>
              </a:tr>
              <a:tr h="324036">
                <a:tc>
                  <a:txBody>
                    <a:bodyPr/>
                    <a:lstStyle/>
                    <a:p>
                      <a:r>
                        <a:rPr lang="en-US" sz="1600" b="1" smtClean="0">
                          <a:latin typeface="Arial"/>
                          <a:cs typeface="Arial"/>
                        </a:rPr>
                        <a:t>Solenoid supplies</a:t>
                      </a:r>
                      <a:endParaRPr lang="en-US" sz="1600" b="1">
                        <a:latin typeface="Arial"/>
                        <a:cs typeface="Arial"/>
                      </a:endParaRPr>
                    </a:p>
                  </a:txBody>
                  <a:tcPr/>
                </a:tc>
                <a:tc>
                  <a:txBody>
                    <a:bodyPr/>
                    <a:lstStyle/>
                    <a:p>
                      <a:r>
                        <a:rPr lang="en-GB" sz="1600" b="0" kern="1200" smtClean="0">
                          <a:solidFill>
                            <a:schemeClr val="tx1"/>
                          </a:solidFill>
                          <a:effectLst/>
                          <a:latin typeface="Arial"/>
                          <a:ea typeface="+mn-ea"/>
                          <a:cs typeface="Arial"/>
                        </a:rPr>
                        <a:t>≤</a:t>
                      </a:r>
                      <a:r>
                        <a:rPr lang="en-US" sz="1600" b="0" smtClean="0">
                          <a:latin typeface="Arial"/>
                          <a:cs typeface="Arial"/>
                        </a:rPr>
                        <a:t>3</a:t>
                      </a:r>
                      <a:r>
                        <a:rPr lang="en-US" sz="1600" smtClean="0">
                          <a:latin typeface="Arial"/>
                          <a:cs typeface="Arial"/>
                        </a:rPr>
                        <a:t>;</a:t>
                      </a:r>
                      <a:r>
                        <a:rPr lang="en-US" sz="1600" baseline="0" smtClean="0">
                          <a:latin typeface="Arial"/>
                          <a:cs typeface="Arial"/>
                        </a:rPr>
                        <a:t> </a:t>
                      </a:r>
                      <a:r>
                        <a:rPr lang="en-US" sz="1600" b="1" baseline="0" smtClean="0">
                          <a:latin typeface="Arial"/>
                          <a:cs typeface="Arial"/>
                        </a:rPr>
                        <a:t>2 preferred</a:t>
                      </a:r>
                      <a:r>
                        <a:rPr lang="en-US" sz="1600" baseline="0" smtClean="0">
                          <a:latin typeface="Arial"/>
                          <a:cs typeface="Arial"/>
                        </a:rPr>
                        <a:t>. Provided by ESS: 300 V, 15 A. </a:t>
                      </a:r>
                      <a:endParaRPr lang="en-US" sz="1600">
                        <a:solidFill>
                          <a:srgbClr val="FF0000"/>
                        </a:solidFill>
                        <a:latin typeface="Arial"/>
                        <a:cs typeface="Arial"/>
                      </a:endParaRPr>
                    </a:p>
                  </a:txBody>
                  <a:tcPr/>
                </a:tc>
              </a:tr>
              <a:tr h="324036">
                <a:tc>
                  <a:txBody>
                    <a:bodyPr/>
                    <a:lstStyle/>
                    <a:p>
                      <a:r>
                        <a:rPr lang="en-US" sz="1600" b="1" smtClean="0">
                          <a:latin typeface="Arial"/>
                          <a:cs typeface="Arial"/>
                        </a:rPr>
                        <a:t>Solenoid</a:t>
                      </a:r>
                      <a:r>
                        <a:rPr lang="en-US" sz="1600" b="1" baseline="0" smtClean="0">
                          <a:latin typeface="Arial"/>
                          <a:cs typeface="Arial"/>
                        </a:rPr>
                        <a:t> supply connector</a:t>
                      </a:r>
                      <a:endParaRPr lang="en-US" sz="1600" b="1">
                        <a:latin typeface="Arial"/>
                        <a:cs typeface="Arial"/>
                      </a:endParaRPr>
                    </a:p>
                  </a:txBody>
                  <a:tcPr/>
                </a:tc>
                <a:tc>
                  <a:txBody>
                    <a:bodyPr/>
                    <a:lstStyle/>
                    <a:p>
                      <a:r>
                        <a:rPr lang="en-US" sz="1600" smtClean="0">
                          <a:latin typeface="Arial"/>
                          <a:cs typeface="Arial"/>
                        </a:rPr>
                        <a:t>Amphenol </a:t>
                      </a:r>
                      <a:r>
                        <a:rPr lang="en-US" sz="1600" err="1" smtClean="0">
                          <a:latin typeface="Arial"/>
                          <a:cs typeface="Arial"/>
                        </a:rPr>
                        <a:t>Socapex</a:t>
                      </a:r>
                      <a:r>
                        <a:rPr lang="en-US" sz="1600" smtClean="0">
                          <a:latin typeface="Arial"/>
                          <a:cs typeface="Arial"/>
                        </a:rPr>
                        <a:t>,</a:t>
                      </a:r>
                      <a:r>
                        <a:rPr lang="en-US" sz="1600" baseline="0" smtClean="0">
                          <a:latin typeface="Arial"/>
                          <a:cs typeface="Arial"/>
                        </a:rPr>
                        <a:t> type SL/EM25D (TBD)</a:t>
                      </a:r>
                      <a:endParaRPr lang="en-US" sz="1600">
                        <a:latin typeface="Arial"/>
                        <a:cs typeface="Arial"/>
                      </a:endParaRPr>
                    </a:p>
                  </a:txBody>
                  <a:tcPr/>
                </a:tc>
              </a:tr>
              <a:tr h="324036">
                <a:tc>
                  <a:txBody>
                    <a:bodyPr/>
                    <a:lstStyle/>
                    <a:p>
                      <a:r>
                        <a:rPr lang="en-US" sz="1600" b="1" smtClean="0">
                          <a:latin typeface="Arial"/>
                          <a:cs typeface="Arial"/>
                        </a:rPr>
                        <a:t>Ion pump supplies</a:t>
                      </a:r>
                      <a:endParaRPr lang="en-US" sz="1600" b="1">
                        <a:latin typeface="Arial"/>
                        <a:cs typeface="Arial"/>
                      </a:endParaRPr>
                    </a:p>
                  </a:txBody>
                  <a:tcPr/>
                </a:tc>
                <a:tc>
                  <a:txBody>
                    <a:bodyPr/>
                    <a:lstStyle/>
                    <a:p>
                      <a:r>
                        <a:rPr lang="en-US" sz="1600" b="1" smtClean="0">
                          <a:latin typeface="Arial"/>
                          <a:cs typeface="Arial"/>
                        </a:rPr>
                        <a:t>2 units, 8 l/s </a:t>
                      </a:r>
                      <a:r>
                        <a:rPr lang="en-US" sz="1600" smtClean="0">
                          <a:latin typeface="Arial"/>
                          <a:cs typeface="Arial"/>
                        </a:rPr>
                        <a:t>:</a:t>
                      </a:r>
                      <a:r>
                        <a:rPr lang="en-US" sz="1600" baseline="0" smtClean="0">
                          <a:latin typeface="Arial"/>
                          <a:cs typeface="Arial"/>
                        </a:rPr>
                        <a:t> an alternative can be proposed</a:t>
                      </a:r>
                      <a:endParaRPr lang="en-US" sz="1600">
                        <a:latin typeface="Arial"/>
                        <a:cs typeface="Arial"/>
                      </a:endParaRPr>
                    </a:p>
                  </a:txBody>
                  <a:tcPr/>
                </a:tc>
              </a:tr>
              <a:tr h="324036">
                <a:tc>
                  <a:txBody>
                    <a:bodyPr/>
                    <a:lstStyle/>
                    <a:p>
                      <a:r>
                        <a:rPr lang="en-US" sz="1600" b="1" smtClean="0">
                          <a:latin typeface="Arial"/>
                          <a:cs typeface="Arial"/>
                        </a:rPr>
                        <a:t>Ion pump voltage</a:t>
                      </a:r>
                      <a:endParaRPr lang="en-US" sz="1600" b="1">
                        <a:latin typeface="Arial"/>
                        <a:cs typeface="Arial"/>
                      </a:endParaRPr>
                    </a:p>
                  </a:txBody>
                  <a:tcPr/>
                </a:tc>
                <a:tc>
                  <a:txBody>
                    <a:bodyPr/>
                    <a:lstStyle/>
                    <a:p>
                      <a:r>
                        <a:rPr lang="en-GB" sz="1600" b="1" kern="1200" smtClean="0">
                          <a:solidFill>
                            <a:schemeClr val="tx1"/>
                          </a:solidFill>
                          <a:effectLst/>
                          <a:latin typeface="Arial"/>
                          <a:ea typeface="+mn-ea"/>
                          <a:cs typeface="Arial"/>
                        </a:rPr>
                        <a:t>≤</a:t>
                      </a:r>
                      <a:r>
                        <a:rPr lang="en-US" sz="1600" b="1" smtClean="0">
                          <a:latin typeface="Arial"/>
                          <a:cs typeface="Arial"/>
                        </a:rPr>
                        <a:t> 5kV</a:t>
                      </a:r>
                      <a:endParaRPr lang="en-US" sz="1600" b="1">
                        <a:latin typeface="Arial"/>
                        <a:cs typeface="Arial"/>
                      </a:endParaRPr>
                    </a:p>
                  </a:txBody>
                  <a:tcPr/>
                </a:tc>
              </a:tr>
              <a:tr h="324036">
                <a:tc>
                  <a:txBody>
                    <a:bodyPr/>
                    <a:lstStyle/>
                    <a:p>
                      <a:r>
                        <a:rPr lang="en-US" sz="1600" b="1" smtClean="0">
                          <a:latin typeface="Arial"/>
                          <a:cs typeface="Arial"/>
                        </a:rPr>
                        <a:t>Ion pump connector </a:t>
                      </a:r>
                      <a:endParaRPr lang="en-US" sz="1600" b="1">
                        <a:latin typeface="Arial"/>
                        <a:cs typeface="Arial"/>
                      </a:endParaRPr>
                    </a:p>
                  </a:txBody>
                  <a:tcPr/>
                </a:tc>
                <a:tc>
                  <a:txBody>
                    <a:bodyPr/>
                    <a:lstStyle/>
                    <a:p>
                      <a:r>
                        <a:rPr lang="en-US" sz="1600" b="1" dirty="0" smtClean="0">
                          <a:latin typeface="Arial"/>
                          <a:cs typeface="Arial"/>
                        </a:rPr>
                        <a:t>FISCHER, type D105A036-7 </a:t>
                      </a:r>
                      <a:r>
                        <a:rPr lang="en-US" sz="1600" dirty="0" smtClean="0">
                          <a:latin typeface="Arial"/>
                          <a:cs typeface="Arial"/>
                        </a:rPr>
                        <a:t>; provided by ESS</a:t>
                      </a:r>
                      <a:endParaRPr lang="en-US" sz="1600" dirty="0">
                        <a:latin typeface="Arial"/>
                        <a:cs typeface="Arial"/>
                      </a:endParaRPr>
                    </a:p>
                  </a:txBody>
                  <a:tcPr/>
                </a:tc>
              </a:tr>
            </a:tbl>
          </a:graphicData>
        </a:graphic>
      </p:graphicFrame>
      <p:sp>
        <p:nvSpPr>
          <p:cNvPr id="7" name="Title 1"/>
          <p:cNvSpPr>
            <a:spLocks noGrp="1"/>
          </p:cNvSpPr>
          <p:nvPr>
            <p:ph type="title"/>
          </p:nvPr>
        </p:nvSpPr>
        <p:spPr>
          <a:xfrm>
            <a:off x="179512" y="0"/>
            <a:ext cx="7344816" cy="1475656"/>
          </a:xfrm>
        </p:spPr>
        <p:txBody>
          <a:bodyPr>
            <a:normAutofit/>
          </a:bodyPr>
          <a:lstStyle/>
          <a:p>
            <a:r>
              <a:rPr lang="en-US" sz="2800" dirty="0" smtClean="0"/>
              <a:t>High Level: Technical specifications for the  auxiliary supplies</a:t>
            </a:r>
            <a:r>
              <a:rPr lang="en-US" sz="2400" dirty="0" smtClean="0"/>
              <a:t/>
            </a:r>
            <a:br>
              <a:rPr lang="en-US" sz="2400" dirty="0" smtClean="0"/>
            </a:br>
            <a:r>
              <a:rPr lang="en-US" sz="2000" dirty="0" smtClean="0"/>
              <a:t>Please refer to the Detailed specifications for full details</a:t>
            </a:r>
            <a:endParaRPr lang="en-US" sz="2000" dirty="0"/>
          </a:p>
        </p:txBody>
      </p:sp>
    </p:spTree>
    <p:extLst>
      <p:ext uri="{BB962C8B-B14F-4D97-AF65-F5344CB8AC3E}">
        <p14:creationId xmlns:p14="http://schemas.microsoft.com/office/powerpoint/2010/main" val="13413716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t>22</a:t>
            </a:fld>
            <a:endParaRPr lang="sv-SE"/>
          </a:p>
        </p:txBody>
      </p:sp>
      <p:graphicFrame>
        <p:nvGraphicFramePr>
          <p:cNvPr id="5" name="Table 4"/>
          <p:cNvGraphicFramePr>
            <a:graphicFrameLocks noGrp="1"/>
          </p:cNvGraphicFramePr>
          <p:nvPr>
            <p:extLst>
              <p:ext uri="{D42A27DB-BD31-4B8C-83A1-F6EECF244321}">
                <p14:modId xmlns:p14="http://schemas.microsoft.com/office/powerpoint/2010/main" val="306600584"/>
              </p:ext>
            </p:extLst>
          </p:nvPr>
        </p:nvGraphicFramePr>
        <p:xfrm>
          <a:off x="179512" y="1484784"/>
          <a:ext cx="8496944" cy="3277344"/>
        </p:xfrm>
        <a:graphic>
          <a:graphicData uri="http://schemas.openxmlformats.org/drawingml/2006/table">
            <a:tbl>
              <a:tblPr firstRow="1" bandRow="1">
                <a:tableStyleId>{5FD0F851-EC5A-4D38-B0AD-8093EC10F338}</a:tableStyleId>
              </a:tblPr>
              <a:tblGrid>
                <a:gridCol w="2592288"/>
                <a:gridCol w="5904656"/>
              </a:tblGrid>
              <a:tr h="324036">
                <a:tc>
                  <a:txBody>
                    <a:bodyPr/>
                    <a:lstStyle/>
                    <a:p>
                      <a:r>
                        <a:rPr lang="en-US" sz="1400" b="1" smtClean="0">
                          <a:latin typeface="Arial"/>
                          <a:cs typeface="Arial"/>
                        </a:rPr>
                        <a:t>Klystron height</a:t>
                      </a:r>
                      <a:endParaRPr lang="en-US" sz="1400" b="1">
                        <a:latin typeface="Arial"/>
                        <a:cs typeface="Arial"/>
                      </a:endParaRPr>
                    </a:p>
                  </a:txBody>
                  <a:tcPr/>
                </a:tc>
                <a:tc>
                  <a:txBody>
                    <a:bodyPr/>
                    <a:lstStyle/>
                    <a:p>
                      <a:r>
                        <a:rPr lang="en-GB" sz="1400" b="1" kern="1200" smtClean="0">
                          <a:solidFill>
                            <a:schemeClr val="tx1"/>
                          </a:solidFill>
                          <a:effectLst/>
                          <a:latin typeface="Arial"/>
                          <a:ea typeface="+mn-ea"/>
                          <a:cs typeface="Arial"/>
                        </a:rPr>
                        <a:t>≤ </a:t>
                      </a:r>
                      <a:r>
                        <a:rPr lang="en-US" sz="1400" b="1" kern="1200" smtClean="0">
                          <a:solidFill>
                            <a:schemeClr val="tx1"/>
                          </a:solidFill>
                          <a:effectLst/>
                          <a:latin typeface="Arial"/>
                          <a:ea typeface="+mn-ea"/>
                          <a:cs typeface="Arial"/>
                        </a:rPr>
                        <a:t>4.5 m </a:t>
                      </a:r>
                      <a:r>
                        <a:rPr lang="en-US" sz="1400" b="0" kern="1200" smtClean="0">
                          <a:solidFill>
                            <a:schemeClr val="tx1"/>
                          </a:solidFill>
                          <a:effectLst/>
                          <a:latin typeface="Arial"/>
                          <a:ea typeface="+mn-ea"/>
                          <a:cs typeface="Arial"/>
                        </a:rPr>
                        <a:t>from the floor to the highest</a:t>
                      </a:r>
                      <a:r>
                        <a:rPr lang="en-US" sz="1400" b="0" kern="1200" baseline="0" smtClean="0">
                          <a:solidFill>
                            <a:schemeClr val="tx1"/>
                          </a:solidFill>
                          <a:effectLst/>
                          <a:latin typeface="Arial"/>
                          <a:ea typeface="+mn-ea"/>
                          <a:cs typeface="Arial"/>
                        </a:rPr>
                        <a:t> point</a:t>
                      </a:r>
                      <a:endParaRPr lang="en-US" sz="1400" b="0" kern="1200" smtClean="0">
                        <a:solidFill>
                          <a:schemeClr val="tx1"/>
                        </a:solidFill>
                        <a:effectLst/>
                        <a:latin typeface="Arial"/>
                        <a:ea typeface="+mn-ea"/>
                        <a:cs typeface="Arial"/>
                      </a:endParaRPr>
                    </a:p>
                  </a:txBody>
                  <a:tcPr/>
                </a:tc>
              </a:tr>
              <a:tr h="324036">
                <a:tc>
                  <a:txBody>
                    <a:bodyPr/>
                    <a:lstStyle/>
                    <a:p>
                      <a:r>
                        <a:rPr lang="en-US" sz="1400" b="1" smtClean="0">
                          <a:latin typeface="Arial"/>
                          <a:cs typeface="Arial"/>
                        </a:rPr>
                        <a:t>Klystron output waveguide height</a:t>
                      </a:r>
                      <a:endParaRPr lang="en-US" sz="1400" b="1">
                        <a:latin typeface="Arial"/>
                        <a:cs typeface="Arial"/>
                      </a:endParaRPr>
                    </a:p>
                  </a:txBody>
                  <a:tcPr/>
                </a:tc>
                <a:tc>
                  <a:txBody>
                    <a:bodyPr/>
                    <a:lstStyle/>
                    <a:p>
                      <a:r>
                        <a:rPr lang="en-GB" sz="1400" b="1" kern="1200" smtClean="0">
                          <a:solidFill>
                            <a:schemeClr val="tx1"/>
                          </a:solidFill>
                          <a:effectLst/>
                          <a:latin typeface="Arial"/>
                          <a:ea typeface="+mn-ea"/>
                          <a:cs typeface="Arial"/>
                        </a:rPr>
                        <a:t>≤</a:t>
                      </a:r>
                      <a:r>
                        <a:rPr lang="en-US" sz="1400" b="1" smtClean="0">
                          <a:latin typeface="Arial"/>
                          <a:cs typeface="Arial"/>
                        </a:rPr>
                        <a:t> 3940 mm</a:t>
                      </a:r>
                      <a:r>
                        <a:rPr lang="en-US" sz="1400" smtClean="0">
                          <a:latin typeface="Arial"/>
                          <a:cs typeface="Arial"/>
                        </a:rPr>
                        <a:t>. It includes the optional mismatch section. Lower lengths can be accommodated from</a:t>
                      </a:r>
                      <a:r>
                        <a:rPr lang="en-US" sz="1400" baseline="0" smtClean="0">
                          <a:latin typeface="Arial"/>
                          <a:cs typeface="Arial"/>
                        </a:rPr>
                        <a:t> RFDS. </a:t>
                      </a:r>
                      <a:endParaRPr lang="en-US" sz="1400">
                        <a:latin typeface="Arial"/>
                        <a:cs typeface="Arial"/>
                      </a:endParaRPr>
                    </a:p>
                  </a:txBody>
                  <a:tcPr/>
                </a:tc>
              </a:tr>
              <a:tr h="324036">
                <a:tc>
                  <a:txBody>
                    <a:bodyPr/>
                    <a:lstStyle/>
                    <a:p>
                      <a:r>
                        <a:rPr lang="en-US" sz="1400" b="1" smtClean="0">
                          <a:latin typeface="Arial"/>
                          <a:cs typeface="Arial"/>
                        </a:rPr>
                        <a:t>Klystron height adjustment</a:t>
                      </a:r>
                      <a:endParaRPr lang="en-US" sz="1400" b="1">
                        <a:latin typeface="Arial"/>
                        <a:cs typeface="Arial"/>
                      </a:endParaRPr>
                    </a:p>
                  </a:txBody>
                  <a:tcPr/>
                </a:tc>
                <a:tc>
                  <a:txBody>
                    <a:bodyPr/>
                    <a:lstStyle/>
                    <a:p>
                      <a:r>
                        <a:rPr lang="en-US" sz="1400" b="1" smtClean="0">
                          <a:solidFill>
                            <a:schemeClr val="tx1"/>
                          </a:solidFill>
                          <a:latin typeface="Arial"/>
                          <a:cs typeface="Arial"/>
                        </a:rPr>
                        <a:t>&gt;</a:t>
                      </a:r>
                      <a:r>
                        <a:rPr lang="en-US" sz="1400" b="1" baseline="0" smtClean="0">
                          <a:solidFill>
                            <a:schemeClr val="tx1"/>
                          </a:solidFill>
                          <a:latin typeface="Arial"/>
                          <a:cs typeface="Arial"/>
                        </a:rPr>
                        <a:t> 100 mm </a:t>
                      </a:r>
                      <a:r>
                        <a:rPr lang="en-US" sz="1400" baseline="0" smtClean="0">
                          <a:solidFill>
                            <a:schemeClr val="tx1"/>
                          </a:solidFill>
                          <a:latin typeface="Arial"/>
                          <a:cs typeface="Arial"/>
                        </a:rPr>
                        <a:t>(+/- 50 mm)</a:t>
                      </a:r>
                      <a:endParaRPr lang="en-US" sz="1400">
                        <a:solidFill>
                          <a:schemeClr val="tx1"/>
                        </a:solidFill>
                        <a:latin typeface="Arial"/>
                        <a:cs typeface="Arial"/>
                      </a:endParaRPr>
                    </a:p>
                  </a:txBody>
                  <a:tcPr/>
                </a:tc>
              </a:tr>
              <a:tr h="324036">
                <a:tc>
                  <a:txBody>
                    <a:bodyPr/>
                    <a:lstStyle/>
                    <a:p>
                      <a:r>
                        <a:rPr lang="en-US" sz="1400" b="1" smtClean="0">
                          <a:latin typeface="Arial"/>
                          <a:cs typeface="Arial"/>
                        </a:rPr>
                        <a:t>Nominal distance between the base of the frame and the floor</a:t>
                      </a:r>
                      <a:endParaRPr lang="en-US" sz="1400" b="1">
                        <a:latin typeface="Arial"/>
                        <a:cs typeface="Arial"/>
                      </a:endParaRPr>
                    </a:p>
                  </a:txBody>
                  <a:tcPr/>
                </a:tc>
                <a:tc>
                  <a:txBody>
                    <a:bodyPr/>
                    <a:lstStyle/>
                    <a:p>
                      <a:r>
                        <a:rPr lang="en-US" sz="1400" b="1" smtClean="0">
                          <a:latin typeface="Arial"/>
                          <a:cs typeface="Arial"/>
                        </a:rPr>
                        <a:t>250 mm </a:t>
                      </a:r>
                      <a:r>
                        <a:rPr lang="en-US" sz="1400" smtClean="0">
                          <a:latin typeface="Arial"/>
                          <a:cs typeface="Arial"/>
                        </a:rPr>
                        <a:t>(+/-</a:t>
                      </a:r>
                      <a:r>
                        <a:rPr lang="en-US" sz="1400" baseline="0" smtClean="0">
                          <a:latin typeface="Arial"/>
                          <a:cs typeface="Arial"/>
                        </a:rPr>
                        <a:t> 50 mm</a:t>
                      </a:r>
                      <a:r>
                        <a:rPr lang="en-US" sz="1400" smtClean="0">
                          <a:latin typeface="Arial"/>
                          <a:cs typeface="Arial"/>
                        </a:rPr>
                        <a:t>)</a:t>
                      </a:r>
                      <a:endParaRPr lang="en-US" sz="1400">
                        <a:latin typeface="Arial"/>
                        <a:cs typeface="Arial"/>
                      </a:endParaRPr>
                    </a:p>
                  </a:txBody>
                  <a:tcPr/>
                </a:tc>
              </a:tr>
              <a:tr h="324036">
                <a:tc>
                  <a:txBody>
                    <a:bodyPr/>
                    <a:lstStyle/>
                    <a:p>
                      <a:r>
                        <a:rPr lang="en-US" sz="1400" b="1" smtClean="0">
                          <a:latin typeface="Arial"/>
                          <a:cs typeface="Arial"/>
                        </a:rPr>
                        <a:t>Klystron footprint</a:t>
                      </a:r>
                      <a:endParaRPr lang="en-US" sz="1400" b="1">
                        <a:latin typeface="Arial"/>
                        <a:cs typeface="Arial"/>
                      </a:endParaRPr>
                    </a:p>
                  </a:txBody>
                  <a:tcPr/>
                </a:tc>
                <a:tc>
                  <a:txBody>
                    <a:bodyPr/>
                    <a:lstStyle/>
                    <a:p>
                      <a:r>
                        <a:rPr lang="en-US" sz="1400" b="1" smtClean="0">
                          <a:latin typeface="Arial"/>
                          <a:cs typeface="Arial"/>
                        </a:rPr>
                        <a:t>1100 mm x 1500 mm</a:t>
                      </a:r>
                      <a:r>
                        <a:rPr lang="en-US" sz="1400" smtClean="0">
                          <a:latin typeface="Arial"/>
                          <a:cs typeface="Arial"/>
                        </a:rPr>
                        <a:t>.</a:t>
                      </a:r>
                      <a:r>
                        <a:rPr lang="en-US" sz="1400" baseline="0" smtClean="0">
                          <a:latin typeface="Arial"/>
                          <a:cs typeface="Arial"/>
                        </a:rPr>
                        <a:t> </a:t>
                      </a:r>
                      <a:endParaRPr lang="en-US" sz="1400">
                        <a:latin typeface="Arial"/>
                        <a:cs typeface="Arial"/>
                      </a:endParaRPr>
                    </a:p>
                  </a:txBody>
                  <a:tcPr/>
                </a:tc>
              </a:tr>
              <a:tr h="324036">
                <a:tc>
                  <a:txBody>
                    <a:bodyPr/>
                    <a:lstStyle/>
                    <a:p>
                      <a:r>
                        <a:rPr lang="en-US" sz="1400" b="1" smtClean="0">
                          <a:latin typeface="Arial"/>
                          <a:cs typeface="Arial"/>
                        </a:rPr>
                        <a:t>Waveguide output</a:t>
                      </a:r>
                      <a:endParaRPr lang="en-US" sz="1400" b="1">
                        <a:latin typeface="Arial"/>
                        <a:cs typeface="Arial"/>
                      </a:endParaRPr>
                    </a:p>
                  </a:txBody>
                  <a:tcPr/>
                </a:tc>
                <a:tc>
                  <a:txBody>
                    <a:bodyPr/>
                    <a:lstStyle/>
                    <a:p>
                      <a:r>
                        <a:rPr lang="en-US" sz="1400" b="1" smtClean="0">
                          <a:latin typeface="Arial"/>
                          <a:cs typeface="Arial"/>
                        </a:rPr>
                        <a:t>WR1150</a:t>
                      </a:r>
                      <a:r>
                        <a:rPr lang="en-US" sz="1400" smtClean="0">
                          <a:latin typeface="Arial"/>
                          <a:cs typeface="Arial"/>
                        </a:rPr>
                        <a:t>;</a:t>
                      </a:r>
                      <a:r>
                        <a:rPr lang="en-US" sz="1400" baseline="0" smtClean="0">
                          <a:latin typeface="Arial"/>
                          <a:cs typeface="Arial"/>
                        </a:rPr>
                        <a:t> </a:t>
                      </a:r>
                      <a:r>
                        <a:rPr lang="en-GB" sz="1400" kern="1200" smtClean="0">
                          <a:solidFill>
                            <a:schemeClr val="tx1"/>
                          </a:solidFill>
                          <a:effectLst/>
                          <a:latin typeface="Arial"/>
                          <a:ea typeface="+mn-ea"/>
                          <a:cs typeface="Arial"/>
                        </a:rPr>
                        <a:t>Orientation defined</a:t>
                      </a:r>
                      <a:endParaRPr lang="en-US" sz="1400">
                        <a:latin typeface="Arial"/>
                        <a:cs typeface="Arial"/>
                      </a:endParaRPr>
                    </a:p>
                  </a:txBody>
                  <a:tcPr/>
                </a:tc>
              </a:tr>
              <a:tr h="324036">
                <a:tc>
                  <a:txBody>
                    <a:bodyPr/>
                    <a:lstStyle/>
                    <a:p>
                      <a:r>
                        <a:rPr lang="en-US" sz="1400" b="1" smtClean="0">
                          <a:latin typeface="Arial"/>
                          <a:cs typeface="Arial"/>
                        </a:rPr>
                        <a:t>Output circuit</a:t>
                      </a:r>
                      <a:endParaRPr lang="en-US" sz="1400" b="1">
                        <a:latin typeface="Arial"/>
                        <a:cs typeface="Aria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smtClean="0">
                          <a:latin typeface="Arial"/>
                          <a:cs typeface="Arial"/>
                        </a:rPr>
                        <a:t>Coaxial to waveguide output transition or a direct waveguide output to standard WR1150). Output transition demountable and accessible for inspection. </a:t>
                      </a:r>
                      <a:endParaRPr lang="en-US" sz="1400">
                        <a:latin typeface="Arial"/>
                        <a:cs typeface="Arial"/>
                      </a:endParaRPr>
                    </a:p>
                  </a:txBody>
                  <a:tcPr/>
                </a:tc>
              </a:tr>
            </a:tbl>
          </a:graphicData>
        </a:graphic>
      </p:graphicFrame>
      <p:sp>
        <p:nvSpPr>
          <p:cNvPr id="6" name="Title 1"/>
          <p:cNvSpPr>
            <a:spLocks noGrp="1"/>
          </p:cNvSpPr>
          <p:nvPr>
            <p:ph type="title"/>
          </p:nvPr>
        </p:nvSpPr>
        <p:spPr>
          <a:xfrm>
            <a:off x="457200" y="274638"/>
            <a:ext cx="7139136" cy="1143000"/>
          </a:xfrm>
        </p:spPr>
        <p:txBody>
          <a:bodyPr/>
          <a:lstStyle/>
          <a:p>
            <a:r>
              <a:rPr lang="en-US" smtClean="0"/>
              <a:t>Klystron Technical specifications: mechanical</a:t>
            </a:r>
            <a:endParaRPr lang="en-US"/>
          </a:p>
        </p:txBody>
      </p:sp>
      <p:sp>
        <p:nvSpPr>
          <p:cNvPr id="7" name="TextBox 6"/>
          <p:cNvSpPr txBox="1"/>
          <p:nvPr/>
        </p:nvSpPr>
        <p:spPr>
          <a:xfrm>
            <a:off x="179512" y="4829274"/>
            <a:ext cx="4896544" cy="369332"/>
          </a:xfrm>
          <a:prstGeom prst="rect">
            <a:avLst/>
          </a:prstGeom>
          <a:noFill/>
        </p:spPr>
        <p:txBody>
          <a:bodyPr wrap="square" rtlCol="0">
            <a:spAutoFit/>
          </a:bodyPr>
          <a:lstStyle/>
          <a:p>
            <a:r>
              <a:rPr lang="en-GB" smtClean="0"/>
              <a:t>Location of electrical interfaces defined.</a:t>
            </a:r>
          </a:p>
        </p:txBody>
      </p:sp>
    </p:spTree>
    <p:extLst>
      <p:ext uri="{BB962C8B-B14F-4D97-AF65-F5344CB8AC3E}">
        <p14:creationId xmlns:p14="http://schemas.microsoft.com/office/powerpoint/2010/main" val="20279084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Air and water Cooling</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latin typeface="Arial"/>
                <a:cs typeface="Arial"/>
              </a:rPr>
              <a:t>23</a:t>
            </a:fld>
            <a:endParaRPr lang="sv-SE" dirty="0">
              <a:latin typeface="Arial"/>
              <a:cs typeface="Arial"/>
            </a:endParaRPr>
          </a:p>
        </p:txBody>
      </p:sp>
      <p:sp>
        <p:nvSpPr>
          <p:cNvPr id="6" name="Rectangle 5"/>
          <p:cNvSpPr/>
          <p:nvPr/>
        </p:nvSpPr>
        <p:spPr>
          <a:xfrm>
            <a:off x="26785" y="2393830"/>
            <a:ext cx="8640960" cy="4616648"/>
          </a:xfrm>
          <a:prstGeom prst="rect">
            <a:avLst/>
          </a:prstGeom>
        </p:spPr>
        <p:txBody>
          <a:bodyPr wrap="square">
            <a:spAutoFit/>
          </a:bodyPr>
          <a:lstStyle/>
          <a:p>
            <a:pPr marL="285750" indent="-285750">
              <a:buFont typeface="Arial"/>
              <a:buChar char="•"/>
            </a:pPr>
            <a:r>
              <a:rPr lang="en-GB" sz="2000" b="1" dirty="0" smtClean="0">
                <a:latin typeface="Arial"/>
                <a:cs typeface="Arial"/>
              </a:rPr>
              <a:t>medium </a:t>
            </a:r>
            <a:r>
              <a:rPr lang="en-GB" sz="2000" b="1" dirty="0">
                <a:latin typeface="Arial"/>
                <a:cs typeface="Arial"/>
              </a:rPr>
              <a:t>temperature </a:t>
            </a:r>
            <a:r>
              <a:rPr lang="en-GB" sz="2000" b="1" dirty="0" smtClean="0">
                <a:latin typeface="Arial"/>
                <a:cs typeface="Arial"/>
              </a:rPr>
              <a:t>circuit</a:t>
            </a:r>
            <a:r>
              <a:rPr lang="en-GB" sz="2000" dirty="0" smtClean="0">
                <a:latin typeface="Arial"/>
                <a:cs typeface="Arial"/>
              </a:rPr>
              <a:t>: inlet </a:t>
            </a:r>
            <a:r>
              <a:rPr lang="en-GB" sz="2000" dirty="0">
                <a:latin typeface="Arial"/>
                <a:cs typeface="Arial"/>
              </a:rPr>
              <a:t>temperature of 25 </a:t>
            </a:r>
            <a:r>
              <a:rPr lang="en-GB" sz="2000" dirty="0" smtClean="0">
                <a:latin typeface="Arial"/>
                <a:cs typeface="Arial"/>
              </a:rPr>
              <a:t>°C; </a:t>
            </a:r>
            <a:r>
              <a:rPr lang="en-GB" sz="2000" dirty="0">
                <a:latin typeface="Arial"/>
                <a:cs typeface="Arial"/>
              </a:rPr>
              <a:t>body, gun tank, electromagnet and window (where required). The total available medium temperature flow per klystron will be </a:t>
            </a:r>
            <a:r>
              <a:rPr lang="en-GB" sz="2000" b="1" dirty="0">
                <a:latin typeface="Arial"/>
                <a:cs typeface="Arial"/>
              </a:rPr>
              <a:t>44 l/min</a:t>
            </a:r>
            <a:r>
              <a:rPr lang="en-GB" sz="2000" dirty="0">
                <a:latin typeface="Arial"/>
                <a:cs typeface="Arial"/>
              </a:rPr>
              <a:t>. </a:t>
            </a:r>
            <a:endParaRPr lang="en-US" sz="2000" dirty="0">
              <a:latin typeface="Arial"/>
              <a:cs typeface="Arial"/>
            </a:endParaRPr>
          </a:p>
          <a:p>
            <a:pPr marL="285750" indent="-285750">
              <a:buFont typeface="Arial"/>
              <a:buChar char="•"/>
            </a:pPr>
            <a:endParaRPr lang="en-GB" sz="2000" dirty="0">
              <a:latin typeface="Arial"/>
              <a:cs typeface="Arial"/>
            </a:endParaRPr>
          </a:p>
          <a:p>
            <a:pPr marL="285750" indent="-285750">
              <a:buFont typeface="Arial"/>
              <a:buChar char="•"/>
            </a:pPr>
            <a:r>
              <a:rPr lang="en-GB" sz="2000" b="1" dirty="0" smtClean="0">
                <a:latin typeface="Arial"/>
                <a:cs typeface="Arial"/>
              </a:rPr>
              <a:t>hot </a:t>
            </a:r>
            <a:r>
              <a:rPr lang="en-GB" sz="2000" b="1" dirty="0">
                <a:latin typeface="Arial"/>
                <a:cs typeface="Arial"/>
              </a:rPr>
              <a:t>temperature </a:t>
            </a:r>
            <a:r>
              <a:rPr lang="en-GB" sz="2000" b="1" dirty="0" smtClean="0">
                <a:latin typeface="Arial"/>
                <a:cs typeface="Arial"/>
              </a:rPr>
              <a:t>circuit</a:t>
            </a:r>
            <a:r>
              <a:rPr lang="en-GB" sz="2000" dirty="0" smtClean="0">
                <a:latin typeface="Arial"/>
                <a:cs typeface="Arial"/>
              </a:rPr>
              <a:t>: inlet </a:t>
            </a:r>
            <a:r>
              <a:rPr lang="en-GB" sz="2000" dirty="0">
                <a:latin typeface="Arial"/>
                <a:cs typeface="Arial"/>
              </a:rPr>
              <a:t>temperature &gt;= 50 °C and outlet temperature regulated at 60 °C </a:t>
            </a:r>
            <a:r>
              <a:rPr lang="en-GB" sz="2000" dirty="0" smtClean="0">
                <a:latin typeface="Arial"/>
                <a:cs typeface="Arial"/>
              </a:rPr>
              <a:t>for collector. The </a:t>
            </a:r>
            <a:r>
              <a:rPr lang="en-GB" sz="2000" dirty="0">
                <a:latin typeface="Arial"/>
                <a:cs typeface="Arial"/>
              </a:rPr>
              <a:t>available flow per klystron will be </a:t>
            </a:r>
            <a:r>
              <a:rPr lang="en-GB" sz="2000" b="1" dirty="0">
                <a:latin typeface="Arial"/>
                <a:cs typeface="Arial"/>
              </a:rPr>
              <a:t>250 l/</a:t>
            </a:r>
            <a:r>
              <a:rPr lang="en-GB" sz="2000" b="1" dirty="0" smtClean="0">
                <a:latin typeface="Arial"/>
                <a:cs typeface="Arial"/>
              </a:rPr>
              <a:t>min</a:t>
            </a:r>
            <a:r>
              <a:rPr lang="en-GB" sz="2000" dirty="0" smtClean="0">
                <a:latin typeface="Arial"/>
                <a:cs typeface="Arial"/>
              </a:rPr>
              <a:t>.</a:t>
            </a:r>
          </a:p>
          <a:p>
            <a:pPr marL="285750" indent="-285750">
              <a:buFont typeface="Arial"/>
              <a:buChar char="•"/>
            </a:pPr>
            <a:endParaRPr lang="en-GB" sz="2000" dirty="0" smtClean="0">
              <a:latin typeface="Arial"/>
              <a:cs typeface="Arial"/>
            </a:endParaRPr>
          </a:p>
          <a:p>
            <a:pPr marL="285750" indent="-285750">
              <a:buFont typeface="Arial"/>
              <a:buChar char="•"/>
            </a:pPr>
            <a:r>
              <a:rPr lang="en-GB" sz="2000" dirty="0" smtClean="0">
                <a:latin typeface="Arial"/>
                <a:cs typeface="Arial"/>
              </a:rPr>
              <a:t>Operating </a:t>
            </a:r>
            <a:r>
              <a:rPr lang="en-GB" sz="2000" dirty="0">
                <a:latin typeface="Arial"/>
                <a:cs typeface="Arial"/>
              </a:rPr>
              <a:t>inlet </a:t>
            </a:r>
            <a:r>
              <a:rPr lang="en-GB" sz="2000" dirty="0" smtClean="0">
                <a:latin typeface="Arial"/>
                <a:cs typeface="Arial"/>
              </a:rPr>
              <a:t>pressure: 7 </a:t>
            </a:r>
            <a:r>
              <a:rPr lang="en-GB" sz="2000" dirty="0" err="1" smtClean="0">
                <a:latin typeface="Arial"/>
                <a:cs typeface="Arial"/>
              </a:rPr>
              <a:t>barg</a:t>
            </a:r>
            <a:r>
              <a:rPr lang="en-GB" sz="2000" dirty="0" smtClean="0">
                <a:latin typeface="Arial"/>
                <a:cs typeface="Arial"/>
              </a:rPr>
              <a:t> max; Max pressure </a:t>
            </a:r>
            <a:r>
              <a:rPr lang="en-GB" sz="2000" dirty="0">
                <a:latin typeface="Arial"/>
                <a:cs typeface="Arial"/>
              </a:rPr>
              <a:t>drop 3 bars. </a:t>
            </a:r>
            <a:endParaRPr lang="en-GB" sz="2000" dirty="0" smtClean="0">
              <a:latin typeface="Arial"/>
              <a:cs typeface="Arial"/>
            </a:endParaRPr>
          </a:p>
          <a:p>
            <a:pPr marL="285750" indent="-285750">
              <a:buFont typeface="Arial"/>
              <a:buChar char="•"/>
            </a:pPr>
            <a:endParaRPr lang="en-GB" sz="2000" dirty="0" smtClean="0">
              <a:latin typeface="Arial"/>
              <a:cs typeface="Arial"/>
            </a:endParaRPr>
          </a:p>
          <a:p>
            <a:pPr marL="285750" indent="-285750">
              <a:buFont typeface="Arial"/>
              <a:buChar char="•"/>
            </a:pPr>
            <a:r>
              <a:rPr lang="en-GB" sz="2000" dirty="0" smtClean="0">
                <a:latin typeface="Arial"/>
                <a:cs typeface="Arial"/>
              </a:rPr>
              <a:t>Flanges and fittings agreed with WP16</a:t>
            </a:r>
          </a:p>
          <a:p>
            <a:pPr marL="285750" indent="-285750">
              <a:buFont typeface="Arial"/>
              <a:buChar char="•"/>
            </a:pPr>
            <a:endParaRPr lang="en-GB" sz="2000" dirty="0">
              <a:latin typeface="Arial"/>
              <a:cs typeface="Arial"/>
            </a:endParaRPr>
          </a:p>
          <a:p>
            <a:pPr marL="285750" indent="-285750">
              <a:buFont typeface="Arial"/>
              <a:buChar char="•"/>
            </a:pPr>
            <a:r>
              <a:rPr lang="en-GB" sz="2000" dirty="0" smtClean="0">
                <a:latin typeface="Arial"/>
                <a:cs typeface="Arial"/>
              </a:rPr>
              <a:t>Cooling requirements discussed extensively and documented in ESS-0021791</a:t>
            </a:r>
          </a:p>
          <a:p>
            <a:pPr marL="285750" indent="-285750">
              <a:buFont typeface="Arial"/>
              <a:buChar char="•"/>
            </a:pPr>
            <a:endParaRPr lang="en-GB" sz="1400" dirty="0">
              <a:latin typeface="Arial"/>
              <a:cs typeface="Arial"/>
            </a:endParaRPr>
          </a:p>
        </p:txBody>
      </p:sp>
      <p:sp>
        <p:nvSpPr>
          <p:cNvPr id="7" name="TextBox 6"/>
          <p:cNvSpPr txBox="1"/>
          <p:nvPr/>
        </p:nvSpPr>
        <p:spPr>
          <a:xfrm>
            <a:off x="126069" y="1585935"/>
            <a:ext cx="8784976" cy="369332"/>
          </a:xfrm>
          <a:prstGeom prst="rect">
            <a:avLst/>
          </a:prstGeom>
          <a:noFill/>
        </p:spPr>
        <p:txBody>
          <a:bodyPr wrap="square" rtlCol="0">
            <a:spAutoFit/>
          </a:bodyPr>
          <a:lstStyle/>
          <a:p>
            <a:r>
              <a:rPr lang="en-US" b="1" dirty="0" smtClean="0">
                <a:latin typeface="Arial"/>
                <a:cs typeface="Arial"/>
              </a:rPr>
              <a:t>Air cooling</a:t>
            </a:r>
            <a:r>
              <a:rPr lang="en-US" b="1" dirty="0">
                <a:latin typeface="Arial"/>
                <a:cs typeface="Arial"/>
              </a:rPr>
              <a:t> </a:t>
            </a:r>
            <a:r>
              <a:rPr lang="en-US" b="1" dirty="0" smtClean="0">
                <a:latin typeface="Arial"/>
                <a:cs typeface="Arial"/>
              </a:rPr>
              <a:t>of window as required </a:t>
            </a:r>
            <a:r>
              <a:rPr lang="mr-IN" b="1" dirty="0" smtClean="0">
                <a:latin typeface="Arial"/>
                <a:cs typeface="Arial"/>
              </a:rPr>
              <a:t>–</a:t>
            </a:r>
            <a:r>
              <a:rPr lang="en-US" b="1" dirty="0" smtClean="0">
                <a:latin typeface="Arial"/>
                <a:cs typeface="Arial"/>
              </a:rPr>
              <a:t> WP8 provides blowers</a:t>
            </a:r>
          </a:p>
        </p:txBody>
      </p:sp>
      <p:sp>
        <p:nvSpPr>
          <p:cNvPr id="3" name="TextBox 2"/>
          <p:cNvSpPr txBox="1"/>
          <p:nvPr/>
        </p:nvSpPr>
        <p:spPr>
          <a:xfrm>
            <a:off x="83259" y="2024026"/>
            <a:ext cx="1869551" cy="400110"/>
          </a:xfrm>
          <a:prstGeom prst="rect">
            <a:avLst/>
          </a:prstGeom>
          <a:noFill/>
        </p:spPr>
        <p:txBody>
          <a:bodyPr wrap="none" rtlCol="0">
            <a:spAutoFit/>
          </a:bodyPr>
          <a:lstStyle/>
          <a:p>
            <a:r>
              <a:rPr lang="en-US" sz="2000" b="1" dirty="0" smtClean="0">
                <a:latin typeface="Arial"/>
                <a:cs typeface="Arial"/>
              </a:rPr>
              <a:t>Water cooling</a:t>
            </a:r>
            <a:endParaRPr lang="en-US" sz="2000" b="1" dirty="0">
              <a:latin typeface="Arial"/>
              <a:cs typeface="Arial"/>
            </a:endParaRPr>
          </a:p>
        </p:txBody>
      </p:sp>
    </p:spTree>
    <p:extLst>
      <p:ext uri="{BB962C8B-B14F-4D97-AF65-F5344CB8AC3E}">
        <p14:creationId xmlns:p14="http://schemas.microsoft.com/office/powerpoint/2010/main" val="1682601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Installation and Handling</a:t>
            </a:r>
            <a:br>
              <a:rPr lang="en-US" smtClean="0"/>
            </a:br>
            <a:r>
              <a:rPr lang="en-US" smtClean="0"/>
              <a:t>‘Klystron moving truck’</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24</a:t>
            </a:fld>
            <a:endParaRPr lang="sv-SE"/>
          </a:p>
        </p:txBody>
      </p:sp>
      <p:pic>
        <p:nvPicPr>
          <p:cNvPr id="5" name="Picture 4"/>
          <p:cNvPicPr>
            <a:picLocks noChangeAspect="1"/>
          </p:cNvPicPr>
          <p:nvPr/>
        </p:nvPicPr>
        <p:blipFill>
          <a:blip r:embed="rId2"/>
          <a:stretch>
            <a:fillRect/>
          </a:stretch>
        </p:blipFill>
        <p:spPr>
          <a:xfrm>
            <a:off x="4255729" y="1957400"/>
            <a:ext cx="4655106" cy="3343808"/>
          </a:xfrm>
          <a:prstGeom prst="rect">
            <a:avLst/>
          </a:prstGeom>
        </p:spPr>
      </p:pic>
      <p:pic>
        <p:nvPicPr>
          <p:cNvPr id="6" name="Picture 5"/>
          <p:cNvPicPr>
            <a:picLocks noChangeAspect="1"/>
          </p:cNvPicPr>
          <p:nvPr/>
        </p:nvPicPr>
        <p:blipFill rotWithShape="1">
          <a:blip r:embed="rId2">
            <a:clrChange>
              <a:clrFrom>
                <a:srgbClr val="FFFFFF"/>
              </a:clrFrom>
              <a:clrTo>
                <a:srgbClr val="FFFFFF">
                  <a:alpha val="0"/>
                </a:srgbClr>
              </a:clrTo>
            </a:clrChange>
          </a:blip>
          <a:srcRect l="66777" t="-3762" r="13169" b="60246"/>
          <a:stretch/>
        </p:blipFill>
        <p:spPr>
          <a:xfrm>
            <a:off x="7374872" y="1826523"/>
            <a:ext cx="1651740" cy="2574527"/>
          </a:xfrm>
          <a:prstGeom prst="rect">
            <a:avLst/>
          </a:prstGeom>
        </p:spPr>
      </p:pic>
      <p:sp>
        <p:nvSpPr>
          <p:cNvPr id="3" name="TextBox 2"/>
          <p:cNvSpPr txBox="1"/>
          <p:nvPr/>
        </p:nvSpPr>
        <p:spPr>
          <a:xfrm>
            <a:off x="119245" y="5466335"/>
            <a:ext cx="3960440" cy="1077218"/>
          </a:xfrm>
          <a:prstGeom prst="rect">
            <a:avLst/>
          </a:prstGeom>
          <a:noFill/>
        </p:spPr>
        <p:txBody>
          <a:bodyPr wrap="square" rtlCol="0">
            <a:spAutoFit/>
          </a:bodyPr>
          <a:lstStyle/>
          <a:p>
            <a:pPr marL="285750" indent="-285750">
              <a:buFont typeface="Arial" charset="0"/>
              <a:buChar char="•"/>
            </a:pPr>
            <a:r>
              <a:rPr lang="en-US" sz="1600" dirty="0" smtClean="0"/>
              <a:t>Order placed for dedicated truck for safe maneuvering, aligning and height adjustment</a:t>
            </a:r>
            <a:r>
              <a:rPr lang="en-US" sz="1600" dirty="0" smtClean="0"/>
              <a:t>.</a:t>
            </a:r>
            <a:endParaRPr lang="en-US" sz="1600" dirty="0" smtClean="0"/>
          </a:p>
          <a:p>
            <a:pPr marL="285750" indent="-285750">
              <a:buFont typeface="Arial" charset="0"/>
              <a:buChar char="•"/>
            </a:pPr>
            <a:r>
              <a:rPr lang="en-US" sz="1600" dirty="0" smtClean="0"/>
              <a:t>Delivery expected in June 2017</a:t>
            </a:r>
            <a:endParaRPr lang="en-US" sz="1600" dirty="0"/>
          </a:p>
        </p:txBody>
      </p:sp>
      <p:sp>
        <p:nvSpPr>
          <p:cNvPr id="7" name="TextBox 6"/>
          <p:cNvSpPr txBox="1"/>
          <p:nvPr/>
        </p:nvSpPr>
        <p:spPr>
          <a:xfrm>
            <a:off x="114235" y="1427839"/>
            <a:ext cx="4288984" cy="3785652"/>
          </a:xfrm>
          <a:prstGeom prst="rect">
            <a:avLst/>
          </a:prstGeom>
          <a:noFill/>
        </p:spPr>
        <p:txBody>
          <a:bodyPr wrap="square" rtlCol="0">
            <a:spAutoFit/>
          </a:bodyPr>
          <a:lstStyle/>
          <a:p>
            <a:r>
              <a:rPr lang="en-US" sz="1600" dirty="0" smtClean="0"/>
              <a:t>Klystron and equipment Delivery Access:</a:t>
            </a:r>
          </a:p>
          <a:p>
            <a:pPr marL="285750" indent="-285750">
              <a:buFont typeface="Arial" charset="0"/>
              <a:buChar char="•"/>
            </a:pPr>
            <a:r>
              <a:rPr lang="en-US" sz="1600" dirty="0" smtClean="0"/>
              <a:t>Two 5x5 m doors in cold box building with overhead crane</a:t>
            </a:r>
          </a:p>
          <a:p>
            <a:pPr marL="285750" indent="-285750">
              <a:buFont typeface="Arial" charset="0"/>
              <a:buChar char="•"/>
            </a:pPr>
            <a:r>
              <a:rPr lang="en-US" sz="1600" dirty="0" smtClean="0"/>
              <a:t>5x5 m door between cold box building and RF Gallery</a:t>
            </a:r>
            <a:endParaRPr lang="en-US" sz="1600" dirty="0"/>
          </a:p>
          <a:p>
            <a:pPr marL="285750" indent="-285750">
              <a:buFont typeface="Arial" charset="0"/>
              <a:buChar char="•"/>
            </a:pPr>
            <a:r>
              <a:rPr lang="en-US" sz="1600" dirty="0" smtClean="0"/>
              <a:t>3x5 m door between Klystron assembly area and RF gallery</a:t>
            </a:r>
          </a:p>
          <a:p>
            <a:pPr marL="285750" indent="-285750">
              <a:buFont typeface="Arial" charset="0"/>
              <a:buChar char="•"/>
            </a:pPr>
            <a:r>
              <a:rPr lang="en-US" sz="1600" dirty="0" smtClean="0"/>
              <a:t>3 m stay-clear along Gallery for transport</a:t>
            </a:r>
          </a:p>
          <a:p>
            <a:pPr marL="285750" indent="-285750">
              <a:buFont typeface="Arial" charset="0"/>
              <a:buChar char="•"/>
            </a:pPr>
            <a:r>
              <a:rPr lang="en-US" sz="1600" dirty="0" smtClean="0"/>
              <a:t>Additional ‘spare 3x5 m door halfway along the RF Gallery</a:t>
            </a:r>
          </a:p>
          <a:p>
            <a:pPr marL="285750" indent="-285750">
              <a:buFont typeface="Arial" charset="0"/>
              <a:buChar char="•"/>
            </a:pPr>
            <a:endParaRPr lang="en-US" sz="1600" dirty="0"/>
          </a:p>
          <a:p>
            <a:pPr marL="285750" indent="-285750">
              <a:buFont typeface="Arial" charset="0"/>
              <a:buChar char="•"/>
            </a:pPr>
            <a:r>
              <a:rPr lang="en-US" sz="1600" dirty="0" smtClean="0"/>
              <a:t>Klystron removal without the need to rotate in-situ</a:t>
            </a:r>
          </a:p>
          <a:p>
            <a:pPr marL="285750" indent="-285750">
              <a:buFont typeface="Arial" charset="0"/>
              <a:buChar char="•"/>
            </a:pPr>
            <a:r>
              <a:rPr lang="en-US" sz="1600" dirty="0" smtClean="0"/>
              <a:t>Space for ‘heavy’ equipment (forklift, pallet truck, scissor lifts </a:t>
            </a:r>
            <a:r>
              <a:rPr lang="en-US" sz="1600" dirty="0" err="1" smtClean="0"/>
              <a:t>etc</a:t>
            </a:r>
            <a:r>
              <a:rPr lang="en-US" sz="1600" dirty="0" smtClean="0"/>
              <a:t>)</a:t>
            </a:r>
          </a:p>
        </p:txBody>
      </p:sp>
      <p:pic>
        <p:nvPicPr>
          <p:cNvPr id="8" name="Picture 7" descr="DTL4.jpg"/>
          <p:cNvPicPr>
            <a:picLocks noChangeAspect="1"/>
          </p:cNvPicPr>
          <p:nvPr/>
        </p:nvPicPr>
        <p:blipFill rotWithShape="1">
          <a:blip r:embed="rId3">
            <a:extLst>
              <a:ext uri="{28A0092B-C50C-407E-A947-70E740481C1C}">
                <a14:useLocalDpi xmlns:a14="http://schemas.microsoft.com/office/drawing/2010/main" val="0"/>
              </a:ext>
            </a:extLst>
          </a:blip>
          <a:srcRect l="6570" r="16182"/>
          <a:stretch/>
        </p:blipFill>
        <p:spPr>
          <a:xfrm>
            <a:off x="5720549" y="4050455"/>
            <a:ext cx="3419109" cy="2326072"/>
          </a:xfrm>
          <a:prstGeom prst="rect">
            <a:avLst/>
          </a:prstGeom>
        </p:spPr>
      </p:pic>
      <p:grpSp>
        <p:nvGrpSpPr>
          <p:cNvPr id="10" name="Group 9"/>
          <p:cNvGrpSpPr/>
          <p:nvPr/>
        </p:nvGrpSpPr>
        <p:grpSpPr>
          <a:xfrm>
            <a:off x="4446694" y="4310570"/>
            <a:ext cx="2621437" cy="2548006"/>
            <a:chOff x="0" y="1340768"/>
            <a:chExt cx="4107538" cy="3273110"/>
          </a:xfrm>
        </p:grpSpPr>
        <p:pic>
          <p:nvPicPr>
            <p:cNvPr id="11" name="Picture 10" descr="HBL1.jpg"/>
            <p:cNvPicPr>
              <a:picLocks noChangeAspect="1"/>
            </p:cNvPicPr>
            <p:nvPr/>
          </p:nvPicPr>
          <p:blipFill rotWithShape="1">
            <a:blip r:embed="rId4">
              <a:extLst>
                <a:ext uri="{28A0092B-C50C-407E-A947-70E740481C1C}">
                  <a14:useLocalDpi xmlns:a14="http://schemas.microsoft.com/office/drawing/2010/main" val="0"/>
                </a:ext>
              </a:extLst>
            </a:blip>
            <a:srcRect l="17148" r="16900"/>
            <a:stretch/>
          </p:blipFill>
          <p:spPr>
            <a:xfrm>
              <a:off x="0" y="1340768"/>
              <a:ext cx="4107538" cy="3273110"/>
            </a:xfrm>
            <a:prstGeom prst="rect">
              <a:avLst/>
            </a:prstGeom>
          </p:spPr>
        </p:pic>
        <p:sp>
          <p:nvSpPr>
            <p:cNvPr id="12" name="Bent Arrow 11"/>
            <p:cNvSpPr/>
            <p:nvPr/>
          </p:nvSpPr>
          <p:spPr>
            <a:xfrm rot="5600934">
              <a:off x="1483700" y="2733295"/>
              <a:ext cx="505852" cy="637494"/>
            </a:xfrm>
            <a:prstGeom prst="bentArrow">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22274613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7139136" cy="1143000"/>
          </a:xfrm>
        </p:spPr>
        <p:txBody>
          <a:bodyPr/>
          <a:lstStyle/>
          <a:p>
            <a:r>
              <a:rPr lang="en-US" dirty="0" smtClean="0"/>
              <a:t>Safety and Hazards</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sv-SE" smtClean="0"/>
              <a:t>25</a:t>
            </a:fld>
            <a:endParaRPr lang="sv-SE" dirty="0"/>
          </a:p>
        </p:txBody>
      </p:sp>
      <p:sp>
        <p:nvSpPr>
          <p:cNvPr id="5" name="TextBox 4"/>
          <p:cNvSpPr txBox="1"/>
          <p:nvPr/>
        </p:nvSpPr>
        <p:spPr>
          <a:xfrm>
            <a:off x="251520" y="1556792"/>
            <a:ext cx="8712968" cy="1169551"/>
          </a:xfrm>
          <a:prstGeom prst="rect">
            <a:avLst/>
          </a:prstGeom>
          <a:noFill/>
        </p:spPr>
        <p:txBody>
          <a:bodyPr wrap="square" rtlCol="0">
            <a:spAutoFit/>
          </a:bodyPr>
          <a:lstStyle/>
          <a:p>
            <a:pPr lvl="0"/>
            <a:r>
              <a:rPr lang="en-GB" sz="1400" b="1" dirty="0" smtClean="0"/>
              <a:t>High voltage</a:t>
            </a:r>
          </a:p>
          <a:p>
            <a:r>
              <a:rPr lang="en-US" sz="1400" dirty="0" smtClean="0"/>
              <a:t>Protected to </a:t>
            </a:r>
            <a:r>
              <a:rPr lang="en-US" sz="1400" dirty="0"/>
              <a:t>an IP3X class (according to EN 60529) to prevent direct and indirect contact (EN 60204-1:2006 clause 6.1).</a:t>
            </a:r>
          </a:p>
          <a:p>
            <a:r>
              <a:rPr lang="en-GB" sz="1400" dirty="0" smtClean="0"/>
              <a:t>All </a:t>
            </a:r>
            <a:r>
              <a:rPr lang="en-GB" sz="1400" dirty="0"/>
              <a:t>high voltage points, cables and access points shall be labelled with standard type labels. Where appropriate, HV access points shall be protected with interlocks to detect removal of covers, cables etc. </a:t>
            </a:r>
            <a:endParaRPr lang="en-US" sz="1400" dirty="0"/>
          </a:p>
        </p:txBody>
      </p:sp>
      <p:sp>
        <p:nvSpPr>
          <p:cNvPr id="6" name="Rectangle 5"/>
          <p:cNvSpPr/>
          <p:nvPr/>
        </p:nvSpPr>
        <p:spPr>
          <a:xfrm>
            <a:off x="179512" y="2764085"/>
            <a:ext cx="8352928" cy="954107"/>
          </a:xfrm>
          <a:prstGeom prst="rect">
            <a:avLst/>
          </a:prstGeom>
        </p:spPr>
        <p:txBody>
          <a:bodyPr wrap="square">
            <a:spAutoFit/>
          </a:bodyPr>
          <a:lstStyle/>
          <a:p>
            <a:pPr lvl="0"/>
            <a:r>
              <a:rPr lang="en-GB" sz="1400" b="1" dirty="0"/>
              <a:t>Non-Ionising </a:t>
            </a:r>
            <a:r>
              <a:rPr lang="en-GB" sz="1400" b="1" dirty="0" smtClean="0"/>
              <a:t>radiation</a:t>
            </a:r>
            <a:endParaRPr lang="en-US" sz="1400" dirty="0"/>
          </a:p>
          <a:p>
            <a:r>
              <a:rPr lang="en-GB" sz="1400" dirty="0" smtClean="0"/>
              <a:t>ESS </a:t>
            </a:r>
            <a:r>
              <a:rPr lang="en-GB" sz="1400" dirty="0"/>
              <a:t>will adopt the Swedish </a:t>
            </a:r>
            <a:r>
              <a:rPr lang="en-GB" sz="1400" dirty="0" smtClean="0"/>
              <a:t>guidelines. </a:t>
            </a:r>
          </a:p>
          <a:p>
            <a:r>
              <a:rPr lang="en-GB" sz="1400" dirty="0" smtClean="0"/>
              <a:t>The </a:t>
            </a:r>
            <a:r>
              <a:rPr lang="en-GB" sz="1400" dirty="0"/>
              <a:t>microwave power leakage from any RF system shall not exceed  </a:t>
            </a:r>
            <a:r>
              <a:rPr lang="en-GB" sz="1400" dirty="0" smtClean="0"/>
              <a:t>35 </a:t>
            </a:r>
            <a:r>
              <a:rPr lang="en-GB" sz="1400" dirty="0" err="1" smtClean="0"/>
              <a:t>mW</a:t>
            </a:r>
            <a:r>
              <a:rPr lang="en-GB" sz="1400" dirty="0" smtClean="0"/>
              <a:t>/cm</a:t>
            </a:r>
            <a:r>
              <a:rPr lang="en-GB" sz="1400" baseline="30000" dirty="0" smtClean="0"/>
              <a:t>2</a:t>
            </a:r>
            <a:r>
              <a:rPr lang="en-GB" sz="1400" dirty="0"/>
              <a:t> (3.5 W/m</a:t>
            </a:r>
            <a:r>
              <a:rPr lang="en-GB" sz="1400" baseline="30000" dirty="0"/>
              <a:t>2</a:t>
            </a:r>
            <a:r>
              <a:rPr lang="en-GB" sz="1400" dirty="0"/>
              <a:t>) average power measured at any accessible point </a:t>
            </a:r>
            <a:r>
              <a:rPr lang="en-GB" sz="1400" dirty="0" smtClean="0"/>
              <a:t>. </a:t>
            </a:r>
            <a:endParaRPr lang="en-US" sz="1400" b="1" dirty="0"/>
          </a:p>
        </p:txBody>
      </p:sp>
      <p:sp>
        <p:nvSpPr>
          <p:cNvPr id="7" name="Rectangle 6"/>
          <p:cNvSpPr/>
          <p:nvPr/>
        </p:nvSpPr>
        <p:spPr>
          <a:xfrm>
            <a:off x="179512" y="3894735"/>
            <a:ext cx="8352928" cy="954107"/>
          </a:xfrm>
          <a:prstGeom prst="rect">
            <a:avLst/>
          </a:prstGeom>
        </p:spPr>
        <p:txBody>
          <a:bodyPr wrap="square">
            <a:spAutoFit/>
          </a:bodyPr>
          <a:lstStyle/>
          <a:p>
            <a:pPr lvl="0"/>
            <a:r>
              <a:rPr lang="en-GB" sz="1400" b="1" dirty="0"/>
              <a:t>Ionising Radiation (X-Radiation</a:t>
            </a:r>
            <a:r>
              <a:rPr lang="en-GB" sz="1400" b="1" dirty="0" smtClean="0"/>
              <a:t>)</a:t>
            </a:r>
            <a:endParaRPr lang="en-US" sz="1400" dirty="0"/>
          </a:p>
          <a:p>
            <a:r>
              <a:rPr lang="en-GB" sz="1400" dirty="0"/>
              <a:t>The effective dose rate  from ionising radiation (in this case x-rays) shall not exceed 1.0 </a:t>
            </a:r>
            <a:r>
              <a:rPr lang="en-GB" sz="1400" dirty="0">
                <a:sym typeface="Symbol"/>
              </a:rPr>
              <a:t></a:t>
            </a:r>
            <a:r>
              <a:rPr lang="en-GB" sz="1400" dirty="0" err="1"/>
              <a:t>Sv</a:t>
            </a:r>
            <a:r>
              <a:rPr lang="en-GB" sz="1400" dirty="0"/>
              <a:t>/h at point of contact anywhere on the klystron.</a:t>
            </a:r>
            <a:endParaRPr lang="en-US" sz="1400" dirty="0"/>
          </a:p>
          <a:p>
            <a:r>
              <a:rPr lang="en-GB" sz="1400" dirty="0" smtClean="0"/>
              <a:t>Removable shielding to be under configuration control:</a:t>
            </a:r>
          </a:p>
        </p:txBody>
      </p:sp>
      <p:sp>
        <p:nvSpPr>
          <p:cNvPr id="8" name="Rectangle 7"/>
          <p:cNvSpPr/>
          <p:nvPr/>
        </p:nvSpPr>
        <p:spPr>
          <a:xfrm>
            <a:off x="179512" y="5055861"/>
            <a:ext cx="8280920" cy="523220"/>
          </a:xfrm>
          <a:prstGeom prst="rect">
            <a:avLst/>
          </a:prstGeom>
        </p:spPr>
        <p:txBody>
          <a:bodyPr wrap="square">
            <a:spAutoFit/>
          </a:bodyPr>
          <a:lstStyle/>
          <a:p>
            <a:pPr lvl="0"/>
            <a:r>
              <a:rPr lang="en-GB" sz="1400" b="1" dirty="0" smtClean="0"/>
              <a:t>Magnetic Field</a:t>
            </a:r>
            <a:endParaRPr lang="en-US" sz="1400" b="1" dirty="0" smtClean="0"/>
          </a:p>
          <a:p>
            <a:pPr lvl="0"/>
            <a:r>
              <a:rPr lang="en-GB" sz="1400" dirty="0" smtClean="0"/>
              <a:t>The </a:t>
            </a:r>
            <a:r>
              <a:rPr lang="en-GB" sz="1400" dirty="0"/>
              <a:t>magnetic field measured @ 1 m from the klystron axis ≤ 0.5 </a:t>
            </a:r>
            <a:r>
              <a:rPr lang="en-GB" sz="1400" dirty="0" err="1"/>
              <a:t>mT.</a:t>
            </a:r>
            <a:endParaRPr lang="en-US" sz="1400" dirty="0"/>
          </a:p>
        </p:txBody>
      </p:sp>
      <p:sp>
        <p:nvSpPr>
          <p:cNvPr id="9" name="TextBox 8"/>
          <p:cNvSpPr txBox="1"/>
          <p:nvPr/>
        </p:nvSpPr>
        <p:spPr>
          <a:xfrm>
            <a:off x="240632" y="5895474"/>
            <a:ext cx="5397824" cy="646331"/>
          </a:xfrm>
          <a:prstGeom prst="rect">
            <a:avLst/>
          </a:prstGeom>
          <a:noFill/>
        </p:spPr>
        <p:txBody>
          <a:bodyPr wrap="none" rtlCol="0">
            <a:spAutoFit/>
          </a:bodyPr>
          <a:lstStyle/>
          <a:p>
            <a:r>
              <a:rPr lang="en-US" dirty="0" smtClean="0"/>
              <a:t>Preliminary Risk Assessment carried out prior to tender.</a:t>
            </a:r>
          </a:p>
          <a:p>
            <a:r>
              <a:rPr lang="en-US" dirty="0" smtClean="0"/>
              <a:t>Specific Risk Assessment for the oil tank: ESS-0029924</a:t>
            </a:r>
            <a:endParaRPr lang="en-US" dirty="0"/>
          </a:p>
        </p:txBody>
      </p:sp>
    </p:spTree>
    <p:extLst>
      <p:ext uri="{BB962C8B-B14F-4D97-AF65-F5344CB8AC3E}">
        <p14:creationId xmlns:p14="http://schemas.microsoft.com/office/powerpoint/2010/main" val="8302241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a:t>
            </a:r>
            <a:endParaRPr lang="en-US" dirty="0"/>
          </a:p>
        </p:txBody>
      </p:sp>
      <p:sp>
        <p:nvSpPr>
          <p:cNvPr id="3" name="Content Placeholder 2"/>
          <p:cNvSpPr>
            <a:spLocks noGrp="1"/>
          </p:cNvSpPr>
          <p:nvPr>
            <p:ph idx="1"/>
          </p:nvPr>
        </p:nvSpPr>
        <p:spPr/>
        <p:txBody>
          <a:bodyPr/>
          <a:lstStyle/>
          <a:p>
            <a:r>
              <a:rPr lang="en-US" dirty="0" smtClean="0"/>
              <a:t>Klystrons to be Factory Tested prior to delivery</a:t>
            </a:r>
          </a:p>
          <a:p>
            <a:pPr lvl="1"/>
            <a:r>
              <a:rPr lang="en-US" dirty="0" smtClean="0"/>
              <a:t>Site acceptance testing not contracted</a:t>
            </a:r>
          </a:p>
          <a:p>
            <a:r>
              <a:rPr lang="en-US" dirty="0" smtClean="0"/>
              <a:t>Discussions underway relating to possible auxiliary supplies soak testing prior to placed in the field </a:t>
            </a:r>
            <a:r>
              <a:rPr lang="en-US" dirty="0" err="1" smtClean="0"/>
              <a:t>eg</a:t>
            </a:r>
            <a:r>
              <a:rPr lang="en-US" dirty="0" smtClean="0"/>
              <a:t>:</a:t>
            </a:r>
          </a:p>
          <a:p>
            <a:pPr lvl="1"/>
            <a:r>
              <a:rPr lang="en-US" dirty="0" smtClean="0"/>
              <a:t>Solenoid supplies</a:t>
            </a:r>
          </a:p>
          <a:p>
            <a:pPr lvl="1"/>
            <a:r>
              <a:rPr lang="en-US" dirty="0" smtClean="0"/>
              <a:t>Filament supplies</a:t>
            </a:r>
          </a:p>
          <a:p>
            <a:pPr lvl="1"/>
            <a:r>
              <a:rPr lang="en-US" dirty="0" smtClean="0"/>
              <a:t>Ion Pump controllers</a:t>
            </a:r>
          </a:p>
          <a:p>
            <a:pPr lvl="1"/>
            <a:r>
              <a:rPr lang="en-US" dirty="0" smtClean="0"/>
              <a:t>Drive amplifiers</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26</a:t>
            </a:fld>
            <a:endParaRPr lang="en-GB" noProof="0"/>
          </a:p>
        </p:txBody>
      </p:sp>
    </p:spTree>
    <p:extLst>
      <p:ext uri="{BB962C8B-B14F-4D97-AF65-F5344CB8AC3E}">
        <p14:creationId xmlns:p14="http://schemas.microsoft.com/office/powerpoint/2010/main" val="198242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Beta</a:t>
            </a:r>
            <a:endParaRPr lang="en-US" dirty="0"/>
          </a:p>
        </p:txBody>
      </p:sp>
      <p:sp>
        <p:nvSpPr>
          <p:cNvPr id="3" name="Content Placeholder 2"/>
          <p:cNvSpPr>
            <a:spLocks noGrp="1"/>
          </p:cNvSpPr>
          <p:nvPr>
            <p:ph idx="1"/>
          </p:nvPr>
        </p:nvSpPr>
        <p:spPr/>
        <p:txBody>
          <a:bodyPr/>
          <a:lstStyle/>
          <a:p>
            <a:r>
              <a:rPr lang="en-US" dirty="0" smtClean="0"/>
              <a:t>Baseline is to use MB-IOTs</a:t>
            </a:r>
          </a:p>
          <a:p>
            <a:endParaRPr lang="en-US" dirty="0"/>
          </a:p>
          <a:p>
            <a:r>
              <a:rPr lang="en-US" dirty="0" smtClean="0"/>
              <a:t>Klystrons to the MB specification suitable as a backup</a:t>
            </a:r>
          </a:p>
          <a:p>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27</a:t>
            </a:fld>
            <a:endParaRPr lang="en-GB" noProof="0"/>
          </a:p>
        </p:txBody>
      </p:sp>
    </p:spTree>
    <p:extLst>
      <p:ext uri="{BB962C8B-B14F-4D97-AF65-F5344CB8AC3E}">
        <p14:creationId xmlns:p14="http://schemas.microsoft.com/office/powerpoint/2010/main" val="13548701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MBIOT - Possible Gallery Layout (for HB)</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28</a:t>
            </a:fld>
            <a:endParaRPr lang="sv-SE"/>
          </a:p>
        </p:txBody>
      </p:sp>
      <p:pic>
        <p:nvPicPr>
          <p:cNvPr id="6" name="Picture 5" descr="2.jpg"/>
          <p:cNvPicPr>
            <a:picLocks noChangeAspect="1"/>
          </p:cNvPicPr>
          <p:nvPr/>
        </p:nvPicPr>
        <p:blipFill rotWithShape="1">
          <a:blip r:embed="rId2" cstate="print">
            <a:extLst>
              <a:ext uri="{28A0092B-C50C-407E-A947-70E740481C1C}">
                <a14:useLocalDpi xmlns:a14="http://schemas.microsoft.com/office/drawing/2010/main" val="0"/>
              </a:ext>
            </a:extLst>
          </a:blip>
          <a:srcRect l="37019" t="13824" r="37528" b="17493"/>
          <a:stretch/>
        </p:blipFill>
        <p:spPr>
          <a:xfrm>
            <a:off x="0" y="1393294"/>
            <a:ext cx="5503599" cy="5464706"/>
          </a:xfrm>
          <a:prstGeom prst="rect">
            <a:avLst/>
          </a:prstGeom>
        </p:spPr>
      </p:pic>
      <p:sp>
        <p:nvSpPr>
          <p:cNvPr id="7" name="TextBox 6"/>
          <p:cNvSpPr txBox="1"/>
          <p:nvPr/>
        </p:nvSpPr>
        <p:spPr>
          <a:xfrm>
            <a:off x="5652120" y="1412776"/>
            <a:ext cx="3384376" cy="4708981"/>
          </a:xfrm>
          <a:prstGeom prst="rect">
            <a:avLst/>
          </a:prstGeom>
          <a:noFill/>
        </p:spPr>
        <p:txBody>
          <a:bodyPr wrap="square" rtlCol="0">
            <a:spAutoFit/>
          </a:bodyPr>
          <a:lstStyle/>
          <a:p>
            <a:r>
              <a:rPr lang="en-US" sz="2000" smtClean="0"/>
              <a:t>Layout compatible with Klystron layout</a:t>
            </a:r>
          </a:p>
          <a:p>
            <a:r>
              <a:rPr lang="en-US" sz="2000" smtClean="0"/>
              <a:t>(Important for utilities and building constraints)</a:t>
            </a:r>
          </a:p>
          <a:p>
            <a:endParaRPr lang="en-US" sz="2000" smtClean="0"/>
          </a:p>
          <a:p>
            <a:r>
              <a:rPr lang="en-US" sz="2000" smtClean="0"/>
              <a:t>Gallery design compatible with both MB-IOT designs</a:t>
            </a:r>
          </a:p>
          <a:p>
            <a:r>
              <a:rPr lang="en-US" sz="2000" smtClean="0"/>
              <a:t>4 Tubes per HV supply</a:t>
            </a:r>
          </a:p>
          <a:p>
            <a:endParaRPr lang="en-US" sz="2000" smtClean="0"/>
          </a:p>
          <a:p>
            <a:r>
              <a:rPr lang="en-US" sz="2000" smtClean="0"/>
              <a:t>One driver rack per MB-IOT</a:t>
            </a:r>
          </a:p>
          <a:p>
            <a:endParaRPr lang="en-US" sz="2000" smtClean="0"/>
          </a:p>
          <a:p>
            <a:r>
              <a:rPr lang="en-US" sz="2000" smtClean="0"/>
              <a:t>HV-Deck for Filament and Grid supplies placed above the tube (Details will depend on final filament/grid requirements)</a:t>
            </a:r>
          </a:p>
        </p:txBody>
      </p:sp>
    </p:spTree>
    <p:extLst>
      <p:ext uri="{BB962C8B-B14F-4D97-AF65-F5344CB8AC3E}">
        <p14:creationId xmlns:p14="http://schemas.microsoft.com/office/powerpoint/2010/main" val="970582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00806" y="1403648"/>
            <a:ext cx="8650974" cy="4279763"/>
          </a:xfrm>
          <a:prstGeom prst="rect">
            <a:avLst/>
          </a:prstGeom>
        </p:spPr>
      </p:pic>
      <p:sp>
        <p:nvSpPr>
          <p:cNvPr id="2" name="Title 1"/>
          <p:cNvSpPr>
            <a:spLocks noGrp="1"/>
          </p:cNvSpPr>
          <p:nvPr>
            <p:ph type="title"/>
          </p:nvPr>
        </p:nvSpPr>
        <p:spPr>
          <a:xfrm>
            <a:off x="251520" y="260648"/>
            <a:ext cx="7139136" cy="1143000"/>
          </a:xfrm>
        </p:spPr>
        <p:txBody>
          <a:bodyPr/>
          <a:lstStyle/>
          <a:p>
            <a:r>
              <a:rPr lang="en-GB" noProof="0" dirty="0" smtClean="0"/>
              <a:t>L3 MBIOT</a:t>
            </a:r>
            <a:endParaRPr lang="en-GB" noProof="0" dirty="0"/>
          </a:p>
        </p:txBody>
      </p:sp>
      <p:sp>
        <p:nvSpPr>
          <p:cNvPr id="4" name="Slide Number Placeholder 3"/>
          <p:cNvSpPr>
            <a:spLocks noGrp="1"/>
          </p:cNvSpPr>
          <p:nvPr>
            <p:ph type="sldNum" sz="quarter" idx="12"/>
          </p:nvPr>
        </p:nvSpPr>
        <p:spPr/>
        <p:txBody>
          <a:bodyPr/>
          <a:lstStyle/>
          <a:p>
            <a:fld id="{551115BC-487E-4422-894C-CB7CD3E79223}" type="slidenum">
              <a:rPr lang="en-GB" smtClean="0"/>
              <a:t>29</a:t>
            </a:fld>
            <a:endParaRPr lang="en-GB"/>
          </a:p>
        </p:txBody>
      </p:sp>
      <p:sp>
        <p:nvSpPr>
          <p:cNvPr id="6" name="TextBox 5"/>
          <p:cNvSpPr txBox="1"/>
          <p:nvPr/>
        </p:nvSpPr>
        <p:spPr>
          <a:xfrm>
            <a:off x="5777617" y="2886914"/>
            <a:ext cx="2282684" cy="2031325"/>
          </a:xfrm>
          <a:prstGeom prst="rect">
            <a:avLst/>
          </a:prstGeom>
          <a:noFill/>
        </p:spPr>
        <p:txBody>
          <a:bodyPr wrap="square" rtlCol="0">
            <a:spAutoFit/>
          </a:bodyPr>
          <a:lstStyle/>
          <a:p>
            <a:r>
              <a:rPr lang="en-US" dirty="0" smtClean="0"/>
              <a:t>Efficiency ≥ 60% from 600 kW to 1.2 MW</a:t>
            </a:r>
          </a:p>
          <a:p>
            <a:endParaRPr lang="en-US" dirty="0"/>
          </a:p>
          <a:p>
            <a:r>
              <a:rPr lang="en-US" dirty="0" smtClean="0"/>
              <a:t>(HV efficiency only)</a:t>
            </a:r>
          </a:p>
          <a:p>
            <a:endParaRPr lang="en-US" dirty="0"/>
          </a:p>
          <a:p>
            <a:endParaRPr lang="en-US" dirty="0" smtClean="0"/>
          </a:p>
          <a:p>
            <a:endParaRPr lang="en-US" dirty="0"/>
          </a:p>
        </p:txBody>
      </p:sp>
      <p:sp>
        <p:nvSpPr>
          <p:cNvPr id="13" name="TextBox 12"/>
          <p:cNvSpPr txBox="1"/>
          <p:nvPr/>
        </p:nvSpPr>
        <p:spPr>
          <a:xfrm>
            <a:off x="370421" y="5358741"/>
            <a:ext cx="4570011" cy="894572"/>
          </a:xfrm>
          <a:prstGeom prst="rect">
            <a:avLst/>
          </a:prstGeom>
          <a:noFill/>
        </p:spPr>
        <p:txBody>
          <a:bodyPr wrap="square" numCol="1" rtlCol="0">
            <a:noAutofit/>
          </a:bodyPr>
          <a:lstStyle/>
          <a:p>
            <a:pPr marL="342900" indent="-342900">
              <a:buFont typeface="Arial" panose="020B0604020202020204" pitchFamily="34" charset="0"/>
              <a:buChar char="•"/>
            </a:pPr>
            <a:r>
              <a:rPr lang="en-US" sz="1800" dirty="0" smtClean="0">
                <a:latin typeface="Calibri" pitchFamily="34" charset="0"/>
              </a:rPr>
              <a:t>Rated output power of 1.2 MW</a:t>
            </a:r>
            <a:br>
              <a:rPr lang="en-US" sz="1800" dirty="0" smtClean="0">
                <a:latin typeface="Calibri" pitchFamily="34" charset="0"/>
              </a:rPr>
            </a:br>
            <a:r>
              <a:rPr lang="en-US" sz="1800" dirty="0" smtClean="0">
                <a:latin typeface="Calibri" pitchFamily="34" charset="0"/>
              </a:rPr>
              <a:t>was achieved at 43.4 kV – the highest level available from the L-3 HV power supply</a:t>
            </a:r>
          </a:p>
        </p:txBody>
      </p:sp>
      <p:sp>
        <p:nvSpPr>
          <p:cNvPr id="14" name="TextBox 13"/>
          <p:cNvSpPr txBox="1"/>
          <p:nvPr/>
        </p:nvSpPr>
        <p:spPr>
          <a:xfrm>
            <a:off x="5029199" y="5358741"/>
            <a:ext cx="3779521" cy="894572"/>
          </a:xfrm>
          <a:prstGeom prst="rect">
            <a:avLst/>
          </a:prstGeom>
          <a:noFill/>
        </p:spPr>
        <p:txBody>
          <a:bodyPr wrap="square" numCol="1" rtlCol="0">
            <a:noAutofit/>
          </a:bodyPr>
          <a:lstStyle/>
          <a:p>
            <a:pPr marL="342900" indent="-342900">
              <a:buFont typeface="Arial" panose="020B0604020202020204" pitchFamily="34" charset="0"/>
              <a:buChar char="•"/>
            </a:pPr>
            <a:r>
              <a:rPr lang="en-US" sz="1800" dirty="0" smtClean="0">
                <a:latin typeface="Calibri" pitchFamily="34" charset="0"/>
              </a:rPr>
              <a:t>Efficiency is maintained above 60% from ~ 650 kW to 1.2 MW</a:t>
            </a:r>
          </a:p>
          <a:p>
            <a:pPr marL="342900" indent="-342900">
              <a:buFont typeface="Arial" panose="020B0604020202020204" pitchFamily="34" charset="0"/>
              <a:buChar char="•"/>
            </a:pPr>
            <a:r>
              <a:rPr lang="en-US" sz="1800" dirty="0" smtClean="0">
                <a:latin typeface="Calibri" pitchFamily="34" charset="0"/>
              </a:rPr>
              <a:t>Maximum efficiency 68.8%</a:t>
            </a:r>
          </a:p>
        </p:txBody>
      </p:sp>
    </p:spTree>
    <p:extLst>
      <p:ext uri="{BB962C8B-B14F-4D97-AF65-F5344CB8AC3E}">
        <p14:creationId xmlns:p14="http://schemas.microsoft.com/office/powerpoint/2010/main" val="209905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lide Number Placeholder 3"/>
          <p:cNvSpPr>
            <a:spLocks noGrp="1"/>
          </p:cNvSpPr>
          <p:nvPr>
            <p:ph type="sldNum" sz="quarter" idx="12"/>
          </p:nvPr>
        </p:nvSpPr>
        <p:spPr>
          <a:xfrm>
            <a:off x="8893969" y="7289933"/>
            <a:ext cx="241102" cy="250031"/>
          </a:xfrm>
          <a:prstGeom prst="rect">
            <a:avLst/>
          </a:prstGeom>
        </p:spPr>
        <p:txBody>
          <a:bodyPr lIns="64288" tIns="32145" rIns="64288" bIns="32145"/>
          <a:lstStyle/>
          <a:p>
            <a:fld id="{56C41586-D860-644E-9CFF-C0246DBDABBD}" type="slidenum">
              <a:rPr lang="en-US"/>
              <a:pPr/>
              <a:t>3</a:t>
            </a:fld>
            <a:endParaRPr lang="en-US"/>
          </a:p>
        </p:txBody>
      </p:sp>
      <p:pic>
        <p:nvPicPr>
          <p:cNvPr id="9218" name="Picture 2"/>
          <p:cNvPicPr>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3" y="1473530"/>
            <a:ext cx="9161859" cy="339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a:tailEnd/>
              </a14:hiddenLine>
            </a:ext>
          </a:extLst>
        </p:spPr>
      </p:pic>
      <p:graphicFrame>
        <p:nvGraphicFramePr>
          <p:cNvPr id="9219" name="Group 3"/>
          <p:cNvGraphicFramePr>
            <a:graphicFrameLocks noGrp="1"/>
          </p:cNvGraphicFramePr>
          <p:nvPr>
            <p:extLst/>
          </p:nvPr>
        </p:nvGraphicFramePr>
        <p:xfrm>
          <a:off x="383977" y="3213402"/>
          <a:ext cx="8220470" cy="3239935"/>
        </p:xfrm>
        <a:graphic>
          <a:graphicData uri="http://schemas.openxmlformats.org/drawingml/2006/table">
            <a:tbl>
              <a:tblPr/>
              <a:tblGrid>
                <a:gridCol w="1303816"/>
                <a:gridCol w="1610829"/>
                <a:gridCol w="2436969"/>
                <a:gridCol w="1593809"/>
                <a:gridCol w="1275047"/>
              </a:tblGrid>
              <a:tr h="510365">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endParaRPr kumimoji="0" lang="en-US" sz="1900" b="0" i="0" u="none" strike="noStrike" cap="none" normalizeH="0" baseline="0">
                        <a:ln>
                          <a:noFill/>
                        </a:ln>
                        <a:solidFill>
                          <a:srgbClr val="FFFFFF"/>
                        </a:solidFill>
                        <a:effectLst/>
                        <a:latin typeface="Gill Sans Light" charset="0"/>
                        <a:ea typeface="ヒラギノ角ゴ ProN W3" charset="0"/>
                        <a:cs typeface="ヒラギノ角ゴ ProN W3" charset="0"/>
                        <a:sym typeface="Gill Sans Light"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smtClean="0">
                          <a:ln>
                            <a:noFill/>
                          </a:ln>
                          <a:solidFill>
                            <a:srgbClr val="FFFFFF"/>
                          </a:solidFill>
                          <a:effectLst/>
                          <a:latin typeface="Gill Sans" charset="0"/>
                          <a:ea typeface="ヒラギノ角ゴ ProN W3" charset="0"/>
                          <a:cs typeface="Gill Sans" charset="0"/>
                          <a:sym typeface="Gill Sans" charset="0"/>
                        </a:rPr>
                        <a:t>Frequency /MHz</a:t>
                      </a:r>
                      <a:endParaRPr kumimoji="0" lang="en-US" sz="1300" b="1" i="0" u="none" strike="noStrike" cap="none" normalizeH="0" baseline="0">
                        <a:ln>
                          <a:noFill/>
                        </a:ln>
                        <a:solidFill>
                          <a:srgbClr val="FFFFFF"/>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a:ln>
                            <a:noFill/>
                          </a:ln>
                          <a:solidFill>
                            <a:srgbClr val="FFFFFF"/>
                          </a:solidFill>
                          <a:effectLst/>
                          <a:latin typeface="Gill Sans" charset="0"/>
                          <a:ea typeface="ヒラギノ角ゴ ProN W3" charset="0"/>
                          <a:cs typeface="Gill Sans" charset="0"/>
                          <a:sym typeface="Gill Sans" charset="0"/>
                        </a:rPr>
                        <a:t>No. of Cavities</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smtClean="0">
                          <a:ln>
                            <a:noFill/>
                          </a:ln>
                          <a:solidFill>
                            <a:srgbClr val="FFFFFF"/>
                          </a:solidFill>
                          <a:effectLst/>
                          <a:latin typeface="Gill Sans" charset="0"/>
                          <a:ea typeface="ヒラギノ角ゴ ProN W3" charset="0"/>
                          <a:cs typeface="Gill Sans" charset="0"/>
                          <a:sym typeface="Gill Sans" charset="0"/>
                        </a:rPr>
                        <a:t>HP RF Technology</a:t>
                      </a:r>
                      <a:endParaRPr kumimoji="0" lang="en-US" sz="1300" b="1" i="0" u="none" strike="noStrike" cap="none" normalizeH="0" baseline="0">
                        <a:ln>
                          <a:noFill/>
                        </a:ln>
                        <a:solidFill>
                          <a:srgbClr val="FFFFFF"/>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300" b="1" i="0" u="none" strike="noStrike" cap="none" normalizeH="0" baseline="0" smtClean="0">
                          <a:ln>
                            <a:noFill/>
                          </a:ln>
                          <a:solidFill>
                            <a:srgbClr val="FFFFFF"/>
                          </a:solidFill>
                          <a:effectLst/>
                          <a:latin typeface="Gill Sans" charset="0"/>
                          <a:ea typeface="ヒラギノ角ゴ ProN W3" charset="0"/>
                          <a:cs typeface="Gill Sans" charset="0"/>
                          <a:sym typeface="Gill Sans" charset="0"/>
                        </a:rPr>
                        <a:t>RF power to beam /kW</a:t>
                      </a:r>
                      <a:endParaRPr kumimoji="0" lang="en-US" sz="1300" b="1" i="0" u="none" strike="noStrike" cap="none" normalizeH="0" baseline="0">
                        <a:ln>
                          <a:noFill/>
                        </a:ln>
                        <a:solidFill>
                          <a:srgbClr val="FFFFFF"/>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solidFill>
                      <a:schemeClr val="accent1"/>
                    </a:solidFill>
                  </a:tcPr>
                </a:tc>
              </a:tr>
              <a:tr h="360686">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a:ln>
                            <a:noFill/>
                          </a:ln>
                          <a:solidFill>
                            <a:srgbClr val="FF6600"/>
                          </a:solidFill>
                          <a:effectLst/>
                          <a:latin typeface="Gill Sans" charset="0"/>
                          <a:ea typeface="ヒラギノ角ゴ ProN W3" charset="0"/>
                          <a:cs typeface="Gill Sans" charset="0"/>
                          <a:sym typeface="Gill Sans" charset="0"/>
                        </a:rPr>
                        <a:t>RFQ</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352.21</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1</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Klystron</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1600</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60686">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a:ln>
                            <a:noFill/>
                          </a:ln>
                          <a:solidFill>
                            <a:srgbClr val="FFFF00"/>
                          </a:solidFill>
                          <a:effectLst>
                            <a:outerShdw blurRad="38100" dist="38100" dir="2700000" algn="tl">
                              <a:srgbClr val="000000">
                                <a:alpha val="43137"/>
                              </a:srgbClr>
                            </a:outerShdw>
                          </a:effectLst>
                          <a:latin typeface="Gill Sans" charset="0"/>
                          <a:ea typeface="ヒラギノ角ゴ ProN W3" charset="0"/>
                          <a:cs typeface="Gill Sans" charset="0"/>
                          <a:sym typeface="Gill Sans" charset="0"/>
                        </a:rPr>
                        <a:t>MEBT</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352.21</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3</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SSA</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20</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60686">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a:ln>
                            <a:noFill/>
                          </a:ln>
                          <a:solidFill>
                            <a:srgbClr val="FFFF00"/>
                          </a:solidFill>
                          <a:effectLst>
                            <a:outerShdw blurRad="38100" dist="38100" dir="2700000" algn="tl">
                              <a:srgbClr val="000000">
                                <a:alpha val="45000"/>
                              </a:srgbClr>
                            </a:outerShdw>
                          </a:effectLst>
                          <a:latin typeface="Gill Sans" charset="0"/>
                          <a:ea typeface="ヒラギノ角ゴ ProN W3" charset="0"/>
                          <a:cs typeface="Gill Sans" charset="0"/>
                          <a:sym typeface="Gill Sans" charset="0"/>
                        </a:rPr>
                        <a:t>DTL</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352.21</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rPr>
                        <a:t>5</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Klystron</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2200</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60686">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a:ln>
                            <a:noFill/>
                          </a:ln>
                          <a:solidFill>
                            <a:srgbClr val="2E6FFD"/>
                          </a:solidFill>
                          <a:effectLst/>
                          <a:latin typeface="Gill Sans" charset="0"/>
                          <a:ea typeface="ヒラギノ角ゴ ProN W3" charset="0"/>
                          <a:cs typeface="Gill Sans" charset="0"/>
                          <a:sym typeface="Gill Sans" charset="0"/>
                        </a:rPr>
                        <a:t>Spoke</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352.21</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26</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Tetrode</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330</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360686">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smtClean="0">
                          <a:ln>
                            <a:noFill/>
                          </a:ln>
                          <a:solidFill>
                            <a:srgbClr val="2E72C6"/>
                          </a:solidFill>
                          <a:effectLst/>
                          <a:latin typeface="Gill Sans" charset="0"/>
                          <a:ea typeface="ヒラギノ角ゴ ProN W3" charset="0"/>
                          <a:cs typeface="Lucida Grande" charset="0"/>
                          <a:sym typeface="Gill Sans" charset="0"/>
                        </a:rPr>
                        <a:t>Medium </a:t>
                      </a:r>
                      <a:r>
                        <a:rPr kumimoji="0" lang="en-US" sz="1600" b="1" i="0" u="none" strike="noStrike" cap="none" normalizeH="0" baseline="0">
                          <a:ln>
                            <a:noFill/>
                          </a:ln>
                          <a:solidFill>
                            <a:srgbClr val="2E72C6"/>
                          </a:solidFill>
                          <a:effectLst/>
                          <a:latin typeface="Gill Sans" charset="0"/>
                          <a:ea typeface="ヒラギノ角ゴ ProN W3" charset="0"/>
                          <a:cs typeface="Lucida Grande" charset="0"/>
                          <a:sym typeface="Gill Sans" charset="0"/>
                        </a:rPr>
                        <a:t>β</a:t>
                      </a: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704.42</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36</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Klystron</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870</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r h="926140">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600" b="1" i="0" u="none" strike="noStrike" cap="none" normalizeH="0" baseline="0">
                          <a:ln>
                            <a:noFill/>
                          </a:ln>
                          <a:solidFill>
                            <a:srgbClr val="2491FF"/>
                          </a:solidFill>
                          <a:effectLst/>
                          <a:latin typeface="Gill Sans" charset="0"/>
                          <a:ea typeface="ヒラギノ角ゴ ProN W3" charset="0"/>
                          <a:cs typeface="Lucida Grande" charset="0"/>
                          <a:sym typeface="Gill Sans" charset="0"/>
                        </a:rPr>
                        <a:t>High </a:t>
                      </a:r>
                      <a:r>
                        <a:rPr kumimoji="0" lang="en-US" sz="1600" b="1" i="0" u="none" strike="noStrike" cap="none" normalizeH="0" baseline="0" smtClean="0">
                          <a:ln>
                            <a:noFill/>
                          </a:ln>
                          <a:solidFill>
                            <a:srgbClr val="2491FF"/>
                          </a:solidFill>
                          <a:effectLst/>
                          <a:latin typeface="Gill Sans" charset="0"/>
                          <a:ea typeface="ヒラギノ角ゴ ProN W3" charset="0"/>
                          <a:cs typeface="Lucida Grande" charset="0"/>
                          <a:sym typeface="Gill Sans" charset="0"/>
                        </a:rPr>
                        <a:t>β</a:t>
                      </a:r>
                      <a:endParaRPr kumimoji="0" lang="en-US" sz="1600" b="1" i="0" u="none" strike="noStrike" cap="none" normalizeH="0" baseline="0">
                        <a:ln>
                          <a:noFill/>
                        </a:ln>
                        <a:solidFill>
                          <a:srgbClr val="2491FF"/>
                        </a:solidFill>
                        <a:effectLst/>
                        <a:latin typeface="Gill Sans" charset="0"/>
                        <a:ea typeface="ヒラギノ角ゴ ProN W3" charset="0"/>
                        <a:cs typeface="Lucida Grande"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704.42</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Total: 84</a:t>
                      </a:r>
                    </a:p>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 Part 1: 44</a:t>
                      </a:r>
                    </a:p>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Part 2: 40</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MB-IOT</a:t>
                      </a:r>
                    </a:p>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(Klystron backup)</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414141"/>
                        </a:buClr>
                        <a:buSzPct val="81000"/>
                        <a:buFont typeface="Gill Sans Light" charset="0"/>
                        <a:buNone/>
                        <a:tabLst/>
                      </a:pPr>
                      <a:r>
                        <a:rPr kumimoji="0" lang="en-US" sz="1700" b="0" i="0" u="none" strike="noStrike" cap="none" normalizeH="0" baseline="0" smtClean="0">
                          <a:ln>
                            <a:noFill/>
                          </a:ln>
                          <a:solidFill>
                            <a:srgbClr val="4D6165"/>
                          </a:solidFill>
                          <a:effectLst/>
                          <a:latin typeface="Gill Sans" charset="0"/>
                          <a:ea typeface="ヒラギノ角ゴ ProN W3" charset="0"/>
                          <a:cs typeface="Gill Sans" charset="0"/>
                          <a:sym typeface="Gill Sans" charset="0"/>
                        </a:rPr>
                        <a:t>1100</a:t>
                      </a:r>
                      <a:endParaRPr kumimoji="0" lang="en-US" sz="1700" b="0" i="0" u="none" strike="noStrike" cap="none" normalizeH="0" baseline="0">
                        <a:ln>
                          <a:noFill/>
                        </a:ln>
                        <a:solidFill>
                          <a:srgbClr val="4D6165"/>
                        </a:solidFill>
                        <a:effectLst/>
                        <a:latin typeface="Gill Sans" charset="0"/>
                        <a:ea typeface="ヒラギノ角ゴ ProN W3" charset="0"/>
                        <a:cs typeface="Gill Sans" charset="0"/>
                        <a:sym typeface="Gill Sans" charset="0"/>
                      </a:endParaRPr>
                    </a:p>
                  </a:txBody>
                  <a:tcPr marL="35718" marR="35718" marT="35719" marB="35719" anchor="ctr" horzOverflow="overflow">
                    <a:lnL w="12700" cap="flat" cmpd="sng" algn="ctr">
                      <a:solidFill>
                        <a:srgbClr val="A4A5A4"/>
                      </a:solidFill>
                      <a:prstDash val="solid"/>
                      <a:round/>
                      <a:headEnd type="none" w="med" len="med"/>
                      <a:tailEnd type="none" w="med" len="med"/>
                    </a:lnL>
                    <a:lnR w="12700" cap="flat" cmpd="sng" algn="ctr">
                      <a:solidFill>
                        <a:srgbClr val="A4A5A4"/>
                      </a:solidFill>
                      <a:prstDash val="solid"/>
                      <a:round/>
                      <a:headEnd type="none" w="med" len="med"/>
                      <a:tailEnd type="none" w="med" len="med"/>
                    </a:lnR>
                    <a:lnT w="12700" cap="flat" cmpd="sng" algn="ctr">
                      <a:solidFill>
                        <a:srgbClr val="A4A5A4"/>
                      </a:solidFill>
                      <a:prstDash val="solid"/>
                      <a:round/>
                      <a:headEnd type="none" w="med" len="med"/>
                      <a:tailEnd type="none" w="med" len="med"/>
                    </a:lnT>
                    <a:lnB w="12700" cap="flat" cmpd="sng" algn="ctr">
                      <a:solidFill>
                        <a:srgbClr val="A4A5A4"/>
                      </a:solidFill>
                      <a:prstDash val="solid"/>
                      <a:round/>
                      <a:headEnd type="none" w="med" len="med"/>
                      <a:tailEnd type="none" w="med" len="med"/>
                    </a:lnB>
                    <a:lnTlToBr>
                      <a:noFill/>
                    </a:lnTlToBr>
                    <a:lnBlToTr>
                      <a:noFill/>
                    </a:lnBlToTr>
                    <a:noFill/>
                  </a:tcPr>
                </a:tc>
              </a:tr>
            </a:tbl>
          </a:graphicData>
        </a:graphic>
      </p:graphicFrame>
      <p:grpSp>
        <p:nvGrpSpPr>
          <p:cNvPr id="9506" name="Group 290"/>
          <p:cNvGrpSpPr>
            <a:grpSpLocks/>
          </p:cNvGrpSpPr>
          <p:nvPr/>
        </p:nvGrpSpPr>
        <p:grpSpPr bwMode="auto">
          <a:xfrm>
            <a:off x="187524" y="1913146"/>
            <a:ext cx="8822531" cy="1143001"/>
            <a:chOff x="0" y="29"/>
            <a:chExt cx="7904" cy="1024"/>
          </a:xfrm>
        </p:grpSpPr>
        <p:sp>
          <p:nvSpPr>
            <p:cNvPr id="9448" name="AutoShape 232"/>
            <p:cNvSpPr>
              <a:spLocks/>
            </p:cNvSpPr>
            <p:nvPr/>
          </p:nvSpPr>
          <p:spPr bwMode="auto">
            <a:xfrm>
              <a:off x="3440" y="408"/>
              <a:ext cx="608" cy="296"/>
            </a:xfrm>
            <a:prstGeom prst="roundRect">
              <a:avLst>
                <a:gd name="adj" fmla="val 29727"/>
              </a:avLst>
            </a:prstGeom>
            <a:solidFill>
              <a:srgbClr val="0000FF">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Spokes</a:t>
              </a:r>
            </a:p>
          </p:txBody>
        </p:sp>
        <p:sp>
          <p:nvSpPr>
            <p:cNvPr id="9449" name="AutoShape 233"/>
            <p:cNvSpPr>
              <a:spLocks/>
            </p:cNvSpPr>
            <p:nvPr/>
          </p:nvSpPr>
          <p:spPr bwMode="auto">
            <a:xfrm>
              <a:off x="4168" y="408"/>
              <a:ext cx="779" cy="296"/>
            </a:xfrm>
            <a:prstGeom prst="roundRect">
              <a:avLst>
                <a:gd name="adj" fmla="val 27023"/>
              </a:avLst>
            </a:prstGeom>
            <a:solidFill>
              <a:srgbClr val="2E72C6">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Medium β</a:t>
              </a:r>
            </a:p>
          </p:txBody>
        </p:sp>
        <p:sp>
          <p:nvSpPr>
            <p:cNvPr id="9450" name="AutoShape 234"/>
            <p:cNvSpPr>
              <a:spLocks/>
            </p:cNvSpPr>
            <p:nvPr/>
          </p:nvSpPr>
          <p:spPr bwMode="auto">
            <a:xfrm>
              <a:off x="5098" y="404"/>
              <a:ext cx="801" cy="304"/>
            </a:xfrm>
            <a:prstGeom prst="roundRect">
              <a:avLst>
                <a:gd name="adj" fmla="val 26315"/>
              </a:avLst>
            </a:prstGeom>
            <a:solidFill>
              <a:srgbClr val="2491FF">
                <a:alpha val="79999"/>
              </a:srgbClr>
            </a:solidFill>
            <a:ln w="25400" cap="flat">
              <a:solidFill>
                <a:srgbClr val="4D4D4D">
                  <a:alpha val="79999"/>
                </a:srgbClr>
              </a:solidFill>
              <a:prstDash val="solid"/>
              <a:miter lim="800000"/>
              <a:headEnd type="none" w="med" len="med"/>
              <a:tailEnd type="none" w="med" len="med"/>
            </a:ln>
          </p:spPr>
          <p:txBody>
            <a:bodyPr lIns="0" tIns="0" rIns="0" bIns="0" anchor="ctr"/>
            <a:lstStyle/>
            <a:p>
              <a:r>
                <a:rPr lang="en-US" sz="1300">
                  <a:solidFill>
                    <a:srgbClr val="FFFFFF"/>
                  </a:solidFill>
                  <a:effectLst>
                    <a:outerShdw blurRad="38100" dist="38100" dir="2700000" algn="tl">
                      <a:srgbClr val="000000"/>
                    </a:outerShdw>
                  </a:effectLst>
                  <a:latin typeface="Gill Sans" charset="0"/>
                  <a:ea typeface="ＭＳ Ｐゴシック" charset="0"/>
                  <a:cs typeface="Lucida Grande" charset="0"/>
                  <a:sym typeface="Gill Sans" charset="0"/>
                </a:rPr>
                <a:t>High β</a:t>
              </a:r>
            </a:p>
          </p:txBody>
        </p:sp>
        <p:sp>
          <p:nvSpPr>
            <p:cNvPr id="9451" name="AutoShape 235"/>
            <p:cNvSpPr>
              <a:spLocks/>
            </p:cNvSpPr>
            <p:nvPr/>
          </p:nvSpPr>
          <p:spPr bwMode="auto">
            <a:xfrm>
              <a:off x="2736" y="408"/>
              <a:ext cx="488" cy="296"/>
            </a:xfrm>
            <a:prstGeom prst="roundRect">
              <a:avLst>
                <a:gd name="adj" fmla="val 21620"/>
              </a:avLst>
            </a:prstGeom>
            <a:solidFill>
              <a:srgbClr val="FFFF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b="1">
                  <a:solidFill>
                    <a:srgbClr val="000000"/>
                  </a:solidFill>
                  <a:latin typeface="Gill Sans" charset="0"/>
                  <a:ea typeface="ＭＳ Ｐゴシック" charset="0"/>
                  <a:cs typeface="Gill Sans" charset="0"/>
                  <a:sym typeface="Gill Sans" charset="0"/>
                </a:rPr>
                <a:t>DTL</a:t>
              </a:r>
            </a:p>
          </p:txBody>
        </p:sp>
        <p:sp>
          <p:nvSpPr>
            <p:cNvPr id="9452" name="AutoShape 236"/>
            <p:cNvSpPr>
              <a:spLocks/>
            </p:cNvSpPr>
            <p:nvPr/>
          </p:nvSpPr>
          <p:spPr bwMode="auto">
            <a:xfrm>
              <a:off x="2080" y="408"/>
              <a:ext cx="544" cy="296"/>
            </a:xfrm>
            <a:prstGeom prst="roundRect">
              <a:avLst>
                <a:gd name="adj" fmla="val 29727"/>
              </a:avLst>
            </a:prstGeom>
            <a:solidFill>
              <a:srgbClr val="FFFF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b="1" smtClean="0">
                  <a:solidFill>
                    <a:srgbClr val="000000"/>
                  </a:solidFill>
                  <a:latin typeface="Gill Sans" charset="0"/>
                  <a:ea typeface="ＭＳ Ｐゴシック" charset="0"/>
                  <a:cs typeface="Gill Sans" charset="0"/>
                  <a:sym typeface="Gill Sans" charset="0"/>
                </a:rPr>
                <a:t>MEBT</a:t>
              </a:r>
              <a:endParaRPr lang="en-US" sz="1300" b="1">
                <a:solidFill>
                  <a:srgbClr val="000000"/>
                </a:solidFill>
                <a:latin typeface="Gill Sans" charset="0"/>
                <a:ea typeface="ＭＳ Ｐゴシック" charset="0"/>
                <a:cs typeface="Gill Sans" charset="0"/>
                <a:sym typeface="Gill Sans" charset="0"/>
              </a:endParaRPr>
            </a:p>
          </p:txBody>
        </p:sp>
        <p:sp>
          <p:nvSpPr>
            <p:cNvPr id="9453" name="AutoShape 237"/>
            <p:cNvSpPr>
              <a:spLocks/>
            </p:cNvSpPr>
            <p:nvPr/>
          </p:nvSpPr>
          <p:spPr bwMode="auto">
            <a:xfrm>
              <a:off x="1408" y="408"/>
              <a:ext cx="548" cy="296"/>
            </a:xfrm>
            <a:prstGeom prst="roundRect">
              <a:avLst>
                <a:gd name="adj" fmla="val 29727"/>
              </a:avLst>
            </a:prstGeom>
            <a:solidFill>
              <a:srgbClr val="FF66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a:solidFill>
                    <a:schemeClr val="bg1"/>
                  </a:solidFill>
                  <a:effectLst>
                    <a:outerShdw blurRad="38100" dist="38100" dir="2700000" algn="tl">
                      <a:srgbClr val="000000">
                        <a:alpha val="43137"/>
                      </a:srgbClr>
                    </a:outerShdw>
                  </a:effectLst>
                  <a:latin typeface="Gill Sans" charset="0"/>
                  <a:ea typeface="ＭＳ Ｐゴシック" charset="0"/>
                  <a:cs typeface="Gill Sans" charset="0"/>
                  <a:sym typeface="Gill Sans" charset="0"/>
                </a:rPr>
                <a:t>RFQ</a:t>
              </a:r>
            </a:p>
          </p:txBody>
        </p:sp>
        <p:sp>
          <p:nvSpPr>
            <p:cNvPr id="9454" name="AutoShape 238"/>
            <p:cNvSpPr>
              <a:spLocks/>
            </p:cNvSpPr>
            <p:nvPr/>
          </p:nvSpPr>
          <p:spPr bwMode="auto">
            <a:xfrm>
              <a:off x="768" y="408"/>
              <a:ext cx="548" cy="296"/>
            </a:xfrm>
            <a:prstGeom prst="roundRect">
              <a:avLst>
                <a:gd name="adj" fmla="val 27023"/>
              </a:avLst>
            </a:prstGeom>
            <a:solidFill>
              <a:schemeClr val="accent6">
                <a:alpha val="89999"/>
              </a:scheme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a:solidFill>
                    <a:schemeClr val="bg1"/>
                  </a:solidFill>
                  <a:effectLst>
                    <a:outerShdw blurRad="38100" dist="38100" dir="2700000" algn="tl">
                      <a:srgbClr val="000000"/>
                    </a:outerShdw>
                  </a:effectLst>
                  <a:latin typeface="Gill Sans" charset="0"/>
                  <a:ea typeface="ＭＳ Ｐゴシック" charset="0"/>
                  <a:cs typeface="Gill Sans" charset="0"/>
                  <a:sym typeface="Gill Sans" charset="0"/>
                </a:rPr>
                <a:t>LEBT</a:t>
              </a:r>
            </a:p>
          </p:txBody>
        </p:sp>
        <p:sp>
          <p:nvSpPr>
            <p:cNvPr id="9455" name="AutoShape 239"/>
            <p:cNvSpPr>
              <a:spLocks/>
            </p:cNvSpPr>
            <p:nvPr/>
          </p:nvSpPr>
          <p:spPr bwMode="auto">
            <a:xfrm>
              <a:off x="0" y="408"/>
              <a:ext cx="664" cy="296"/>
            </a:xfrm>
            <a:prstGeom prst="roundRect">
              <a:avLst>
                <a:gd name="adj" fmla="val 24324"/>
              </a:avLst>
            </a:prstGeom>
            <a:solidFill>
              <a:srgbClr val="FF000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300">
                  <a:solidFill>
                    <a:schemeClr val="bg1"/>
                  </a:solidFill>
                  <a:effectLst>
                    <a:outerShdw blurRad="38100" dist="38100" dir="2700000" algn="tl">
                      <a:srgbClr val="000000"/>
                    </a:outerShdw>
                  </a:effectLst>
                  <a:latin typeface="Gill Sans" charset="0"/>
                  <a:ea typeface="ＭＳ Ｐゴシック" charset="0"/>
                  <a:cs typeface="Gill Sans" charset="0"/>
                  <a:sym typeface="Gill Sans" charset="0"/>
                </a:rPr>
                <a:t>Source</a:t>
              </a:r>
            </a:p>
          </p:txBody>
        </p:sp>
        <p:sp>
          <p:nvSpPr>
            <p:cNvPr id="9456" name="AutoShape 240"/>
            <p:cNvSpPr>
              <a:spLocks/>
            </p:cNvSpPr>
            <p:nvPr/>
          </p:nvSpPr>
          <p:spPr bwMode="auto">
            <a:xfrm>
              <a:off x="6040" y="408"/>
              <a:ext cx="1136" cy="296"/>
            </a:xfrm>
            <a:prstGeom prst="roundRect">
              <a:avLst>
                <a:gd name="adj" fmla="val 18917"/>
              </a:avLst>
            </a:prstGeom>
            <a:solidFill>
              <a:srgbClr val="D000D0">
                <a:alpha val="89999"/>
              </a:srgbClr>
            </a:solidFill>
            <a:ln w="25400" cap="flat">
              <a:solidFill>
                <a:srgbClr val="4D4D4D">
                  <a:alpha val="89999"/>
                </a:srgbClr>
              </a:solidFill>
              <a:prstDash val="solid"/>
              <a:miter lim="800000"/>
              <a:headEnd type="none" w="med" len="med"/>
              <a:tailEnd type="none" w="med" len="med"/>
            </a:ln>
          </p:spPr>
          <p:txBody>
            <a:bodyPr lIns="0" tIns="0" rIns="0" bIns="0" anchor="ctr"/>
            <a:lstStyle/>
            <a:p>
              <a:r>
                <a:rPr lang="en-US" sz="10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HEBT &amp; Contingency</a:t>
              </a:r>
            </a:p>
          </p:txBody>
        </p:sp>
        <p:sp>
          <p:nvSpPr>
            <p:cNvPr id="9457" name="Oval 241"/>
            <p:cNvSpPr>
              <a:spLocks/>
            </p:cNvSpPr>
            <p:nvPr/>
          </p:nvSpPr>
          <p:spPr bwMode="auto">
            <a:xfrm>
              <a:off x="7296" y="256"/>
              <a:ext cx="608" cy="608"/>
            </a:xfrm>
            <a:prstGeom prst="ellipse">
              <a:avLst/>
            </a:prstGeom>
            <a:solidFill>
              <a:srgbClr val="FF0000">
                <a:alpha val="79999"/>
              </a:srgbClr>
            </a:solidFill>
            <a:ln w="25400" cap="flat">
              <a:solidFill>
                <a:srgbClr val="676767">
                  <a:alpha val="79999"/>
                </a:srgbClr>
              </a:solidFill>
              <a:prstDash val="solid"/>
              <a:miter lim="800000"/>
              <a:headEnd type="none" w="med" len="med"/>
              <a:tailEnd type="none" w="med" len="med"/>
            </a:ln>
          </p:spPr>
          <p:txBody>
            <a:bodyPr lIns="0" tIns="0" rIns="0" bIns="0" anchor="ctr"/>
            <a:lstStyle/>
            <a:p>
              <a:pPr>
                <a:lnSpc>
                  <a:spcPct val="120000"/>
                </a:lnSpc>
              </a:pPr>
              <a:r>
                <a:rPr lang="en-US" sz="1300">
                  <a:solidFill>
                    <a:srgbClr val="FFFFFF"/>
                  </a:solidFill>
                  <a:effectLst>
                    <a:outerShdw blurRad="38100" dist="38100" dir="2700000" algn="tl">
                      <a:srgbClr val="000000"/>
                    </a:outerShdw>
                  </a:effectLst>
                  <a:latin typeface="Gill Sans" charset="0"/>
                  <a:ea typeface="ＭＳ Ｐゴシック" charset="0"/>
                  <a:cs typeface="Gill Sans" charset="0"/>
                  <a:sym typeface="Gill Sans" charset="0"/>
                </a:rPr>
                <a:t>Target</a:t>
              </a:r>
            </a:p>
          </p:txBody>
        </p:sp>
        <p:sp>
          <p:nvSpPr>
            <p:cNvPr id="9458" name="Line 242"/>
            <p:cNvSpPr>
              <a:spLocks noChangeShapeType="1"/>
            </p:cNvSpPr>
            <p:nvPr/>
          </p:nvSpPr>
          <p:spPr bwMode="auto">
            <a:xfrm flipH="1">
              <a:off x="6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59" name="Line 243"/>
            <p:cNvSpPr>
              <a:spLocks noChangeShapeType="1"/>
            </p:cNvSpPr>
            <p:nvPr/>
          </p:nvSpPr>
          <p:spPr bwMode="auto">
            <a:xfrm flipH="1">
              <a:off x="1312"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0" name="Line 244"/>
            <p:cNvSpPr>
              <a:spLocks noChangeShapeType="1"/>
            </p:cNvSpPr>
            <p:nvPr/>
          </p:nvSpPr>
          <p:spPr bwMode="auto">
            <a:xfrm flipH="1">
              <a:off x="196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1" name="Line 245"/>
            <p:cNvSpPr>
              <a:spLocks noChangeShapeType="1"/>
            </p:cNvSpPr>
            <p:nvPr/>
          </p:nvSpPr>
          <p:spPr bwMode="auto">
            <a:xfrm flipH="1">
              <a:off x="2624"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2" name="Line 246"/>
            <p:cNvSpPr>
              <a:spLocks noChangeShapeType="1"/>
            </p:cNvSpPr>
            <p:nvPr/>
          </p:nvSpPr>
          <p:spPr bwMode="auto">
            <a:xfrm flipH="1">
              <a:off x="3232" y="560"/>
              <a:ext cx="20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3" name="Line 247"/>
            <p:cNvSpPr>
              <a:spLocks noChangeShapeType="1"/>
            </p:cNvSpPr>
            <p:nvPr/>
          </p:nvSpPr>
          <p:spPr bwMode="auto">
            <a:xfrm flipH="1">
              <a:off x="405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4" name="Line 248"/>
            <p:cNvSpPr>
              <a:spLocks noChangeShapeType="1"/>
            </p:cNvSpPr>
            <p:nvPr/>
          </p:nvSpPr>
          <p:spPr bwMode="auto">
            <a:xfrm flipH="1">
              <a:off x="4936" y="560"/>
              <a:ext cx="152"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5" name="Line 249"/>
            <p:cNvSpPr>
              <a:spLocks noChangeShapeType="1"/>
            </p:cNvSpPr>
            <p:nvPr/>
          </p:nvSpPr>
          <p:spPr bwMode="auto">
            <a:xfrm flipH="1">
              <a:off x="5920"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6" name="Line 250"/>
            <p:cNvSpPr>
              <a:spLocks noChangeShapeType="1"/>
            </p:cNvSpPr>
            <p:nvPr/>
          </p:nvSpPr>
          <p:spPr bwMode="auto">
            <a:xfrm flipH="1">
              <a:off x="7176" y="560"/>
              <a:ext cx="120" cy="0"/>
            </a:xfrm>
            <a:prstGeom prst="line">
              <a:avLst/>
            </a:prstGeom>
            <a:noFill/>
            <a:ln w="25400" cap="flat">
              <a:solidFill>
                <a:srgbClr val="000000"/>
              </a:solidFill>
              <a:prstDash val="solid"/>
              <a:miter lim="800000"/>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7" name="Line 251"/>
            <p:cNvSpPr>
              <a:spLocks noChangeShapeType="1"/>
            </p:cNvSpPr>
            <p:nvPr/>
          </p:nvSpPr>
          <p:spPr bwMode="auto">
            <a:xfrm flipH="1">
              <a:off x="1192" y="304"/>
              <a:ext cx="12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8" name="Line 252"/>
            <p:cNvSpPr>
              <a:spLocks noChangeShapeType="1"/>
            </p:cNvSpPr>
            <p:nvPr/>
          </p:nvSpPr>
          <p:spPr bwMode="auto">
            <a:xfrm flipH="1">
              <a:off x="784" y="304"/>
              <a:ext cx="12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69" name="Rectangle 253"/>
            <p:cNvSpPr>
              <a:spLocks/>
            </p:cNvSpPr>
            <p:nvPr/>
          </p:nvSpPr>
          <p:spPr bwMode="auto">
            <a:xfrm>
              <a:off x="923"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a:solidFill>
                    <a:srgbClr val="000000"/>
                  </a:solidFill>
                  <a:latin typeface="Gill Sans" charset="0"/>
                  <a:ea typeface="ＭＳ Ｐゴシック" charset="0"/>
                  <a:cs typeface="Gill Sans" charset="0"/>
                  <a:sym typeface="Gill Sans" charset="0"/>
                </a:rPr>
                <a:t>2.4 m</a:t>
              </a:r>
            </a:p>
          </p:txBody>
        </p:sp>
        <p:sp>
          <p:nvSpPr>
            <p:cNvPr id="9470" name="Line 254"/>
            <p:cNvSpPr>
              <a:spLocks noChangeShapeType="1"/>
            </p:cNvSpPr>
            <p:nvPr/>
          </p:nvSpPr>
          <p:spPr bwMode="auto">
            <a:xfrm flipH="1">
              <a:off x="184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1" name="Line 255"/>
            <p:cNvSpPr>
              <a:spLocks noChangeShapeType="1"/>
            </p:cNvSpPr>
            <p:nvPr/>
          </p:nvSpPr>
          <p:spPr bwMode="auto">
            <a:xfrm flipH="1">
              <a:off x="1424"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2" name="Rectangle 256"/>
            <p:cNvSpPr>
              <a:spLocks/>
            </p:cNvSpPr>
            <p:nvPr/>
          </p:nvSpPr>
          <p:spPr bwMode="auto">
            <a:xfrm>
              <a:off x="1579"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smtClean="0">
                  <a:solidFill>
                    <a:srgbClr val="000000"/>
                  </a:solidFill>
                  <a:latin typeface="Gill Sans" charset="0"/>
                  <a:ea typeface="ＭＳ Ｐゴシック" charset="0"/>
                  <a:cs typeface="Gill Sans" charset="0"/>
                  <a:sym typeface="Gill Sans" charset="0"/>
                </a:rPr>
                <a:t>4.5 </a:t>
              </a:r>
              <a:r>
                <a:rPr lang="en-US" sz="1000">
                  <a:solidFill>
                    <a:srgbClr val="000000"/>
                  </a:solidFill>
                  <a:latin typeface="Gill Sans" charset="0"/>
                  <a:ea typeface="ＭＳ Ｐゴシック" charset="0"/>
                  <a:cs typeface="Gill Sans" charset="0"/>
                  <a:sym typeface="Gill Sans" charset="0"/>
                </a:rPr>
                <a:t>m</a:t>
              </a:r>
            </a:p>
          </p:txBody>
        </p:sp>
        <p:sp>
          <p:nvSpPr>
            <p:cNvPr id="9473" name="Line 257"/>
            <p:cNvSpPr>
              <a:spLocks noChangeShapeType="1"/>
            </p:cNvSpPr>
            <p:nvPr/>
          </p:nvSpPr>
          <p:spPr bwMode="auto">
            <a:xfrm flipH="1">
              <a:off x="2512"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4" name="Line 258"/>
            <p:cNvSpPr>
              <a:spLocks noChangeShapeType="1"/>
            </p:cNvSpPr>
            <p:nvPr/>
          </p:nvSpPr>
          <p:spPr bwMode="auto">
            <a:xfrm flipH="1">
              <a:off x="2112"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5" name="Rectangle 259"/>
            <p:cNvSpPr>
              <a:spLocks/>
            </p:cNvSpPr>
            <p:nvPr/>
          </p:nvSpPr>
          <p:spPr bwMode="auto">
            <a:xfrm>
              <a:off x="2231" y="221"/>
              <a:ext cx="269"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smtClean="0">
                  <a:solidFill>
                    <a:srgbClr val="000000"/>
                  </a:solidFill>
                  <a:latin typeface="Gill Sans" charset="0"/>
                  <a:ea typeface="ＭＳ Ｐゴシック" charset="0"/>
                  <a:cs typeface="Gill Sans" charset="0"/>
                  <a:sym typeface="Gill Sans" charset="0"/>
                </a:rPr>
                <a:t>3.6 </a:t>
              </a:r>
              <a:r>
                <a:rPr lang="en-US" sz="1000">
                  <a:solidFill>
                    <a:srgbClr val="000000"/>
                  </a:solidFill>
                  <a:latin typeface="Gill Sans" charset="0"/>
                  <a:ea typeface="ＭＳ Ｐゴシック" charset="0"/>
                  <a:cs typeface="Gill Sans" charset="0"/>
                  <a:sym typeface="Gill Sans" charset="0"/>
                </a:rPr>
                <a:t>m</a:t>
              </a:r>
            </a:p>
          </p:txBody>
        </p:sp>
        <p:sp>
          <p:nvSpPr>
            <p:cNvPr id="9476" name="Line 260"/>
            <p:cNvSpPr>
              <a:spLocks noChangeShapeType="1"/>
            </p:cNvSpPr>
            <p:nvPr/>
          </p:nvSpPr>
          <p:spPr bwMode="auto">
            <a:xfrm flipH="1">
              <a:off x="3160" y="304"/>
              <a:ext cx="88"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7" name="Line 261"/>
            <p:cNvSpPr>
              <a:spLocks noChangeShapeType="1"/>
            </p:cNvSpPr>
            <p:nvPr/>
          </p:nvSpPr>
          <p:spPr bwMode="auto">
            <a:xfrm flipH="1">
              <a:off x="2728" y="304"/>
              <a:ext cx="80"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78" name="Rectangle 262"/>
            <p:cNvSpPr>
              <a:spLocks/>
            </p:cNvSpPr>
            <p:nvPr/>
          </p:nvSpPr>
          <p:spPr bwMode="auto">
            <a:xfrm>
              <a:off x="2840" y="221"/>
              <a:ext cx="276"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a:solidFill>
                    <a:srgbClr val="000000"/>
                  </a:solidFill>
                  <a:latin typeface="Gill Sans" charset="0"/>
                  <a:ea typeface="ＭＳ Ｐゴシック" charset="0"/>
                  <a:cs typeface="Gill Sans" charset="0"/>
                  <a:sym typeface="Gill Sans" charset="0"/>
                </a:rPr>
                <a:t> </a:t>
              </a:r>
              <a:r>
                <a:rPr lang="en-US" sz="1000" smtClean="0">
                  <a:solidFill>
                    <a:srgbClr val="000000"/>
                  </a:solidFill>
                  <a:latin typeface="Gill Sans" charset="0"/>
                  <a:ea typeface="ＭＳ Ｐゴシック" charset="0"/>
                  <a:cs typeface="Gill Sans" charset="0"/>
                  <a:sym typeface="Gill Sans" charset="0"/>
                </a:rPr>
                <a:t>40 </a:t>
              </a:r>
              <a:r>
                <a:rPr lang="en-US" sz="1000">
                  <a:solidFill>
                    <a:srgbClr val="000000"/>
                  </a:solidFill>
                  <a:latin typeface="Gill Sans" charset="0"/>
                  <a:ea typeface="ＭＳ Ｐゴシック" charset="0"/>
                  <a:cs typeface="Gill Sans" charset="0"/>
                  <a:sym typeface="Gill Sans" charset="0"/>
                </a:rPr>
                <a:t>m</a:t>
              </a:r>
            </a:p>
          </p:txBody>
        </p:sp>
        <p:sp>
          <p:nvSpPr>
            <p:cNvPr id="9479" name="Line 263"/>
            <p:cNvSpPr>
              <a:spLocks noChangeShapeType="1"/>
            </p:cNvSpPr>
            <p:nvPr/>
          </p:nvSpPr>
          <p:spPr bwMode="auto">
            <a:xfrm flipH="1">
              <a:off x="3928" y="304"/>
              <a:ext cx="112"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0" name="Line 264"/>
            <p:cNvSpPr>
              <a:spLocks noChangeShapeType="1"/>
            </p:cNvSpPr>
            <p:nvPr/>
          </p:nvSpPr>
          <p:spPr bwMode="auto">
            <a:xfrm flipH="1">
              <a:off x="3456" y="304"/>
              <a:ext cx="10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1" name="Rectangle 265"/>
            <p:cNvSpPr>
              <a:spLocks/>
            </p:cNvSpPr>
            <p:nvPr/>
          </p:nvSpPr>
          <p:spPr bwMode="auto">
            <a:xfrm>
              <a:off x="361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smtClean="0">
                  <a:solidFill>
                    <a:srgbClr val="000000"/>
                  </a:solidFill>
                  <a:latin typeface="Gill Sans" charset="0"/>
                  <a:ea typeface="ＭＳ Ｐゴシック" charset="0"/>
                  <a:cs typeface="Gill Sans" charset="0"/>
                  <a:sym typeface="Gill Sans" charset="0"/>
                </a:rPr>
                <a:t>54 </a:t>
              </a:r>
              <a:r>
                <a:rPr lang="en-US" sz="1000">
                  <a:solidFill>
                    <a:srgbClr val="000000"/>
                  </a:solidFill>
                  <a:latin typeface="Gill Sans" charset="0"/>
                  <a:ea typeface="ＭＳ Ｐゴシック" charset="0"/>
                  <a:cs typeface="Gill Sans" charset="0"/>
                  <a:sym typeface="Gill Sans" charset="0"/>
                </a:rPr>
                <a:t>m</a:t>
              </a:r>
            </a:p>
          </p:txBody>
        </p:sp>
        <p:sp>
          <p:nvSpPr>
            <p:cNvPr id="9482" name="Line 266"/>
            <p:cNvSpPr>
              <a:spLocks noChangeShapeType="1"/>
            </p:cNvSpPr>
            <p:nvPr/>
          </p:nvSpPr>
          <p:spPr bwMode="auto">
            <a:xfrm flipH="1">
              <a:off x="4752" y="304"/>
              <a:ext cx="160"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3" name="Line 267"/>
            <p:cNvSpPr>
              <a:spLocks noChangeShapeType="1"/>
            </p:cNvSpPr>
            <p:nvPr/>
          </p:nvSpPr>
          <p:spPr bwMode="auto">
            <a:xfrm flipH="1">
              <a:off x="4176" y="304"/>
              <a:ext cx="18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4" name="Rectangle 268"/>
            <p:cNvSpPr>
              <a:spLocks/>
            </p:cNvSpPr>
            <p:nvPr/>
          </p:nvSpPr>
          <p:spPr bwMode="auto">
            <a:xfrm>
              <a:off x="4391" y="221"/>
              <a:ext cx="24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smtClean="0">
                  <a:solidFill>
                    <a:srgbClr val="000000"/>
                  </a:solidFill>
                  <a:latin typeface="Gill Sans" charset="0"/>
                  <a:ea typeface="ＭＳ Ｐゴシック" charset="0"/>
                  <a:cs typeface="Gill Sans" charset="0"/>
                  <a:sym typeface="Gill Sans" charset="0"/>
                </a:rPr>
                <a:t>75 </a:t>
              </a:r>
              <a:r>
                <a:rPr lang="en-US" sz="1000">
                  <a:solidFill>
                    <a:srgbClr val="000000"/>
                  </a:solidFill>
                  <a:latin typeface="Gill Sans" charset="0"/>
                  <a:ea typeface="ＭＳ Ｐゴシック" charset="0"/>
                  <a:cs typeface="Gill Sans" charset="0"/>
                  <a:sym typeface="Gill Sans" charset="0"/>
                </a:rPr>
                <a:t>m</a:t>
              </a:r>
            </a:p>
          </p:txBody>
        </p:sp>
        <p:sp>
          <p:nvSpPr>
            <p:cNvPr id="9485" name="Line 269"/>
            <p:cNvSpPr>
              <a:spLocks noChangeShapeType="1"/>
            </p:cNvSpPr>
            <p:nvPr/>
          </p:nvSpPr>
          <p:spPr bwMode="auto">
            <a:xfrm flipH="1">
              <a:off x="5744" y="304"/>
              <a:ext cx="184" cy="0"/>
            </a:xfrm>
            <a:prstGeom prst="line">
              <a:avLst/>
            </a:prstGeom>
            <a:noFill/>
            <a:ln w="19050" cap="flat">
              <a:solidFill>
                <a:srgbClr val="000000"/>
              </a:solidFill>
              <a:prstDash val="solid"/>
              <a:miter lim="800000"/>
              <a:headEnd type="arrow"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6" name="Line 270"/>
            <p:cNvSpPr>
              <a:spLocks noChangeShapeType="1"/>
            </p:cNvSpPr>
            <p:nvPr/>
          </p:nvSpPr>
          <p:spPr bwMode="auto">
            <a:xfrm flipH="1">
              <a:off x="5096" y="304"/>
              <a:ext cx="144" cy="0"/>
            </a:xfrm>
            <a:prstGeom prst="line">
              <a:avLst/>
            </a:prstGeom>
            <a:noFill/>
            <a:ln w="19050" cap="flat">
              <a:solidFill>
                <a:srgbClr val="000000"/>
              </a:solidFill>
              <a:prstDash val="solid"/>
              <a:miter lim="800000"/>
              <a:headEnd type="none" w="med" len="med"/>
              <a:tailEnd type="arrow"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87" name="Rectangle 271"/>
            <p:cNvSpPr>
              <a:spLocks/>
            </p:cNvSpPr>
            <p:nvPr/>
          </p:nvSpPr>
          <p:spPr bwMode="auto">
            <a:xfrm>
              <a:off x="5297" y="221"/>
              <a:ext cx="302"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smtClean="0">
                  <a:solidFill>
                    <a:srgbClr val="000000"/>
                  </a:solidFill>
                  <a:latin typeface="Gill Sans" charset="0"/>
                  <a:ea typeface="ＭＳ Ｐゴシック" charset="0"/>
                  <a:cs typeface="Gill Sans" charset="0"/>
                  <a:sym typeface="Gill Sans" charset="0"/>
                </a:rPr>
                <a:t>174 </a:t>
              </a:r>
              <a:r>
                <a:rPr lang="en-US" sz="1000">
                  <a:solidFill>
                    <a:srgbClr val="000000"/>
                  </a:solidFill>
                  <a:latin typeface="Gill Sans" charset="0"/>
                  <a:ea typeface="ＭＳ Ｐゴシック" charset="0"/>
                  <a:cs typeface="Gill Sans" charset="0"/>
                  <a:sym typeface="Gill Sans" charset="0"/>
                </a:rPr>
                <a:t>m</a:t>
              </a:r>
            </a:p>
          </p:txBody>
        </p:sp>
        <p:sp>
          <p:nvSpPr>
            <p:cNvPr id="9488" name="AutoShape 272"/>
            <p:cNvSpPr>
              <a:spLocks/>
            </p:cNvSpPr>
            <p:nvPr/>
          </p:nvSpPr>
          <p:spPr bwMode="auto">
            <a:xfrm rot="-5400000">
              <a:off x="63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89" name="AutoShape 273"/>
            <p:cNvSpPr>
              <a:spLocks/>
            </p:cNvSpPr>
            <p:nvPr/>
          </p:nvSpPr>
          <p:spPr bwMode="auto">
            <a:xfrm rot="-5400000">
              <a:off x="1916"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0" name="AutoShape 274"/>
            <p:cNvSpPr>
              <a:spLocks/>
            </p:cNvSpPr>
            <p:nvPr/>
          </p:nvSpPr>
          <p:spPr bwMode="auto">
            <a:xfrm rot="-5400000">
              <a:off x="320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1" name="AutoShape 275"/>
            <p:cNvSpPr>
              <a:spLocks/>
            </p:cNvSpPr>
            <p:nvPr/>
          </p:nvSpPr>
          <p:spPr bwMode="auto">
            <a:xfrm rot="-5400000">
              <a:off x="4020"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2" name="AutoShape 276"/>
            <p:cNvSpPr>
              <a:spLocks/>
            </p:cNvSpPr>
            <p:nvPr/>
          </p:nvSpPr>
          <p:spPr bwMode="auto">
            <a:xfrm rot="-5400000">
              <a:off x="4908"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3" name="AutoShape 277"/>
            <p:cNvSpPr>
              <a:spLocks/>
            </p:cNvSpPr>
            <p:nvPr/>
          </p:nvSpPr>
          <p:spPr bwMode="auto">
            <a:xfrm rot="-5400000">
              <a:off x="5884" y="716"/>
              <a:ext cx="208" cy="104"/>
            </a:xfrm>
            <a:prstGeom prst="rightArrow">
              <a:avLst>
                <a:gd name="adj1" fmla="val 40000"/>
                <a:gd name="adj2" fmla="val 107694"/>
              </a:avLst>
            </a:prstGeom>
            <a:solidFill>
              <a:srgbClr val="FFFFFF"/>
            </a:solidFill>
            <a:ln w="12700" cap="flat">
              <a:solidFill>
                <a:srgbClr val="000000"/>
              </a:solidFill>
              <a:prstDash val="solid"/>
              <a:miter lim="800000"/>
              <a:headEnd type="none" w="med" len="med"/>
              <a:tailEnd type="none" w="med" len="med"/>
            </a:ln>
          </p:spPr>
          <p:txBody>
            <a:bodyPr lIns="0" tIns="0" rIns="0" bIns="0"/>
            <a:lstStyle/>
            <a:p>
              <a:endParaRPr lang="en-US"/>
            </a:p>
          </p:txBody>
        </p:sp>
        <p:sp>
          <p:nvSpPr>
            <p:cNvPr id="9494" name="Rectangle 278"/>
            <p:cNvSpPr>
              <a:spLocks/>
            </p:cNvSpPr>
            <p:nvPr/>
          </p:nvSpPr>
          <p:spPr bwMode="auto">
            <a:xfrm>
              <a:off x="506" y="894"/>
              <a:ext cx="363"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75 keV</a:t>
              </a:r>
            </a:p>
          </p:txBody>
        </p:sp>
        <p:sp>
          <p:nvSpPr>
            <p:cNvPr id="9495" name="Rectangle 279"/>
            <p:cNvSpPr>
              <a:spLocks/>
            </p:cNvSpPr>
            <p:nvPr/>
          </p:nvSpPr>
          <p:spPr bwMode="auto">
            <a:xfrm>
              <a:off x="1844" y="898"/>
              <a:ext cx="43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3.6 MeV</a:t>
              </a:r>
            </a:p>
          </p:txBody>
        </p:sp>
        <p:sp>
          <p:nvSpPr>
            <p:cNvPr id="9496" name="Rectangle 280"/>
            <p:cNvSpPr>
              <a:spLocks/>
            </p:cNvSpPr>
            <p:nvPr/>
          </p:nvSpPr>
          <p:spPr bwMode="auto">
            <a:xfrm>
              <a:off x="3058" y="898"/>
              <a:ext cx="406"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90 MeV</a:t>
              </a:r>
            </a:p>
          </p:txBody>
        </p:sp>
        <p:sp>
          <p:nvSpPr>
            <p:cNvPr id="9497" name="Rectangle 281"/>
            <p:cNvSpPr>
              <a:spLocks/>
            </p:cNvSpPr>
            <p:nvPr/>
          </p:nvSpPr>
          <p:spPr bwMode="auto">
            <a:xfrm>
              <a:off x="3822"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220 MeV</a:t>
              </a:r>
            </a:p>
          </p:txBody>
        </p:sp>
        <p:sp>
          <p:nvSpPr>
            <p:cNvPr id="9498" name="Rectangle 282"/>
            <p:cNvSpPr>
              <a:spLocks/>
            </p:cNvSpPr>
            <p:nvPr/>
          </p:nvSpPr>
          <p:spPr bwMode="auto">
            <a:xfrm>
              <a:off x="4706" y="898"/>
              <a:ext cx="47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570 MeV</a:t>
              </a:r>
            </a:p>
          </p:txBody>
        </p:sp>
        <p:sp>
          <p:nvSpPr>
            <p:cNvPr id="9499" name="Rectangle 283"/>
            <p:cNvSpPr>
              <a:spLocks/>
            </p:cNvSpPr>
            <p:nvPr/>
          </p:nvSpPr>
          <p:spPr bwMode="auto">
            <a:xfrm>
              <a:off x="5626" y="898"/>
              <a:ext cx="53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100">
                  <a:solidFill>
                    <a:srgbClr val="000000"/>
                  </a:solidFill>
                  <a:latin typeface="Gill Sans" charset="0"/>
                  <a:ea typeface="ＭＳ Ｐゴシック" charset="0"/>
                  <a:cs typeface="Gill Sans" charset="0"/>
                  <a:sym typeface="Gill Sans" charset="0"/>
                </a:rPr>
                <a:t>2000 MeV</a:t>
              </a:r>
            </a:p>
          </p:txBody>
        </p:sp>
        <p:sp>
          <p:nvSpPr>
            <p:cNvPr id="9500" name="Rectangle 284"/>
            <p:cNvSpPr>
              <a:spLocks/>
            </p:cNvSpPr>
            <p:nvPr/>
          </p:nvSpPr>
          <p:spPr bwMode="auto">
            <a:xfrm>
              <a:off x="2442"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a:solidFill>
                    <a:srgbClr val="000000"/>
                  </a:solidFill>
                  <a:latin typeface="Gill Sans" charset="0"/>
                  <a:ea typeface="ＭＳ Ｐゴシック" charset="0"/>
                  <a:cs typeface="Gill Sans" charset="0"/>
                  <a:sym typeface="Gill Sans" charset="0"/>
                </a:rPr>
                <a:t>352.21 MHz</a:t>
              </a:r>
            </a:p>
          </p:txBody>
        </p:sp>
        <p:sp>
          <p:nvSpPr>
            <p:cNvPr id="9501" name="Rectangle 285"/>
            <p:cNvSpPr>
              <a:spLocks/>
            </p:cNvSpPr>
            <p:nvPr/>
          </p:nvSpPr>
          <p:spPr bwMode="auto">
            <a:xfrm>
              <a:off x="4764" y="29"/>
              <a:ext cx="583" cy="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miter lim="800000"/>
                  <a:headEnd type="none" w="med" len="med"/>
                  <a:tailEnd type="none" w="med" len="med"/>
                </a14:hiddenLine>
              </a:ext>
            </a:extLst>
          </p:spPr>
          <p:txBody>
            <a:bodyPr wrap="none" lIns="0" tIns="0" rIns="0" bIns="0" anchor="ctr">
              <a:spAutoFit/>
            </a:bodyPr>
            <a:lstStyle/>
            <a:p>
              <a:r>
                <a:rPr lang="en-US" sz="1000">
                  <a:solidFill>
                    <a:srgbClr val="000000"/>
                  </a:solidFill>
                  <a:latin typeface="Gill Sans" charset="0"/>
                  <a:ea typeface="ＭＳ Ｐゴシック" charset="0"/>
                  <a:cs typeface="Gill Sans" charset="0"/>
                  <a:sym typeface="Gill Sans" charset="0"/>
                </a:rPr>
                <a:t>704.42 MHz</a:t>
              </a:r>
            </a:p>
          </p:txBody>
        </p:sp>
        <p:sp>
          <p:nvSpPr>
            <p:cNvPr id="9502" name="AutoShape 286"/>
            <p:cNvSpPr>
              <a:spLocks/>
            </p:cNvSpPr>
            <p:nvPr/>
          </p:nvSpPr>
          <p:spPr bwMode="auto">
            <a:xfrm flipH="1">
              <a:off x="1400" y="40"/>
              <a:ext cx="1000" cy="120"/>
            </a:xfrm>
            <a:prstGeom prst="rightArrow">
              <a:avLst>
                <a:gd name="adj1" fmla="val 50824"/>
                <a:gd name="adj2" fmla="val 213349"/>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3" name="AutoShape 287"/>
            <p:cNvSpPr>
              <a:spLocks/>
            </p:cNvSpPr>
            <p:nvPr/>
          </p:nvSpPr>
          <p:spPr bwMode="auto">
            <a:xfrm>
              <a:off x="5352" y="40"/>
              <a:ext cx="584" cy="120"/>
            </a:xfrm>
            <a:prstGeom prst="rightArrow">
              <a:avLst>
                <a:gd name="adj1" fmla="val 50824"/>
                <a:gd name="adj2" fmla="val 213345"/>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4" name="AutoShape 288"/>
            <p:cNvSpPr>
              <a:spLocks/>
            </p:cNvSpPr>
            <p:nvPr/>
          </p:nvSpPr>
          <p:spPr bwMode="auto">
            <a:xfrm flipH="1">
              <a:off x="4152" y="40"/>
              <a:ext cx="592"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sp>
          <p:nvSpPr>
            <p:cNvPr id="9505" name="AutoShape 289"/>
            <p:cNvSpPr>
              <a:spLocks/>
            </p:cNvSpPr>
            <p:nvPr/>
          </p:nvSpPr>
          <p:spPr bwMode="auto">
            <a:xfrm>
              <a:off x="3040" y="40"/>
              <a:ext cx="1008" cy="120"/>
            </a:xfrm>
            <a:prstGeom prst="rightArrow">
              <a:avLst>
                <a:gd name="adj1" fmla="val 50824"/>
                <a:gd name="adj2" fmla="val 213344"/>
              </a:avLst>
            </a:prstGeom>
            <a:solidFill>
              <a:srgbClr val="7F7F7F"/>
            </a:solidFill>
            <a:ln>
              <a:noFill/>
            </a:ln>
            <a:extLst>
              <a:ext uri="{91240B29-F687-4F45-9708-019B960494DF}">
                <a14:hiddenLine xmlns:a14="http://schemas.microsoft.com/office/drawing/2010/main" w="25400" cap="flat">
                  <a:solidFill>
                    <a:srgbClr val="000000"/>
                  </a:solidFill>
                  <a:miter lim="800000"/>
                  <a:headEnd type="none" w="med" len="med"/>
                  <a:tailEnd type="none" w="med" len="med"/>
                </a14:hiddenLine>
              </a:ext>
            </a:extLst>
          </p:spPr>
          <p:txBody>
            <a:bodyPr lIns="0" tIns="0" rIns="0" bIns="0"/>
            <a:lstStyle/>
            <a:p>
              <a:endParaRPr lang="en-US"/>
            </a:p>
          </p:txBody>
        </p:sp>
      </p:grpSp>
      <p:sp>
        <p:nvSpPr>
          <p:cNvPr id="65" name="Title 1"/>
          <p:cNvSpPr txBox="1">
            <a:spLocks/>
          </p:cNvSpPr>
          <p:nvPr/>
        </p:nvSpPr>
        <p:spPr>
          <a:xfrm>
            <a:off x="453184" y="276638"/>
            <a:ext cx="7139136" cy="1143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3200" kern="1200" baseline="0">
                <a:solidFill>
                  <a:schemeClr val="bg1"/>
                </a:solidFill>
                <a:latin typeface="+mj-lt"/>
                <a:ea typeface="+mj-ea"/>
                <a:cs typeface="+mj-cs"/>
              </a:defRPr>
            </a:lvl1pPr>
          </a:lstStyle>
          <a:p>
            <a:r>
              <a:rPr lang="en-GB" smtClean="0"/>
              <a:t>RF </a:t>
            </a:r>
            <a:r>
              <a:rPr lang="en-US" smtClean="0"/>
              <a:t>Technical performances</a:t>
            </a:r>
            <a:endParaRPr lang="en-US"/>
          </a:p>
        </p:txBody>
      </p:sp>
    </p:spTree>
    <p:extLst>
      <p:ext uri="{BB962C8B-B14F-4D97-AF65-F5344CB8AC3E}">
        <p14:creationId xmlns:p14="http://schemas.microsoft.com/office/powerpoint/2010/main" val="1350571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L3 MBIOT</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30</a:t>
            </a:fld>
            <a:endParaRPr lang="en-GB" noProof="0"/>
          </a:p>
        </p:txBody>
      </p:sp>
      <p:pic>
        <p:nvPicPr>
          <p:cNvPr id="5" name="Content Placeholder 4"/>
          <p:cNvPicPr>
            <a:picLocks noGrp="1" noChangeAspect="1"/>
          </p:cNvPicPr>
          <p:nvPr>
            <p:ph idx="1"/>
          </p:nvPr>
        </p:nvPicPr>
        <p:blipFill>
          <a:blip r:embed="rId2"/>
          <a:stretch>
            <a:fillRect/>
          </a:stretch>
        </p:blipFill>
        <p:spPr>
          <a:xfrm>
            <a:off x="792942" y="1600200"/>
            <a:ext cx="7558115" cy="4525963"/>
          </a:xfrm>
          <a:prstGeom prst="rect">
            <a:avLst/>
          </a:prstGeom>
        </p:spPr>
      </p:pic>
    </p:spTree>
    <p:extLst>
      <p:ext uri="{BB962C8B-B14F-4D97-AF65-F5344CB8AC3E}">
        <p14:creationId xmlns:p14="http://schemas.microsoft.com/office/powerpoint/2010/main" val="1639182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Thales/CPI MBIOT</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31</a:t>
            </a:fld>
            <a:endParaRPr lang="sv-SE"/>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0949"/>
          <a:stretch/>
        </p:blipFill>
        <p:spPr>
          <a:xfrm>
            <a:off x="217701" y="4285940"/>
            <a:ext cx="3911907" cy="2319297"/>
          </a:xfrm>
          <a:prstGeom prst="rect">
            <a:avLst/>
          </a:prstGeom>
        </p:spPr>
      </p:pic>
      <p:sp>
        <p:nvSpPr>
          <p:cNvPr id="6" name="TextBox 5"/>
          <p:cNvSpPr txBox="1"/>
          <p:nvPr/>
        </p:nvSpPr>
        <p:spPr>
          <a:xfrm>
            <a:off x="767486" y="1414808"/>
            <a:ext cx="2327753" cy="369332"/>
          </a:xfrm>
          <a:prstGeom prst="rect">
            <a:avLst/>
          </a:prstGeom>
          <a:noFill/>
        </p:spPr>
        <p:txBody>
          <a:bodyPr wrap="none" rtlCol="0">
            <a:spAutoFit/>
          </a:bodyPr>
          <a:lstStyle/>
          <a:p>
            <a:r>
              <a:rPr lang="en-US" smtClean="0"/>
              <a:t>MBIOT on test at CERN</a:t>
            </a:r>
            <a:endParaRPr lang="en-US"/>
          </a:p>
        </p:txBody>
      </p:sp>
      <p:pic>
        <p:nvPicPr>
          <p:cNvPr id="7" name="Image 8"/>
          <p:cNvPicPr>
            <a:picLocks noChangeAspect="1"/>
          </p:cNvPicPr>
          <p:nvPr/>
        </p:nvPicPr>
        <p:blipFill rotWithShape="1">
          <a:blip r:embed="rId3">
            <a:extLst>
              <a:ext uri="{28A0092B-C50C-407E-A947-70E740481C1C}">
                <a14:useLocalDpi xmlns:a14="http://schemas.microsoft.com/office/drawing/2010/main" val="0"/>
              </a:ext>
            </a:extLst>
          </a:blip>
          <a:srcRect l="7316" r="5882"/>
          <a:stretch/>
        </p:blipFill>
        <p:spPr>
          <a:xfrm rot="5400000">
            <a:off x="3858264" y="2003069"/>
            <a:ext cx="5099880" cy="410445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784140"/>
            <a:ext cx="3490203" cy="2617652"/>
          </a:xfrm>
          <a:prstGeom prst="rect">
            <a:avLst/>
          </a:prstGeom>
        </p:spPr>
      </p:pic>
    </p:spTree>
    <p:extLst>
      <p:ext uri="{BB962C8B-B14F-4D97-AF65-F5344CB8AC3E}">
        <p14:creationId xmlns:p14="http://schemas.microsoft.com/office/powerpoint/2010/main" val="351930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51920" y="3501008"/>
            <a:ext cx="1872208" cy="748680"/>
          </a:xfrm>
        </p:spPr>
        <p:txBody>
          <a:bodyPr>
            <a:normAutofit/>
          </a:bodyPr>
          <a:lstStyle/>
          <a:p>
            <a:pPr marL="0" indent="0">
              <a:buNone/>
            </a:pPr>
            <a:r>
              <a:rPr lang="en-US" smtClean="0"/>
              <a:t>The End</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32</a:t>
            </a:fld>
            <a:endParaRPr lang="en-GB" noProof="0"/>
          </a:p>
        </p:txBody>
      </p:sp>
    </p:spTree>
    <p:extLst>
      <p:ext uri="{BB962C8B-B14F-4D97-AF65-F5344CB8AC3E}">
        <p14:creationId xmlns:p14="http://schemas.microsoft.com/office/powerpoint/2010/main" val="1459894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86370"/>
            <a:ext cx="8229600" cy="901160"/>
          </a:xfrm>
        </p:spPr>
        <p:txBody>
          <a:bodyPr>
            <a:normAutofit fontScale="90000"/>
          </a:bodyPr>
          <a:lstStyle/>
          <a:p>
            <a:r>
              <a:rPr lang="sv-SE" dirty="0" smtClean="0"/>
              <a:t>RFQ and </a:t>
            </a:r>
            <a:r>
              <a:rPr lang="sv-SE" dirty="0" err="1" smtClean="0"/>
              <a:t>DTLs</a:t>
            </a:r>
            <a:r>
              <a:rPr lang="sv-SE" dirty="0" smtClean="0"/>
              <a:t/>
            </a:r>
            <a:br>
              <a:rPr lang="sv-SE" dirty="0" smtClean="0"/>
            </a:br>
            <a:r>
              <a:rPr lang="en-US" sz="2000" dirty="0" smtClean="0"/>
              <a:t>‘</a:t>
            </a:r>
            <a:r>
              <a:rPr lang="en-US" sz="2000" dirty="0"/>
              <a:t>Turn Key’ from ESS Bilbao</a:t>
            </a:r>
            <a:r>
              <a:rPr lang="en-US" dirty="0"/>
              <a:t/>
            </a:r>
            <a:br>
              <a:rPr lang="en-US" dirty="0"/>
            </a:br>
            <a:endParaRPr lang="sv-SE" dirty="0"/>
          </a:p>
        </p:txBody>
      </p:sp>
      <p:sp>
        <p:nvSpPr>
          <p:cNvPr id="10" name="TextBox 9"/>
          <p:cNvSpPr txBox="1"/>
          <p:nvPr/>
        </p:nvSpPr>
        <p:spPr>
          <a:xfrm>
            <a:off x="0" y="6021288"/>
            <a:ext cx="3816424" cy="400110"/>
          </a:xfrm>
          <a:prstGeom prst="rect">
            <a:avLst/>
          </a:prstGeom>
          <a:noFill/>
        </p:spPr>
        <p:txBody>
          <a:bodyPr wrap="square" rtlCol="0">
            <a:spAutoFit/>
          </a:bodyPr>
          <a:lstStyle/>
          <a:p>
            <a:r>
              <a:rPr lang="en-US" sz="2000" dirty="0" smtClean="0"/>
              <a:t>Two klystrons per modulator</a:t>
            </a:r>
          </a:p>
        </p:txBody>
      </p:sp>
      <p:pic>
        <p:nvPicPr>
          <p:cNvPr id="12" name="Content Placeholder 4" descr="Screen Shot 2014-05-09 at 10.09.56.png"/>
          <p:cNvPicPr>
            <a:picLocks noChangeAspect="1"/>
          </p:cNvPicPr>
          <p:nvPr/>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a:ext>
            </a:extLst>
          </a:blip>
          <a:srcRect l="236" r="236"/>
          <a:stretch>
            <a:fillRect/>
          </a:stretch>
        </p:blipFill>
        <p:spPr>
          <a:xfrm>
            <a:off x="3347864" y="4365104"/>
            <a:ext cx="3554862" cy="1955037"/>
          </a:xfrm>
          <a:prstGeom prst="rect">
            <a:avLst/>
          </a:prstGeom>
        </p:spPr>
      </p:pic>
      <p:pic>
        <p:nvPicPr>
          <p:cNvPr id="13" name="Picture 12" descr="Screen Shot 2014-05-15 at 09.34.35.png"/>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82082" y="4642938"/>
            <a:ext cx="2366382" cy="2170438"/>
          </a:xfrm>
          <a:prstGeom prst="rect">
            <a:avLst/>
          </a:prstGeom>
        </p:spPr>
      </p:pic>
      <p:sp>
        <p:nvSpPr>
          <p:cNvPr id="7" name="TextBox 6"/>
          <p:cNvSpPr txBox="1"/>
          <p:nvPr/>
        </p:nvSpPr>
        <p:spPr>
          <a:xfrm>
            <a:off x="4932040" y="6093296"/>
            <a:ext cx="1059471" cy="523220"/>
          </a:xfrm>
          <a:prstGeom prst="rect">
            <a:avLst/>
          </a:prstGeom>
          <a:noFill/>
        </p:spPr>
        <p:txBody>
          <a:bodyPr wrap="square" rtlCol="0">
            <a:spAutoFit/>
          </a:bodyPr>
          <a:lstStyle/>
          <a:p>
            <a:r>
              <a:rPr lang="en-US" sz="1400" dirty="0" smtClean="0"/>
              <a:t>Thales TH2179</a:t>
            </a:r>
            <a:endParaRPr lang="en-US" sz="1400" dirty="0"/>
          </a:p>
        </p:txBody>
      </p:sp>
      <p:sp>
        <p:nvSpPr>
          <p:cNvPr id="14" name="TextBox 13"/>
          <p:cNvSpPr txBox="1"/>
          <p:nvPr/>
        </p:nvSpPr>
        <p:spPr>
          <a:xfrm>
            <a:off x="8087290" y="6165304"/>
            <a:ext cx="1070238" cy="523220"/>
          </a:xfrm>
          <a:prstGeom prst="rect">
            <a:avLst/>
          </a:prstGeom>
          <a:noFill/>
        </p:spPr>
        <p:txBody>
          <a:bodyPr wrap="square" rtlCol="0">
            <a:spAutoFit/>
          </a:bodyPr>
          <a:lstStyle/>
          <a:p>
            <a:r>
              <a:rPr lang="en-US" sz="1400" dirty="0" smtClean="0"/>
              <a:t>CPI VKP-8352A</a:t>
            </a:r>
            <a:endParaRPr lang="en-US" sz="1400" dirty="0"/>
          </a:p>
        </p:txBody>
      </p:sp>
      <p:pic>
        <p:nvPicPr>
          <p:cNvPr id="4" name="Picture 3"/>
          <p:cNvPicPr>
            <a:picLocks noChangeAspect="1"/>
          </p:cNvPicPr>
          <p:nvPr/>
        </p:nvPicPr>
        <p:blipFill>
          <a:blip r:embed="rId4"/>
          <a:stretch>
            <a:fillRect/>
          </a:stretch>
        </p:blipFill>
        <p:spPr>
          <a:xfrm>
            <a:off x="0" y="2348880"/>
            <a:ext cx="4698360" cy="2892528"/>
          </a:xfrm>
          <a:prstGeom prst="rect">
            <a:avLst/>
          </a:prstGeom>
        </p:spPr>
      </p:pic>
      <p:sp>
        <p:nvSpPr>
          <p:cNvPr id="15" name="TextBox 14"/>
          <p:cNvSpPr txBox="1"/>
          <p:nvPr/>
        </p:nvSpPr>
        <p:spPr>
          <a:xfrm>
            <a:off x="107504" y="5157192"/>
            <a:ext cx="1430963" cy="261610"/>
          </a:xfrm>
          <a:prstGeom prst="rect">
            <a:avLst/>
          </a:prstGeom>
          <a:noFill/>
        </p:spPr>
        <p:txBody>
          <a:bodyPr wrap="none" rtlCol="0">
            <a:spAutoFit/>
          </a:bodyPr>
          <a:lstStyle/>
          <a:p>
            <a:r>
              <a:rPr lang="en-US" sz="1100" dirty="0" smtClean="0"/>
              <a:t>Courtesy of Thales ED</a:t>
            </a:r>
            <a:endParaRPr lang="en-US" sz="1100" dirty="0"/>
          </a:p>
        </p:txBody>
      </p:sp>
      <p:sp>
        <p:nvSpPr>
          <p:cNvPr id="16" name="TextBox 15"/>
          <p:cNvSpPr txBox="1"/>
          <p:nvPr/>
        </p:nvSpPr>
        <p:spPr>
          <a:xfrm>
            <a:off x="467544" y="1772816"/>
            <a:ext cx="3816424" cy="400110"/>
          </a:xfrm>
          <a:prstGeom prst="rect">
            <a:avLst/>
          </a:prstGeom>
          <a:noFill/>
        </p:spPr>
        <p:txBody>
          <a:bodyPr wrap="square" rtlCol="0">
            <a:spAutoFit/>
          </a:bodyPr>
          <a:lstStyle/>
          <a:p>
            <a:r>
              <a:rPr lang="en-US" sz="2000" dirty="0" smtClean="0"/>
              <a:t>Output vs Voltage</a:t>
            </a:r>
            <a:endParaRPr lang="en-US" sz="2000" dirty="0"/>
          </a:p>
        </p:txBody>
      </p:sp>
      <p:sp>
        <p:nvSpPr>
          <p:cNvPr id="5" name="TextBox 4"/>
          <p:cNvSpPr txBox="1"/>
          <p:nvPr/>
        </p:nvSpPr>
        <p:spPr>
          <a:xfrm>
            <a:off x="5580112" y="4077072"/>
            <a:ext cx="2358751" cy="369332"/>
          </a:xfrm>
          <a:prstGeom prst="rect">
            <a:avLst/>
          </a:prstGeom>
          <a:noFill/>
        </p:spPr>
        <p:txBody>
          <a:bodyPr wrap="none" rtlCol="0">
            <a:spAutoFit/>
          </a:bodyPr>
          <a:lstStyle/>
          <a:p>
            <a:r>
              <a:rPr lang="en-US" dirty="0" smtClean="0"/>
              <a:t>In-kind from ESS Bilbao</a:t>
            </a:r>
            <a:endParaRPr lang="en-US" dirty="0"/>
          </a:p>
        </p:txBody>
      </p:sp>
      <p:graphicFrame>
        <p:nvGraphicFramePr>
          <p:cNvPr id="18" name="Table 17"/>
          <p:cNvGraphicFramePr>
            <a:graphicFrameLocks noGrp="1"/>
          </p:cNvGraphicFramePr>
          <p:nvPr>
            <p:extLst/>
          </p:nvPr>
        </p:nvGraphicFramePr>
        <p:xfrm>
          <a:off x="4662056" y="1772816"/>
          <a:ext cx="4464496" cy="2225040"/>
        </p:xfrm>
        <a:graphic>
          <a:graphicData uri="http://schemas.openxmlformats.org/drawingml/2006/table">
            <a:tbl>
              <a:tblPr firstRow="1" bandRow="1">
                <a:tableStyleId>{69CF1AB2-1976-4502-BF36-3FF5EA218861}</a:tableStyleId>
              </a:tblPr>
              <a:tblGrid>
                <a:gridCol w="2232248"/>
                <a:gridCol w="2232248"/>
              </a:tblGrid>
              <a:tr h="370840">
                <a:tc>
                  <a:txBody>
                    <a:bodyPr/>
                    <a:lstStyle/>
                    <a:p>
                      <a:r>
                        <a:rPr lang="en-US" dirty="0" smtClean="0"/>
                        <a:t>Frequency</a:t>
                      </a:r>
                      <a:endParaRPr lang="en-US" dirty="0"/>
                    </a:p>
                  </a:txBody>
                  <a:tcPr/>
                </a:tc>
                <a:tc>
                  <a:txBody>
                    <a:bodyPr/>
                    <a:lstStyle/>
                    <a:p>
                      <a:r>
                        <a:rPr lang="en-US" dirty="0" smtClean="0"/>
                        <a:t>352 MHz</a:t>
                      </a:r>
                      <a:endParaRPr lang="en-US" dirty="0"/>
                    </a:p>
                  </a:txBody>
                  <a:tcPr/>
                </a:tc>
              </a:tr>
              <a:tr h="370840">
                <a:tc>
                  <a:txBody>
                    <a:bodyPr/>
                    <a:lstStyle/>
                    <a:p>
                      <a:r>
                        <a:rPr lang="en-US" dirty="0" smtClean="0"/>
                        <a:t>RF Power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MW peak</a:t>
                      </a:r>
                      <a:endParaRPr lang="en-US" dirty="0"/>
                    </a:p>
                  </a:txBody>
                  <a:tcPr/>
                </a:tc>
              </a:tr>
              <a:tr h="370840">
                <a:tc>
                  <a:txBody>
                    <a:bodyPr/>
                    <a:lstStyle/>
                    <a:p>
                      <a:r>
                        <a:rPr lang="en-US" dirty="0" smtClean="0"/>
                        <a:t>High</a:t>
                      </a:r>
                      <a:r>
                        <a:rPr lang="en-US" baseline="0" dirty="0" smtClean="0"/>
                        <a:t> voltage</a:t>
                      </a:r>
                      <a:endParaRPr lang="en-US" dirty="0"/>
                    </a:p>
                  </a:txBody>
                  <a:tcPr/>
                </a:tc>
                <a:tc>
                  <a:txBody>
                    <a:bodyPr/>
                    <a:lstStyle/>
                    <a:p>
                      <a:r>
                        <a:rPr lang="en-US" dirty="0" smtClean="0"/>
                        <a:t>to 115 kV</a:t>
                      </a:r>
                      <a:endParaRPr lang="en-US" dirty="0"/>
                    </a:p>
                  </a:txBody>
                  <a:tcPr/>
                </a:tc>
              </a:tr>
              <a:tr h="370840">
                <a:tc>
                  <a:txBody>
                    <a:bodyPr/>
                    <a:lstStyle/>
                    <a:p>
                      <a:r>
                        <a:rPr lang="en-US" dirty="0" smtClean="0"/>
                        <a:t>Current</a:t>
                      </a:r>
                      <a:r>
                        <a:rPr lang="en-US" baseline="0" dirty="0" smtClean="0"/>
                        <a:t> </a:t>
                      </a:r>
                      <a:endParaRPr lang="en-US" dirty="0"/>
                    </a:p>
                  </a:txBody>
                  <a:tcPr/>
                </a:tc>
                <a:tc>
                  <a:txBody>
                    <a:bodyPr/>
                    <a:lstStyle/>
                    <a:p>
                      <a:r>
                        <a:rPr lang="en-US" dirty="0" smtClean="0"/>
                        <a:t>to 50 A</a:t>
                      </a:r>
                      <a:endParaRPr lang="en-US" dirty="0"/>
                    </a:p>
                  </a:txBody>
                  <a:tcPr/>
                </a:tc>
              </a:tr>
              <a:tr h="370840">
                <a:tc>
                  <a:txBody>
                    <a:bodyPr/>
                    <a:lstStyle/>
                    <a:p>
                      <a:r>
                        <a:rPr lang="en-US" dirty="0" smtClean="0"/>
                        <a:t>Repetition</a:t>
                      </a:r>
                      <a:r>
                        <a:rPr lang="en-US" baseline="0" dirty="0" smtClean="0"/>
                        <a:t> Rate</a:t>
                      </a:r>
                      <a:endParaRPr lang="en-US" dirty="0"/>
                    </a:p>
                  </a:txBody>
                  <a:tcPr/>
                </a:tc>
                <a:tc>
                  <a:txBody>
                    <a:bodyPr/>
                    <a:lstStyle/>
                    <a:p>
                      <a:r>
                        <a:rPr lang="en-US" dirty="0" smtClean="0"/>
                        <a:t>14 Hz</a:t>
                      </a:r>
                      <a:endParaRPr lang="en-US" dirty="0"/>
                    </a:p>
                  </a:txBody>
                  <a:tcPr/>
                </a:tc>
              </a:tr>
              <a:tr h="370840">
                <a:tc>
                  <a:txBody>
                    <a:bodyPr/>
                    <a:lstStyle/>
                    <a:p>
                      <a:r>
                        <a:rPr lang="en-US" dirty="0" smtClean="0"/>
                        <a:t>Pulse width</a:t>
                      </a:r>
                      <a:endParaRPr lang="en-US" dirty="0"/>
                    </a:p>
                  </a:txBody>
                  <a:tcPr/>
                </a:tc>
                <a:tc>
                  <a:txBody>
                    <a:bodyPr/>
                    <a:lstStyle/>
                    <a:p>
                      <a:r>
                        <a:rPr lang="en-US" dirty="0" smtClean="0"/>
                        <a:t>3.5 </a:t>
                      </a:r>
                      <a:r>
                        <a:rPr lang="en-US" dirty="0" err="1" smtClean="0"/>
                        <a:t>ms</a:t>
                      </a:r>
                      <a:endParaRPr lang="en-US"/>
                    </a:p>
                  </a:txBody>
                  <a:tcPr/>
                </a:tc>
              </a:tr>
            </a:tbl>
          </a:graphicData>
        </a:graphic>
      </p:graphicFrame>
      <p:sp>
        <p:nvSpPr>
          <p:cNvPr id="8" name="TextBox 7"/>
          <p:cNvSpPr txBox="1"/>
          <p:nvPr/>
        </p:nvSpPr>
        <p:spPr>
          <a:xfrm>
            <a:off x="1979712" y="4365104"/>
            <a:ext cx="817762" cy="369332"/>
          </a:xfrm>
          <a:prstGeom prst="rect">
            <a:avLst/>
          </a:prstGeom>
          <a:noFill/>
        </p:spPr>
        <p:txBody>
          <a:bodyPr wrap="none" rtlCol="0">
            <a:spAutoFit/>
          </a:bodyPr>
          <a:lstStyle/>
          <a:p>
            <a:r>
              <a:rPr lang="en-US" smtClean="0"/>
              <a:t>Phase</a:t>
            </a:r>
            <a:endParaRPr lang="en-US"/>
          </a:p>
        </p:txBody>
      </p:sp>
      <p:sp>
        <p:nvSpPr>
          <p:cNvPr id="9" name="TextBox 8"/>
          <p:cNvSpPr txBox="1"/>
          <p:nvPr/>
        </p:nvSpPr>
        <p:spPr>
          <a:xfrm>
            <a:off x="971600" y="2420888"/>
            <a:ext cx="761747" cy="369332"/>
          </a:xfrm>
          <a:prstGeom prst="rect">
            <a:avLst/>
          </a:prstGeom>
          <a:solidFill>
            <a:schemeClr val="bg1"/>
          </a:solidFill>
        </p:spPr>
        <p:txBody>
          <a:bodyPr wrap="none" rtlCol="0">
            <a:spAutoFit/>
          </a:bodyPr>
          <a:lstStyle/>
          <a:p>
            <a:r>
              <a:rPr lang="en-US" smtClean="0"/>
              <a:t>3 MW</a:t>
            </a:r>
            <a:endParaRPr lang="en-US"/>
          </a:p>
        </p:txBody>
      </p:sp>
      <p:cxnSp>
        <p:nvCxnSpPr>
          <p:cNvPr id="19" name="Straight Arrow Connector 18"/>
          <p:cNvCxnSpPr/>
          <p:nvPr/>
        </p:nvCxnSpPr>
        <p:spPr>
          <a:xfrm>
            <a:off x="1907704" y="2636912"/>
            <a:ext cx="36004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63846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7504" y="1569801"/>
            <a:ext cx="9144000" cy="4295775"/>
          </a:xfrm>
          <a:prstGeom prst="rect">
            <a:avLst/>
          </a:prstGeom>
        </p:spPr>
      </p:pic>
      <p:sp>
        <p:nvSpPr>
          <p:cNvPr id="2" name="Title 1"/>
          <p:cNvSpPr>
            <a:spLocks noGrp="1"/>
          </p:cNvSpPr>
          <p:nvPr>
            <p:ph type="title"/>
          </p:nvPr>
        </p:nvSpPr>
        <p:spPr>
          <a:xfrm>
            <a:off x="0" y="0"/>
            <a:ext cx="7139136" cy="1143000"/>
          </a:xfrm>
        </p:spPr>
        <p:txBody>
          <a:bodyPr/>
          <a:lstStyle/>
          <a:p>
            <a:r>
              <a:rPr lang="en-US" smtClean="0"/>
              <a:t>RFQ/DTL</a:t>
            </a:r>
            <a:endParaRPr lang="en-US"/>
          </a:p>
        </p:txBody>
      </p:sp>
      <p:sp>
        <p:nvSpPr>
          <p:cNvPr id="4" name="Slide Number Placeholder 3"/>
          <p:cNvSpPr>
            <a:spLocks noGrp="1"/>
          </p:cNvSpPr>
          <p:nvPr>
            <p:ph type="sldNum" sz="quarter" idx="12"/>
          </p:nvPr>
        </p:nvSpPr>
        <p:spPr/>
        <p:txBody>
          <a:bodyPr/>
          <a:lstStyle/>
          <a:p>
            <a:fld id="{551115BC-487E-4422-894C-CB7CD3E79223}" type="slidenum">
              <a:rPr lang="sv-SE" smtClean="0"/>
              <a:t>5</a:t>
            </a:fld>
            <a:endParaRPr lang="sv-SE"/>
          </a:p>
        </p:txBody>
      </p:sp>
      <p:sp>
        <p:nvSpPr>
          <p:cNvPr id="8" name="TextBox 7"/>
          <p:cNvSpPr txBox="1"/>
          <p:nvPr/>
        </p:nvSpPr>
        <p:spPr>
          <a:xfrm>
            <a:off x="3502643" y="5969211"/>
            <a:ext cx="2051780" cy="369332"/>
          </a:xfrm>
          <a:prstGeom prst="rect">
            <a:avLst/>
          </a:prstGeom>
          <a:noFill/>
        </p:spPr>
        <p:txBody>
          <a:bodyPr wrap="none" rtlCol="0">
            <a:spAutoFit/>
          </a:bodyPr>
          <a:lstStyle/>
          <a:p>
            <a:r>
              <a:rPr lang="en-US"/>
              <a:t>Horizontal </a:t>
            </a:r>
            <a:r>
              <a:rPr lang="en-US" smtClean="0"/>
              <a:t>Klystrons</a:t>
            </a:r>
            <a:endParaRPr lang="en-US"/>
          </a:p>
        </p:txBody>
      </p:sp>
    </p:spTree>
    <p:extLst>
      <p:ext uri="{BB962C8B-B14F-4D97-AF65-F5344CB8AC3E}">
        <p14:creationId xmlns:p14="http://schemas.microsoft.com/office/powerpoint/2010/main" val="114885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MEBT SSAs</a:t>
            </a:r>
            <a:endParaRPr lang="en-GB"/>
          </a:p>
        </p:txBody>
      </p:sp>
      <p:sp>
        <p:nvSpPr>
          <p:cNvPr id="4" name="Slide Number Placeholder 3"/>
          <p:cNvSpPr>
            <a:spLocks noGrp="1"/>
          </p:cNvSpPr>
          <p:nvPr>
            <p:ph type="sldNum" sz="quarter" idx="12"/>
          </p:nvPr>
        </p:nvSpPr>
        <p:spPr/>
        <p:txBody>
          <a:bodyPr/>
          <a:lstStyle/>
          <a:p>
            <a:fld id="{551115BC-487E-4422-894C-CB7CD3E79223}" type="slidenum">
              <a:rPr lang="en-GB" smtClean="0"/>
              <a:t>6</a:t>
            </a:fld>
            <a:endParaRPr lang="en-GB"/>
          </a:p>
        </p:txBody>
      </p:sp>
      <p:graphicFrame>
        <p:nvGraphicFramePr>
          <p:cNvPr id="5" name="Table 4"/>
          <p:cNvGraphicFramePr>
            <a:graphicFrameLocks noGrp="1"/>
          </p:cNvGraphicFramePr>
          <p:nvPr>
            <p:extLst>
              <p:ext uri="{D42A27DB-BD31-4B8C-83A1-F6EECF244321}">
                <p14:modId xmlns:p14="http://schemas.microsoft.com/office/powerpoint/2010/main" val="442121990"/>
              </p:ext>
            </p:extLst>
          </p:nvPr>
        </p:nvGraphicFramePr>
        <p:xfrm>
          <a:off x="465598" y="1844824"/>
          <a:ext cx="7922826" cy="2123440"/>
        </p:xfrm>
        <a:graphic>
          <a:graphicData uri="http://schemas.openxmlformats.org/drawingml/2006/table">
            <a:tbl>
              <a:tblPr firstRow="1" bandRow="1">
                <a:tableStyleId>{69CF1AB2-1976-4502-BF36-3FF5EA218861}</a:tableStyleId>
              </a:tblPr>
              <a:tblGrid>
                <a:gridCol w="2306202"/>
                <a:gridCol w="5616624"/>
              </a:tblGrid>
              <a:tr h="370840">
                <a:tc>
                  <a:txBody>
                    <a:bodyPr/>
                    <a:lstStyle/>
                    <a:p>
                      <a:r>
                        <a:rPr lang="en-US" b="0" smtClean="0"/>
                        <a:t>Frequency</a:t>
                      </a:r>
                      <a:endParaRPr lang="en-US" b="0"/>
                    </a:p>
                  </a:txBody>
                  <a:tcPr/>
                </a:tc>
                <a:tc>
                  <a:txBody>
                    <a:bodyPr/>
                    <a:lstStyle/>
                    <a:p>
                      <a:r>
                        <a:rPr lang="en-US" b="0" smtClean="0"/>
                        <a:t>352.21 MHz</a:t>
                      </a:r>
                      <a:endParaRPr lang="en-US" b="0"/>
                    </a:p>
                  </a:txBody>
                  <a:tcPr/>
                </a:tc>
              </a:tr>
              <a:tr h="370840">
                <a:tc>
                  <a:txBody>
                    <a:bodyPr/>
                    <a:lstStyle/>
                    <a:p>
                      <a:r>
                        <a:rPr lang="en-US" smtClean="0"/>
                        <a:t>Nominal</a:t>
                      </a:r>
                      <a:r>
                        <a:rPr lang="en-US" baseline="0" smtClean="0"/>
                        <a:t> Output Power</a:t>
                      </a:r>
                      <a:endParaRPr lang="en-US"/>
                    </a:p>
                  </a:txBody>
                  <a:tcPr/>
                </a:tc>
                <a:tc>
                  <a:txBody>
                    <a:bodyPr/>
                    <a:lstStyle/>
                    <a:p>
                      <a:r>
                        <a:rPr lang="en-US" smtClean="0"/>
                        <a:t>30 kW pulsed power including transmission</a:t>
                      </a:r>
                      <a:r>
                        <a:rPr lang="en-US" baseline="0" smtClean="0"/>
                        <a:t> losses and overhead for regulation</a:t>
                      </a:r>
                      <a:endParaRPr lang="en-US"/>
                    </a:p>
                  </a:txBody>
                  <a:tcPr/>
                </a:tc>
              </a:tr>
              <a:tr h="370840">
                <a:tc>
                  <a:txBody>
                    <a:bodyPr/>
                    <a:lstStyle/>
                    <a:p>
                      <a:r>
                        <a:rPr lang="en-US" smtClean="0"/>
                        <a:t>Input</a:t>
                      </a:r>
                      <a:r>
                        <a:rPr lang="en-US" baseline="0" smtClean="0"/>
                        <a:t> connector</a:t>
                      </a:r>
                      <a:endParaRPr lang="en-US"/>
                    </a:p>
                  </a:txBody>
                  <a:tcPr/>
                </a:tc>
                <a:tc>
                  <a:txBody>
                    <a:bodyPr/>
                    <a:lstStyle/>
                    <a:p>
                      <a:r>
                        <a:rPr lang="en-US" smtClean="0"/>
                        <a:t>N-type</a:t>
                      </a:r>
                      <a:endParaRPr lang="en-US"/>
                    </a:p>
                  </a:txBody>
                  <a:tcPr/>
                </a:tc>
              </a:tr>
              <a:tr h="370840">
                <a:tc>
                  <a:txBody>
                    <a:bodyPr/>
                    <a:lstStyle/>
                    <a:p>
                      <a:r>
                        <a:rPr lang="en-US" smtClean="0"/>
                        <a:t>Output connector</a:t>
                      </a:r>
                      <a:endParaRPr lang="en-US"/>
                    </a:p>
                  </a:txBody>
                  <a:tcPr/>
                </a:tc>
                <a:tc>
                  <a:txBody>
                    <a:bodyPr/>
                    <a:lstStyle/>
                    <a:p>
                      <a:r>
                        <a:rPr lang="en-US" smtClean="0"/>
                        <a:t>EIA 1-5/8”</a:t>
                      </a:r>
                      <a:endParaRPr lang="en-US"/>
                    </a:p>
                  </a:txBody>
                  <a:tcPr/>
                </a:tc>
              </a:tr>
              <a:tr h="370840">
                <a:tc>
                  <a:txBody>
                    <a:bodyPr/>
                    <a:lstStyle/>
                    <a:p>
                      <a:r>
                        <a:rPr lang="en-US" smtClean="0"/>
                        <a:t>Number of units</a:t>
                      </a:r>
                      <a:endParaRPr lang="en-US"/>
                    </a:p>
                  </a:txBody>
                  <a:tcPr/>
                </a:tc>
                <a:tc>
                  <a:txBody>
                    <a:bodyPr/>
                    <a:lstStyle/>
                    <a:p>
                      <a:r>
                        <a:rPr lang="en-US" smtClean="0"/>
                        <a:t>3</a:t>
                      </a:r>
                      <a:endParaRPr lang="en-US"/>
                    </a:p>
                  </a:txBody>
                  <a:tcPr/>
                </a:tc>
              </a:tr>
            </a:tbl>
          </a:graphicData>
        </a:graphic>
      </p:graphicFrame>
      <p:sp>
        <p:nvSpPr>
          <p:cNvPr id="6" name="TextBox 5"/>
          <p:cNvSpPr txBox="1"/>
          <p:nvPr/>
        </p:nvSpPr>
        <p:spPr>
          <a:xfrm>
            <a:off x="395536" y="4007390"/>
            <a:ext cx="6790192" cy="646331"/>
          </a:xfrm>
          <a:prstGeom prst="rect">
            <a:avLst/>
          </a:prstGeom>
          <a:noFill/>
        </p:spPr>
        <p:txBody>
          <a:bodyPr wrap="none" rtlCol="0">
            <a:spAutoFit/>
          </a:bodyPr>
          <a:lstStyle/>
          <a:p>
            <a:r>
              <a:rPr lang="en-US" dirty="0" smtClean="0"/>
              <a:t>Statement of work has been reviewed by ESS Bilbao and ESS</a:t>
            </a:r>
          </a:p>
          <a:p>
            <a:r>
              <a:rPr lang="en-US" dirty="0" smtClean="0"/>
              <a:t>Emphasis on reliability </a:t>
            </a:r>
            <a:r>
              <a:rPr lang="mr-IN" dirty="0" smtClean="0"/>
              <a:t>–</a:t>
            </a:r>
            <a:r>
              <a:rPr lang="en-US" dirty="0" smtClean="0"/>
              <a:t> Loss of any </a:t>
            </a:r>
            <a:r>
              <a:rPr lang="en-US" dirty="0" err="1" smtClean="0"/>
              <a:t>buncher</a:t>
            </a:r>
            <a:r>
              <a:rPr lang="en-US" dirty="0" smtClean="0"/>
              <a:t> cavity will drop the beam</a:t>
            </a:r>
          </a:p>
        </p:txBody>
      </p:sp>
      <p:sp>
        <p:nvSpPr>
          <p:cNvPr id="7" name="TextBox 6"/>
          <p:cNvSpPr txBox="1"/>
          <p:nvPr/>
        </p:nvSpPr>
        <p:spPr>
          <a:xfrm>
            <a:off x="395536" y="4878162"/>
            <a:ext cx="6773906" cy="369332"/>
          </a:xfrm>
          <a:prstGeom prst="rect">
            <a:avLst/>
          </a:prstGeom>
          <a:noFill/>
        </p:spPr>
        <p:txBody>
          <a:bodyPr wrap="none" rtlCol="0">
            <a:spAutoFit/>
          </a:bodyPr>
          <a:lstStyle/>
          <a:p>
            <a:r>
              <a:rPr lang="en-US" smtClean="0"/>
              <a:t>Initially one SSA will be procured for test followed by two further units</a:t>
            </a:r>
            <a:endParaRPr lang="en-US"/>
          </a:p>
        </p:txBody>
      </p:sp>
      <p:sp>
        <p:nvSpPr>
          <p:cNvPr id="8" name="TextBox 7"/>
          <p:cNvSpPr txBox="1"/>
          <p:nvPr/>
        </p:nvSpPr>
        <p:spPr>
          <a:xfrm>
            <a:off x="395536" y="5617256"/>
            <a:ext cx="5243615" cy="369332"/>
          </a:xfrm>
          <a:prstGeom prst="rect">
            <a:avLst/>
          </a:prstGeom>
          <a:noFill/>
        </p:spPr>
        <p:txBody>
          <a:bodyPr wrap="none" rtlCol="0">
            <a:spAutoFit/>
          </a:bodyPr>
          <a:lstStyle/>
          <a:p>
            <a:r>
              <a:rPr lang="en-US" dirty="0" smtClean="0"/>
              <a:t>Full Technical and Procurement Specification available</a:t>
            </a:r>
            <a:endParaRPr lang="en-US" dirty="0"/>
          </a:p>
        </p:txBody>
      </p:sp>
    </p:spTree>
    <p:extLst>
      <p:ext uri="{BB962C8B-B14F-4D97-AF65-F5344CB8AC3E}">
        <p14:creationId xmlns:p14="http://schemas.microsoft.com/office/powerpoint/2010/main" val="20248156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299684" y="5995258"/>
            <a:ext cx="2304256" cy="523220"/>
          </a:xfrm>
          <a:prstGeom prst="rect">
            <a:avLst/>
          </a:prstGeom>
          <a:solidFill>
            <a:srgbClr val="FFFFFF"/>
          </a:solidFill>
        </p:spPr>
        <p:txBody>
          <a:bodyPr wrap="square" rtlCol="0">
            <a:spAutoFit/>
          </a:bodyPr>
          <a:lstStyle/>
          <a:p>
            <a:pPr algn="ctr"/>
            <a:r>
              <a:rPr lang="en-US" sz="1400" dirty="0" smtClean="0"/>
              <a:t>Klystrons will be operated vertically to save space</a:t>
            </a:r>
            <a:endParaRPr lang="en-US" sz="1400" dirty="0"/>
          </a:p>
        </p:txBody>
      </p:sp>
      <p:sp>
        <p:nvSpPr>
          <p:cNvPr id="2" name="Title 1"/>
          <p:cNvSpPr>
            <a:spLocks noGrp="1"/>
          </p:cNvSpPr>
          <p:nvPr>
            <p:ph type="title"/>
          </p:nvPr>
        </p:nvSpPr>
        <p:spPr>
          <a:xfrm>
            <a:off x="457200" y="274638"/>
            <a:ext cx="5302424" cy="1143000"/>
          </a:xfrm>
        </p:spPr>
        <p:txBody>
          <a:bodyPr>
            <a:normAutofit fontScale="90000"/>
          </a:bodyPr>
          <a:lstStyle/>
          <a:p>
            <a:r>
              <a:rPr lang="en-US" smtClean="0"/>
              <a:t>Medium Beta klystrons</a:t>
            </a:r>
            <a:br>
              <a:rPr lang="en-US" smtClean="0"/>
            </a:br>
            <a:r>
              <a:rPr lang="en-US" sz="1800" smtClean="0"/>
              <a:t>PDR for series and summary of prototype performance held in </a:t>
            </a:r>
            <a:r>
              <a:rPr lang="en-US" sz="1800"/>
              <a:t>December 2016 (https://</a:t>
            </a:r>
            <a:r>
              <a:rPr lang="en-US" sz="1800" err="1"/>
              <a:t>indico.esss.lu.se</a:t>
            </a:r>
            <a:r>
              <a:rPr lang="en-US" sz="1800"/>
              <a:t>/event/731</a:t>
            </a:r>
            <a:r>
              <a:rPr lang="en-US" sz="1800" smtClean="0"/>
              <a:t>/)</a:t>
            </a:r>
            <a:endParaRPr lang="en-US" sz="1800"/>
          </a:p>
        </p:txBody>
      </p:sp>
      <p:sp>
        <p:nvSpPr>
          <p:cNvPr id="4" name="Slide Number Placeholder 3"/>
          <p:cNvSpPr>
            <a:spLocks noGrp="1"/>
          </p:cNvSpPr>
          <p:nvPr>
            <p:ph type="sldNum" sz="quarter" idx="12"/>
          </p:nvPr>
        </p:nvSpPr>
        <p:spPr/>
        <p:txBody>
          <a:bodyPr/>
          <a:lstStyle/>
          <a:p>
            <a:fld id="{551115BC-487E-4422-894C-CB7CD3E79223}" type="slidenum">
              <a:rPr lang="sv-SE" smtClean="0"/>
              <a:t>7</a:t>
            </a:fld>
            <a:endParaRPr lang="sv-SE"/>
          </a:p>
        </p:txBody>
      </p:sp>
      <p:sp>
        <p:nvSpPr>
          <p:cNvPr id="6" name="Slide Number Placeholder 3"/>
          <p:cNvSpPr txBox="1">
            <a:spLocks/>
          </p:cNvSpPr>
          <p:nvPr/>
        </p:nvSpPr>
        <p:spPr>
          <a:xfrm>
            <a:off x="6553200" y="6356350"/>
            <a:ext cx="2133600" cy="365125"/>
          </a:xfrm>
          <a:prstGeom prst="rect">
            <a:avLst/>
          </a:prstGeom>
        </p:spPr>
        <p:txBody>
          <a:bodyPr vert="horz" lIns="91440" tIns="45720" rIns="91440" bIns="45720" rtlCol="0" anchor="ctr"/>
          <a:lstStyle>
            <a:defPPr>
              <a:defRPr lang="sv-S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115BC-487E-4422-894C-CB7CD3E79223}" type="slidenum">
              <a:rPr lang="sv-SE" smtClean="0"/>
              <a:pPr/>
              <a:t>7</a:t>
            </a:fld>
            <a:endParaRPr lang="sv-SE"/>
          </a:p>
        </p:txBody>
      </p:sp>
      <p:sp>
        <p:nvSpPr>
          <p:cNvPr id="11" name="TextBox 10"/>
          <p:cNvSpPr txBox="1"/>
          <p:nvPr/>
        </p:nvSpPr>
        <p:spPr>
          <a:xfrm>
            <a:off x="5652120" y="1484785"/>
            <a:ext cx="3343297" cy="523220"/>
          </a:xfrm>
          <a:prstGeom prst="rect">
            <a:avLst/>
          </a:prstGeom>
          <a:noFill/>
        </p:spPr>
        <p:txBody>
          <a:bodyPr wrap="square" rtlCol="0">
            <a:spAutoFit/>
          </a:bodyPr>
          <a:lstStyle/>
          <a:p>
            <a:pPr algn="ctr"/>
            <a:r>
              <a:rPr lang="en-US" sz="1400" smtClean="0"/>
              <a:t>One 660 kVA modulator will power 4 klystrons</a:t>
            </a:r>
            <a:endParaRPr lang="en-US" sz="1400"/>
          </a:p>
        </p:txBody>
      </p:sp>
      <p:sp>
        <p:nvSpPr>
          <p:cNvPr id="12" name="Rectangle 11"/>
          <p:cNvSpPr/>
          <p:nvPr/>
        </p:nvSpPr>
        <p:spPr>
          <a:xfrm>
            <a:off x="111301" y="1684839"/>
            <a:ext cx="5697655" cy="646331"/>
          </a:xfrm>
          <a:prstGeom prst="rect">
            <a:avLst/>
          </a:prstGeom>
        </p:spPr>
        <p:txBody>
          <a:bodyPr wrap="square">
            <a:spAutoFit/>
          </a:bodyPr>
          <a:lstStyle/>
          <a:p>
            <a:r>
              <a:rPr lang="en-US"/>
              <a:t>4.5 Cells of 8 klystrons for Medium Beta</a:t>
            </a:r>
          </a:p>
          <a:p>
            <a:r>
              <a:rPr lang="en-US" smtClean="0"/>
              <a:t>10.5 </a:t>
            </a:r>
            <a:r>
              <a:rPr lang="en-US"/>
              <a:t>Cells of 8 </a:t>
            </a:r>
            <a:r>
              <a:rPr lang="en-US" smtClean="0"/>
              <a:t>MBIOTs or klystrons for </a:t>
            </a:r>
            <a:r>
              <a:rPr lang="en-US"/>
              <a:t>High Beta </a:t>
            </a:r>
          </a:p>
        </p:txBody>
      </p:sp>
      <p:pic>
        <p:nvPicPr>
          <p:cNvPr id="27" name="Picture 26" descr="RF Gallery_HB_5.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128" y="4077072"/>
            <a:ext cx="3344739" cy="1800466"/>
          </a:xfrm>
          <a:prstGeom prst="rect">
            <a:avLst/>
          </a:prstGeom>
        </p:spPr>
      </p:pic>
      <p:pic>
        <p:nvPicPr>
          <p:cNvPr id="28" name="Picture 27" descr="RF Gallery_HB_4.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9624" y="2060848"/>
            <a:ext cx="3384376" cy="1832712"/>
          </a:xfrm>
          <a:prstGeom prst="rect">
            <a:avLst/>
          </a:prstGeom>
        </p:spPr>
      </p:pic>
      <p:grpSp>
        <p:nvGrpSpPr>
          <p:cNvPr id="5" name="Group 4"/>
          <p:cNvGrpSpPr/>
          <p:nvPr/>
        </p:nvGrpSpPr>
        <p:grpSpPr>
          <a:xfrm>
            <a:off x="111301" y="2531427"/>
            <a:ext cx="4577888" cy="3888432"/>
            <a:chOff x="-292830" y="2204864"/>
            <a:chExt cx="5525704" cy="4608512"/>
          </a:xfrm>
        </p:grpSpPr>
        <p:pic>
          <p:nvPicPr>
            <p:cNvPr id="43" name="Picture 42"/>
            <p:cNvPicPr/>
            <p:nvPr/>
          </p:nvPicPr>
          <p:blipFill>
            <a:blip r:embed="rId4">
              <a:extLst>
                <a:ext uri="{28A0092B-C50C-407E-A947-70E740481C1C}">
                  <a14:useLocalDpi xmlns:a14="http://schemas.microsoft.com/office/drawing/2010/main" val="0"/>
                </a:ext>
              </a:extLst>
            </a:blip>
            <a:srcRect/>
            <a:stretch>
              <a:fillRect/>
            </a:stretch>
          </p:blipFill>
          <p:spPr bwMode="auto">
            <a:xfrm>
              <a:off x="0" y="2204864"/>
              <a:ext cx="5220072" cy="3528392"/>
            </a:xfrm>
            <a:prstGeom prst="rect">
              <a:avLst/>
            </a:prstGeom>
            <a:noFill/>
            <a:ln>
              <a:noFill/>
            </a:ln>
          </p:spPr>
        </p:pic>
        <p:sp>
          <p:nvSpPr>
            <p:cNvPr id="44" name="TextBox 43"/>
            <p:cNvSpPr txBox="1"/>
            <p:nvPr/>
          </p:nvSpPr>
          <p:spPr>
            <a:xfrm>
              <a:off x="2195736" y="6351711"/>
              <a:ext cx="1487327" cy="461665"/>
            </a:xfrm>
            <a:prstGeom prst="rect">
              <a:avLst/>
            </a:prstGeom>
            <a:solidFill>
              <a:schemeClr val="accent6">
                <a:lumMod val="20000"/>
                <a:lumOff val="80000"/>
              </a:schemeClr>
            </a:solidFill>
          </p:spPr>
          <p:txBody>
            <a:bodyPr wrap="square" rtlCol="0">
              <a:spAutoFit/>
            </a:bodyPr>
            <a:lstStyle/>
            <a:p>
              <a:r>
                <a:rPr lang="en-US" sz="1200" b="1" smtClean="0">
                  <a:solidFill>
                    <a:srgbClr val="FF6600"/>
                  </a:solidFill>
                </a:rPr>
                <a:t>WR1150 Distribution</a:t>
              </a:r>
              <a:endParaRPr lang="en-US" sz="1200" b="1">
                <a:solidFill>
                  <a:srgbClr val="FF6600"/>
                </a:solidFill>
              </a:endParaRPr>
            </a:p>
          </p:txBody>
        </p:sp>
        <p:sp>
          <p:nvSpPr>
            <p:cNvPr id="45" name="TextBox 44"/>
            <p:cNvSpPr txBox="1"/>
            <p:nvPr/>
          </p:nvSpPr>
          <p:spPr>
            <a:xfrm>
              <a:off x="1237778" y="5993798"/>
              <a:ext cx="1152128" cy="307777"/>
            </a:xfrm>
            <a:prstGeom prst="rect">
              <a:avLst/>
            </a:prstGeom>
            <a:solidFill>
              <a:schemeClr val="accent6">
                <a:lumMod val="20000"/>
                <a:lumOff val="80000"/>
              </a:schemeClr>
            </a:solidFill>
          </p:spPr>
          <p:txBody>
            <a:bodyPr wrap="square" rtlCol="0">
              <a:spAutoFit/>
            </a:bodyPr>
            <a:lstStyle/>
            <a:p>
              <a:r>
                <a:rPr lang="en-US" sz="1400" b="1" smtClean="0">
                  <a:solidFill>
                    <a:srgbClr val="FF6600"/>
                  </a:solidFill>
                </a:rPr>
                <a:t>Klystrons</a:t>
              </a:r>
              <a:endParaRPr lang="en-US" sz="1400" b="1">
                <a:solidFill>
                  <a:srgbClr val="FF6600"/>
                </a:solidFill>
              </a:endParaRPr>
            </a:p>
          </p:txBody>
        </p:sp>
        <p:sp>
          <p:nvSpPr>
            <p:cNvPr id="46" name="TextBox 45"/>
            <p:cNvSpPr txBox="1"/>
            <p:nvPr/>
          </p:nvSpPr>
          <p:spPr>
            <a:xfrm>
              <a:off x="3779911" y="6279703"/>
              <a:ext cx="1137979" cy="328295"/>
            </a:xfrm>
            <a:prstGeom prst="rect">
              <a:avLst/>
            </a:prstGeom>
            <a:solidFill>
              <a:schemeClr val="accent6">
                <a:lumMod val="20000"/>
                <a:lumOff val="80000"/>
              </a:schemeClr>
            </a:solidFill>
          </p:spPr>
          <p:txBody>
            <a:bodyPr wrap="square" rtlCol="0">
              <a:spAutoFit/>
            </a:bodyPr>
            <a:lstStyle/>
            <a:p>
              <a:r>
                <a:rPr lang="en-US" sz="1200" b="1" smtClean="0">
                  <a:solidFill>
                    <a:srgbClr val="FF6600"/>
                  </a:solidFill>
                </a:rPr>
                <a:t>Modulators</a:t>
              </a:r>
              <a:endParaRPr lang="en-US" sz="1200" b="1">
                <a:solidFill>
                  <a:srgbClr val="FF6600"/>
                </a:solidFill>
              </a:endParaRPr>
            </a:p>
          </p:txBody>
        </p:sp>
        <p:sp>
          <p:nvSpPr>
            <p:cNvPr id="47" name="TextBox 46"/>
            <p:cNvSpPr txBox="1"/>
            <p:nvPr/>
          </p:nvSpPr>
          <p:spPr>
            <a:xfrm>
              <a:off x="-292830" y="5939793"/>
              <a:ext cx="1356296" cy="461665"/>
            </a:xfrm>
            <a:prstGeom prst="rect">
              <a:avLst/>
            </a:prstGeom>
            <a:solidFill>
              <a:schemeClr val="accent6">
                <a:lumMod val="20000"/>
                <a:lumOff val="80000"/>
              </a:schemeClr>
            </a:solidFill>
          </p:spPr>
          <p:txBody>
            <a:bodyPr wrap="square" rtlCol="0">
              <a:spAutoFit/>
            </a:bodyPr>
            <a:lstStyle/>
            <a:p>
              <a:r>
                <a:rPr lang="en-US" sz="1200" b="1" smtClean="0">
                  <a:solidFill>
                    <a:srgbClr val="FF6600"/>
                  </a:solidFill>
                </a:rPr>
                <a:t>Racks and Controls</a:t>
              </a:r>
              <a:endParaRPr lang="en-US" sz="1200" b="1">
                <a:solidFill>
                  <a:srgbClr val="FF6600"/>
                </a:solidFill>
              </a:endParaRPr>
            </a:p>
          </p:txBody>
        </p:sp>
        <p:cxnSp>
          <p:nvCxnSpPr>
            <p:cNvPr id="48" name="Straight Arrow Connector 47"/>
            <p:cNvCxnSpPr/>
            <p:nvPr/>
          </p:nvCxnSpPr>
          <p:spPr>
            <a:xfrm flipH="1" flipV="1">
              <a:off x="2411760" y="3617640"/>
              <a:ext cx="432048" cy="2691680"/>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7" idx="0"/>
            </p:cNvCxnSpPr>
            <p:nvPr/>
          </p:nvCxnSpPr>
          <p:spPr>
            <a:xfrm flipV="1">
              <a:off x="385319" y="4018671"/>
              <a:ext cx="652544" cy="1921121"/>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H="1" flipV="1">
              <a:off x="2843808" y="4437112"/>
              <a:ext cx="1476164" cy="1842591"/>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1788587" y="3439340"/>
              <a:ext cx="341424" cy="2512068"/>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4094895" y="5319867"/>
              <a:ext cx="1137979" cy="547159"/>
            </a:xfrm>
            <a:prstGeom prst="rect">
              <a:avLst/>
            </a:prstGeom>
            <a:solidFill>
              <a:schemeClr val="accent6">
                <a:lumMod val="20000"/>
                <a:lumOff val="80000"/>
              </a:schemeClr>
            </a:solidFill>
          </p:spPr>
          <p:txBody>
            <a:bodyPr wrap="square" rtlCol="0">
              <a:spAutoFit/>
            </a:bodyPr>
            <a:lstStyle/>
            <a:p>
              <a:r>
                <a:rPr lang="en-US" sz="1200" b="1" smtClean="0">
                  <a:solidFill>
                    <a:srgbClr val="FF6600"/>
                  </a:solidFill>
                </a:rPr>
                <a:t>Cooling manifold</a:t>
              </a:r>
              <a:endParaRPr lang="en-US" sz="1200" b="1">
                <a:solidFill>
                  <a:srgbClr val="FF6600"/>
                </a:solidFill>
              </a:endParaRPr>
            </a:p>
          </p:txBody>
        </p:sp>
        <p:cxnSp>
          <p:nvCxnSpPr>
            <p:cNvPr id="62" name="Straight Arrow Connector 61"/>
            <p:cNvCxnSpPr/>
            <p:nvPr/>
          </p:nvCxnSpPr>
          <p:spPr>
            <a:xfrm flipH="1" flipV="1">
              <a:off x="3125557" y="4218696"/>
              <a:ext cx="906384" cy="1186652"/>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14507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706"/>
            <a:ext cx="8363272" cy="783657"/>
          </a:xfrm>
        </p:spPr>
        <p:txBody>
          <a:bodyPr>
            <a:normAutofit/>
          </a:bodyPr>
          <a:lstStyle/>
          <a:p>
            <a:r>
              <a:rPr lang="en-US" smtClean="0"/>
              <a:t>Medium beta linac</a:t>
            </a:r>
            <a:endParaRPr lang="en-US"/>
          </a:p>
        </p:txBody>
      </p:sp>
      <p:sp>
        <p:nvSpPr>
          <p:cNvPr id="13" name="TextBox 12"/>
          <p:cNvSpPr txBox="1"/>
          <p:nvPr/>
        </p:nvSpPr>
        <p:spPr>
          <a:xfrm>
            <a:off x="4888638" y="3340260"/>
            <a:ext cx="3775868" cy="369332"/>
          </a:xfrm>
          <a:prstGeom prst="rect">
            <a:avLst/>
          </a:prstGeom>
          <a:noFill/>
        </p:spPr>
        <p:txBody>
          <a:bodyPr wrap="none" rtlCol="0">
            <a:spAutoFit/>
          </a:bodyPr>
          <a:lstStyle/>
          <a:p>
            <a:r>
              <a:rPr lang="en-US" smtClean="0"/>
              <a:t>Vertical orientation to fit in the gallery</a:t>
            </a:r>
            <a:endParaRPr lang="en-US"/>
          </a:p>
        </p:txBody>
      </p:sp>
      <p:pic>
        <p:nvPicPr>
          <p:cNvPr id="14" name="Picture 13"/>
          <p:cNvPicPr>
            <a:picLocks noChangeAspect="1"/>
          </p:cNvPicPr>
          <p:nvPr/>
        </p:nvPicPr>
        <p:blipFill>
          <a:blip r:embed="rId2"/>
          <a:stretch>
            <a:fillRect/>
          </a:stretch>
        </p:blipFill>
        <p:spPr>
          <a:xfrm>
            <a:off x="5312856" y="1428621"/>
            <a:ext cx="3507554" cy="1933652"/>
          </a:xfrm>
          <a:prstGeom prst="rect">
            <a:avLst/>
          </a:prstGeom>
          <a:ln>
            <a:solidFill>
              <a:srgbClr val="0000FF"/>
            </a:solidFill>
          </a:ln>
        </p:spPr>
      </p:pic>
      <p:sp>
        <p:nvSpPr>
          <p:cNvPr id="9" name="Oval 8"/>
          <p:cNvSpPr/>
          <p:nvPr/>
        </p:nvSpPr>
        <p:spPr>
          <a:xfrm rot="1796251">
            <a:off x="6387399" y="1732578"/>
            <a:ext cx="508938" cy="123629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4888638" y="3709592"/>
            <a:ext cx="3798162" cy="2483168"/>
          </a:xfrm>
          <a:prstGeom prst="rect">
            <a:avLst/>
          </a:prstGeom>
        </p:spPr>
      </p:pic>
      <p:graphicFrame>
        <p:nvGraphicFramePr>
          <p:cNvPr id="3" name="Table 2"/>
          <p:cNvGraphicFramePr>
            <a:graphicFrameLocks noGrp="1"/>
          </p:cNvGraphicFramePr>
          <p:nvPr>
            <p:extLst/>
          </p:nvPr>
        </p:nvGraphicFramePr>
        <p:xfrm>
          <a:off x="107504" y="1628800"/>
          <a:ext cx="4464496" cy="2225040"/>
        </p:xfrm>
        <a:graphic>
          <a:graphicData uri="http://schemas.openxmlformats.org/drawingml/2006/table">
            <a:tbl>
              <a:tblPr firstRow="1" bandRow="1">
                <a:tableStyleId>{69CF1AB2-1976-4502-BF36-3FF5EA218861}</a:tableStyleId>
              </a:tblPr>
              <a:tblGrid>
                <a:gridCol w="2232248"/>
                <a:gridCol w="2232248"/>
              </a:tblGrid>
              <a:tr h="370840">
                <a:tc>
                  <a:txBody>
                    <a:bodyPr/>
                    <a:lstStyle/>
                    <a:p>
                      <a:r>
                        <a:rPr lang="en-US" b="0" smtClean="0"/>
                        <a:t>Frequency</a:t>
                      </a:r>
                      <a:endParaRPr lang="en-US" b="0"/>
                    </a:p>
                  </a:txBody>
                  <a:tcPr/>
                </a:tc>
                <a:tc>
                  <a:txBody>
                    <a:bodyPr/>
                    <a:lstStyle/>
                    <a:p>
                      <a:r>
                        <a:rPr lang="en-US" b="0" smtClean="0"/>
                        <a:t>704 MHz</a:t>
                      </a:r>
                      <a:endParaRPr lang="en-US" b="0"/>
                    </a:p>
                  </a:txBody>
                  <a:tcPr/>
                </a:tc>
              </a:tr>
              <a:tr h="370840">
                <a:tc>
                  <a:txBody>
                    <a:bodyPr/>
                    <a:lstStyle/>
                    <a:p>
                      <a:r>
                        <a:rPr lang="en-US" smtClean="0"/>
                        <a:t>Power</a:t>
                      </a:r>
                      <a:endParaRPr lang="en-US"/>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1.5 MW peak</a:t>
                      </a:r>
                      <a:endParaRPr lang="en-US"/>
                    </a:p>
                  </a:txBody>
                  <a:tcPr/>
                </a:tc>
              </a:tr>
              <a:tr h="370840">
                <a:tc>
                  <a:txBody>
                    <a:bodyPr/>
                    <a:lstStyle/>
                    <a:p>
                      <a:r>
                        <a:rPr lang="en-US" smtClean="0"/>
                        <a:t>High</a:t>
                      </a:r>
                      <a:r>
                        <a:rPr lang="en-US" baseline="0" smtClean="0"/>
                        <a:t> voltage</a:t>
                      </a:r>
                      <a:endParaRPr lang="en-US"/>
                    </a:p>
                  </a:txBody>
                  <a:tcPr/>
                </a:tc>
                <a:tc>
                  <a:txBody>
                    <a:bodyPr/>
                    <a:lstStyle/>
                    <a:p>
                      <a:r>
                        <a:rPr lang="en-US" smtClean="0"/>
                        <a:t>to 115 kV</a:t>
                      </a:r>
                      <a:endParaRPr lang="en-US"/>
                    </a:p>
                  </a:txBody>
                  <a:tcPr/>
                </a:tc>
              </a:tr>
              <a:tr h="370840">
                <a:tc>
                  <a:txBody>
                    <a:bodyPr/>
                    <a:lstStyle/>
                    <a:p>
                      <a:r>
                        <a:rPr lang="en-US" smtClean="0"/>
                        <a:t>Current</a:t>
                      </a:r>
                      <a:r>
                        <a:rPr lang="en-US" baseline="0" smtClean="0"/>
                        <a:t> </a:t>
                      </a:r>
                      <a:endParaRPr lang="en-US"/>
                    </a:p>
                  </a:txBody>
                  <a:tcPr/>
                </a:tc>
                <a:tc>
                  <a:txBody>
                    <a:bodyPr/>
                    <a:lstStyle/>
                    <a:p>
                      <a:r>
                        <a:rPr lang="en-US" smtClean="0"/>
                        <a:t>To 25 A</a:t>
                      </a:r>
                      <a:endParaRPr lang="en-US"/>
                    </a:p>
                  </a:txBody>
                  <a:tcPr/>
                </a:tc>
              </a:tr>
              <a:tr h="370840">
                <a:tc>
                  <a:txBody>
                    <a:bodyPr/>
                    <a:lstStyle/>
                    <a:p>
                      <a:r>
                        <a:rPr lang="en-US" smtClean="0"/>
                        <a:t>Repetition</a:t>
                      </a:r>
                      <a:r>
                        <a:rPr lang="en-US" baseline="0" smtClean="0"/>
                        <a:t> Rate</a:t>
                      </a:r>
                      <a:endParaRPr lang="en-US"/>
                    </a:p>
                  </a:txBody>
                  <a:tcPr/>
                </a:tc>
                <a:tc>
                  <a:txBody>
                    <a:bodyPr/>
                    <a:lstStyle/>
                    <a:p>
                      <a:r>
                        <a:rPr lang="en-US" smtClean="0"/>
                        <a:t>14 Hz</a:t>
                      </a:r>
                      <a:endParaRPr lang="en-US"/>
                    </a:p>
                  </a:txBody>
                  <a:tcPr/>
                </a:tc>
              </a:tr>
              <a:tr h="370840">
                <a:tc>
                  <a:txBody>
                    <a:bodyPr/>
                    <a:lstStyle/>
                    <a:p>
                      <a:r>
                        <a:rPr lang="en-US" smtClean="0"/>
                        <a:t>Pulse width</a:t>
                      </a:r>
                      <a:endParaRPr lang="en-US"/>
                    </a:p>
                  </a:txBody>
                  <a:tcPr/>
                </a:tc>
                <a:tc>
                  <a:txBody>
                    <a:bodyPr/>
                    <a:lstStyle/>
                    <a:p>
                      <a:r>
                        <a:rPr lang="en-US" smtClean="0"/>
                        <a:t>3.5 </a:t>
                      </a:r>
                      <a:r>
                        <a:rPr lang="en-US" err="1" smtClean="0"/>
                        <a:t>ms</a:t>
                      </a:r>
                      <a:endParaRPr lang="en-US"/>
                    </a:p>
                  </a:txBody>
                  <a:tcPr/>
                </a:tc>
              </a:tr>
            </a:tbl>
          </a:graphicData>
        </a:graphic>
      </p:graphicFrame>
      <p:sp>
        <p:nvSpPr>
          <p:cNvPr id="4" name="TextBox 3"/>
          <p:cNvSpPr txBox="1"/>
          <p:nvPr/>
        </p:nvSpPr>
        <p:spPr>
          <a:xfrm>
            <a:off x="7092218" y="2600827"/>
            <a:ext cx="902811" cy="369332"/>
          </a:xfrm>
          <a:prstGeom prst="rect">
            <a:avLst/>
          </a:prstGeom>
          <a:noFill/>
        </p:spPr>
        <p:txBody>
          <a:bodyPr wrap="none" rtlCol="0">
            <a:spAutoFit/>
          </a:bodyPr>
          <a:lstStyle/>
          <a:p>
            <a:r>
              <a:rPr lang="en-US" smtClean="0"/>
              <a:t>200 kW</a:t>
            </a:r>
            <a:endParaRPr lang="en-US"/>
          </a:p>
        </p:txBody>
      </p:sp>
      <p:sp>
        <p:nvSpPr>
          <p:cNvPr id="16" name="TextBox 15"/>
          <p:cNvSpPr txBox="1"/>
          <p:nvPr/>
        </p:nvSpPr>
        <p:spPr>
          <a:xfrm>
            <a:off x="7308242" y="1952755"/>
            <a:ext cx="902811" cy="369332"/>
          </a:xfrm>
          <a:prstGeom prst="rect">
            <a:avLst/>
          </a:prstGeom>
          <a:noFill/>
        </p:spPr>
        <p:txBody>
          <a:bodyPr wrap="none" rtlCol="0">
            <a:spAutoFit/>
          </a:bodyPr>
          <a:lstStyle/>
          <a:p>
            <a:r>
              <a:rPr lang="en-US" smtClean="0"/>
              <a:t>866 kW</a:t>
            </a:r>
            <a:endParaRPr lang="en-US"/>
          </a:p>
        </p:txBody>
      </p:sp>
      <p:cxnSp>
        <p:nvCxnSpPr>
          <p:cNvPr id="6" name="Straight Arrow Connector 5"/>
          <p:cNvCxnSpPr/>
          <p:nvPr/>
        </p:nvCxnSpPr>
        <p:spPr>
          <a:xfrm flipH="1">
            <a:off x="6444146" y="2816851"/>
            <a:ext cx="50405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6876194" y="1952755"/>
            <a:ext cx="504056" cy="21602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256790" y="6295582"/>
            <a:ext cx="1043876" cy="369332"/>
          </a:xfrm>
          <a:prstGeom prst="rect">
            <a:avLst/>
          </a:prstGeom>
          <a:noFill/>
        </p:spPr>
        <p:txBody>
          <a:bodyPr wrap="none" rtlCol="0">
            <a:spAutoFit/>
          </a:bodyPr>
          <a:lstStyle/>
          <a:p>
            <a:r>
              <a:rPr lang="en-US" smtClean="0">
                <a:solidFill>
                  <a:srgbClr val="FF6600"/>
                </a:solidFill>
              </a:rPr>
              <a:t>Klystrons</a:t>
            </a:r>
            <a:endParaRPr lang="en-US">
              <a:solidFill>
                <a:srgbClr val="FF6600"/>
              </a:solidFill>
            </a:endParaRPr>
          </a:p>
        </p:txBody>
      </p:sp>
      <p:cxnSp>
        <p:nvCxnSpPr>
          <p:cNvPr id="19" name="Straight Arrow Connector 18"/>
          <p:cNvCxnSpPr/>
          <p:nvPr/>
        </p:nvCxnSpPr>
        <p:spPr>
          <a:xfrm flipH="1" flipV="1">
            <a:off x="5680726" y="5359478"/>
            <a:ext cx="864096" cy="100811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7480926" y="6295582"/>
            <a:ext cx="1279655" cy="369332"/>
          </a:xfrm>
          <a:prstGeom prst="rect">
            <a:avLst/>
          </a:prstGeom>
          <a:noFill/>
        </p:spPr>
        <p:txBody>
          <a:bodyPr wrap="none" rtlCol="0">
            <a:spAutoFit/>
          </a:bodyPr>
          <a:lstStyle/>
          <a:p>
            <a:r>
              <a:rPr lang="en-US" smtClean="0">
                <a:solidFill>
                  <a:srgbClr val="FF6600"/>
                </a:solidFill>
              </a:rPr>
              <a:t>Modulators</a:t>
            </a:r>
            <a:endParaRPr lang="en-US">
              <a:solidFill>
                <a:srgbClr val="FF6600"/>
              </a:solidFill>
            </a:endParaRPr>
          </a:p>
        </p:txBody>
      </p:sp>
      <p:cxnSp>
        <p:nvCxnSpPr>
          <p:cNvPr id="24" name="Straight Arrow Connector 23"/>
          <p:cNvCxnSpPr/>
          <p:nvPr/>
        </p:nvCxnSpPr>
        <p:spPr>
          <a:xfrm flipH="1" flipV="1">
            <a:off x="7192894" y="5575502"/>
            <a:ext cx="648072" cy="792088"/>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336" y="4959368"/>
            <a:ext cx="3816424" cy="400110"/>
          </a:xfrm>
          <a:prstGeom prst="rect">
            <a:avLst/>
          </a:prstGeom>
          <a:noFill/>
        </p:spPr>
        <p:txBody>
          <a:bodyPr wrap="square" rtlCol="0">
            <a:spAutoFit/>
          </a:bodyPr>
          <a:lstStyle/>
          <a:p>
            <a:r>
              <a:rPr lang="en-US" sz="2000" smtClean="0"/>
              <a:t>Four klystrons per modulator</a:t>
            </a:r>
          </a:p>
        </p:txBody>
      </p:sp>
      <p:sp>
        <p:nvSpPr>
          <p:cNvPr id="27" name="TextBox 26"/>
          <p:cNvSpPr txBox="1"/>
          <p:nvPr/>
        </p:nvSpPr>
        <p:spPr>
          <a:xfrm>
            <a:off x="108143" y="4083438"/>
            <a:ext cx="4229759" cy="646331"/>
          </a:xfrm>
          <a:prstGeom prst="rect">
            <a:avLst/>
          </a:prstGeom>
          <a:noFill/>
        </p:spPr>
        <p:txBody>
          <a:bodyPr wrap="square" rtlCol="0">
            <a:spAutoFit/>
          </a:bodyPr>
          <a:lstStyle/>
          <a:p>
            <a:r>
              <a:rPr lang="en-US" smtClean="0"/>
              <a:t>High Power Density: 12 MW of RF in approx. 10 x 13 m</a:t>
            </a:r>
            <a:endParaRPr lang="en-US"/>
          </a:p>
        </p:txBody>
      </p:sp>
    </p:spTree>
    <p:extLst>
      <p:ext uri="{BB962C8B-B14F-4D97-AF65-F5344CB8AC3E}">
        <p14:creationId xmlns:p14="http://schemas.microsoft.com/office/powerpoint/2010/main" val="345631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Medium Beta Klystrons</a:t>
            </a:r>
            <a:endParaRPr lang="en-US" dirty="0"/>
          </a:p>
        </p:txBody>
      </p:sp>
      <p:sp>
        <p:nvSpPr>
          <p:cNvPr id="3" name="Content Placeholder 2"/>
          <p:cNvSpPr>
            <a:spLocks noGrp="1"/>
          </p:cNvSpPr>
          <p:nvPr>
            <p:ph idx="1"/>
          </p:nvPr>
        </p:nvSpPr>
        <p:spPr>
          <a:xfrm>
            <a:off x="457200" y="1600200"/>
            <a:ext cx="8229600" cy="4756149"/>
          </a:xfrm>
        </p:spPr>
        <p:txBody>
          <a:bodyPr>
            <a:normAutofit fontScale="77500" lnSpcReduction="20000"/>
          </a:bodyPr>
          <a:lstStyle/>
          <a:p>
            <a:r>
              <a:rPr lang="en-US" dirty="0" smtClean="0"/>
              <a:t>Contracts signed for three klystron prototypes</a:t>
            </a:r>
          </a:p>
          <a:p>
            <a:pPr lvl="1"/>
            <a:r>
              <a:rPr lang="en-US" dirty="0" smtClean="0"/>
              <a:t>Toshiba</a:t>
            </a:r>
          </a:p>
          <a:p>
            <a:pPr lvl="1"/>
            <a:r>
              <a:rPr lang="en-US" dirty="0" smtClean="0"/>
              <a:t>CPI</a:t>
            </a:r>
          </a:p>
          <a:p>
            <a:pPr lvl="1"/>
            <a:r>
              <a:rPr lang="en-US" dirty="0" smtClean="0"/>
              <a:t>Thales</a:t>
            </a:r>
          </a:p>
          <a:p>
            <a:pPr lvl="1"/>
            <a:endParaRPr lang="en-US" dirty="0"/>
          </a:p>
          <a:p>
            <a:r>
              <a:rPr lang="en-US" dirty="0" smtClean="0"/>
              <a:t>All three klystrons have been tested in the factory and delivered</a:t>
            </a:r>
          </a:p>
          <a:p>
            <a:r>
              <a:rPr lang="en-US" dirty="0" smtClean="0"/>
              <a:t>First klystron (Toshiba) about to be tested at ESS</a:t>
            </a:r>
          </a:p>
          <a:p>
            <a:endParaRPr lang="en-US" dirty="0"/>
          </a:p>
          <a:p>
            <a:r>
              <a:rPr lang="en-US" dirty="0" smtClean="0"/>
              <a:t>Decision was to proceed with the tender for the MB series based on the factory tests only.</a:t>
            </a:r>
          </a:p>
          <a:p>
            <a:pPr lvl="1"/>
            <a:r>
              <a:rPr lang="en-US" dirty="0" smtClean="0"/>
              <a:t>Increased risk, but necessary to maintain schedule</a:t>
            </a:r>
          </a:p>
          <a:p>
            <a:pPr lvl="1"/>
            <a:r>
              <a:rPr lang="en-US" dirty="0" smtClean="0"/>
              <a:t>Interfaces have been confirmed or consolidated in the series </a:t>
            </a:r>
            <a:r>
              <a:rPr lang="en-US" dirty="0" err="1" smtClean="0"/>
              <a:t>SoW</a:t>
            </a:r>
            <a:r>
              <a:rPr lang="en-US" dirty="0" smtClean="0"/>
              <a:t> to ensure electrical and mechanical compatibility between vendors</a:t>
            </a:r>
          </a:p>
          <a:p>
            <a:pPr lvl="1"/>
            <a:r>
              <a:rPr lang="en-US" dirty="0" smtClean="0"/>
              <a:t>Hopefully, the klystrons will have been installed and SAT tested (but not soak tested), before the contractual design review</a:t>
            </a:r>
          </a:p>
        </p:txBody>
      </p:sp>
      <p:sp>
        <p:nvSpPr>
          <p:cNvPr id="4" name="Slide Number Placeholder 3"/>
          <p:cNvSpPr>
            <a:spLocks noGrp="1"/>
          </p:cNvSpPr>
          <p:nvPr>
            <p:ph type="sldNum" sz="quarter" idx="12"/>
          </p:nvPr>
        </p:nvSpPr>
        <p:spPr/>
        <p:txBody>
          <a:bodyPr/>
          <a:lstStyle/>
          <a:p>
            <a:fld id="{551115BC-487E-4422-894C-CB7CD3E79223}" type="slidenum">
              <a:rPr lang="en-GB" noProof="0" smtClean="0"/>
              <a:t>9</a:t>
            </a:fld>
            <a:endParaRPr lang="en-GB" noProof="0"/>
          </a:p>
        </p:txBody>
      </p:sp>
    </p:spTree>
    <p:extLst>
      <p:ext uri="{BB962C8B-B14F-4D97-AF65-F5344CB8AC3E}">
        <p14:creationId xmlns:p14="http://schemas.microsoft.com/office/powerpoint/2010/main" val="151784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Chess Core Powerpoint</Template>
  <TotalTime>525</TotalTime>
  <Words>2425</Words>
  <Application>Microsoft Macintosh PowerPoint</Application>
  <PresentationFormat>On-screen Show (4:3)</PresentationFormat>
  <Paragraphs>465</Paragraphs>
  <Slides>32</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4" baseType="lpstr">
      <vt:lpstr>Calibri</vt:lpstr>
      <vt:lpstr>Futura Condensed</vt:lpstr>
      <vt:lpstr>Gill Sans</vt:lpstr>
      <vt:lpstr>Gill Sans Light</vt:lpstr>
      <vt:lpstr>Lucida Grande</vt:lpstr>
      <vt:lpstr>Mangal</vt:lpstr>
      <vt:lpstr>ＭＳ Ｐゴシック</vt:lpstr>
      <vt:lpstr>Symbol</vt:lpstr>
      <vt:lpstr>ヒラギノ角ゴ ProN W3</vt:lpstr>
      <vt:lpstr>Arial</vt:lpstr>
      <vt:lpstr>Office Theme</vt:lpstr>
      <vt:lpstr>Equation</vt:lpstr>
      <vt:lpstr>RF Sources</vt:lpstr>
      <vt:lpstr>RF Power Requirements</vt:lpstr>
      <vt:lpstr>PowerPoint Presentation</vt:lpstr>
      <vt:lpstr>RFQ and DTLs ‘Turn Key’ from ESS Bilbao </vt:lpstr>
      <vt:lpstr>RFQ/DTL</vt:lpstr>
      <vt:lpstr>MEBT SSAs</vt:lpstr>
      <vt:lpstr>Medium Beta klystrons PDR for series and summary of prototype performance held in December 2016 (https://indico.esss.lu.se/event/731/)</vt:lpstr>
      <vt:lpstr>Medium beta linac</vt:lpstr>
      <vt:lpstr>Medium Beta Klystrons</vt:lpstr>
      <vt:lpstr>Scope of Series Klystron Tender</vt:lpstr>
      <vt:lpstr>PowerPoint Presentation</vt:lpstr>
      <vt:lpstr>Toshiba klystron E37504 prototype</vt:lpstr>
      <vt:lpstr>Thales klystron prototype TH2180</vt:lpstr>
      <vt:lpstr>CPI Klystron prototype VKP-8292A</vt:lpstr>
      <vt:lpstr>Main Technical Klystron Specifications (for series (1/2)  OPEN CALL FOR TENDER OCT-2017-110800001-001 </vt:lpstr>
      <vt:lpstr>Main Technical specifications (for series (2/2)</vt:lpstr>
      <vt:lpstr>Main Technical specifications (LLRF and drive amplifier)</vt:lpstr>
      <vt:lpstr>Power needed at the output of the SSA</vt:lpstr>
      <vt:lpstr>Technical Specifications: High Voltage Please refer to Modulator Presentation</vt:lpstr>
      <vt:lpstr>Oil tank </vt:lpstr>
      <vt:lpstr>High Level: Technical specifications for the  auxiliary supplies Please refer to the Detailed specifications for full details</vt:lpstr>
      <vt:lpstr>Klystron Technical specifications: mechanical</vt:lpstr>
      <vt:lpstr>Air and water Cooling</vt:lpstr>
      <vt:lpstr>Installation and Handling ‘Klystron moving truck’</vt:lpstr>
      <vt:lpstr>Safety and Hazards</vt:lpstr>
      <vt:lpstr>Testing</vt:lpstr>
      <vt:lpstr>High Beta</vt:lpstr>
      <vt:lpstr>MBIOT - Possible Gallery Layout (for HB)</vt:lpstr>
      <vt:lpstr>L3 MBIOT</vt:lpstr>
      <vt:lpstr>L3 MBIOT</vt:lpstr>
      <vt:lpstr>Thales/CPI MBIOT</vt:lpstr>
      <vt:lpstr>PowerPoint Presentation</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RF Sources</dc:title>
  <dc:creator>Microsoft Office User</dc:creator>
  <cp:lastModifiedBy>Microsoft Office User</cp:lastModifiedBy>
  <cp:revision>27</cp:revision>
  <dcterms:created xsi:type="dcterms:W3CDTF">2017-05-08T11:21:18Z</dcterms:created>
  <dcterms:modified xsi:type="dcterms:W3CDTF">2017-05-10T08:11:06Z</dcterms:modified>
</cp:coreProperties>
</file>