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2.xml" ContentType="application/vnd.openxmlformats-officedocument.drawingml.chart+xml"/>
  <Override PartName="/ppt/charts/chart3.xml" ContentType="application/vnd.openxmlformats-officedocument.drawingml.chart+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44"/>
  </p:notesMasterIdLst>
  <p:sldIdLst>
    <p:sldId id="335" r:id="rId2"/>
    <p:sldId id="369" r:id="rId3"/>
    <p:sldId id="348" r:id="rId4"/>
    <p:sldId id="387" r:id="rId5"/>
    <p:sldId id="354" r:id="rId6"/>
    <p:sldId id="282" r:id="rId7"/>
    <p:sldId id="377" r:id="rId8"/>
    <p:sldId id="349" r:id="rId9"/>
    <p:sldId id="347" r:id="rId10"/>
    <p:sldId id="355" r:id="rId11"/>
    <p:sldId id="384" r:id="rId12"/>
    <p:sldId id="333" r:id="rId13"/>
    <p:sldId id="342" r:id="rId14"/>
    <p:sldId id="386" r:id="rId15"/>
    <p:sldId id="361" r:id="rId16"/>
    <p:sldId id="379" r:id="rId17"/>
    <p:sldId id="368" r:id="rId18"/>
    <p:sldId id="364" r:id="rId19"/>
    <p:sldId id="374" r:id="rId20"/>
    <p:sldId id="365" r:id="rId21"/>
    <p:sldId id="366" r:id="rId22"/>
    <p:sldId id="343" r:id="rId23"/>
    <p:sldId id="356" r:id="rId24"/>
    <p:sldId id="337" r:id="rId25"/>
    <p:sldId id="334" r:id="rId26"/>
    <p:sldId id="350" r:id="rId27"/>
    <p:sldId id="344" r:id="rId28"/>
    <p:sldId id="352" r:id="rId29"/>
    <p:sldId id="380" r:id="rId30"/>
    <p:sldId id="383" r:id="rId31"/>
    <p:sldId id="359" r:id="rId32"/>
    <p:sldId id="382" r:id="rId33"/>
    <p:sldId id="265" r:id="rId34"/>
    <p:sldId id="381" r:id="rId35"/>
    <p:sldId id="375" r:id="rId36"/>
    <p:sldId id="340" r:id="rId37"/>
    <p:sldId id="360" r:id="rId38"/>
    <p:sldId id="341" r:id="rId39"/>
    <p:sldId id="351" r:id="rId40"/>
    <p:sldId id="331" r:id="rId41"/>
    <p:sldId id="338" r:id="rId42"/>
    <p:sldId id="353" r:id="rId43"/>
  </p:sldIdLst>
  <p:sldSz cx="9144000" cy="6858000" type="screen4x3"/>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33CC33"/>
    <a:srgbClr val="00FF00"/>
    <a:srgbClr val="0094C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429" autoAdjust="0"/>
    <p:restoredTop sz="87152" autoAdjust="0"/>
  </p:normalViewPr>
  <p:slideViewPr>
    <p:cSldViewPr>
      <p:cViewPr varScale="1">
        <p:scale>
          <a:sx n="116" d="100"/>
          <a:sy n="116" d="100"/>
        </p:scale>
        <p:origin x="1524" y="102"/>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notesViewPr>
    <p:cSldViewPr>
      <p:cViewPr varScale="1">
        <p:scale>
          <a:sx n="125" d="100"/>
          <a:sy n="125" d="100"/>
        </p:scale>
        <p:origin x="4932" y="9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charts/_rels/chart1.xml.rels><?xml version="1.0" encoding="UTF-8" standalone="yes"?>
<Relationships xmlns="http://schemas.openxmlformats.org/package/2006/relationships"><Relationship Id="rId1" Type="http://schemas.openxmlformats.org/officeDocument/2006/relationships/oleObject" Target="file:///C:\Users\rafaelmontano\Dropbox\ESS\Prototype%20assemble\rf_to_dc_board_meas_1.xls"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Users\rafaelmontano\Dropbox\ESS\Prototype%20assemble\rf_to_dc_board_meas_1.xls"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C:\Users\rafaelmontano\Dropbox\ESS\Prototype%20assemble\rf_to_dc_board_meas_1.xls"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300" b="0"/>
            </a:pPr>
            <a:r>
              <a:rPr lang="sv-SE"/>
              <a:t>Piecewise calibration</a:t>
            </a:r>
          </a:p>
        </c:rich>
      </c:tx>
      <c:layout>
        <c:manualLayout>
          <c:xMode val="edge"/>
          <c:yMode val="edge"/>
          <c:x val="0.41080316620891677"/>
          <c:y val="4.02279609008745E-2"/>
        </c:manualLayout>
      </c:layout>
      <c:overlay val="0"/>
    </c:title>
    <c:autoTitleDeleted val="0"/>
    <c:plotArea>
      <c:layout>
        <c:manualLayout>
          <c:xMode val="edge"/>
          <c:yMode val="edge"/>
          <c:x val="6.081654080684893E-2"/>
          <c:y val="0.2167764072445425"/>
          <c:w val="0.91919384655422287"/>
          <c:h val="0.66692877444061782"/>
        </c:manualLayout>
      </c:layout>
      <c:scatterChart>
        <c:scatterStyle val="lineMarker"/>
        <c:varyColors val="0"/>
        <c:ser>
          <c:idx val="0"/>
          <c:order val="0"/>
          <c:spPr>
            <a:ln w="28800">
              <a:solidFill>
                <a:srgbClr val="004586"/>
              </a:solidFill>
            </a:ln>
          </c:spPr>
          <c:marker>
            <c:symbol val="square"/>
            <c:size val="7"/>
          </c:marker>
          <c:xVal>
            <c:numRef>
              <c:f>'LT55'!$A$4:$A$40</c:f>
              <c:numCache>
                <c:formatCode>General</c:formatCode>
                <c:ptCount val="37"/>
                <c:pt idx="0">
                  <c:v>-0.42799999999999999</c:v>
                </c:pt>
                <c:pt idx="1">
                  <c:v>-0.42599999999999999</c:v>
                </c:pt>
                <c:pt idx="2">
                  <c:v>-0.42499999999999999</c:v>
                </c:pt>
                <c:pt idx="3">
                  <c:v>-0.42399999999999999</c:v>
                </c:pt>
                <c:pt idx="4">
                  <c:v>-0.42299999999999999</c:v>
                </c:pt>
                <c:pt idx="5">
                  <c:v>-0.42099999999999999</c:v>
                </c:pt>
                <c:pt idx="6">
                  <c:v>-0.41799999999999998</c:v>
                </c:pt>
                <c:pt idx="7">
                  <c:v>-0.41499999999999998</c:v>
                </c:pt>
                <c:pt idx="8">
                  <c:v>-0.41199999999999998</c:v>
                </c:pt>
                <c:pt idx="9">
                  <c:v>-0.41</c:v>
                </c:pt>
                <c:pt idx="10">
                  <c:v>-0.40500000000000003</c:v>
                </c:pt>
                <c:pt idx="11">
                  <c:v>-0.40100000000000002</c:v>
                </c:pt>
                <c:pt idx="12">
                  <c:v>-0.39500000000000002</c:v>
                </c:pt>
                <c:pt idx="13">
                  <c:v>-0.39</c:v>
                </c:pt>
                <c:pt idx="14">
                  <c:v>-0.38200000000000001</c:v>
                </c:pt>
                <c:pt idx="15">
                  <c:v>-0.375</c:v>
                </c:pt>
                <c:pt idx="16">
                  <c:v>-0.36599999999999999</c:v>
                </c:pt>
                <c:pt idx="17">
                  <c:v>-0.35499999999999998</c:v>
                </c:pt>
                <c:pt idx="18">
                  <c:v>-0.34300000000000003</c:v>
                </c:pt>
                <c:pt idx="19">
                  <c:v>-0.32900000000000001</c:v>
                </c:pt>
                <c:pt idx="20">
                  <c:v>-0.314</c:v>
                </c:pt>
                <c:pt idx="21">
                  <c:v>-0.29699999999999999</c:v>
                </c:pt>
                <c:pt idx="22">
                  <c:v>-0.27600000000000002</c:v>
                </c:pt>
                <c:pt idx="23">
                  <c:v>-0.253</c:v>
                </c:pt>
                <c:pt idx="24">
                  <c:v>-0.22700000000000001</c:v>
                </c:pt>
                <c:pt idx="25">
                  <c:v>-0.20300000000000001</c:v>
                </c:pt>
                <c:pt idx="26">
                  <c:v>-0.16900000000000001</c:v>
                </c:pt>
                <c:pt idx="27">
                  <c:v>-0.13300000000000001</c:v>
                </c:pt>
                <c:pt idx="28">
                  <c:v>-9.0999999999999998E-2</c:v>
                </c:pt>
                <c:pt idx="29">
                  <c:v>-4.3999999999999997E-2</c:v>
                </c:pt>
                <c:pt idx="30">
                  <c:v>8.9999999999999993E-3</c:v>
                </c:pt>
                <c:pt idx="31">
                  <c:v>6.9000000000000006E-2</c:v>
                </c:pt>
                <c:pt idx="32">
                  <c:v>0.13500000000000001</c:v>
                </c:pt>
                <c:pt idx="33">
                  <c:v>0.20899999999999999</c:v>
                </c:pt>
                <c:pt idx="34">
                  <c:v>0.29399999999999998</c:v>
                </c:pt>
                <c:pt idx="35">
                  <c:v>0.38700000000000001</c:v>
                </c:pt>
                <c:pt idx="36">
                  <c:v>0.42</c:v>
                </c:pt>
              </c:numCache>
            </c:numRef>
          </c:xVal>
          <c:yVal>
            <c:numRef>
              <c:f>'LT55'!$C$4:$C$40</c:f>
              <c:numCache>
                <c:formatCode>General</c:formatCode>
                <c:ptCount val="37"/>
                <c:pt idx="0">
                  <c:v>38.018939632056146</c:v>
                </c:pt>
                <c:pt idx="1">
                  <c:v>120.22644346174144</c:v>
                </c:pt>
                <c:pt idx="2">
                  <c:v>380.18939632056185</c:v>
                </c:pt>
                <c:pt idx="3">
                  <c:v>758.57757502918423</c:v>
                </c:pt>
                <c:pt idx="4">
                  <c:v>1202.2644346174159</c:v>
                </c:pt>
                <c:pt idx="5">
                  <c:v>1905.460717963248</c:v>
                </c:pt>
                <c:pt idx="6">
                  <c:v>3019.9517204020171</c:v>
                </c:pt>
                <c:pt idx="7">
                  <c:v>3801.8939632056158</c:v>
                </c:pt>
                <c:pt idx="8">
                  <c:v>4786.3009232263848</c:v>
                </c:pt>
                <c:pt idx="9">
                  <c:v>6025.5958607435732</c:v>
                </c:pt>
                <c:pt idx="10">
                  <c:v>7585.7757502918512</c:v>
                </c:pt>
                <c:pt idx="11">
                  <c:v>9549.9258602143673</c:v>
                </c:pt>
                <c:pt idx="12">
                  <c:v>12022.644346174169</c:v>
                </c:pt>
                <c:pt idx="13">
                  <c:v>15135.61248436212</c:v>
                </c:pt>
                <c:pt idx="14">
                  <c:v>19054.607179632501</c:v>
                </c:pt>
                <c:pt idx="15">
                  <c:v>23988.32919019492</c:v>
                </c:pt>
                <c:pt idx="16">
                  <c:v>30199.517204020151</c:v>
                </c:pt>
                <c:pt idx="17">
                  <c:v>38018.939632056208</c:v>
                </c:pt>
                <c:pt idx="18">
                  <c:v>47863.009232263896</c:v>
                </c:pt>
                <c:pt idx="19">
                  <c:v>60255.958607435794</c:v>
                </c:pt>
                <c:pt idx="20">
                  <c:v>75857.757502918597</c:v>
                </c:pt>
                <c:pt idx="21">
                  <c:v>95499.258602143775</c:v>
                </c:pt>
                <c:pt idx="22">
                  <c:v>120226.44346174141</c:v>
                </c:pt>
                <c:pt idx="23">
                  <c:v>151356.12484362081</c:v>
                </c:pt>
                <c:pt idx="24">
                  <c:v>190546.07179632454</c:v>
                </c:pt>
                <c:pt idx="25">
                  <c:v>239883.2919019486</c:v>
                </c:pt>
                <c:pt idx="26">
                  <c:v>301995.17204020289</c:v>
                </c:pt>
                <c:pt idx="27">
                  <c:v>380189.3963205624</c:v>
                </c:pt>
                <c:pt idx="28">
                  <c:v>478630.09232263948</c:v>
                </c:pt>
                <c:pt idx="29">
                  <c:v>602559.58607435855</c:v>
                </c:pt>
                <c:pt idx="30">
                  <c:v>758577.57502918411</c:v>
                </c:pt>
                <c:pt idx="31">
                  <c:v>954992.58602143882</c:v>
                </c:pt>
                <c:pt idx="32">
                  <c:v>1202264.4346174155</c:v>
                </c:pt>
                <c:pt idx="33">
                  <c:v>1513561.24843621</c:v>
                </c:pt>
                <c:pt idx="34">
                  <c:v>1905460.7179632476</c:v>
                </c:pt>
                <c:pt idx="35">
                  <c:v>2398832.9190194886</c:v>
                </c:pt>
                <c:pt idx="36">
                  <c:v>3019951.7204020219</c:v>
                </c:pt>
              </c:numCache>
            </c:numRef>
          </c:yVal>
          <c:smooth val="0"/>
        </c:ser>
        <c:dLbls>
          <c:showLegendKey val="0"/>
          <c:showVal val="0"/>
          <c:showCatName val="0"/>
          <c:showSerName val="0"/>
          <c:showPercent val="0"/>
          <c:showBubbleSize val="0"/>
        </c:dLbls>
        <c:axId val="134090336"/>
        <c:axId val="134089776"/>
      </c:scatterChart>
      <c:valAx>
        <c:axId val="134089776"/>
        <c:scaling>
          <c:logBase val="10"/>
          <c:orientation val="minMax"/>
        </c:scaling>
        <c:delete val="0"/>
        <c:axPos val="l"/>
        <c:majorGridlines>
          <c:spPr>
            <a:ln>
              <a:solidFill>
                <a:srgbClr val="B3B3B3"/>
              </a:solidFill>
            </a:ln>
          </c:spPr>
        </c:majorGridlines>
        <c:title>
          <c:tx>
            <c:rich>
              <a:bodyPr/>
              <a:lstStyle/>
              <a:p>
                <a:pPr>
                  <a:defRPr sz="900" b="0"/>
                </a:pPr>
                <a:r>
                  <a:rPr lang="sv-SE"/>
                  <a:t>Power [W]</a:t>
                </a:r>
              </a:p>
            </c:rich>
          </c:tx>
          <c:layout>
            <c:manualLayout>
              <c:xMode val="edge"/>
              <c:yMode val="edge"/>
              <c:x val="1.8212655978677869E-2"/>
              <c:y val="0.62734522567779472"/>
            </c:manualLayout>
          </c:layout>
          <c:overlay val="0"/>
        </c:title>
        <c:numFmt formatCode="General" sourceLinked="1"/>
        <c:majorTickMark val="none"/>
        <c:minorTickMark val="none"/>
        <c:tickLblPos val="nextTo"/>
        <c:spPr>
          <a:ln>
            <a:solidFill>
              <a:srgbClr val="B3B3B3"/>
            </a:solidFill>
          </a:ln>
        </c:spPr>
        <c:txPr>
          <a:bodyPr/>
          <a:lstStyle/>
          <a:p>
            <a:pPr>
              <a:defRPr sz="1000" b="0"/>
            </a:pPr>
            <a:endParaRPr lang="en-US"/>
          </a:p>
        </c:txPr>
        <c:crossAx val="134090336"/>
        <c:crossesAt val="0"/>
        <c:crossBetween val="midCat"/>
      </c:valAx>
      <c:valAx>
        <c:axId val="134090336"/>
        <c:scaling>
          <c:orientation val="minMax"/>
        </c:scaling>
        <c:delete val="0"/>
        <c:axPos val="b"/>
        <c:title>
          <c:tx>
            <c:rich>
              <a:bodyPr/>
              <a:lstStyle/>
              <a:p>
                <a:pPr>
                  <a:defRPr sz="900" b="0"/>
                </a:pPr>
                <a:r>
                  <a:rPr lang="sv-SE"/>
                  <a:t>Input voltage [V]</a:t>
                </a:r>
              </a:p>
            </c:rich>
          </c:tx>
          <c:layout>
            <c:manualLayout>
              <c:xMode val="edge"/>
              <c:yMode val="edge"/>
              <c:x val="0.47163106247223685"/>
              <c:y val="0.9036440165351628"/>
            </c:manualLayout>
          </c:layout>
          <c:overlay val="0"/>
        </c:title>
        <c:numFmt formatCode="General" sourceLinked="1"/>
        <c:majorTickMark val="none"/>
        <c:minorTickMark val="none"/>
        <c:tickLblPos val="nextTo"/>
        <c:spPr>
          <a:ln>
            <a:solidFill>
              <a:srgbClr val="B3B3B3"/>
            </a:solidFill>
          </a:ln>
        </c:spPr>
        <c:txPr>
          <a:bodyPr/>
          <a:lstStyle/>
          <a:p>
            <a:pPr>
              <a:defRPr sz="1000" b="0"/>
            </a:pPr>
            <a:endParaRPr lang="en-US"/>
          </a:p>
        </c:txPr>
        <c:crossAx val="134089776"/>
        <c:crosses val="autoZero"/>
        <c:crossBetween val="midCat"/>
      </c:valAx>
      <c:spPr>
        <a:noFill/>
        <a:ln>
          <a:solidFill>
            <a:srgbClr val="B3B3B3"/>
          </a:solidFill>
          <a:prstDash val="solid"/>
        </a:ln>
      </c:spPr>
    </c:plotArea>
    <c:plotVisOnly val="1"/>
    <c:dispBlanksAs val="gap"/>
    <c:showDLblsOverMax val="0"/>
  </c:chart>
  <c:spPr>
    <a:ln>
      <a:noFill/>
    </a:ln>
  </c:sp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300" b="0"/>
            </a:pPr>
            <a:r>
              <a:rPr lang="sv-SE"/>
              <a:t>Piecewise calibration</a:t>
            </a:r>
          </a:p>
        </c:rich>
      </c:tx>
      <c:layout>
        <c:manualLayout>
          <c:xMode val="edge"/>
          <c:yMode val="edge"/>
          <c:x val="0.41080316620891677"/>
          <c:y val="4.02279609008745E-2"/>
        </c:manualLayout>
      </c:layout>
      <c:overlay val="0"/>
    </c:title>
    <c:autoTitleDeleted val="0"/>
    <c:plotArea>
      <c:layout>
        <c:manualLayout>
          <c:xMode val="edge"/>
          <c:yMode val="edge"/>
          <c:x val="6.081654080684893E-2"/>
          <c:y val="0.2167764072445425"/>
          <c:w val="0.91919384655422287"/>
          <c:h val="0.66692877444061782"/>
        </c:manualLayout>
      </c:layout>
      <c:scatterChart>
        <c:scatterStyle val="lineMarker"/>
        <c:varyColors val="0"/>
        <c:ser>
          <c:idx val="0"/>
          <c:order val="0"/>
          <c:spPr>
            <a:ln w="28800">
              <a:solidFill>
                <a:srgbClr val="004586"/>
              </a:solidFill>
            </a:ln>
          </c:spPr>
          <c:marker>
            <c:symbol val="square"/>
            <c:size val="7"/>
          </c:marker>
          <c:xVal>
            <c:numRef>
              <c:f>'LT55'!$A$4:$A$40</c:f>
              <c:numCache>
                <c:formatCode>General</c:formatCode>
                <c:ptCount val="37"/>
                <c:pt idx="0">
                  <c:v>-0.42799999999999999</c:v>
                </c:pt>
                <c:pt idx="1">
                  <c:v>-0.42599999999999999</c:v>
                </c:pt>
                <c:pt idx="2">
                  <c:v>-0.42499999999999999</c:v>
                </c:pt>
                <c:pt idx="3">
                  <c:v>-0.42399999999999999</c:v>
                </c:pt>
                <c:pt idx="4">
                  <c:v>-0.42299999999999999</c:v>
                </c:pt>
                <c:pt idx="5">
                  <c:v>-0.42099999999999999</c:v>
                </c:pt>
                <c:pt idx="6">
                  <c:v>-0.41799999999999998</c:v>
                </c:pt>
                <c:pt idx="7">
                  <c:v>-0.41499999999999998</c:v>
                </c:pt>
                <c:pt idx="8">
                  <c:v>-0.41199999999999998</c:v>
                </c:pt>
                <c:pt idx="9">
                  <c:v>-0.41</c:v>
                </c:pt>
                <c:pt idx="10">
                  <c:v>-0.40500000000000003</c:v>
                </c:pt>
                <c:pt idx="11">
                  <c:v>-0.40100000000000002</c:v>
                </c:pt>
                <c:pt idx="12">
                  <c:v>-0.39500000000000002</c:v>
                </c:pt>
                <c:pt idx="13">
                  <c:v>-0.39</c:v>
                </c:pt>
                <c:pt idx="14">
                  <c:v>-0.38200000000000001</c:v>
                </c:pt>
                <c:pt idx="15">
                  <c:v>-0.375</c:v>
                </c:pt>
                <c:pt idx="16">
                  <c:v>-0.36599999999999999</c:v>
                </c:pt>
                <c:pt idx="17">
                  <c:v>-0.35499999999999998</c:v>
                </c:pt>
                <c:pt idx="18">
                  <c:v>-0.34300000000000003</c:v>
                </c:pt>
                <c:pt idx="19">
                  <c:v>-0.32900000000000001</c:v>
                </c:pt>
                <c:pt idx="20">
                  <c:v>-0.314</c:v>
                </c:pt>
                <c:pt idx="21">
                  <c:v>-0.29699999999999999</c:v>
                </c:pt>
                <c:pt idx="22">
                  <c:v>-0.27600000000000002</c:v>
                </c:pt>
                <c:pt idx="23">
                  <c:v>-0.253</c:v>
                </c:pt>
                <c:pt idx="24">
                  <c:v>-0.22700000000000001</c:v>
                </c:pt>
                <c:pt idx="25">
                  <c:v>-0.20300000000000001</c:v>
                </c:pt>
                <c:pt idx="26">
                  <c:v>-0.16900000000000001</c:v>
                </c:pt>
                <c:pt idx="27">
                  <c:v>-0.13300000000000001</c:v>
                </c:pt>
                <c:pt idx="28">
                  <c:v>-9.0999999999999998E-2</c:v>
                </c:pt>
                <c:pt idx="29">
                  <c:v>-4.3999999999999997E-2</c:v>
                </c:pt>
                <c:pt idx="30">
                  <c:v>8.9999999999999993E-3</c:v>
                </c:pt>
                <c:pt idx="31">
                  <c:v>6.9000000000000006E-2</c:v>
                </c:pt>
                <c:pt idx="32">
                  <c:v>0.13500000000000001</c:v>
                </c:pt>
                <c:pt idx="33">
                  <c:v>0.20899999999999999</c:v>
                </c:pt>
                <c:pt idx="34">
                  <c:v>0.29399999999999998</c:v>
                </c:pt>
                <c:pt idx="35">
                  <c:v>0.38700000000000001</c:v>
                </c:pt>
                <c:pt idx="36">
                  <c:v>0.42</c:v>
                </c:pt>
              </c:numCache>
            </c:numRef>
          </c:xVal>
          <c:yVal>
            <c:numRef>
              <c:f>'LT55'!$C$4:$C$40</c:f>
              <c:numCache>
                <c:formatCode>General</c:formatCode>
                <c:ptCount val="37"/>
                <c:pt idx="0">
                  <c:v>38.018939632056146</c:v>
                </c:pt>
                <c:pt idx="1">
                  <c:v>120.22644346174144</c:v>
                </c:pt>
                <c:pt idx="2">
                  <c:v>380.18939632056185</c:v>
                </c:pt>
                <c:pt idx="3">
                  <c:v>758.57757502918423</c:v>
                </c:pt>
                <c:pt idx="4">
                  <c:v>1202.2644346174159</c:v>
                </c:pt>
                <c:pt idx="5">
                  <c:v>1905.460717963248</c:v>
                </c:pt>
                <c:pt idx="6">
                  <c:v>3019.9517204020171</c:v>
                </c:pt>
                <c:pt idx="7">
                  <c:v>3801.8939632056158</c:v>
                </c:pt>
                <c:pt idx="8">
                  <c:v>4786.3009232263848</c:v>
                </c:pt>
                <c:pt idx="9">
                  <c:v>6025.5958607435732</c:v>
                </c:pt>
                <c:pt idx="10">
                  <c:v>7585.7757502918512</c:v>
                </c:pt>
                <c:pt idx="11">
                  <c:v>9549.9258602143673</c:v>
                </c:pt>
                <c:pt idx="12">
                  <c:v>12022.644346174169</c:v>
                </c:pt>
                <c:pt idx="13">
                  <c:v>15135.61248436212</c:v>
                </c:pt>
                <c:pt idx="14">
                  <c:v>19054.607179632501</c:v>
                </c:pt>
                <c:pt idx="15">
                  <c:v>23988.32919019492</c:v>
                </c:pt>
                <c:pt idx="16">
                  <c:v>30199.517204020151</c:v>
                </c:pt>
                <c:pt idx="17">
                  <c:v>38018.939632056208</c:v>
                </c:pt>
                <c:pt idx="18">
                  <c:v>47863.009232263896</c:v>
                </c:pt>
                <c:pt idx="19">
                  <c:v>60255.958607435794</c:v>
                </c:pt>
                <c:pt idx="20">
                  <c:v>75857.757502918597</c:v>
                </c:pt>
                <c:pt idx="21">
                  <c:v>95499.258602143775</c:v>
                </c:pt>
                <c:pt idx="22">
                  <c:v>120226.44346174141</c:v>
                </c:pt>
                <c:pt idx="23">
                  <c:v>151356.12484362081</c:v>
                </c:pt>
                <c:pt idx="24">
                  <c:v>190546.07179632454</c:v>
                </c:pt>
                <c:pt idx="25">
                  <c:v>239883.2919019486</c:v>
                </c:pt>
                <c:pt idx="26">
                  <c:v>301995.17204020289</c:v>
                </c:pt>
                <c:pt idx="27">
                  <c:v>380189.3963205624</c:v>
                </c:pt>
                <c:pt idx="28">
                  <c:v>478630.09232263948</c:v>
                </c:pt>
                <c:pt idx="29">
                  <c:v>602559.58607435855</c:v>
                </c:pt>
                <c:pt idx="30">
                  <c:v>758577.57502918411</c:v>
                </c:pt>
                <c:pt idx="31">
                  <c:v>954992.58602143882</c:v>
                </c:pt>
                <c:pt idx="32">
                  <c:v>1202264.4346174155</c:v>
                </c:pt>
                <c:pt idx="33">
                  <c:v>1513561.24843621</c:v>
                </c:pt>
                <c:pt idx="34">
                  <c:v>1905460.7179632476</c:v>
                </c:pt>
                <c:pt idx="35">
                  <c:v>2398832.9190194886</c:v>
                </c:pt>
                <c:pt idx="36">
                  <c:v>3019951.7204020219</c:v>
                </c:pt>
              </c:numCache>
            </c:numRef>
          </c:yVal>
          <c:smooth val="0"/>
        </c:ser>
        <c:dLbls>
          <c:showLegendKey val="0"/>
          <c:showVal val="0"/>
          <c:showCatName val="0"/>
          <c:showSerName val="0"/>
          <c:showPercent val="0"/>
          <c:showBubbleSize val="0"/>
        </c:dLbls>
        <c:axId val="5425504"/>
        <c:axId val="130910880"/>
      </c:scatterChart>
      <c:valAx>
        <c:axId val="130910880"/>
        <c:scaling>
          <c:logBase val="10"/>
          <c:orientation val="minMax"/>
        </c:scaling>
        <c:delete val="0"/>
        <c:axPos val="l"/>
        <c:majorGridlines>
          <c:spPr>
            <a:ln>
              <a:solidFill>
                <a:srgbClr val="B3B3B3"/>
              </a:solidFill>
            </a:ln>
          </c:spPr>
        </c:majorGridlines>
        <c:title>
          <c:tx>
            <c:rich>
              <a:bodyPr/>
              <a:lstStyle/>
              <a:p>
                <a:pPr>
                  <a:defRPr sz="900" b="0"/>
                </a:pPr>
                <a:r>
                  <a:rPr lang="sv-SE"/>
                  <a:t>Power [W]</a:t>
                </a:r>
              </a:p>
            </c:rich>
          </c:tx>
          <c:layout>
            <c:manualLayout>
              <c:xMode val="edge"/>
              <c:yMode val="edge"/>
              <c:x val="1.8212655978677869E-2"/>
              <c:y val="0.62734522567779472"/>
            </c:manualLayout>
          </c:layout>
          <c:overlay val="0"/>
        </c:title>
        <c:numFmt formatCode="General" sourceLinked="1"/>
        <c:majorTickMark val="none"/>
        <c:minorTickMark val="none"/>
        <c:tickLblPos val="nextTo"/>
        <c:spPr>
          <a:ln>
            <a:solidFill>
              <a:srgbClr val="B3B3B3"/>
            </a:solidFill>
          </a:ln>
        </c:spPr>
        <c:txPr>
          <a:bodyPr/>
          <a:lstStyle/>
          <a:p>
            <a:pPr>
              <a:defRPr sz="1000" b="0"/>
            </a:pPr>
            <a:endParaRPr lang="en-US"/>
          </a:p>
        </c:txPr>
        <c:crossAx val="5425504"/>
        <c:crossesAt val="0"/>
        <c:crossBetween val="midCat"/>
      </c:valAx>
      <c:valAx>
        <c:axId val="5425504"/>
        <c:scaling>
          <c:orientation val="minMax"/>
        </c:scaling>
        <c:delete val="0"/>
        <c:axPos val="b"/>
        <c:title>
          <c:tx>
            <c:rich>
              <a:bodyPr/>
              <a:lstStyle/>
              <a:p>
                <a:pPr>
                  <a:defRPr sz="900" b="0"/>
                </a:pPr>
                <a:r>
                  <a:rPr lang="sv-SE"/>
                  <a:t>Input voltage [V]</a:t>
                </a:r>
              </a:p>
            </c:rich>
          </c:tx>
          <c:layout>
            <c:manualLayout>
              <c:xMode val="edge"/>
              <c:yMode val="edge"/>
              <c:x val="0.47163106247223685"/>
              <c:y val="0.9036440165351628"/>
            </c:manualLayout>
          </c:layout>
          <c:overlay val="0"/>
        </c:title>
        <c:numFmt formatCode="General" sourceLinked="1"/>
        <c:majorTickMark val="none"/>
        <c:minorTickMark val="none"/>
        <c:tickLblPos val="nextTo"/>
        <c:spPr>
          <a:ln>
            <a:solidFill>
              <a:srgbClr val="B3B3B3"/>
            </a:solidFill>
          </a:ln>
        </c:spPr>
        <c:txPr>
          <a:bodyPr/>
          <a:lstStyle/>
          <a:p>
            <a:pPr>
              <a:defRPr sz="1000" b="0"/>
            </a:pPr>
            <a:endParaRPr lang="en-US"/>
          </a:p>
        </c:txPr>
        <c:crossAx val="130910880"/>
        <c:crosses val="autoZero"/>
        <c:crossBetween val="midCat"/>
      </c:valAx>
      <c:spPr>
        <a:noFill/>
        <a:ln>
          <a:solidFill>
            <a:srgbClr val="B3B3B3"/>
          </a:solidFill>
          <a:prstDash val="solid"/>
        </a:ln>
      </c:spPr>
    </c:plotArea>
    <c:plotVisOnly val="1"/>
    <c:dispBlanksAs val="gap"/>
    <c:showDLblsOverMax val="0"/>
  </c:chart>
  <c:spPr>
    <a:ln>
      <a:noFill/>
    </a:ln>
  </c:sp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300" b="0"/>
            </a:pPr>
            <a:r>
              <a:rPr lang="sv-SE"/>
              <a:t>Piecewise calibration</a:t>
            </a:r>
          </a:p>
        </c:rich>
      </c:tx>
      <c:layout>
        <c:manualLayout>
          <c:xMode val="edge"/>
          <c:yMode val="edge"/>
          <c:x val="0.41080316620891677"/>
          <c:y val="4.02279609008745E-2"/>
        </c:manualLayout>
      </c:layout>
      <c:overlay val="0"/>
    </c:title>
    <c:autoTitleDeleted val="0"/>
    <c:plotArea>
      <c:layout>
        <c:manualLayout>
          <c:xMode val="edge"/>
          <c:yMode val="edge"/>
          <c:x val="6.081654080684893E-2"/>
          <c:y val="0.2167764072445425"/>
          <c:w val="0.91919384655422287"/>
          <c:h val="0.66692877444061782"/>
        </c:manualLayout>
      </c:layout>
      <c:scatterChart>
        <c:scatterStyle val="lineMarker"/>
        <c:varyColors val="0"/>
        <c:ser>
          <c:idx val="0"/>
          <c:order val="0"/>
          <c:spPr>
            <a:ln w="28800">
              <a:solidFill>
                <a:srgbClr val="004586"/>
              </a:solidFill>
            </a:ln>
          </c:spPr>
          <c:marker>
            <c:symbol val="square"/>
            <c:size val="7"/>
          </c:marker>
          <c:xVal>
            <c:numRef>
              <c:f>'LT55'!$A$4:$A$40</c:f>
              <c:numCache>
                <c:formatCode>General</c:formatCode>
                <c:ptCount val="37"/>
                <c:pt idx="0">
                  <c:v>-0.42799999999999999</c:v>
                </c:pt>
                <c:pt idx="1">
                  <c:v>-0.42599999999999999</c:v>
                </c:pt>
                <c:pt idx="2">
                  <c:v>-0.42499999999999999</c:v>
                </c:pt>
                <c:pt idx="3">
                  <c:v>-0.42399999999999999</c:v>
                </c:pt>
                <c:pt idx="4">
                  <c:v>-0.42299999999999999</c:v>
                </c:pt>
                <c:pt idx="5">
                  <c:v>-0.42099999999999999</c:v>
                </c:pt>
                <c:pt idx="6">
                  <c:v>-0.41799999999999998</c:v>
                </c:pt>
                <c:pt idx="7">
                  <c:v>-0.41499999999999998</c:v>
                </c:pt>
                <c:pt idx="8">
                  <c:v>-0.41199999999999998</c:v>
                </c:pt>
                <c:pt idx="9">
                  <c:v>-0.41</c:v>
                </c:pt>
                <c:pt idx="10">
                  <c:v>-0.40500000000000003</c:v>
                </c:pt>
                <c:pt idx="11">
                  <c:v>-0.40100000000000002</c:v>
                </c:pt>
                <c:pt idx="12">
                  <c:v>-0.39500000000000002</c:v>
                </c:pt>
                <c:pt idx="13">
                  <c:v>-0.39</c:v>
                </c:pt>
                <c:pt idx="14">
                  <c:v>-0.38200000000000001</c:v>
                </c:pt>
                <c:pt idx="15">
                  <c:v>-0.375</c:v>
                </c:pt>
                <c:pt idx="16">
                  <c:v>-0.36599999999999999</c:v>
                </c:pt>
                <c:pt idx="17">
                  <c:v>-0.35499999999999998</c:v>
                </c:pt>
                <c:pt idx="18">
                  <c:v>-0.34300000000000003</c:v>
                </c:pt>
                <c:pt idx="19">
                  <c:v>-0.32900000000000001</c:v>
                </c:pt>
                <c:pt idx="20">
                  <c:v>-0.314</c:v>
                </c:pt>
                <c:pt idx="21">
                  <c:v>-0.29699999999999999</c:v>
                </c:pt>
                <c:pt idx="22">
                  <c:v>-0.27600000000000002</c:v>
                </c:pt>
                <c:pt idx="23">
                  <c:v>-0.253</c:v>
                </c:pt>
                <c:pt idx="24">
                  <c:v>-0.22700000000000001</c:v>
                </c:pt>
                <c:pt idx="25">
                  <c:v>-0.20300000000000001</c:v>
                </c:pt>
                <c:pt idx="26">
                  <c:v>-0.16900000000000001</c:v>
                </c:pt>
                <c:pt idx="27">
                  <c:v>-0.13300000000000001</c:v>
                </c:pt>
                <c:pt idx="28">
                  <c:v>-9.0999999999999998E-2</c:v>
                </c:pt>
                <c:pt idx="29">
                  <c:v>-4.3999999999999997E-2</c:v>
                </c:pt>
                <c:pt idx="30">
                  <c:v>8.9999999999999993E-3</c:v>
                </c:pt>
                <c:pt idx="31">
                  <c:v>6.9000000000000006E-2</c:v>
                </c:pt>
                <c:pt idx="32">
                  <c:v>0.13500000000000001</c:v>
                </c:pt>
                <c:pt idx="33">
                  <c:v>0.20899999999999999</c:v>
                </c:pt>
                <c:pt idx="34">
                  <c:v>0.29399999999999998</c:v>
                </c:pt>
                <c:pt idx="35">
                  <c:v>0.38700000000000001</c:v>
                </c:pt>
                <c:pt idx="36">
                  <c:v>0.42</c:v>
                </c:pt>
              </c:numCache>
            </c:numRef>
          </c:xVal>
          <c:yVal>
            <c:numRef>
              <c:f>'LT55'!$C$4:$C$40</c:f>
              <c:numCache>
                <c:formatCode>General</c:formatCode>
                <c:ptCount val="37"/>
                <c:pt idx="0">
                  <c:v>38.018939632056146</c:v>
                </c:pt>
                <c:pt idx="1">
                  <c:v>120.22644346174144</c:v>
                </c:pt>
                <c:pt idx="2">
                  <c:v>380.18939632056185</c:v>
                </c:pt>
                <c:pt idx="3">
                  <c:v>758.57757502918423</c:v>
                </c:pt>
                <c:pt idx="4">
                  <c:v>1202.2644346174159</c:v>
                </c:pt>
                <c:pt idx="5">
                  <c:v>1905.460717963248</c:v>
                </c:pt>
                <c:pt idx="6">
                  <c:v>3019.9517204020171</c:v>
                </c:pt>
                <c:pt idx="7">
                  <c:v>3801.8939632056158</c:v>
                </c:pt>
                <c:pt idx="8">
                  <c:v>4786.3009232263848</c:v>
                </c:pt>
                <c:pt idx="9">
                  <c:v>6025.5958607435732</c:v>
                </c:pt>
                <c:pt idx="10">
                  <c:v>7585.7757502918512</c:v>
                </c:pt>
                <c:pt idx="11">
                  <c:v>9549.9258602143673</c:v>
                </c:pt>
                <c:pt idx="12">
                  <c:v>12022.644346174169</c:v>
                </c:pt>
                <c:pt idx="13">
                  <c:v>15135.61248436212</c:v>
                </c:pt>
                <c:pt idx="14">
                  <c:v>19054.607179632501</c:v>
                </c:pt>
                <c:pt idx="15">
                  <c:v>23988.32919019492</c:v>
                </c:pt>
                <c:pt idx="16">
                  <c:v>30199.517204020151</c:v>
                </c:pt>
                <c:pt idx="17">
                  <c:v>38018.939632056208</c:v>
                </c:pt>
                <c:pt idx="18">
                  <c:v>47863.009232263896</c:v>
                </c:pt>
                <c:pt idx="19">
                  <c:v>60255.958607435794</c:v>
                </c:pt>
                <c:pt idx="20">
                  <c:v>75857.757502918597</c:v>
                </c:pt>
                <c:pt idx="21">
                  <c:v>95499.258602143775</c:v>
                </c:pt>
                <c:pt idx="22">
                  <c:v>120226.44346174141</c:v>
                </c:pt>
                <c:pt idx="23">
                  <c:v>151356.12484362081</c:v>
                </c:pt>
                <c:pt idx="24">
                  <c:v>190546.07179632454</c:v>
                </c:pt>
                <c:pt idx="25">
                  <c:v>239883.2919019486</c:v>
                </c:pt>
                <c:pt idx="26">
                  <c:v>301995.17204020289</c:v>
                </c:pt>
                <c:pt idx="27">
                  <c:v>380189.3963205624</c:v>
                </c:pt>
                <c:pt idx="28">
                  <c:v>478630.09232263948</c:v>
                </c:pt>
                <c:pt idx="29">
                  <c:v>602559.58607435855</c:v>
                </c:pt>
                <c:pt idx="30">
                  <c:v>758577.57502918411</c:v>
                </c:pt>
                <c:pt idx="31">
                  <c:v>954992.58602143882</c:v>
                </c:pt>
                <c:pt idx="32">
                  <c:v>1202264.4346174155</c:v>
                </c:pt>
                <c:pt idx="33">
                  <c:v>1513561.24843621</c:v>
                </c:pt>
                <c:pt idx="34">
                  <c:v>1905460.7179632476</c:v>
                </c:pt>
                <c:pt idx="35">
                  <c:v>2398832.9190194886</c:v>
                </c:pt>
                <c:pt idx="36">
                  <c:v>3019951.7204020219</c:v>
                </c:pt>
              </c:numCache>
            </c:numRef>
          </c:yVal>
          <c:smooth val="0"/>
        </c:ser>
        <c:dLbls>
          <c:showLegendKey val="0"/>
          <c:showVal val="0"/>
          <c:showCatName val="0"/>
          <c:showSerName val="0"/>
          <c:showPercent val="0"/>
          <c:showBubbleSize val="0"/>
        </c:dLbls>
        <c:axId val="201937456"/>
        <c:axId val="201936896"/>
      </c:scatterChart>
      <c:valAx>
        <c:axId val="201936896"/>
        <c:scaling>
          <c:logBase val="10"/>
          <c:orientation val="minMax"/>
        </c:scaling>
        <c:delete val="0"/>
        <c:axPos val="l"/>
        <c:majorGridlines>
          <c:spPr>
            <a:ln>
              <a:solidFill>
                <a:srgbClr val="B3B3B3"/>
              </a:solidFill>
            </a:ln>
          </c:spPr>
        </c:majorGridlines>
        <c:title>
          <c:tx>
            <c:rich>
              <a:bodyPr/>
              <a:lstStyle/>
              <a:p>
                <a:pPr>
                  <a:defRPr sz="900" b="0"/>
                </a:pPr>
                <a:r>
                  <a:rPr lang="sv-SE"/>
                  <a:t>Power [W]</a:t>
                </a:r>
              </a:p>
            </c:rich>
          </c:tx>
          <c:layout>
            <c:manualLayout>
              <c:xMode val="edge"/>
              <c:yMode val="edge"/>
              <c:x val="1.8212655978677869E-2"/>
              <c:y val="0.62734522567779472"/>
            </c:manualLayout>
          </c:layout>
          <c:overlay val="0"/>
        </c:title>
        <c:numFmt formatCode="General" sourceLinked="1"/>
        <c:majorTickMark val="none"/>
        <c:minorTickMark val="none"/>
        <c:tickLblPos val="nextTo"/>
        <c:spPr>
          <a:ln>
            <a:solidFill>
              <a:srgbClr val="B3B3B3"/>
            </a:solidFill>
          </a:ln>
        </c:spPr>
        <c:txPr>
          <a:bodyPr/>
          <a:lstStyle/>
          <a:p>
            <a:pPr>
              <a:defRPr sz="1000" b="0"/>
            </a:pPr>
            <a:endParaRPr lang="en-US"/>
          </a:p>
        </c:txPr>
        <c:crossAx val="201937456"/>
        <c:crossesAt val="0"/>
        <c:crossBetween val="midCat"/>
      </c:valAx>
      <c:valAx>
        <c:axId val="201937456"/>
        <c:scaling>
          <c:orientation val="minMax"/>
        </c:scaling>
        <c:delete val="0"/>
        <c:axPos val="b"/>
        <c:title>
          <c:tx>
            <c:rich>
              <a:bodyPr/>
              <a:lstStyle/>
              <a:p>
                <a:pPr>
                  <a:defRPr sz="900" b="0"/>
                </a:pPr>
                <a:r>
                  <a:rPr lang="sv-SE"/>
                  <a:t>Input voltage [V]</a:t>
                </a:r>
              </a:p>
            </c:rich>
          </c:tx>
          <c:layout>
            <c:manualLayout>
              <c:xMode val="edge"/>
              <c:yMode val="edge"/>
              <c:x val="0.47163106247223685"/>
              <c:y val="0.9036440165351628"/>
            </c:manualLayout>
          </c:layout>
          <c:overlay val="0"/>
        </c:title>
        <c:numFmt formatCode="General" sourceLinked="1"/>
        <c:majorTickMark val="none"/>
        <c:minorTickMark val="none"/>
        <c:tickLblPos val="nextTo"/>
        <c:spPr>
          <a:ln>
            <a:solidFill>
              <a:srgbClr val="B3B3B3"/>
            </a:solidFill>
          </a:ln>
        </c:spPr>
        <c:txPr>
          <a:bodyPr/>
          <a:lstStyle/>
          <a:p>
            <a:pPr>
              <a:defRPr sz="1000" b="0"/>
            </a:pPr>
            <a:endParaRPr lang="en-US"/>
          </a:p>
        </c:txPr>
        <c:crossAx val="201936896"/>
        <c:crosses val="autoZero"/>
        <c:crossBetween val="midCat"/>
      </c:valAx>
      <c:spPr>
        <a:noFill/>
        <a:ln>
          <a:solidFill>
            <a:srgbClr val="B3B3B3"/>
          </a:solidFill>
          <a:prstDash val="solid"/>
        </a:ln>
      </c:spPr>
    </c:plotArea>
    <c:plotVisOnly val="1"/>
    <c:dispBlanksAs val="gap"/>
    <c:showDLblsOverMax val="0"/>
  </c:chart>
  <c:spPr>
    <a:ln>
      <a:noFill/>
    </a:ln>
  </c:sp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sv-SE"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09F57FC-B3FF-4DF2-9417-962901C07B3B}" type="datetimeFigureOut">
              <a:rPr lang="sv-SE" smtClean="0"/>
              <a:t>2017-05-11</a:t>
            </a:fld>
            <a:endParaRPr lang="sv-SE"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sv-SE"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sv-SE"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61A53A7-64CD-4D0E-AAE8-1AC9C79D7085}" type="slidenum">
              <a:rPr lang="sv-SE" smtClean="0"/>
              <a:t>‹#›</a:t>
            </a:fld>
            <a:endParaRPr lang="sv-SE" dirty="0"/>
          </a:p>
        </p:txBody>
      </p:sp>
    </p:spTree>
    <p:extLst>
      <p:ext uri="{BB962C8B-B14F-4D97-AF65-F5344CB8AC3E}">
        <p14:creationId xmlns:p14="http://schemas.microsoft.com/office/powerpoint/2010/main" val="12846559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a:t>
            </a:r>
            <a:r>
              <a:rPr lang="en-US" baseline="0" dirty="0" smtClean="0"/>
              <a:t> is a brief summarize about the total system to be installed at ESS</a:t>
            </a:r>
            <a:endParaRPr lang="en-US" dirty="0"/>
          </a:p>
        </p:txBody>
      </p:sp>
      <p:sp>
        <p:nvSpPr>
          <p:cNvPr id="4" name="Slide Number Placeholder 3"/>
          <p:cNvSpPr>
            <a:spLocks noGrp="1"/>
          </p:cNvSpPr>
          <p:nvPr>
            <p:ph type="sldNum" sz="quarter" idx="10"/>
          </p:nvPr>
        </p:nvSpPr>
        <p:spPr/>
        <p:txBody>
          <a:bodyPr/>
          <a:lstStyle/>
          <a:p>
            <a:fld id="{161A53A7-64CD-4D0E-AAE8-1AC9C79D7085}" type="slidenum">
              <a:rPr lang="sv-SE" smtClean="0"/>
              <a:t>2</a:t>
            </a:fld>
            <a:endParaRPr lang="sv-SE" dirty="0"/>
          </a:p>
        </p:txBody>
      </p:sp>
    </p:spTree>
    <p:extLst>
      <p:ext uri="{BB962C8B-B14F-4D97-AF65-F5344CB8AC3E}">
        <p14:creationId xmlns:p14="http://schemas.microsoft.com/office/powerpoint/2010/main" val="26759994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1A53A7-64CD-4D0E-AAE8-1AC9C79D7085}" type="slidenum">
              <a:rPr lang="sv-SE" smtClean="0"/>
              <a:t>19</a:t>
            </a:fld>
            <a:endParaRPr lang="sv-SE" dirty="0"/>
          </a:p>
        </p:txBody>
      </p:sp>
    </p:spTree>
    <p:extLst>
      <p:ext uri="{BB962C8B-B14F-4D97-AF65-F5344CB8AC3E}">
        <p14:creationId xmlns:p14="http://schemas.microsoft.com/office/powerpoint/2010/main" val="22259094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1A53A7-64CD-4D0E-AAE8-1AC9C79D7085}" type="slidenum">
              <a:rPr lang="sv-SE" smtClean="0"/>
              <a:t>20</a:t>
            </a:fld>
            <a:endParaRPr lang="sv-SE" dirty="0"/>
          </a:p>
        </p:txBody>
      </p:sp>
    </p:spTree>
    <p:extLst>
      <p:ext uri="{BB962C8B-B14F-4D97-AF65-F5344CB8AC3E}">
        <p14:creationId xmlns:p14="http://schemas.microsoft.com/office/powerpoint/2010/main" val="39576370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1A53A7-64CD-4D0E-AAE8-1AC9C79D7085}" type="slidenum">
              <a:rPr lang="sv-SE" smtClean="0"/>
              <a:t>21</a:t>
            </a:fld>
            <a:endParaRPr lang="sv-SE" dirty="0"/>
          </a:p>
        </p:txBody>
      </p:sp>
    </p:spTree>
    <p:extLst>
      <p:ext uri="{BB962C8B-B14F-4D97-AF65-F5344CB8AC3E}">
        <p14:creationId xmlns:p14="http://schemas.microsoft.com/office/powerpoint/2010/main" val="32563956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1A53A7-64CD-4D0E-AAE8-1AC9C79D7085}" type="slidenum">
              <a:rPr lang="sv-SE" smtClean="0"/>
              <a:t>25</a:t>
            </a:fld>
            <a:endParaRPr lang="sv-SE" dirty="0"/>
          </a:p>
        </p:txBody>
      </p:sp>
    </p:spTree>
    <p:extLst>
      <p:ext uri="{BB962C8B-B14F-4D97-AF65-F5344CB8AC3E}">
        <p14:creationId xmlns:p14="http://schemas.microsoft.com/office/powerpoint/2010/main" val="29045822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1A53A7-64CD-4D0E-AAE8-1AC9C79D7085}" type="slidenum">
              <a:rPr lang="sv-SE" smtClean="0"/>
              <a:t>26</a:t>
            </a:fld>
            <a:endParaRPr lang="sv-SE" dirty="0"/>
          </a:p>
        </p:txBody>
      </p:sp>
    </p:spTree>
    <p:extLst>
      <p:ext uri="{BB962C8B-B14F-4D97-AF65-F5344CB8AC3E}">
        <p14:creationId xmlns:p14="http://schemas.microsoft.com/office/powerpoint/2010/main" val="42720352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a:t>
            </a:r>
            <a:r>
              <a:rPr lang="en-US" baseline="0" dirty="0" smtClean="0"/>
              <a:t> is a brief summarize about the total system to be installed at ESS</a:t>
            </a:r>
            <a:endParaRPr lang="en-US" dirty="0"/>
          </a:p>
        </p:txBody>
      </p:sp>
      <p:sp>
        <p:nvSpPr>
          <p:cNvPr id="4" name="Slide Number Placeholder 3"/>
          <p:cNvSpPr>
            <a:spLocks noGrp="1"/>
          </p:cNvSpPr>
          <p:nvPr>
            <p:ph type="sldNum" sz="quarter" idx="10"/>
          </p:nvPr>
        </p:nvSpPr>
        <p:spPr/>
        <p:txBody>
          <a:bodyPr/>
          <a:lstStyle/>
          <a:p>
            <a:fld id="{161A53A7-64CD-4D0E-AAE8-1AC9C79D7085}" type="slidenum">
              <a:rPr lang="sv-SE" smtClean="0"/>
              <a:t>29</a:t>
            </a:fld>
            <a:endParaRPr lang="sv-SE" dirty="0"/>
          </a:p>
        </p:txBody>
      </p:sp>
    </p:spTree>
    <p:extLst>
      <p:ext uri="{BB962C8B-B14F-4D97-AF65-F5344CB8AC3E}">
        <p14:creationId xmlns:p14="http://schemas.microsoft.com/office/powerpoint/2010/main" val="35262378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1A53A7-64CD-4D0E-AAE8-1AC9C79D7085}" type="slidenum">
              <a:rPr lang="sv-SE" smtClean="0"/>
              <a:t>30</a:t>
            </a:fld>
            <a:endParaRPr lang="sv-SE"/>
          </a:p>
        </p:txBody>
      </p:sp>
    </p:spTree>
    <p:extLst>
      <p:ext uri="{BB962C8B-B14F-4D97-AF65-F5344CB8AC3E}">
        <p14:creationId xmlns:p14="http://schemas.microsoft.com/office/powerpoint/2010/main" val="26361259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a:t>
            </a:r>
            <a:r>
              <a:rPr lang="en-US" baseline="0" dirty="0" smtClean="0"/>
              <a:t> is a brief summarize about the total system to be installed at ESS</a:t>
            </a:r>
            <a:endParaRPr lang="en-US" dirty="0"/>
          </a:p>
        </p:txBody>
      </p:sp>
      <p:sp>
        <p:nvSpPr>
          <p:cNvPr id="4" name="Slide Number Placeholder 3"/>
          <p:cNvSpPr>
            <a:spLocks noGrp="1"/>
          </p:cNvSpPr>
          <p:nvPr>
            <p:ph type="sldNum" sz="quarter" idx="10"/>
          </p:nvPr>
        </p:nvSpPr>
        <p:spPr/>
        <p:txBody>
          <a:bodyPr/>
          <a:lstStyle/>
          <a:p>
            <a:fld id="{161A53A7-64CD-4D0E-AAE8-1AC9C79D7085}" type="slidenum">
              <a:rPr lang="sv-SE" smtClean="0"/>
              <a:t>34</a:t>
            </a:fld>
            <a:endParaRPr lang="sv-SE" dirty="0"/>
          </a:p>
        </p:txBody>
      </p:sp>
    </p:spTree>
    <p:extLst>
      <p:ext uri="{BB962C8B-B14F-4D97-AF65-F5344CB8AC3E}">
        <p14:creationId xmlns:p14="http://schemas.microsoft.com/office/powerpoint/2010/main" val="8788934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1A53A7-64CD-4D0E-AAE8-1AC9C79D7085}" type="slidenum">
              <a:rPr lang="sv-SE" smtClean="0"/>
              <a:t>40</a:t>
            </a:fld>
            <a:endParaRPr lang="sv-SE" dirty="0"/>
          </a:p>
        </p:txBody>
      </p:sp>
    </p:spTree>
    <p:extLst>
      <p:ext uri="{BB962C8B-B14F-4D97-AF65-F5344CB8AC3E}">
        <p14:creationId xmlns:p14="http://schemas.microsoft.com/office/powerpoint/2010/main" val="15623160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Remember</a:t>
            </a:r>
            <a:r>
              <a:rPr lang="en-US" baseline="0" dirty="0" smtClean="0"/>
              <a:t> to mention the Spokes and MEBT interlock plans.</a:t>
            </a:r>
            <a:endParaRPr lang="en-US" dirty="0"/>
          </a:p>
        </p:txBody>
      </p:sp>
      <p:sp>
        <p:nvSpPr>
          <p:cNvPr id="4" name="Slide Number Placeholder 3"/>
          <p:cNvSpPr>
            <a:spLocks noGrp="1"/>
          </p:cNvSpPr>
          <p:nvPr>
            <p:ph type="sldNum" sz="quarter" idx="10"/>
          </p:nvPr>
        </p:nvSpPr>
        <p:spPr/>
        <p:txBody>
          <a:bodyPr/>
          <a:lstStyle/>
          <a:p>
            <a:fld id="{161A53A7-64CD-4D0E-AAE8-1AC9C79D7085}" type="slidenum">
              <a:rPr lang="sv-SE" smtClean="0"/>
              <a:t>3</a:t>
            </a:fld>
            <a:endParaRPr lang="sv-SE" dirty="0"/>
          </a:p>
        </p:txBody>
      </p:sp>
    </p:spTree>
    <p:extLst>
      <p:ext uri="{BB962C8B-B14F-4D97-AF65-F5344CB8AC3E}">
        <p14:creationId xmlns:p14="http://schemas.microsoft.com/office/powerpoint/2010/main" val="15623160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a:t>
            </a:r>
            <a:r>
              <a:rPr lang="en-US" baseline="0" dirty="0" smtClean="0"/>
              <a:t> is a brief summarize about the total system to be installed at ESS</a:t>
            </a:r>
            <a:endParaRPr lang="en-US" dirty="0"/>
          </a:p>
        </p:txBody>
      </p:sp>
      <p:sp>
        <p:nvSpPr>
          <p:cNvPr id="4" name="Slide Number Placeholder 3"/>
          <p:cNvSpPr>
            <a:spLocks noGrp="1"/>
          </p:cNvSpPr>
          <p:nvPr>
            <p:ph type="sldNum" sz="quarter" idx="10"/>
          </p:nvPr>
        </p:nvSpPr>
        <p:spPr/>
        <p:txBody>
          <a:bodyPr/>
          <a:lstStyle/>
          <a:p>
            <a:fld id="{161A53A7-64CD-4D0E-AAE8-1AC9C79D7085}" type="slidenum">
              <a:rPr lang="sv-SE" smtClean="0"/>
              <a:t>4</a:t>
            </a:fld>
            <a:endParaRPr lang="sv-SE" dirty="0"/>
          </a:p>
        </p:txBody>
      </p:sp>
    </p:spTree>
    <p:extLst>
      <p:ext uri="{BB962C8B-B14F-4D97-AF65-F5344CB8AC3E}">
        <p14:creationId xmlns:p14="http://schemas.microsoft.com/office/powerpoint/2010/main" val="34533438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a:t>
            </a:r>
            <a:r>
              <a:rPr lang="en-US" baseline="0" dirty="0" smtClean="0"/>
              <a:t> is a brief summarize about the total system to be installed at ESS</a:t>
            </a:r>
            <a:endParaRPr lang="en-US" dirty="0"/>
          </a:p>
        </p:txBody>
      </p:sp>
      <p:sp>
        <p:nvSpPr>
          <p:cNvPr id="4" name="Slide Number Placeholder 3"/>
          <p:cNvSpPr>
            <a:spLocks noGrp="1"/>
          </p:cNvSpPr>
          <p:nvPr>
            <p:ph type="sldNum" sz="quarter" idx="10"/>
          </p:nvPr>
        </p:nvSpPr>
        <p:spPr/>
        <p:txBody>
          <a:bodyPr/>
          <a:lstStyle/>
          <a:p>
            <a:fld id="{161A53A7-64CD-4D0E-AAE8-1AC9C79D7085}" type="slidenum">
              <a:rPr lang="sv-SE" smtClean="0"/>
              <a:t>7</a:t>
            </a:fld>
            <a:endParaRPr lang="sv-SE" dirty="0"/>
          </a:p>
        </p:txBody>
      </p:sp>
    </p:spTree>
    <p:extLst>
      <p:ext uri="{BB962C8B-B14F-4D97-AF65-F5344CB8AC3E}">
        <p14:creationId xmlns:p14="http://schemas.microsoft.com/office/powerpoint/2010/main" val="37709456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1A53A7-64CD-4D0E-AAE8-1AC9C79D7085}" type="slidenum">
              <a:rPr lang="sv-SE" smtClean="0"/>
              <a:t>9</a:t>
            </a:fld>
            <a:endParaRPr lang="sv-SE" dirty="0"/>
          </a:p>
        </p:txBody>
      </p:sp>
    </p:spTree>
    <p:extLst>
      <p:ext uri="{BB962C8B-B14F-4D97-AF65-F5344CB8AC3E}">
        <p14:creationId xmlns:p14="http://schemas.microsoft.com/office/powerpoint/2010/main" val="35469199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are some conditions</a:t>
            </a:r>
            <a:r>
              <a:rPr lang="en-US" baseline="0" dirty="0" smtClean="0"/>
              <a:t> about the Klystron protective interlocks.</a:t>
            </a:r>
            <a:endParaRPr lang="en-US" dirty="0"/>
          </a:p>
        </p:txBody>
      </p:sp>
      <p:sp>
        <p:nvSpPr>
          <p:cNvPr id="4" name="Slide Number Placeholder 3"/>
          <p:cNvSpPr>
            <a:spLocks noGrp="1"/>
          </p:cNvSpPr>
          <p:nvPr>
            <p:ph type="sldNum" sz="quarter" idx="10"/>
          </p:nvPr>
        </p:nvSpPr>
        <p:spPr/>
        <p:txBody>
          <a:bodyPr/>
          <a:lstStyle/>
          <a:p>
            <a:fld id="{161A53A7-64CD-4D0E-AAE8-1AC9C79D7085}" type="slidenum">
              <a:rPr lang="sv-SE" smtClean="0"/>
              <a:t>10</a:t>
            </a:fld>
            <a:endParaRPr lang="sv-SE" dirty="0"/>
          </a:p>
        </p:txBody>
      </p:sp>
    </p:spTree>
    <p:extLst>
      <p:ext uri="{BB962C8B-B14F-4D97-AF65-F5344CB8AC3E}">
        <p14:creationId xmlns:p14="http://schemas.microsoft.com/office/powerpoint/2010/main" val="5045035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a:t>
            </a:r>
            <a:r>
              <a:rPr lang="en-US" baseline="0" dirty="0" smtClean="0"/>
              <a:t> is a brief summarize about the total system to be installed at ESS</a:t>
            </a:r>
            <a:endParaRPr lang="en-US" dirty="0"/>
          </a:p>
        </p:txBody>
      </p:sp>
      <p:sp>
        <p:nvSpPr>
          <p:cNvPr id="4" name="Slide Number Placeholder 3"/>
          <p:cNvSpPr>
            <a:spLocks noGrp="1"/>
          </p:cNvSpPr>
          <p:nvPr>
            <p:ph type="sldNum" sz="quarter" idx="10"/>
          </p:nvPr>
        </p:nvSpPr>
        <p:spPr/>
        <p:txBody>
          <a:bodyPr/>
          <a:lstStyle/>
          <a:p>
            <a:fld id="{161A53A7-64CD-4D0E-AAE8-1AC9C79D7085}" type="slidenum">
              <a:rPr lang="sv-SE" smtClean="0"/>
              <a:t>14</a:t>
            </a:fld>
            <a:endParaRPr lang="sv-SE" dirty="0"/>
          </a:p>
        </p:txBody>
      </p:sp>
    </p:spTree>
    <p:extLst>
      <p:ext uri="{BB962C8B-B14F-4D97-AF65-F5344CB8AC3E}">
        <p14:creationId xmlns:p14="http://schemas.microsoft.com/office/powerpoint/2010/main" val="28300460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a:t>
            </a:r>
            <a:r>
              <a:rPr lang="en-US" baseline="0" dirty="0" smtClean="0"/>
              <a:t> is a brief summarize about the total system to be installed at ESS</a:t>
            </a:r>
            <a:endParaRPr lang="en-US" dirty="0"/>
          </a:p>
        </p:txBody>
      </p:sp>
      <p:sp>
        <p:nvSpPr>
          <p:cNvPr id="4" name="Slide Number Placeholder 3"/>
          <p:cNvSpPr>
            <a:spLocks noGrp="1"/>
          </p:cNvSpPr>
          <p:nvPr>
            <p:ph type="sldNum" sz="quarter" idx="10"/>
          </p:nvPr>
        </p:nvSpPr>
        <p:spPr/>
        <p:txBody>
          <a:bodyPr/>
          <a:lstStyle/>
          <a:p>
            <a:fld id="{161A53A7-64CD-4D0E-AAE8-1AC9C79D7085}" type="slidenum">
              <a:rPr lang="sv-SE" smtClean="0"/>
              <a:t>16</a:t>
            </a:fld>
            <a:endParaRPr lang="sv-SE" dirty="0"/>
          </a:p>
        </p:txBody>
      </p:sp>
    </p:spTree>
    <p:extLst>
      <p:ext uri="{BB962C8B-B14F-4D97-AF65-F5344CB8AC3E}">
        <p14:creationId xmlns:p14="http://schemas.microsoft.com/office/powerpoint/2010/main" val="20850299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1A53A7-64CD-4D0E-AAE8-1AC9C79D7085}" type="slidenum">
              <a:rPr lang="sv-SE" smtClean="0"/>
              <a:t>18</a:t>
            </a:fld>
            <a:endParaRPr lang="sv-SE" dirty="0"/>
          </a:p>
        </p:txBody>
      </p:sp>
    </p:spTree>
    <p:extLst>
      <p:ext uri="{BB962C8B-B14F-4D97-AF65-F5344CB8AC3E}">
        <p14:creationId xmlns:p14="http://schemas.microsoft.com/office/powerpoint/2010/main" val="143868923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0094CA"/>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sv-SE"/>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sv-SE"/>
          </a:p>
        </p:txBody>
      </p:sp>
      <p:sp>
        <p:nvSpPr>
          <p:cNvPr id="4" name="Date Placeholder 3"/>
          <p:cNvSpPr>
            <a:spLocks noGrp="1"/>
          </p:cNvSpPr>
          <p:nvPr>
            <p:ph type="dt" sz="half" idx="10"/>
          </p:nvPr>
        </p:nvSpPr>
        <p:spPr/>
        <p:txBody>
          <a:bodyPr/>
          <a:lstStyle/>
          <a:p>
            <a:fld id="{5ED7AC81-318B-4D49-A602-9E30227C87EC}" type="datetime1">
              <a:rPr lang="sv-SE" smtClean="0"/>
              <a:t>2017-05-11</a:t>
            </a:fld>
            <a:endParaRPr lang="sv-SE" dirty="0"/>
          </a:p>
        </p:txBody>
      </p:sp>
      <p:sp>
        <p:nvSpPr>
          <p:cNvPr id="5" name="Footer Placeholder 4"/>
          <p:cNvSpPr>
            <a:spLocks noGrp="1"/>
          </p:cNvSpPr>
          <p:nvPr>
            <p:ph type="ftr" sz="quarter" idx="11"/>
          </p:nvPr>
        </p:nvSpPr>
        <p:spPr/>
        <p:txBody>
          <a:bodyPr/>
          <a:lstStyle/>
          <a:p>
            <a:endParaRPr lang="sv-SE" dirty="0"/>
          </a:p>
        </p:txBody>
      </p:sp>
      <p:sp>
        <p:nvSpPr>
          <p:cNvPr id="6" name="Slide Number Placeholder 5"/>
          <p:cNvSpPr>
            <a:spLocks noGrp="1"/>
          </p:cNvSpPr>
          <p:nvPr>
            <p:ph type="sldNum" sz="quarter" idx="12"/>
          </p:nvPr>
        </p:nvSpPr>
        <p:spPr/>
        <p:txBody>
          <a:bodyPr/>
          <a:lstStyle/>
          <a:p>
            <a:fld id="{551115BC-487E-4422-894C-CB7CD3E79223}" type="slidenum">
              <a:rPr lang="sv-SE" smtClean="0"/>
              <a:t>‹#›</a:t>
            </a:fld>
            <a:endParaRPr lang="sv-SE" dirty="0"/>
          </a:p>
        </p:txBody>
      </p:sp>
      <p:pic>
        <p:nvPicPr>
          <p:cNvPr id="7" name="Bildobjekt 7" descr="ESS-vit-logga.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08304" y="260648"/>
            <a:ext cx="1656184" cy="886059"/>
          </a:xfrm>
          <a:prstGeom prst="rect">
            <a:avLst/>
          </a:prstGeom>
        </p:spPr>
      </p:pic>
    </p:spTree>
    <p:extLst>
      <p:ext uri="{BB962C8B-B14F-4D97-AF65-F5344CB8AC3E}">
        <p14:creationId xmlns:p14="http://schemas.microsoft.com/office/powerpoint/2010/main" val="24398844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ktangel 6"/>
          <p:cNvSpPr/>
          <p:nvPr userDrawn="1"/>
        </p:nvSpPr>
        <p:spPr>
          <a:xfrm>
            <a:off x="0" y="0"/>
            <a:ext cx="9144000" cy="1434354"/>
          </a:xfrm>
          <a:prstGeom prst="rect">
            <a:avLst/>
          </a:prstGeom>
          <a:solidFill>
            <a:srgbClr val="0094CA"/>
          </a:solidFill>
          <a:ln>
            <a:noFill/>
          </a:ln>
          <a:effectLst/>
          <a:scene3d>
            <a:camera prst="orthographicFront"/>
            <a:lightRig rig="threePt" dir="t"/>
          </a:scene3d>
          <a:sp3d>
            <a:bevelT w="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dirty="0">
              <a:solidFill>
                <a:srgbClr val="0094CA"/>
              </a:solidFill>
            </a:endParaRPr>
          </a:p>
        </p:txBody>
      </p:sp>
      <p:sp>
        <p:nvSpPr>
          <p:cNvPr id="2" name="Title 1"/>
          <p:cNvSpPr>
            <a:spLocks noGrp="1"/>
          </p:cNvSpPr>
          <p:nvPr>
            <p:ph type="title"/>
          </p:nvPr>
        </p:nvSpPr>
        <p:spPr/>
        <p:txBody>
          <a:bodyPr/>
          <a:lstStyle/>
          <a:p>
            <a:r>
              <a:rPr lang="en-US" smtClean="0"/>
              <a:t>Click to edit Master title style</a:t>
            </a:r>
            <a:endParaRPr lang="sv-SE"/>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4" name="Date Placeholder 3"/>
          <p:cNvSpPr>
            <a:spLocks noGrp="1"/>
          </p:cNvSpPr>
          <p:nvPr>
            <p:ph type="dt" sz="half" idx="10"/>
          </p:nvPr>
        </p:nvSpPr>
        <p:spPr/>
        <p:txBody>
          <a:bodyPr/>
          <a:lstStyle/>
          <a:p>
            <a:fld id="{6EB99CB0-346B-43FA-9EE6-F90C3F3BC0BA}" type="datetime1">
              <a:rPr lang="sv-SE" smtClean="0"/>
              <a:t>2017-05-11</a:t>
            </a:fld>
            <a:endParaRPr lang="sv-SE" dirty="0"/>
          </a:p>
        </p:txBody>
      </p:sp>
      <p:sp>
        <p:nvSpPr>
          <p:cNvPr id="5" name="Footer Placeholder 4"/>
          <p:cNvSpPr>
            <a:spLocks noGrp="1"/>
          </p:cNvSpPr>
          <p:nvPr>
            <p:ph type="ftr" sz="quarter" idx="11"/>
          </p:nvPr>
        </p:nvSpPr>
        <p:spPr/>
        <p:txBody>
          <a:bodyPr/>
          <a:lstStyle/>
          <a:p>
            <a:endParaRPr lang="sv-SE" dirty="0"/>
          </a:p>
        </p:txBody>
      </p:sp>
      <p:sp>
        <p:nvSpPr>
          <p:cNvPr id="6" name="Slide Number Placeholder 5"/>
          <p:cNvSpPr>
            <a:spLocks noGrp="1"/>
          </p:cNvSpPr>
          <p:nvPr>
            <p:ph type="sldNum" sz="quarter" idx="12"/>
          </p:nvPr>
        </p:nvSpPr>
        <p:spPr/>
        <p:txBody>
          <a:bodyPr/>
          <a:lstStyle/>
          <a:p>
            <a:fld id="{551115BC-487E-4422-894C-CB7CD3E79223}" type="slidenum">
              <a:rPr lang="sv-SE" smtClean="0"/>
              <a:t>‹#›</a:t>
            </a:fld>
            <a:endParaRPr lang="sv-SE" dirty="0"/>
          </a:p>
        </p:txBody>
      </p:sp>
      <p:pic>
        <p:nvPicPr>
          <p:cNvPr id="8" name="Bildobjekt 5" descr="ESS-vit-logga.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94008" y="319530"/>
            <a:ext cx="1370480" cy="733206"/>
          </a:xfrm>
          <a:prstGeom prst="rect">
            <a:avLst/>
          </a:prstGeom>
        </p:spPr>
      </p:pic>
    </p:spTree>
    <p:extLst>
      <p:ext uri="{BB962C8B-B14F-4D97-AF65-F5344CB8AC3E}">
        <p14:creationId xmlns:p14="http://schemas.microsoft.com/office/powerpoint/2010/main" val="13510992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ktangel 6"/>
          <p:cNvSpPr/>
          <p:nvPr userDrawn="1"/>
        </p:nvSpPr>
        <p:spPr>
          <a:xfrm>
            <a:off x="0" y="0"/>
            <a:ext cx="9144000" cy="1434354"/>
          </a:xfrm>
          <a:prstGeom prst="rect">
            <a:avLst/>
          </a:prstGeom>
          <a:solidFill>
            <a:srgbClr val="0094CA"/>
          </a:solidFill>
          <a:ln>
            <a:noFill/>
          </a:ln>
          <a:effectLst/>
          <a:scene3d>
            <a:camera prst="orthographicFront"/>
            <a:lightRig rig="threePt" dir="t"/>
          </a:scene3d>
          <a:sp3d>
            <a:bevelT w="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dirty="0">
              <a:solidFill>
                <a:srgbClr val="0094CA"/>
              </a:solidFill>
            </a:endParaRPr>
          </a:p>
        </p:txBody>
      </p:sp>
      <p:sp>
        <p:nvSpPr>
          <p:cNvPr id="2" name="Title 1"/>
          <p:cNvSpPr>
            <a:spLocks noGrp="1"/>
          </p:cNvSpPr>
          <p:nvPr>
            <p:ph type="title"/>
          </p:nvPr>
        </p:nvSpPr>
        <p:spPr/>
        <p:txBody>
          <a:bodyPr/>
          <a:lstStyle/>
          <a:p>
            <a:r>
              <a:rPr lang="en-US" smtClean="0"/>
              <a:t>Click to edit Master title style</a:t>
            </a:r>
            <a:endParaRPr lang="sv-SE"/>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5" name="Date Placeholder 4"/>
          <p:cNvSpPr>
            <a:spLocks noGrp="1"/>
          </p:cNvSpPr>
          <p:nvPr>
            <p:ph type="dt" sz="half" idx="10"/>
          </p:nvPr>
        </p:nvSpPr>
        <p:spPr/>
        <p:txBody>
          <a:bodyPr/>
          <a:lstStyle/>
          <a:p>
            <a:fld id="{42E66B7F-8271-49DA-A25A-F4BB9F476347}" type="datetime1">
              <a:rPr lang="sv-SE" smtClean="0"/>
              <a:t>2017-05-11</a:t>
            </a:fld>
            <a:endParaRPr lang="sv-SE" dirty="0"/>
          </a:p>
        </p:txBody>
      </p:sp>
      <p:sp>
        <p:nvSpPr>
          <p:cNvPr id="6" name="Footer Placeholder 5"/>
          <p:cNvSpPr>
            <a:spLocks noGrp="1"/>
          </p:cNvSpPr>
          <p:nvPr>
            <p:ph type="ftr" sz="quarter" idx="11"/>
          </p:nvPr>
        </p:nvSpPr>
        <p:spPr/>
        <p:txBody>
          <a:bodyPr/>
          <a:lstStyle/>
          <a:p>
            <a:endParaRPr lang="sv-SE" dirty="0"/>
          </a:p>
        </p:txBody>
      </p:sp>
      <p:sp>
        <p:nvSpPr>
          <p:cNvPr id="7" name="Slide Number Placeholder 6"/>
          <p:cNvSpPr>
            <a:spLocks noGrp="1"/>
          </p:cNvSpPr>
          <p:nvPr>
            <p:ph type="sldNum" sz="quarter" idx="12"/>
          </p:nvPr>
        </p:nvSpPr>
        <p:spPr/>
        <p:txBody>
          <a:bodyPr/>
          <a:lstStyle/>
          <a:p>
            <a:fld id="{551115BC-487E-4422-894C-CB7CD3E79223}" type="slidenum">
              <a:rPr lang="sv-SE" smtClean="0"/>
              <a:t>‹#›</a:t>
            </a:fld>
            <a:endParaRPr lang="sv-SE" dirty="0"/>
          </a:p>
        </p:txBody>
      </p:sp>
      <p:pic>
        <p:nvPicPr>
          <p:cNvPr id="9" name="Bildobjekt 7" descr="ESS-vit-logga.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04662" y="260648"/>
            <a:ext cx="1359826" cy="727507"/>
          </a:xfrm>
          <a:prstGeom prst="rect">
            <a:avLst/>
          </a:prstGeom>
        </p:spPr>
      </p:pic>
    </p:spTree>
    <p:extLst>
      <p:ext uri="{BB962C8B-B14F-4D97-AF65-F5344CB8AC3E}">
        <p14:creationId xmlns:p14="http://schemas.microsoft.com/office/powerpoint/2010/main" val="1362832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sv-SE"/>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7" name="Date Placeholder 6"/>
          <p:cNvSpPr>
            <a:spLocks noGrp="1"/>
          </p:cNvSpPr>
          <p:nvPr>
            <p:ph type="dt" sz="half" idx="10"/>
          </p:nvPr>
        </p:nvSpPr>
        <p:spPr/>
        <p:txBody>
          <a:bodyPr/>
          <a:lstStyle/>
          <a:p>
            <a:fld id="{3C7D23FA-05C4-4CC1-B281-2F815585BC1C}" type="datetime1">
              <a:rPr lang="sv-SE" smtClean="0"/>
              <a:t>2017-05-11</a:t>
            </a:fld>
            <a:endParaRPr lang="sv-SE" dirty="0"/>
          </a:p>
        </p:txBody>
      </p:sp>
      <p:sp>
        <p:nvSpPr>
          <p:cNvPr id="8" name="Footer Placeholder 7"/>
          <p:cNvSpPr>
            <a:spLocks noGrp="1"/>
          </p:cNvSpPr>
          <p:nvPr>
            <p:ph type="ftr" sz="quarter" idx="11"/>
          </p:nvPr>
        </p:nvSpPr>
        <p:spPr/>
        <p:txBody>
          <a:bodyPr/>
          <a:lstStyle/>
          <a:p>
            <a:endParaRPr lang="sv-SE" dirty="0"/>
          </a:p>
        </p:txBody>
      </p:sp>
      <p:sp>
        <p:nvSpPr>
          <p:cNvPr id="9" name="Slide Number Placeholder 8"/>
          <p:cNvSpPr>
            <a:spLocks noGrp="1"/>
          </p:cNvSpPr>
          <p:nvPr>
            <p:ph type="sldNum" sz="quarter" idx="12"/>
          </p:nvPr>
        </p:nvSpPr>
        <p:spPr/>
        <p:txBody>
          <a:bodyPr/>
          <a:lstStyle/>
          <a:p>
            <a:fld id="{551115BC-487E-4422-894C-CB7CD3E79223}" type="slidenum">
              <a:rPr lang="sv-SE" smtClean="0"/>
              <a:t>‹#›</a:t>
            </a:fld>
            <a:endParaRPr lang="sv-SE" dirty="0"/>
          </a:p>
        </p:txBody>
      </p:sp>
      <p:sp>
        <p:nvSpPr>
          <p:cNvPr id="10" name="Rektangel 6"/>
          <p:cNvSpPr/>
          <p:nvPr userDrawn="1"/>
        </p:nvSpPr>
        <p:spPr>
          <a:xfrm>
            <a:off x="0" y="0"/>
            <a:ext cx="9144000" cy="1434354"/>
          </a:xfrm>
          <a:prstGeom prst="rect">
            <a:avLst/>
          </a:prstGeom>
          <a:solidFill>
            <a:srgbClr val="0094CA"/>
          </a:solidFill>
          <a:ln>
            <a:noFill/>
          </a:ln>
          <a:effectLst/>
          <a:scene3d>
            <a:camera prst="orthographicFront"/>
            <a:lightRig rig="threePt" dir="t"/>
          </a:scene3d>
          <a:sp3d>
            <a:bevelT w="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dirty="0">
              <a:solidFill>
                <a:srgbClr val="0094CA"/>
              </a:solidFill>
            </a:endParaRPr>
          </a:p>
        </p:txBody>
      </p:sp>
    </p:spTree>
    <p:extLst>
      <p:ext uri="{BB962C8B-B14F-4D97-AF65-F5344CB8AC3E}">
        <p14:creationId xmlns:p14="http://schemas.microsoft.com/office/powerpoint/2010/main" val="124974036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7139136" cy="1143000"/>
          </a:xfrm>
          <a:prstGeom prst="rect">
            <a:avLst/>
          </a:prstGeom>
        </p:spPr>
        <p:txBody>
          <a:bodyPr vert="horz" lIns="91440" tIns="45720" rIns="91440" bIns="45720" rtlCol="0" anchor="ctr">
            <a:normAutofit/>
          </a:bodyPr>
          <a:lstStyle/>
          <a:p>
            <a:r>
              <a:rPr lang="en-US" smtClean="0"/>
              <a:t>Click to edit Master title style</a:t>
            </a:r>
            <a:endParaRPr lang="sv-SE"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103233B-D569-4A6E-878F-CDE152514C47}" type="datetime1">
              <a:rPr lang="sv-SE" smtClean="0"/>
              <a:t>2017-05-11</a:t>
            </a:fld>
            <a:endParaRPr lang="sv-SE"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1115BC-487E-4422-894C-CB7CD3E79223}" type="slidenum">
              <a:rPr lang="sv-SE" smtClean="0"/>
              <a:t>‹#›</a:t>
            </a:fld>
            <a:endParaRPr lang="sv-SE" dirty="0"/>
          </a:p>
        </p:txBody>
      </p:sp>
    </p:spTree>
    <p:extLst>
      <p:ext uri="{BB962C8B-B14F-4D97-AF65-F5344CB8AC3E}">
        <p14:creationId xmlns:p14="http://schemas.microsoft.com/office/powerpoint/2010/main" val="38064080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Lst>
  <p:hf hdr="0" ftr="0" dt="0"/>
  <p:txStyles>
    <p:titleStyle>
      <a:lvl1pPr algn="l" defTabSz="914400" rtl="0" eaLnBrk="1" latinLnBrk="0" hangingPunct="1">
        <a:spcBef>
          <a:spcPct val="0"/>
        </a:spcBef>
        <a:buNone/>
        <a:defRPr sz="3200" kern="1200" baseline="0">
          <a:solidFill>
            <a:schemeClr val="bg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2800" kern="1200" baseline="0">
          <a:solidFill>
            <a:schemeClr val="bg1">
              <a:lumMod val="50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baseline="0">
          <a:solidFill>
            <a:schemeClr val="bg1">
              <a:lumMod val="50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baseline="0">
          <a:solidFill>
            <a:schemeClr val="bg1">
              <a:lumMod val="50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baseline="0">
          <a:solidFill>
            <a:schemeClr val="bg1">
              <a:lumMod val="50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chart" Target="../charts/chart3.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39.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hyperlink" Target="file:///\\Fileserver01\Share\Collaboration%20Area\RF%20Systems%20confidential\RF%20Local%20Protection%20System\Electrical%20documentation\FAST%20INTERLOCK%20MODULE-LEP%20KLYSTRON_V2.pdf" TargetMode="External"/><Relationship Id="rId2" Type="http://schemas.openxmlformats.org/officeDocument/2006/relationships/hyperlink" Target="file:///\\Fileserver01\Share\Collaboration%20Area\RF%20Systems%20confidential\RF%20Local%20Protection%20System\Electrical%20documentation\SIM_LEPKlystron_V5.pdf" TargetMode="External"/><Relationship Id="rId1" Type="http://schemas.openxmlformats.org/officeDocument/2006/relationships/slideLayout" Target="../slideLayouts/slideLayout2.xml"/><Relationship Id="rId5" Type="http://schemas.openxmlformats.org/officeDocument/2006/relationships/hyperlink" Target="file:///\\Fileserver01\Share\Collaboration%20Area\RF%20Systems%20confidential\RF%20Local%20Protection%20System\Electrical%20documentation\Water%20Panel%20Cern_v4.pdf" TargetMode="External"/><Relationship Id="rId4" Type="http://schemas.openxmlformats.org/officeDocument/2006/relationships/hyperlink" Target="file:///\\Fileserver01\Share\Collaboration%20Area\RF%20Systems%20confidential\RF%20Local%20Protection%20System\Electrical%20documentation\INTERMEDIATE%20BOX_v2.pdf" TargetMode="External"/></Relationships>
</file>

<file path=ppt/slides/_rels/slide4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11.emf"/><Relationship Id="rId3" Type="http://schemas.openxmlformats.org/officeDocument/2006/relationships/image" Target="../media/image6.emf"/><Relationship Id="rId7"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9.emf"/><Relationship Id="rId5" Type="http://schemas.openxmlformats.org/officeDocument/2006/relationships/image" Target="../media/image8.emf"/><Relationship Id="rId4" Type="http://schemas.openxmlformats.org/officeDocument/2006/relationships/image" Target="../media/image7.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99592" y="2204864"/>
            <a:ext cx="7772400" cy="1154559"/>
          </a:xfrm>
        </p:spPr>
        <p:txBody>
          <a:bodyPr>
            <a:normAutofit fontScale="90000"/>
          </a:bodyPr>
          <a:lstStyle/>
          <a:p>
            <a:pPr algn="r"/>
            <a:r>
              <a:rPr lang="en-GB" sz="4000" noProof="0" dirty="0" smtClean="0">
                <a:latin typeface="+mn-lt"/>
                <a:cs typeface="Helvetica"/>
              </a:rPr>
              <a:t>RF Local Protection System</a:t>
            </a:r>
            <a:br>
              <a:rPr lang="en-GB" sz="4000" noProof="0" dirty="0" smtClean="0">
                <a:latin typeface="+mn-lt"/>
                <a:cs typeface="Helvetica"/>
              </a:rPr>
            </a:br>
            <a:r>
              <a:rPr lang="en-GB" sz="4000" noProof="0" dirty="0" smtClean="0">
                <a:latin typeface="+mn-lt"/>
                <a:cs typeface="Helvetica"/>
              </a:rPr>
              <a:t>RF Cell review</a:t>
            </a:r>
            <a:endParaRPr lang="en-GB" sz="4000" noProof="0" dirty="0">
              <a:latin typeface="+mn-lt"/>
              <a:cs typeface="Helvetica"/>
            </a:endParaRPr>
          </a:p>
        </p:txBody>
      </p:sp>
      <p:sp>
        <p:nvSpPr>
          <p:cNvPr id="3" name="Subtitle 2"/>
          <p:cNvSpPr>
            <a:spLocks noGrp="1"/>
          </p:cNvSpPr>
          <p:nvPr>
            <p:ph type="subTitle" idx="1"/>
          </p:nvPr>
        </p:nvSpPr>
        <p:spPr>
          <a:xfrm>
            <a:off x="3635896" y="3356992"/>
            <a:ext cx="5000600" cy="478904"/>
          </a:xfrm>
        </p:spPr>
        <p:txBody>
          <a:bodyPr>
            <a:noAutofit/>
          </a:bodyPr>
          <a:lstStyle/>
          <a:p>
            <a:pPr algn="r"/>
            <a:r>
              <a:rPr lang="en-GB" sz="2000" noProof="0" dirty="0" smtClean="0">
                <a:solidFill>
                  <a:schemeClr val="bg1"/>
                </a:solidFill>
                <a:cs typeface="Helvetica"/>
              </a:rPr>
              <a:t>Rafael Montaño</a:t>
            </a:r>
          </a:p>
          <a:p>
            <a:pPr algn="r"/>
            <a:endParaRPr lang="en-GB" sz="2000" noProof="0" dirty="0">
              <a:solidFill>
                <a:schemeClr val="bg1"/>
              </a:solidFill>
              <a:cs typeface="Helvetica"/>
            </a:endParaRPr>
          </a:p>
        </p:txBody>
      </p:sp>
      <p:sp>
        <p:nvSpPr>
          <p:cNvPr id="4" name="Rectangle 3"/>
          <p:cNvSpPr/>
          <p:nvPr/>
        </p:nvSpPr>
        <p:spPr>
          <a:xfrm>
            <a:off x="2286000" y="5949280"/>
            <a:ext cx="4572000" cy="603242"/>
          </a:xfrm>
          <a:prstGeom prst="rect">
            <a:avLst/>
          </a:prstGeom>
        </p:spPr>
        <p:txBody>
          <a:bodyPr>
            <a:spAutoFit/>
          </a:bodyPr>
          <a:lstStyle/>
          <a:p>
            <a:pPr algn="ctr">
              <a:lnSpc>
                <a:spcPct val="120000"/>
              </a:lnSpc>
            </a:pPr>
            <a:r>
              <a:rPr lang="en-GB" sz="1600" dirty="0" err="1" smtClean="0">
                <a:solidFill>
                  <a:srgbClr val="FFFFFF"/>
                </a:solidFill>
              </a:rPr>
              <a:t>www.europeanspallationsource.se</a:t>
            </a:r>
            <a:endParaRPr lang="en-GB" sz="1600" dirty="0" smtClean="0">
              <a:solidFill>
                <a:srgbClr val="FFFFFF"/>
              </a:solidFill>
            </a:endParaRPr>
          </a:p>
          <a:p>
            <a:pPr algn="ctr"/>
            <a:fld id="{656E358F-28A8-D04A-99E6-206C49444CD4}" type="datetime3">
              <a:rPr lang="sv-SE" sz="1400" smtClean="0">
                <a:solidFill>
                  <a:srgbClr val="FFFFFF"/>
                </a:solidFill>
              </a:rPr>
              <a:t>17-05-11</a:t>
            </a:fld>
            <a:endParaRPr lang="en-GB" sz="1400" dirty="0" smtClean="0">
              <a:solidFill>
                <a:srgbClr val="FFFFFF"/>
              </a:solidFill>
            </a:endParaRPr>
          </a:p>
        </p:txBody>
      </p:sp>
    </p:spTree>
    <p:extLst>
      <p:ext uri="{BB962C8B-B14F-4D97-AF65-F5344CB8AC3E}">
        <p14:creationId xmlns:p14="http://schemas.microsoft.com/office/powerpoint/2010/main" val="421370320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51115BC-487E-4422-894C-CB7CD3E79223}" type="slidenum">
              <a:rPr lang="en-GB" smtClean="0"/>
              <a:t>10</a:t>
            </a:fld>
            <a:endParaRPr lang="en-GB"/>
          </a:p>
        </p:txBody>
      </p:sp>
      <p:sp>
        <p:nvSpPr>
          <p:cNvPr id="6" name="Title 1"/>
          <p:cNvSpPr txBox="1">
            <a:spLocks/>
          </p:cNvSpPr>
          <p:nvPr/>
        </p:nvSpPr>
        <p:spPr>
          <a:xfrm>
            <a:off x="457200" y="274638"/>
            <a:ext cx="7139136" cy="850106"/>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3200" kern="1200" baseline="0">
                <a:solidFill>
                  <a:schemeClr val="bg1"/>
                </a:solidFill>
                <a:latin typeface="+mj-lt"/>
                <a:ea typeface="+mj-ea"/>
                <a:cs typeface="+mj-cs"/>
              </a:defRPr>
            </a:lvl1pPr>
          </a:lstStyle>
          <a:p>
            <a:r>
              <a:rPr lang="en-US" sz="2800" b="1" dirty="0" smtClean="0">
                <a:cs typeface="Helvetica"/>
              </a:rPr>
              <a:t>LPS Machine State</a:t>
            </a:r>
            <a:endParaRPr lang="en-GB" sz="2800" b="1" dirty="0">
              <a:cs typeface="Helvetica"/>
            </a:endParaRPr>
          </a:p>
        </p:txBody>
      </p:sp>
      <p:sp>
        <p:nvSpPr>
          <p:cNvPr id="3" name="TextBox 2"/>
          <p:cNvSpPr txBox="1"/>
          <p:nvPr/>
        </p:nvSpPr>
        <p:spPr>
          <a:xfrm>
            <a:off x="2552949" y="1685798"/>
            <a:ext cx="6475596" cy="4832092"/>
          </a:xfrm>
          <a:prstGeom prst="rect">
            <a:avLst/>
          </a:prstGeom>
          <a:noFill/>
        </p:spPr>
        <p:txBody>
          <a:bodyPr wrap="square" rtlCol="0">
            <a:spAutoFit/>
          </a:bodyPr>
          <a:lstStyle/>
          <a:p>
            <a:r>
              <a:rPr lang="en-US" sz="1400" dirty="0" smtClean="0">
                <a:latin typeface="Calibri" panose="020F0502020204030204" pitchFamily="34" charset="0"/>
                <a:cs typeface="Helvetica Neue Light"/>
              </a:rPr>
              <a:t>Five pre-conditions and three interlocks distributed on the following way:</a:t>
            </a:r>
          </a:p>
          <a:p>
            <a:endParaRPr lang="en-US" sz="1400" dirty="0">
              <a:latin typeface="Calibri" panose="020F0502020204030204" pitchFamily="34" charset="0"/>
              <a:cs typeface="Helvetica Neue Light"/>
            </a:endParaRPr>
          </a:p>
          <a:p>
            <a:r>
              <a:rPr lang="en-US" sz="1400" dirty="0" smtClean="0">
                <a:latin typeface="Calibri" panose="020F0502020204030204" pitchFamily="34" charset="0"/>
                <a:cs typeface="Helvetica Neue Light"/>
              </a:rPr>
              <a:t>(PC1) OFF        	AUX (PLC)</a:t>
            </a:r>
          </a:p>
          <a:p>
            <a:r>
              <a:rPr lang="en-US" sz="1400" dirty="0" smtClean="0">
                <a:latin typeface="Calibri" panose="020F0502020204030204" pitchFamily="34" charset="0"/>
                <a:cs typeface="Helvetica Neue Light"/>
              </a:rPr>
              <a:t>(PC2) AUX		FIL (PLC)</a:t>
            </a:r>
          </a:p>
          <a:p>
            <a:r>
              <a:rPr lang="en-US" sz="1400" dirty="0" smtClean="0">
                <a:latin typeface="Calibri" panose="020F0502020204030204" pitchFamily="34" charset="0"/>
                <a:cs typeface="Helvetica Neue Light"/>
              </a:rPr>
              <a:t>(PC3) FIL		STBY(PLC)</a:t>
            </a:r>
          </a:p>
          <a:p>
            <a:r>
              <a:rPr lang="en-US" sz="1400" dirty="0" smtClean="0">
                <a:latin typeface="Calibri" panose="020F0502020204030204" pitchFamily="34" charset="0"/>
                <a:cs typeface="Helvetica Neue Light"/>
              </a:rPr>
              <a:t>(PC4) STBY		HVON (PLC)</a:t>
            </a:r>
          </a:p>
          <a:p>
            <a:r>
              <a:rPr lang="en-US" sz="1400" dirty="0">
                <a:latin typeface="Calibri" panose="020F0502020204030204" pitchFamily="34" charset="0"/>
                <a:cs typeface="Helvetica Neue Light"/>
              </a:rPr>
              <a:t>(</a:t>
            </a:r>
            <a:r>
              <a:rPr lang="en-US" sz="1400" dirty="0" smtClean="0">
                <a:latin typeface="Calibri" panose="020F0502020204030204" pitchFamily="34" charset="0"/>
                <a:cs typeface="Helvetica Neue Light"/>
              </a:rPr>
              <a:t>PC5) </a:t>
            </a:r>
            <a:r>
              <a:rPr lang="en-US" sz="1400" dirty="0">
                <a:latin typeface="Calibri" panose="020F0502020204030204" pitchFamily="34" charset="0"/>
                <a:cs typeface="Helvetica Neue Light"/>
              </a:rPr>
              <a:t>HVON	</a:t>
            </a:r>
            <a:r>
              <a:rPr lang="en-US" sz="1400" dirty="0" smtClean="0">
                <a:latin typeface="Calibri" panose="020F0502020204030204" pitchFamily="34" charset="0"/>
                <a:cs typeface="Helvetica Neue Light"/>
              </a:rPr>
              <a:t>	RFON </a:t>
            </a:r>
            <a:r>
              <a:rPr lang="en-US" sz="1400" dirty="0">
                <a:latin typeface="Calibri" panose="020F0502020204030204" pitchFamily="34" charset="0"/>
                <a:cs typeface="Helvetica Neue Light"/>
              </a:rPr>
              <a:t>(PLC)</a:t>
            </a:r>
          </a:p>
          <a:p>
            <a:endParaRPr lang="en-US" sz="1400" dirty="0">
              <a:latin typeface="Calibri" panose="020F0502020204030204" pitchFamily="34" charset="0"/>
              <a:cs typeface="Helvetica Neue Light"/>
            </a:endParaRPr>
          </a:p>
          <a:p>
            <a:r>
              <a:rPr lang="en-US" sz="1400" dirty="0" smtClean="0">
                <a:latin typeface="Calibri" panose="020F0502020204030204" pitchFamily="34" charset="0"/>
                <a:cs typeface="Helvetica Neue Light"/>
              </a:rPr>
              <a:t>The connections between the PLC and FPGA must be through hardwire, the fieldbus would be used only for diagnostics purposes.</a:t>
            </a:r>
          </a:p>
          <a:p>
            <a:endParaRPr lang="en-US" sz="1400" dirty="0">
              <a:latin typeface="Calibri" panose="020F0502020204030204" pitchFamily="34" charset="0"/>
              <a:cs typeface="Helvetica Neue Light"/>
            </a:endParaRPr>
          </a:p>
          <a:p>
            <a:r>
              <a:rPr lang="en-US" sz="1400" dirty="0" smtClean="0">
                <a:latin typeface="Calibri" panose="020F0502020204030204" pitchFamily="34" charset="0"/>
                <a:cs typeface="Helvetica Neue Light"/>
              </a:rPr>
              <a:t>ITLCK_HV (FIM) 	HV Modulator (HV Enable)</a:t>
            </a:r>
          </a:p>
          <a:p>
            <a:r>
              <a:rPr lang="en-US" sz="1400" dirty="0" smtClean="0">
                <a:latin typeface="Calibri" panose="020F0502020204030204" pitchFamily="34" charset="0"/>
                <a:cs typeface="Helvetica Neue Light"/>
              </a:rPr>
              <a:t>ITLCK_RF (FIM) 	Pin Diode (RF Enable)</a:t>
            </a:r>
          </a:p>
          <a:p>
            <a:r>
              <a:rPr lang="en-US" sz="1400" dirty="0" smtClean="0">
                <a:latin typeface="Calibri" panose="020F0502020204030204" pitchFamily="34" charset="0"/>
                <a:cs typeface="Helvetica Neue Light"/>
              </a:rPr>
              <a:t>ITLCK_MPS_ST (FIM)	Report status (No RF output on the amplifier)</a:t>
            </a:r>
          </a:p>
          <a:p>
            <a:endParaRPr lang="en-US" sz="1400" dirty="0">
              <a:latin typeface="Calibri" panose="020F0502020204030204" pitchFamily="34" charset="0"/>
              <a:cs typeface="Helvetica Neue Light"/>
            </a:endParaRPr>
          </a:p>
          <a:p>
            <a:r>
              <a:rPr lang="en-US" sz="1400" dirty="0" smtClean="0">
                <a:latin typeface="Calibri" panose="020F0502020204030204" pitchFamily="34" charset="0"/>
                <a:cs typeface="Helvetica Neue Light"/>
              </a:rPr>
              <a:t>The PLC also will handle the operation modes, and it shall be grouped to the Machine State:</a:t>
            </a:r>
          </a:p>
          <a:p>
            <a:endParaRPr lang="en-US" sz="1400" dirty="0">
              <a:latin typeface="Calibri" panose="020F0502020204030204" pitchFamily="34" charset="0"/>
              <a:cs typeface="Helvetica Neue Light"/>
            </a:endParaRPr>
          </a:p>
          <a:p>
            <a:r>
              <a:rPr lang="en-US" sz="1400" dirty="0" smtClean="0">
                <a:latin typeface="Calibri" panose="020F0502020204030204" pitchFamily="34" charset="0"/>
                <a:cs typeface="Helvetica Neue Light"/>
              </a:rPr>
              <a:t>NORMAL_OP 	Normal Operation</a:t>
            </a:r>
          </a:p>
          <a:p>
            <a:r>
              <a:rPr lang="en-US" sz="1400" dirty="0" smtClean="0">
                <a:latin typeface="Calibri" panose="020F0502020204030204" pitchFamily="34" charset="0"/>
                <a:cs typeface="Helvetica Neue Light"/>
              </a:rPr>
              <a:t>RF_COND_MODE 	Conditioning Mode</a:t>
            </a:r>
          </a:p>
          <a:p>
            <a:r>
              <a:rPr lang="en-US" sz="1400" dirty="0" smtClean="0">
                <a:latin typeface="Calibri" panose="020F0502020204030204" pitchFamily="34" charset="0"/>
                <a:cs typeface="Helvetica Neue Light"/>
              </a:rPr>
              <a:t>TEST_MODE		Test Mode</a:t>
            </a:r>
          </a:p>
          <a:p>
            <a:r>
              <a:rPr lang="en-US" sz="1400" dirty="0" smtClean="0">
                <a:latin typeface="Calibri" panose="020F0502020204030204" pitchFamily="34" charset="0"/>
                <a:cs typeface="Helvetica Neue Light"/>
              </a:rPr>
              <a:t>WIRE_TEST		Wire Test</a:t>
            </a:r>
            <a:endParaRPr lang="en-US" sz="1400" dirty="0">
              <a:latin typeface="Calibri" panose="020F0502020204030204" pitchFamily="34" charset="0"/>
              <a:cs typeface="Helvetica Neue Light"/>
            </a:endParaRPr>
          </a:p>
        </p:txBody>
      </p:sp>
      <p:cxnSp>
        <p:nvCxnSpPr>
          <p:cNvPr id="5" name="Straight Arrow Connector 4"/>
          <p:cNvCxnSpPr/>
          <p:nvPr/>
        </p:nvCxnSpPr>
        <p:spPr>
          <a:xfrm>
            <a:off x="3851920" y="2276872"/>
            <a:ext cx="216024"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3851920" y="2492896"/>
            <a:ext cx="216024"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3851920" y="2708920"/>
            <a:ext cx="216024"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3851920" y="2924944"/>
            <a:ext cx="216024"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3851920" y="3140968"/>
            <a:ext cx="216024"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1988840"/>
            <a:ext cx="2301429" cy="41049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4" name="Straight Arrow Connector 13"/>
          <p:cNvCxnSpPr/>
          <p:nvPr/>
        </p:nvCxnSpPr>
        <p:spPr>
          <a:xfrm>
            <a:off x="3995936" y="5693052"/>
            <a:ext cx="216024" cy="0"/>
          </a:xfrm>
          <a:prstGeom prst="straightConnector1">
            <a:avLst/>
          </a:prstGeom>
          <a:ln w="12700" cmpd="sng">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3995936" y="5909076"/>
            <a:ext cx="216024" cy="0"/>
          </a:xfrm>
          <a:prstGeom prst="straightConnector1">
            <a:avLst/>
          </a:prstGeom>
          <a:ln w="12700" cmpd="sng">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3995936" y="6125100"/>
            <a:ext cx="216024" cy="0"/>
          </a:xfrm>
          <a:prstGeom prst="straightConnector1">
            <a:avLst/>
          </a:prstGeom>
          <a:ln w="12700" cmpd="sng">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3995936" y="6341124"/>
            <a:ext cx="216024" cy="0"/>
          </a:xfrm>
          <a:prstGeom prst="straightConnector1">
            <a:avLst/>
          </a:prstGeom>
          <a:ln w="12700" cmpd="sng">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4211960" y="4197235"/>
            <a:ext cx="216024"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4211960" y="4413259"/>
            <a:ext cx="216024"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4211960" y="4629283"/>
            <a:ext cx="216024"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8467958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51115BC-487E-4422-894C-CB7CD3E79223}" type="slidenum">
              <a:rPr lang="en-GB" smtClean="0"/>
              <a:t>11</a:t>
            </a:fld>
            <a:endParaRPr lang="en-GB"/>
          </a:p>
        </p:txBody>
      </p:sp>
      <p:sp>
        <p:nvSpPr>
          <p:cNvPr id="6" name="Title 1"/>
          <p:cNvSpPr txBox="1">
            <a:spLocks/>
          </p:cNvSpPr>
          <p:nvPr/>
        </p:nvSpPr>
        <p:spPr>
          <a:xfrm>
            <a:off x="457200" y="274638"/>
            <a:ext cx="7139136" cy="850106"/>
          </a:xfrm>
          <a:prstGeom prst="rect">
            <a:avLst/>
          </a:prstGeom>
        </p:spPr>
        <p:txBody>
          <a:bodyPr vert="horz" lIns="91440" tIns="45720" rIns="91440" bIns="45720" rtlCol="0" anchor="ctr">
            <a:normAutofit fontScale="92500" lnSpcReduction="10000"/>
          </a:bodyPr>
          <a:lstStyle>
            <a:lvl1pPr algn="l" defTabSz="914400" rtl="0" eaLnBrk="1" latinLnBrk="0" hangingPunct="1">
              <a:spcBef>
                <a:spcPct val="0"/>
              </a:spcBef>
              <a:buNone/>
              <a:defRPr sz="3200" kern="1200" baseline="0">
                <a:solidFill>
                  <a:schemeClr val="bg1"/>
                </a:solidFill>
                <a:latin typeface="+mj-lt"/>
                <a:ea typeface="+mj-ea"/>
                <a:cs typeface="+mj-cs"/>
              </a:defRPr>
            </a:lvl1pPr>
          </a:lstStyle>
          <a:p>
            <a:r>
              <a:rPr lang="en-US" sz="2800" b="1" dirty="0" smtClean="0">
                <a:cs typeface="Helvetica"/>
              </a:rPr>
              <a:t>RF-LPS SIM – Machine State and SIM Interlock logic</a:t>
            </a:r>
            <a:endParaRPr lang="en-GB" sz="2800" b="1" dirty="0">
              <a:cs typeface="Helvetica"/>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1446876"/>
            <a:ext cx="8568952" cy="54111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4" name="Picture 6" descr="http://cliparts.co/cliparts/6cy/Mkr/6cyMkrEcn.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24128" y="1772816"/>
            <a:ext cx="2806818" cy="187220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3779912" y="4152438"/>
            <a:ext cx="3977884" cy="369332"/>
          </a:xfrm>
          <a:prstGeom prst="rect">
            <a:avLst/>
          </a:prstGeom>
        </p:spPr>
        <p:txBody>
          <a:bodyPr wrap="none">
            <a:spAutoFit/>
          </a:bodyPr>
          <a:lstStyle/>
          <a:p>
            <a:r>
              <a:rPr lang="en-GB" dirty="0"/>
              <a:t>S7-GRAPH </a:t>
            </a:r>
            <a:r>
              <a:rPr lang="en-GB" dirty="0" smtClean="0"/>
              <a:t>(IEC </a:t>
            </a:r>
            <a:r>
              <a:rPr lang="en-GB" dirty="0"/>
              <a:t>61131-3, DIN EN 61131). </a:t>
            </a:r>
            <a:endParaRPr lang="en-US" dirty="0"/>
          </a:p>
        </p:txBody>
      </p:sp>
    </p:spTree>
    <p:extLst>
      <p:ext uri="{BB962C8B-B14F-4D97-AF65-F5344CB8AC3E}">
        <p14:creationId xmlns:p14="http://schemas.microsoft.com/office/powerpoint/2010/main" val="149841465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332656"/>
            <a:ext cx="7139136" cy="778098"/>
          </a:xfrm>
        </p:spPr>
        <p:txBody>
          <a:bodyPr/>
          <a:lstStyle/>
          <a:p>
            <a:r>
              <a:rPr lang="en-US" dirty="0" smtClean="0"/>
              <a:t>PLC Machine State</a:t>
            </a:r>
            <a:endParaRPr lang="sv-SE" dirty="0"/>
          </a:p>
        </p:txBody>
      </p:sp>
      <p:sp>
        <p:nvSpPr>
          <p:cNvPr id="4" name="Slide Number Placeholder 3"/>
          <p:cNvSpPr>
            <a:spLocks noGrp="1"/>
          </p:cNvSpPr>
          <p:nvPr>
            <p:ph type="sldNum" sz="quarter" idx="12"/>
          </p:nvPr>
        </p:nvSpPr>
        <p:spPr/>
        <p:txBody>
          <a:bodyPr/>
          <a:lstStyle/>
          <a:p>
            <a:fld id="{551115BC-487E-4422-894C-CB7CD3E79223}" type="slidenum">
              <a:rPr lang="sv-SE" smtClean="0"/>
              <a:t>12</a:t>
            </a:fld>
            <a:endParaRPr lang="sv-SE" dirty="0"/>
          </a:p>
        </p:txBody>
      </p:sp>
      <p:sp>
        <p:nvSpPr>
          <p:cNvPr id="10" name="Rectangle 9"/>
          <p:cNvSpPr/>
          <p:nvPr/>
        </p:nvSpPr>
        <p:spPr>
          <a:xfrm>
            <a:off x="289319" y="3429000"/>
            <a:ext cx="2103333" cy="923330"/>
          </a:xfrm>
          <a:prstGeom prst="rect">
            <a:avLst/>
          </a:prstGeom>
        </p:spPr>
        <p:txBody>
          <a:bodyPr wrap="none">
            <a:spAutoFit/>
          </a:bodyPr>
          <a:lstStyle/>
          <a:p>
            <a:r>
              <a:rPr lang="en-US" dirty="0" smtClean="0"/>
              <a:t>PRE   : Preconditions</a:t>
            </a:r>
          </a:p>
          <a:p>
            <a:r>
              <a:rPr lang="en-US" dirty="0" smtClean="0"/>
              <a:t>SUP   : Supervisions</a:t>
            </a:r>
          </a:p>
          <a:p>
            <a:r>
              <a:rPr lang="en-US" dirty="0" smtClean="0"/>
              <a:t>CMD : Command </a:t>
            </a:r>
            <a:endParaRPr lang="en-US" dirty="0"/>
          </a:p>
        </p:txBody>
      </p:sp>
      <p:pic>
        <p:nvPicPr>
          <p:cNvPr id="14" name="Picture 13"/>
          <p:cNvPicPr>
            <a:picLocks noChangeAspect="1"/>
          </p:cNvPicPr>
          <p:nvPr/>
        </p:nvPicPr>
        <p:blipFill>
          <a:blip r:embed="rId2"/>
          <a:stretch>
            <a:fillRect/>
          </a:stretch>
        </p:blipFill>
        <p:spPr>
          <a:xfrm>
            <a:off x="2051720" y="1458614"/>
            <a:ext cx="5328592" cy="5428463"/>
          </a:xfrm>
          <a:prstGeom prst="rect">
            <a:avLst/>
          </a:prstGeom>
        </p:spPr>
      </p:pic>
      <p:sp>
        <p:nvSpPr>
          <p:cNvPr id="6" name="Rectangle 5"/>
          <p:cNvSpPr/>
          <p:nvPr/>
        </p:nvSpPr>
        <p:spPr>
          <a:xfrm>
            <a:off x="7377900" y="4499828"/>
            <a:ext cx="1265859" cy="369332"/>
          </a:xfrm>
          <a:prstGeom prst="rect">
            <a:avLst/>
          </a:prstGeom>
        </p:spPr>
        <p:txBody>
          <a:bodyPr wrap="none">
            <a:spAutoFit/>
          </a:bodyPr>
          <a:lstStyle/>
          <a:p>
            <a:r>
              <a:rPr lang="en-US" dirty="0" err="1" smtClean="0"/>
              <a:t>StateFault</a:t>
            </a:r>
            <a:r>
              <a:rPr lang="en-US" dirty="0" smtClean="0"/>
              <a:t>()</a:t>
            </a:r>
            <a:endParaRPr lang="en-US" dirty="0"/>
          </a:p>
        </p:txBody>
      </p:sp>
      <p:sp>
        <p:nvSpPr>
          <p:cNvPr id="7" name="Rectangle 6"/>
          <p:cNvSpPr/>
          <p:nvPr/>
        </p:nvSpPr>
        <p:spPr>
          <a:xfrm>
            <a:off x="7420941" y="2413278"/>
            <a:ext cx="1217064" cy="369332"/>
          </a:xfrm>
          <a:prstGeom prst="rect">
            <a:avLst/>
          </a:prstGeom>
        </p:spPr>
        <p:txBody>
          <a:bodyPr wrap="none">
            <a:spAutoFit/>
          </a:bodyPr>
          <a:lstStyle/>
          <a:p>
            <a:r>
              <a:rPr lang="en-US" dirty="0" smtClean="0"/>
              <a:t>Switch OFF</a:t>
            </a:r>
            <a:endParaRPr lang="en-US" dirty="0"/>
          </a:p>
        </p:txBody>
      </p:sp>
    </p:spTree>
    <p:extLst>
      <p:ext uri="{BB962C8B-B14F-4D97-AF65-F5344CB8AC3E}">
        <p14:creationId xmlns:p14="http://schemas.microsoft.com/office/powerpoint/2010/main" val="273885129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332656"/>
            <a:ext cx="7139136" cy="778098"/>
          </a:xfrm>
        </p:spPr>
        <p:txBody>
          <a:bodyPr/>
          <a:lstStyle/>
          <a:p>
            <a:r>
              <a:rPr lang="en-US" dirty="0" smtClean="0"/>
              <a:t>PLC Machine State</a:t>
            </a:r>
            <a:endParaRPr lang="sv-SE" dirty="0"/>
          </a:p>
        </p:txBody>
      </p:sp>
      <p:sp>
        <p:nvSpPr>
          <p:cNvPr id="4" name="Slide Number Placeholder 3"/>
          <p:cNvSpPr>
            <a:spLocks noGrp="1"/>
          </p:cNvSpPr>
          <p:nvPr>
            <p:ph type="sldNum" sz="quarter" idx="12"/>
          </p:nvPr>
        </p:nvSpPr>
        <p:spPr/>
        <p:txBody>
          <a:bodyPr/>
          <a:lstStyle/>
          <a:p>
            <a:fld id="{551115BC-487E-4422-894C-CB7CD3E79223}" type="slidenum">
              <a:rPr lang="sv-SE" smtClean="0"/>
              <a:t>13</a:t>
            </a:fld>
            <a:endParaRPr lang="sv-SE" dirty="0"/>
          </a:p>
        </p:txBody>
      </p:sp>
      <p:sp>
        <p:nvSpPr>
          <p:cNvPr id="7" name="Rectangle 6"/>
          <p:cNvSpPr/>
          <p:nvPr/>
        </p:nvSpPr>
        <p:spPr>
          <a:xfrm>
            <a:off x="251520" y="6308079"/>
            <a:ext cx="8208912" cy="461665"/>
          </a:xfrm>
          <a:prstGeom prst="rect">
            <a:avLst/>
          </a:prstGeom>
        </p:spPr>
        <p:txBody>
          <a:bodyPr wrap="square">
            <a:spAutoFit/>
          </a:bodyPr>
          <a:lstStyle/>
          <a:p>
            <a:r>
              <a:rPr lang="en-US" sz="1200" dirty="0" smtClean="0"/>
              <a:t>For more details see: \Collaboration </a:t>
            </a:r>
            <a:r>
              <a:rPr lang="en-US" sz="1200" dirty="0"/>
              <a:t>Area\RF </a:t>
            </a:r>
            <a:r>
              <a:rPr lang="en-US" sz="1200" dirty="0" smtClean="0"/>
              <a:t>Systems\RF </a:t>
            </a:r>
            <a:r>
              <a:rPr lang="en-US" sz="1200" dirty="0"/>
              <a:t>Local Protection System\</a:t>
            </a:r>
            <a:r>
              <a:rPr lang="en-US" sz="1200" dirty="0" err="1"/>
              <a:t>MachineState</a:t>
            </a:r>
            <a:r>
              <a:rPr lang="en-US" sz="1200" dirty="0"/>
              <a:t> and Interlock </a:t>
            </a:r>
            <a:r>
              <a:rPr lang="en-US" sz="1200" dirty="0" smtClean="0"/>
              <a:t>logic</a:t>
            </a:r>
          </a:p>
          <a:p>
            <a:r>
              <a:rPr lang="en-US" sz="1200" dirty="0"/>
              <a:t>	</a:t>
            </a:r>
            <a:r>
              <a:rPr lang="en-US" sz="1200" dirty="0" smtClean="0"/>
              <a:t>	</a:t>
            </a:r>
            <a:r>
              <a:rPr lang="en-US" sz="1200" dirty="0" smtClean="0">
                <a:sym typeface="Wingdings" panose="05000000000000000000" pitchFamily="2" charset="2"/>
              </a:rPr>
              <a:t> </a:t>
            </a:r>
            <a:r>
              <a:rPr lang="en-US" sz="1200" dirty="0">
                <a:sym typeface="Wingdings" panose="05000000000000000000" pitchFamily="2" charset="2"/>
              </a:rPr>
              <a:t>ToshibaStateMachine_SIM.xlsx</a:t>
            </a:r>
            <a:endParaRPr lang="en-US" sz="1200" dirty="0"/>
          </a:p>
        </p:txBody>
      </p:sp>
      <p:sp>
        <p:nvSpPr>
          <p:cNvPr id="8" name="TextBox 7"/>
          <p:cNvSpPr txBox="1"/>
          <p:nvPr/>
        </p:nvSpPr>
        <p:spPr>
          <a:xfrm>
            <a:off x="251520" y="1555036"/>
            <a:ext cx="8496944" cy="4801314"/>
          </a:xfrm>
          <a:prstGeom prst="rect">
            <a:avLst/>
          </a:prstGeom>
          <a:noFill/>
        </p:spPr>
        <p:txBody>
          <a:bodyPr wrap="square" rtlCol="0">
            <a:spAutoFit/>
          </a:bodyPr>
          <a:lstStyle/>
          <a:p>
            <a:pPr algn="just"/>
            <a:r>
              <a:rPr lang="en-GB" sz="1700" b="1" dirty="0" smtClean="0"/>
              <a:t>OFF (Initial status): </a:t>
            </a:r>
            <a:r>
              <a:rPr lang="en-GB" sz="1700" dirty="0" smtClean="0"/>
              <a:t>Shutdown and revoke all permissions of the RF transmitter.</a:t>
            </a:r>
          </a:p>
          <a:p>
            <a:pPr lvl="1" algn="just"/>
            <a:r>
              <a:rPr lang="en-GB" sz="1700" dirty="0" smtClean="0"/>
              <a:t>HV Enable (OFF) - RF Enable (OFF) - PSUs (OFF) - MPS (OFF) - LLRF (OFF)</a:t>
            </a:r>
          </a:p>
          <a:p>
            <a:pPr algn="just"/>
            <a:r>
              <a:rPr lang="en-US" sz="1700" b="1" dirty="0" smtClean="0"/>
              <a:t>AUX (Ion-pump ON):</a:t>
            </a:r>
            <a:r>
              <a:rPr lang="en-US" sz="1700" dirty="0" smtClean="0"/>
              <a:t> Requires the Ion-pump is ON to meet this status, the PLC does not have any control on the ion-pump switch on/off commands.</a:t>
            </a:r>
          </a:p>
          <a:p>
            <a:pPr algn="just"/>
            <a:r>
              <a:rPr lang="en-US" sz="1700" b="1" dirty="0" smtClean="0"/>
              <a:t>Filament (Filament power on and current ramp): </a:t>
            </a:r>
            <a:r>
              <a:rPr lang="en-US" sz="1700" dirty="0" smtClean="0"/>
              <a:t>Requires oil tank cooling and temperature interlocks are ok to allow the user power on and ramp the Filament PS. </a:t>
            </a:r>
          </a:p>
          <a:p>
            <a:pPr algn="just"/>
            <a:r>
              <a:rPr lang="en-US" sz="1700" b="1" dirty="0" smtClean="0"/>
              <a:t>Stand-by (Solenoid power on and current set-point): </a:t>
            </a:r>
            <a:r>
              <a:rPr lang="en-US" sz="1700" dirty="0" smtClean="0"/>
              <a:t>This status requires the window, solenoid and collector cooling/temperature interlocks are ok to allow the user power on the solenoid PS. </a:t>
            </a:r>
          </a:p>
          <a:p>
            <a:pPr algn="just"/>
            <a:r>
              <a:rPr lang="en-US" sz="1700" b="1" dirty="0" smtClean="0"/>
              <a:t>HV Enable (inhibit Modulator through the FPGA): </a:t>
            </a:r>
            <a:r>
              <a:rPr lang="en-US" sz="1700" dirty="0" smtClean="0"/>
              <a:t>Requires Ion pump lower pressure interlock. Here is also include two variable calculation by the PLC: Collector and Body dissipation. Those threshold levels can be defined by the user.</a:t>
            </a:r>
          </a:p>
          <a:p>
            <a:pPr algn="just"/>
            <a:r>
              <a:rPr lang="en-US" sz="1700" b="1" dirty="0" smtClean="0"/>
              <a:t>RF Enable: (pin-diode through </a:t>
            </a:r>
            <a:r>
              <a:rPr lang="en-US" sz="1700" b="1" dirty="0"/>
              <a:t>the </a:t>
            </a:r>
            <a:r>
              <a:rPr lang="en-US" sz="1700" b="1" dirty="0" smtClean="0"/>
              <a:t>FPGA and inform to MPS):</a:t>
            </a:r>
            <a:r>
              <a:rPr lang="en-US" sz="1700" dirty="0" smtClean="0"/>
              <a:t> Requires Ion-pump high pressure, DA ready, circulator and load cooling and temperature interlocks</a:t>
            </a:r>
            <a:endParaRPr lang="en-US" sz="1700" dirty="0"/>
          </a:p>
          <a:p>
            <a:pPr algn="just"/>
            <a:endParaRPr lang="en-US" sz="1700" b="1" dirty="0" smtClean="0"/>
          </a:p>
          <a:p>
            <a:pPr algn="just"/>
            <a:r>
              <a:rPr lang="en-US" sz="1700" dirty="0" smtClean="0"/>
              <a:t>Note: for all statuses the PLC/FPGA will continue monitoring the interlocks </a:t>
            </a:r>
            <a:r>
              <a:rPr lang="en-US" sz="1700" dirty="0"/>
              <a:t>according to the threshold defined by the </a:t>
            </a:r>
            <a:r>
              <a:rPr lang="en-US" sz="1700" dirty="0" smtClean="0"/>
              <a:t>user or digital interlocks where is required. It would be defined into the supervision conditions.</a:t>
            </a:r>
            <a:endParaRPr lang="en-GB" sz="1700" dirty="0"/>
          </a:p>
        </p:txBody>
      </p:sp>
    </p:spTree>
    <p:extLst>
      <p:ext uri="{BB962C8B-B14F-4D97-AF65-F5344CB8AC3E}">
        <p14:creationId xmlns:p14="http://schemas.microsoft.com/office/powerpoint/2010/main" val="224912578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51115BC-487E-4422-894C-CB7CD3E79223}" type="slidenum">
              <a:rPr lang="en-GB" smtClean="0"/>
              <a:t>14</a:t>
            </a:fld>
            <a:endParaRPr lang="en-GB"/>
          </a:p>
        </p:txBody>
      </p:sp>
      <p:sp>
        <p:nvSpPr>
          <p:cNvPr id="5" name="Title 1"/>
          <p:cNvSpPr txBox="1">
            <a:spLocks/>
          </p:cNvSpPr>
          <p:nvPr/>
        </p:nvSpPr>
        <p:spPr>
          <a:xfrm>
            <a:off x="457200" y="274638"/>
            <a:ext cx="7139136" cy="850106"/>
          </a:xfrm>
          <a:prstGeom prst="rect">
            <a:avLst/>
          </a:prstGeom>
        </p:spPr>
        <p:txBody>
          <a:bodyPr vert="horz" lIns="91440" tIns="45720" rIns="91440" bIns="45720" rtlCol="0" anchor="ctr">
            <a:normAutofit/>
          </a:bodyPr>
          <a:lstStyle>
            <a:defPPr>
              <a:defRPr lang="sv-SE"/>
            </a:defPPr>
            <a:lvl1pPr>
              <a:spcBef>
                <a:spcPct val="0"/>
              </a:spcBef>
              <a:buNone/>
              <a:defRPr sz="2800" b="1" baseline="0">
                <a:solidFill>
                  <a:schemeClr val="bg1"/>
                </a:solidFill>
                <a:latin typeface="+mj-lt"/>
                <a:ea typeface="+mj-ea"/>
                <a:cs typeface="Helvetica"/>
              </a:defRPr>
            </a:lvl1pPr>
          </a:lstStyle>
          <a:p>
            <a:r>
              <a:rPr lang="en-US" dirty="0" smtClean="0"/>
              <a:t>System simulation and logic validation</a:t>
            </a:r>
            <a:endParaRPr lang="en-GB" dirty="0"/>
          </a:p>
        </p:txBody>
      </p:sp>
      <p:sp>
        <p:nvSpPr>
          <p:cNvPr id="6" name="Rectangle 5"/>
          <p:cNvSpPr/>
          <p:nvPr/>
        </p:nvSpPr>
        <p:spPr>
          <a:xfrm>
            <a:off x="457200" y="1772816"/>
            <a:ext cx="7920880" cy="1384995"/>
          </a:xfrm>
          <a:prstGeom prst="rect">
            <a:avLst/>
          </a:prstGeom>
        </p:spPr>
        <p:txBody>
          <a:bodyPr wrap="square">
            <a:spAutoFit/>
          </a:bodyPr>
          <a:lstStyle/>
          <a:p>
            <a:pPr algn="just"/>
            <a:r>
              <a:rPr lang="en-US" sz="2100" dirty="0" smtClean="0"/>
              <a:t>The system has been deployed in the technical lab, simulated and tested the interface connections. This test bench allows to simulate almost all statutes of the Machine State and the power supplies control such as ramp, max limits, etc.</a:t>
            </a:r>
          </a:p>
        </p:txBody>
      </p:sp>
      <p:sp>
        <p:nvSpPr>
          <p:cNvPr id="2" name="Rectangle 1"/>
          <p:cNvSpPr/>
          <p:nvPr/>
        </p:nvSpPr>
        <p:spPr>
          <a:xfrm>
            <a:off x="4860032" y="4797152"/>
            <a:ext cx="1728192" cy="108012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dirty="0" smtClean="0"/>
              <a:t>SIM</a:t>
            </a:r>
          </a:p>
          <a:p>
            <a:pPr algn="ctr"/>
            <a:r>
              <a:rPr lang="en-US" sz="1200" dirty="0" smtClean="0"/>
              <a:t>(Slow Interlock Module)</a:t>
            </a:r>
            <a:endParaRPr lang="en-US" sz="1200" dirty="0"/>
          </a:p>
        </p:txBody>
      </p:sp>
      <p:sp>
        <p:nvSpPr>
          <p:cNvPr id="8" name="Rectangle 7"/>
          <p:cNvSpPr/>
          <p:nvPr/>
        </p:nvSpPr>
        <p:spPr>
          <a:xfrm>
            <a:off x="7236296" y="4797152"/>
            <a:ext cx="1584176" cy="108012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smtClean="0"/>
              <a:t>Simulation Box</a:t>
            </a:r>
            <a:endParaRPr lang="en-US" dirty="0"/>
          </a:p>
        </p:txBody>
      </p:sp>
      <p:sp>
        <p:nvSpPr>
          <p:cNvPr id="9" name="Rectangle 8"/>
          <p:cNvSpPr/>
          <p:nvPr/>
        </p:nvSpPr>
        <p:spPr>
          <a:xfrm>
            <a:off x="5076056" y="3501008"/>
            <a:ext cx="1296144" cy="648072"/>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smtClean="0"/>
              <a:t>EPICS</a:t>
            </a:r>
          </a:p>
        </p:txBody>
      </p:sp>
      <p:cxnSp>
        <p:nvCxnSpPr>
          <p:cNvPr id="10" name="Straight Connector 9"/>
          <p:cNvCxnSpPr>
            <a:stCxn id="9" idx="2"/>
            <a:endCxn id="2" idx="0"/>
          </p:cNvCxnSpPr>
          <p:nvPr/>
        </p:nvCxnSpPr>
        <p:spPr>
          <a:xfrm>
            <a:off x="5724128" y="4149080"/>
            <a:ext cx="0" cy="64807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6588224" y="5009979"/>
            <a:ext cx="648072" cy="3197"/>
          </a:xfrm>
          <a:prstGeom prst="line">
            <a:avLst/>
          </a:prstGeom>
          <a:ln w="28575">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a:stCxn id="2" idx="3"/>
            <a:endCxn id="8" idx="1"/>
          </p:cNvCxnSpPr>
          <p:nvPr/>
        </p:nvCxnSpPr>
        <p:spPr>
          <a:xfrm>
            <a:off x="6588224" y="5337212"/>
            <a:ext cx="648072" cy="0"/>
          </a:xfrm>
          <a:prstGeom prst="line">
            <a:avLst/>
          </a:prstGeom>
          <a:ln w="28575">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6588224" y="5658051"/>
            <a:ext cx="648072" cy="3197"/>
          </a:xfrm>
          <a:prstGeom prst="line">
            <a:avLst/>
          </a:prstGeom>
          <a:ln w="28575">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4" name="Rectangle 23"/>
          <p:cNvSpPr/>
          <p:nvPr/>
        </p:nvSpPr>
        <p:spPr>
          <a:xfrm>
            <a:off x="4633664" y="4581128"/>
            <a:ext cx="2160240" cy="1512168"/>
          </a:xfrm>
          <a:prstGeom prst="rect">
            <a:avLst/>
          </a:prstGeom>
          <a:noFill/>
          <a:ln w="12700">
            <a:solidFill>
              <a:schemeClr val="bg1">
                <a:lumMod val="50000"/>
              </a:schemeClr>
            </a:solidFill>
            <a:prstDash val="dashDot"/>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5" name="Rectangle 24"/>
          <p:cNvSpPr/>
          <p:nvPr/>
        </p:nvSpPr>
        <p:spPr>
          <a:xfrm>
            <a:off x="4979725" y="6124654"/>
            <a:ext cx="1488806" cy="369332"/>
          </a:xfrm>
          <a:prstGeom prst="rect">
            <a:avLst/>
          </a:prstGeom>
        </p:spPr>
        <p:txBody>
          <a:bodyPr wrap="none">
            <a:spAutoFit/>
          </a:bodyPr>
          <a:lstStyle/>
          <a:p>
            <a:r>
              <a:rPr lang="en-US" dirty="0" smtClean="0"/>
              <a:t>PLC enclosure</a:t>
            </a:r>
            <a:endParaRPr lang="en-US" dirty="0"/>
          </a:p>
        </p:txBody>
      </p:sp>
      <p:sp>
        <p:nvSpPr>
          <p:cNvPr id="26" name="Rectangle 25"/>
          <p:cNvSpPr/>
          <p:nvPr/>
        </p:nvSpPr>
        <p:spPr>
          <a:xfrm>
            <a:off x="457200" y="3378765"/>
            <a:ext cx="3970784" cy="2677656"/>
          </a:xfrm>
          <a:prstGeom prst="rect">
            <a:avLst/>
          </a:prstGeom>
        </p:spPr>
        <p:txBody>
          <a:bodyPr wrap="square">
            <a:spAutoFit/>
          </a:bodyPr>
          <a:lstStyle/>
          <a:p>
            <a:pPr algn="just"/>
            <a:r>
              <a:rPr lang="en-US" sz="2100" dirty="0" smtClean="0"/>
              <a:t>Through the expert mode EPICS also allow to test the system behavior by creating a script about the predefined configuration and  system setup, which means the system can be tested to check whether all parameters are properly setup.</a:t>
            </a:r>
          </a:p>
        </p:txBody>
      </p:sp>
    </p:spTree>
    <p:extLst>
      <p:ext uri="{BB962C8B-B14F-4D97-AF65-F5344CB8AC3E}">
        <p14:creationId xmlns:p14="http://schemas.microsoft.com/office/powerpoint/2010/main" val="18837616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827584" y="1484784"/>
            <a:ext cx="7848872" cy="5325866"/>
          </a:xfrm>
          <a:prstGeom prst="rect">
            <a:avLst/>
          </a:prstGeom>
        </p:spPr>
      </p:pic>
      <p:sp>
        <p:nvSpPr>
          <p:cNvPr id="2" name="Title 1"/>
          <p:cNvSpPr>
            <a:spLocks noGrp="1"/>
          </p:cNvSpPr>
          <p:nvPr>
            <p:ph type="title"/>
          </p:nvPr>
        </p:nvSpPr>
        <p:spPr>
          <a:xfrm>
            <a:off x="323528" y="260648"/>
            <a:ext cx="7139136" cy="926976"/>
          </a:xfrm>
        </p:spPr>
        <p:txBody>
          <a:bodyPr/>
          <a:lstStyle/>
          <a:p>
            <a:r>
              <a:rPr lang="sv-SE" dirty="0" smtClean="0"/>
              <a:t>PLC hardware layout</a:t>
            </a:r>
            <a:endParaRPr lang="sv-SE" dirty="0"/>
          </a:p>
        </p:txBody>
      </p:sp>
      <p:sp>
        <p:nvSpPr>
          <p:cNvPr id="4" name="Slide Number Placeholder 3"/>
          <p:cNvSpPr>
            <a:spLocks noGrp="1"/>
          </p:cNvSpPr>
          <p:nvPr>
            <p:ph type="sldNum" sz="quarter" idx="12"/>
          </p:nvPr>
        </p:nvSpPr>
        <p:spPr/>
        <p:txBody>
          <a:bodyPr/>
          <a:lstStyle/>
          <a:p>
            <a:fld id="{551115BC-487E-4422-894C-CB7CD3E79223}" type="slidenum">
              <a:rPr lang="sv-SE" smtClean="0"/>
              <a:t>15</a:t>
            </a:fld>
            <a:endParaRPr lang="sv-SE" dirty="0"/>
          </a:p>
        </p:txBody>
      </p:sp>
    </p:spTree>
    <p:extLst>
      <p:ext uri="{BB962C8B-B14F-4D97-AF65-F5344CB8AC3E}">
        <p14:creationId xmlns:p14="http://schemas.microsoft.com/office/powerpoint/2010/main" val="406088446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51115BC-487E-4422-894C-CB7CD3E79223}" type="slidenum">
              <a:rPr lang="en-GB" smtClean="0"/>
              <a:t>16</a:t>
            </a:fld>
            <a:endParaRPr lang="en-GB"/>
          </a:p>
        </p:txBody>
      </p:sp>
      <p:sp>
        <p:nvSpPr>
          <p:cNvPr id="7" name="TextBox 6"/>
          <p:cNvSpPr txBox="1"/>
          <p:nvPr/>
        </p:nvSpPr>
        <p:spPr>
          <a:xfrm>
            <a:off x="545665" y="2708920"/>
            <a:ext cx="8064896" cy="1785104"/>
          </a:xfrm>
          <a:prstGeom prst="rect">
            <a:avLst/>
          </a:prstGeom>
          <a:noFill/>
        </p:spPr>
        <p:txBody>
          <a:bodyPr wrap="square" rtlCol="0">
            <a:spAutoFit/>
          </a:bodyPr>
          <a:lstStyle/>
          <a:p>
            <a:pPr marL="285750" indent="-285750">
              <a:lnSpc>
                <a:spcPct val="110000"/>
              </a:lnSpc>
              <a:buFont typeface="Arial"/>
              <a:buChar char="•"/>
            </a:pPr>
            <a:r>
              <a:rPr lang="en-US" sz="2000" dirty="0" smtClean="0">
                <a:solidFill>
                  <a:schemeClr val="bg1">
                    <a:lumMod val="50000"/>
                  </a:schemeClr>
                </a:solidFill>
                <a:latin typeface="Calibri" panose="020F0502020204030204" pitchFamily="34" charset="0"/>
                <a:cs typeface="Helvetica Light"/>
              </a:rPr>
              <a:t>Project scope and system overview</a:t>
            </a:r>
            <a:endParaRPr lang="en-US" sz="2000" dirty="0">
              <a:solidFill>
                <a:schemeClr val="bg1">
                  <a:lumMod val="50000"/>
                </a:schemeClr>
              </a:solidFill>
              <a:latin typeface="Calibri" panose="020F0502020204030204" pitchFamily="34" charset="0"/>
              <a:cs typeface="Helvetica Light"/>
            </a:endParaRPr>
          </a:p>
          <a:p>
            <a:pPr marL="285750" indent="-285750">
              <a:lnSpc>
                <a:spcPct val="110000"/>
              </a:lnSpc>
              <a:buFont typeface="Arial"/>
              <a:buChar char="•"/>
            </a:pPr>
            <a:r>
              <a:rPr lang="en-US" sz="2000" dirty="0" smtClean="0">
                <a:solidFill>
                  <a:schemeClr val="bg1">
                    <a:lumMod val="50000"/>
                  </a:schemeClr>
                </a:solidFill>
                <a:latin typeface="Calibri" panose="020F0502020204030204" pitchFamily="34" charset="0"/>
                <a:cs typeface="Helvetica Light"/>
              </a:rPr>
              <a:t>SIM signal processing and Machine State</a:t>
            </a:r>
          </a:p>
          <a:p>
            <a:pPr marL="285750" indent="-285750">
              <a:lnSpc>
                <a:spcPct val="110000"/>
              </a:lnSpc>
              <a:buFont typeface="Arial"/>
              <a:buChar char="•"/>
            </a:pPr>
            <a:r>
              <a:rPr lang="en-US" sz="2000" dirty="0" smtClean="0">
                <a:latin typeface="Calibri" panose="020F0502020204030204" pitchFamily="34" charset="0"/>
                <a:cs typeface="Helvetica Light"/>
              </a:rPr>
              <a:t>FIM signal processing and Machine State</a:t>
            </a:r>
          </a:p>
          <a:p>
            <a:pPr marL="285750" indent="-285750">
              <a:lnSpc>
                <a:spcPct val="110000"/>
              </a:lnSpc>
              <a:buFont typeface="Arial"/>
              <a:buChar char="•"/>
            </a:pPr>
            <a:r>
              <a:rPr lang="en-US" sz="2000" dirty="0" smtClean="0">
                <a:solidFill>
                  <a:schemeClr val="bg1">
                    <a:lumMod val="50000"/>
                  </a:schemeClr>
                </a:solidFill>
                <a:latin typeface="Calibri" panose="020F0502020204030204" pitchFamily="34" charset="0"/>
                <a:cs typeface="Helvetica Light"/>
              </a:rPr>
              <a:t>EPICS integration</a:t>
            </a:r>
          </a:p>
          <a:p>
            <a:pPr marL="285750" indent="-285750">
              <a:lnSpc>
                <a:spcPct val="110000"/>
              </a:lnSpc>
              <a:buFont typeface="Arial"/>
              <a:buChar char="•"/>
            </a:pPr>
            <a:r>
              <a:rPr lang="en-US" sz="2000" dirty="0" smtClean="0">
                <a:solidFill>
                  <a:schemeClr val="bg1">
                    <a:lumMod val="50000"/>
                  </a:schemeClr>
                </a:solidFill>
                <a:latin typeface="Calibri" panose="020F0502020204030204" pitchFamily="34" charset="0"/>
                <a:cs typeface="Helvetica Light"/>
              </a:rPr>
              <a:t>Test stand integration and SIM commissioning</a:t>
            </a:r>
          </a:p>
        </p:txBody>
      </p:sp>
      <p:sp>
        <p:nvSpPr>
          <p:cNvPr id="5" name="Title 1"/>
          <p:cNvSpPr txBox="1">
            <a:spLocks/>
          </p:cNvSpPr>
          <p:nvPr/>
        </p:nvSpPr>
        <p:spPr>
          <a:xfrm>
            <a:off x="457200" y="274638"/>
            <a:ext cx="7139136" cy="850106"/>
          </a:xfrm>
          <a:prstGeom prst="rect">
            <a:avLst/>
          </a:prstGeom>
        </p:spPr>
        <p:txBody>
          <a:bodyPr vert="horz" lIns="91440" tIns="45720" rIns="91440" bIns="45720" rtlCol="0" anchor="ctr">
            <a:normAutofit/>
          </a:bodyPr>
          <a:lstStyle>
            <a:defPPr>
              <a:defRPr lang="sv-SE"/>
            </a:defPPr>
            <a:lvl1pPr>
              <a:spcBef>
                <a:spcPct val="0"/>
              </a:spcBef>
              <a:buNone/>
              <a:defRPr sz="2800" b="1" baseline="0">
                <a:solidFill>
                  <a:schemeClr val="bg1"/>
                </a:solidFill>
                <a:latin typeface="+mj-lt"/>
                <a:ea typeface="+mj-ea"/>
                <a:cs typeface="Helvetica"/>
              </a:defRPr>
            </a:lvl1pPr>
          </a:lstStyle>
          <a:p>
            <a:r>
              <a:rPr lang="en-US" dirty="0" smtClean="0"/>
              <a:t>Concepts</a:t>
            </a:r>
            <a:endParaRPr lang="en-GB" dirty="0"/>
          </a:p>
        </p:txBody>
      </p:sp>
    </p:spTree>
    <p:extLst>
      <p:ext uri="{BB962C8B-B14F-4D97-AF65-F5344CB8AC3E}">
        <p14:creationId xmlns:p14="http://schemas.microsoft.com/office/powerpoint/2010/main" val="18594864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332656"/>
            <a:ext cx="7139136" cy="778098"/>
          </a:xfrm>
        </p:spPr>
        <p:txBody>
          <a:bodyPr/>
          <a:lstStyle/>
          <a:p>
            <a:r>
              <a:rPr lang="en-US" dirty="0" smtClean="0"/>
              <a:t>FIM – RF-DC converter based on </a:t>
            </a:r>
            <a:r>
              <a:rPr lang="en-US" dirty="0"/>
              <a:t>LTC5530 </a:t>
            </a:r>
            <a:endParaRPr lang="sv-SE" dirty="0"/>
          </a:p>
        </p:txBody>
      </p:sp>
      <p:sp>
        <p:nvSpPr>
          <p:cNvPr id="4" name="Slide Number Placeholder 3"/>
          <p:cNvSpPr>
            <a:spLocks noGrp="1"/>
          </p:cNvSpPr>
          <p:nvPr>
            <p:ph type="sldNum" sz="quarter" idx="12"/>
          </p:nvPr>
        </p:nvSpPr>
        <p:spPr/>
        <p:txBody>
          <a:bodyPr/>
          <a:lstStyle/>
          <a:p>
            <a:fld id="{551115BC-487E-4422-894C-CB7CD3E79223}" type="slidenum">
              <a:rPr lang="sv-SE" smtClean="0"/>
              <a:t>17</a:t>
            </a:fld>
            <a:endParaRPr lang="sv-SE"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52120" y="1700808"/>
            <a:ext cx="3294366" cy="4392488"/>
          </a:xfrm>
          <a:prstGeom prst="rect">
            <a:avLst/>
          </a:prstGeom>
        </p:spPr>
      </p:pic>
      <p:pic>
        <p:nvPicPr>
          <p:cNvPr id="5" name="Picture 4"/>
          <p:cNvPicPr>
            <a:picLocks noChangeAspect="1"/>
          </p:cNvPicPr>
          <p:nvPr/>
        </p:nvPicPr>
        <p:blipFill>
          <a:blip r:embed="rId3"/>
          <a:stretch>
            <a:fillRect/>
          </a:stretch>
        </p:blipFill>
        <p:spPr>
          <a:xfrm>
            <a:off x="107504" y="2132856"/>
            <a:ext cx="5385881" cy="3528392"/>
          </a:xfrm>
          <a:prstGeom prst="rect">
            <a:avLst/>
          </a:prstGeom>
        </p:spPr>
      </p:pic>
    </p:spTree>
    <p:extLst>
      <p:ext uri="{BB962C8B-B14F-4D97-AF65-F5344CB8AC3E}">
        <p14:creationId xmlns:p14="http://schemas.microsoft.com/office/powerpoint/2010/main" val="405965335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51115BC-487E-4422-894C-CB7CD3E79223}" type="slidenum">
              <a:rPr lang="en-GB" smtClean="0"/>
              <a:t>18</a:t>
            </a:fld>
            <a:endParaRPr lang="en-GB" dirty="0"/>
          </a:p>
        </p:txBody>
      </p:sp>
      <p:sp>
        <p:nvSpPr>
          <p:cNvPr id="6" name="Title 1"/>
          <p:cNvSpPr txBox="1">
            <a:spLocks/>
          </p:cNvSpPr>
          <p:nvPr/>
        </p:nvSpPr>
        <p:spPr>
          <a:xfrm>
            <a:off x="457200" y="274638"/>
            <a:ext cx="7139136" cy="850106"/>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3200" kern="1200" baseline="0">
                <a:solidFill>
                  <a:schemeClr val="bg1"/>
                </a:solidFill>
                <a:latin typeface="+mj-lt"/>
                <a:ea typeface="+mj-ea"/>
                <a:cs typeface="+mj-cs"/>
              </a:defRPr>
            </a:lvl1pPr>
          </a:lstStyle>
          <a:p>
            <a:r>
              <a:rPr lang="en-US" sz="2800" b="1" dirty="0" smtClean="0">
                <a:cs typeface="Helvetica"/>
              </a:rPr>
              <a:t>Piecewise calibration – measured data</a:t>
            </a:r>
            <a:endParaRPr lang="en-GB" sz="2800" b="1" dirty="0">
              <a:cs typeface="Helvetica"/>
            </a:endParaRPr>
          </a:p>
        </p:txBody>
      </p:sp>
      <p:graphicFrame>
        <p:nvGraphicFramePr>
          <p:cNvPr id="7" name="Chart 6"/>
          <p:cNvGraphicFramePr>
            <a:graphicFrameLocks/>
          </p:cNvGraphicFramePr>
          <p:nvPr/>
        </p:nvGraphicFramePr>
        <p:xfrm>
          <a:off x="4033838" y="9401175"/>
          <a:ext cx="8913812" cy="366553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 name="Table 2"/>
          <p:cNvGraphicFramePr>
            <a:graphicFrameLocks noGrp="1"/>
          </p:cNvGraphicFramePr>
          <p:nvPr>
            <p:extLst/>
          </p:nvPr>
        </p:nvGraphicFramePr>
        <p:xfrm>
          <a:off x="1115616" y="1556792"/>
          <a:ext cx="7344817" cy="5040544"/>
        </p:xfrm>
        <a:graphic>
          <a:graphicData uri="http://schemas.openxmlformats.org/drawingml/2006/table">
            <a:tbl>
              <a:tblPr>
                <a:tableStyleId>{5C22544A-7EE6-4342-B048-85BDC9FD1C3A}</a:tableStyleId>
              </a:tblPr>
              <a:tblGrid>
                <a:gridCol w="522299"/>
                <a:gridCol w="522299"/>
                <a:gridCol w="644711"/>
                <a:gridCol w="644711"/>
                <a:gridCol w="571263"/>
                <a:gridCol w="581464"/>
                <a:gridCol w="312155"/>
                <a:gridCol w="244828"/>
                <a:gridCol w="865056"/>
                <a:gridCol w="1242498"/>
                <a:gridCol w="1193533"/>
              </a:tblGrid>
              <a:tr h="228879">
                <a:tc>
                  <a:txBody>
                    <a:bodyPr/>
                    <a:lstStyle/>
                    <a:p>
                      <a:pPr algn="l" fontAlgn="b"/>
                      <a:r>
                        <a:rPr lang="sv-SE" sz="700" u="none" strike="noStrike" dirty="0">
                          <a:effectLst/>
                        </a:rPr>
                        <a:t>Input [mV]</a:t>
                      </a:r>
                      <a:endParaRPr lang="sv-SE" sz="700" b="1" i="0" u="none" strike="noStrike" dirty="0">
                        <a:solidFill>
                          <a:srgbClr val="000000"/>
                        </a:solidFill>
                        <a:effectLst/>
                        <a:latin typeface="Liberation Sans"/>
                      </a:endParaRPr>
                    </a:p>
                  </a:txBody>
                  <a:tcPr marL="0" marR="0" marT="0" marB="0" anchor="b"/>
                </a:tc>
                <a:tc>
                  <a:txBody>
                    <a:bodyPr/>
                    <a:lstStyle/>
                    <a:p>
                      <a:pPr algn="l" fontAlgn="b"/>
                      <a:r>
                        <a:rPr lang="sv-SE" sz="700" u="none" strike="noStrike">
                          <a:effectLst/>
                        </a:rPr>
                        <a:t>Output [dBm]</a:t>
                      </a:r>
                      <a:endParaRPr lang="sv-SE" sz="700" b="0" i="0" u="none" strike="noStrike">
                        <a:solidFill>
                          <a:srgbClr val="000000"/>
                        </a:solidFill>
                        <a:effectLst/>
                        <a:latin typeface="Liberation Sans"/>
                      </a:endParaRPr>
                    </a:p>
                  </a:txBody>
                  <a:tcPr marL="0" marR="0" marT="0" marB="0" anchor="b"/>
                </a:tc>
                <a:tc>
                  <a:txBody>
                    <a:bodyPr/>
                    <a:lstStyle/>
                    <a:p>
                      <a:pPr algn="l" fontAlgn="b"/>
                      <a:r>
                        <a:rPr lang="sv-SE" sz="700" u="none" strike="noStrike">
                          <a:effectLst/>
                        </a:rPr>
                        <a:t>Output [W]</a:t>
                      </a:r>
                      <a:endParaRPr lang="sv-SE" sz="700" b="1" i="0" u="none" strike="noStrike">
                        <a:solidFill>
                          <a:srgbClr val="000000"/>
                        </a:solidFill>
                        <a:effectLst/>
                        <a:latin typeface="Liberation Sans"/>
                      </a:endParaRPr>
                    </a:p>
                  </a:txBody>
                  <a:tcPr marL="0" marR="0" marT="0" marB="0" anchor="b"/>
                </a:tc>
                <a:tc>
                  <a:txBody>
                    <a:bodyPr/>
                    <a:lstStyle/>
                    <a:p>
                      <a:pPr algn="l" fontAlgn="b"/>
                      <a:r>
                        <a:rPr lang="sv-SE" sz="700" u="none" strike="noStrike">
                          <a:effectLst/>
                        </a:rPr>
                        <a:t>Slope</a:t>
                      </a:r>
                      <a:endParaRPr lang="sv-SE" sz="700" b="1" i="0" u="none" strike="noStrike">
                        <a:solidFill>
                          <a:srgbClr val="000000"/>
                        </a:solidFill>
                        <a:effectLst/>
                        <a:latin typeface="Liberation Sans"/>
                      </a:endParaRPr>
                    </a:p>
                  </a:txBody>
                  <a:tcPr marL="0" marR="0" marT="0" marB="0" anchor="b"/>
                </a:tc>
                <a:tc>
                  <a:txBody>
                    <a:bodyPr/>
                    <a:lstStyle/>
                    <a:p>
                      <a:pPr algn="l" fontAlgn="b"/>
                      <a:r>
                        <a:rPr lang="sv-SE" sz="700" u="none" strike="noStrike">
                          <a:effectLst/>
                        </a:rPr>
                        <a:t>Diff with next</a:t>
                      </a:r>
                      <a:endParaRPr lang="sv-SE" sz="700" b="0" i="0" u="none" strike="noStrike">
                        <a:solidFill>
                          <a:srgbClr val="000000"/>
                        </a:solidFill>
                        <a:effectLst/>
                        <a:latin typeface="Liberation Sans"/>
                      </a:endParaRPr>
                    </a:p>
                  </a:txBody>
                  <a:tcPr marL="0" marR="0" marT="0" marB="0" anchor="b"/>
                </a:tc>
                <a:tc>
                  <a:txBody>
                    <a:bodyPr/>
                    <a:lstStyle/>
                    <a:p>
                      <a:pPr algn="l" fontAlgn="b"/>
                      <a:r>
                        <a:rPr lang="sv-SE" sz="700" u="none" strike="noStrike">
                          <a:effectLst/>
                        </a:rPr>
                        <a:t>Est from prev</a:t>
                      </a:r>
                      <a:endParaRPr lang="sv-SE" sz="700" b="0" i="0" u="none" strike="noStrike">
                        <a:solidFill>
                          <a:srgbClr val="000000"/>
                        </a:solidFill>
                        <a:effectLst/>
                        <a:latin typeface="Liberation Sans"/>
                      </a:endParaRPr>
                    </a:p>
                  </a:txBody>
                  <a:tcPr marL="0" marR="0" marT="0" marB="0" anchor="b"/>
                </a:tc>
                <a:tc>
                  <a:txBody>
                    <a:bodyPr/>
                    <a:lstStyle/>
                    <a:p>
                      <a:pPr algn="l" fontAlgn="b"/>
                      <a:r>
                        <a:rPr lang="sv-SE" sz="700" u="none" strike="noStrike">
                          <a:effectLst/>
                        </a:rPr>
                        <a:t>Est err</a:t>
                      </a:r>
                      <a:endParaRPr lang="sv-SE" sz="700" b="0" i="0" u="none" strike="noStrike">
                        <a:solidFill>
                          <a:srgbClr val="000000"/>
                        </a:solidFill>
                        <a:effectLst/>
                        <a:latin typeface="Liberation Sans"/>
                      </a:endParaRPr>
                    </a:p>
                  </a:txBody>
                  <a:tcPr marL="0" marR="0" marT="0" marB="0" anchor="b"/>
                </a:tc>
                <a:tc>
                  <a:txBody>
                    <a:bodyPr/>
                    <a:lstStyle/>
                    <a:p>
                      <a:pPr algn="l" fontAlgn="b"/>
                      <a:endParaRPr lang="sv-SE" sz="700" b="0" i="0" u="none" strike="noStrike">
                        <a:solidFill>
                          <a:srgbClr val="000000"/>
                        </a:solidFill>
                        <a:effectLst/>
                        <a:latin typeface="Liberation Sans"/>
                      </a:endParaRPr>
                    </a:p>
                  </a:txBody>
                  <a:tcPr marL="0" marR="0" marT="0" marB="0" anchor="b"/>
                </a:tc>
                <a:tc>
                  <a:txBody>
                    <a:bodyPr/>
                    <a:lstStyle/>
                    <a:p>
                      <a:pPr algn="l" fontAlgn="b"/>
                      <a:r>
                        <a:rPr lang="sv-SE" sz="700" u="none" strike="noStrike">
                          <a:effectLst/>
                        </a:rPr>
                        <a:t>Input [V]</a:t>
                      </a:r>
                      <a:endParaRPr lang="sv-SE" sz="700" b="0" i="0" u="none" strike="noStrike">
                        <a:solidFill>
                          <a:srgbClr val="000000"/>
                        </a:solidFill>
                        <a:effectLst/>
                        <a:latin typeface="Liberation Sans"/>
                      </a:endParaRPr>
                    </a:p>
                  </a:txBody>
                  <a:tcPr marL="0" marR="0" marT="0" marB="0" anchor="b"/>
                </a:tc>
                <a:tc>
                  <a:txBody>
                    <a:bodyPr/>
                    <a:lstStyle/>
                    <a:p>
                      <a:pPr algn="l" fontAlgn="b"/>
                      <a:r>
                        <a:rPr lang="sv-SE" sz="700" u="none" strike="noStrike">
                          <a:effectLst/>
                        </a:rPr>
                        <a:t>Output [W]</a:t>
                      </a:r>
                      <a:endParaRPr lang="sv-SE" sz="700" b="0" i="0" u="none" strike="noStrike">
                        <a:solidFill>
                          <a:srgbClr val="000000"/>
                        </a:solidFill>
                        <a:effectLst/>
                        <a:latin typeface="Liberation Sans"/>
                      </a:endParaRPr>
                    </a:p>
                  </a:txBody>
                  <a:tcPr marL="0" marR="0" marT="0" marB="0" anchor="b"/>
                </a:tc>
                <a:tc>
                  <a:txBody>
                    <a:bodyPr/>
                    <a:lstStyle/>
                    <a:p>
                      <a:pPr algn="l" fontAlgn="b"/>
                      <a:r>
                        <a:rPr lang="sv-SE" sz="700" u="none" strike="noStrike">
                          <a:effectLst/>
                        </a:rPr>
                        <a:t>Slope</a:t>
                      </a:r>
                      <a:endParaRPr lang="sv-SE" sz="700" b="0" i="0" u="none" strike="noStrike">
                        <a:solidFill>
                          <a:srgbClr val="000000"/>
                        </a:solidFill>
                        <a:effectLst/>
                        <a:latin typeface="Liberation Sans"/>
                      </a:endParaRPr>
                    </a:p>
                  </a:txBody>
                  <a:tcPr marL="0" marR="0" marT="0" marB="0" anchor="b"/>
                </a:tc>
              </a:tr>
              <a:tr h="130045">
                <a:tc>
                  <a:txBody>
                    <a:bodyPr/>
                    <a:lstStyle/>
                    <a:p>
                      <a:pPr algn="r" fontAlgn="b"/>
                      <a:r>
                        <a:rPr lang="sv-SE" sz="700" u="none" strike="noStrike">
                          <a:effectLst/>
                        </a:rPr>
                        <a:t>-0.428</a:t>
                      </a:r>
                      <a:endParaRPr lang="sv-SE" sz="700" b="1" i="0" u="none" strike="noStrike">
                        <a:solidFill>
                          <a:srgbClr val="000000"/>
                        </a:solidFill>
                        <a:effectLst/>
                        <a:latin typeface="Liberation Sans"/>
                      </a:endParaRPr>
                    </a:p>
                  </a:txBody>
                  <a:tcPr marL="0" marR="0" marT="0" marB="0" anchor="b"/>
                </a:tc>
                <a:tc>
                  <a:txBody>
                    <a:bodyPr/>
                    <a:lstStyle/>
                    <a:p>
                      <a:pPr algn="r" fontAlgn="b"/>
                      <a:r>
                        <a:rPr lang="sv-SE" sz="700" u="none" strike="noStrike">
                          <a:effectLst/>
                        </a:rPr>
                        <a:t>-40</a:t>
                      </a:r>
                      <a:endParaRPr lang="sv-SE" sz="700" b="0" i="0" u="none" strike="noStrike">
                        <a:solidFill>
                          <a:srgbClr val="000000"/>
                        </a:solidFill>
                        <a:effectLst/>
                        <a:latin typeface="Liberation Sans"/>
                      </a:endParaRPr>
                    </a:p>
                  </a:txBody>
                  <a:tcPr marL="0" marR="0" marT="0" marB="0" anchor="b"/>
                </a:tc>
                <a:tc>
                  <a:txBody>
                    <a:bodyPr/>
                    <a:lstStyle/>
                    <a:p>
                      <a:pPr algn="r" fontAlgn="b"/>
                      <a:r>
                        <a:rPr lang="sv-SE" sz="700" u="none" strike="noStrike">
                          <a:effectLst/>
                        </a:rPr>
                        <a:t>38.01893963</a:t>
                      </a:r>
                      <a:endParaRPr lang="sv-SE" sz="700" b="1" i="0" u="none" strike="noStrike">
                        <a:solidFill>
                          <a:srgbClr val="000000"/>
                        </a:solidFill>
                        <a:effectLst/>
                        <a:latin typeface="Liberation Sans"/>
                      </a:endParaRPr>
                    </a:p>
                  </a:txBody>
                  <a:tcPr marL="0" marR="0" marT="0" marB="0" anchor="b"/>
                </a:tc>
                <a:tc>
                  <a:txBody>
                    <a:bodyPr/>
                    <a:lstStyle/>
                    <a:p>
                      <a:pPr algn="r" fontAlgn="b"/>
                      <a:r>
                        <a:rPr lang="sv-SE" sz="700" u="none" strike="noStrike">
                          <a:effectLst/>
                        </a:rPr>
                        <a:t>41103.75191</a:t>
                      </a:r>
                      <a:endParaRPr lang="sv-SE" sz="700" b="1" i="0" u="none" strike="noStrike">
                        <a:solidFill>
                          <a:srgbClr val="000000"/>
                        </a:solidFill>
                        <a:effectLst/>
                        <a:latin typeface="Liberation Sans"/>
                      </a:endParaRPr>
                    </a:p>
                  </a:txBody>
                  <a:tcPr marL="0" marR="0" marT="0" marB="0" anchor="b"/>
                </a:tc>
                <a:tc>
                  <a:txBody>
                    <a:bodyPr/>
                    <a:lstStyle/>
                    <a:p>
                      <a:pPr algn="r" fontAlgn="b"/>
                      <a:r>
                        <a:rPr lang="sv-SE" sz="700" u="none" strike="noStrike">
                          <a:effectLst/>
                        </a:rPr>
                        <a:t>0.002</a:t>
                      </a:r>
                      <a:endParaRPr lang="sv-SE" sz="700" b="0" i="0" u="none" strike="noStrike">
                        <a:solidFill>
                          <a:srgbClr val="000000"/>
                        </a:solidFill>
                        <a:effectLst/>
                        <a:latin typeface="Liberation Sans"/>
                      </a:endParaRPr>
                    </a:p>
                  </a:txBody>
                  <a:tcPr marL="0" marR="0" marT="0" marB="0" anchor="b"/>
                </a:tc>
                <a:tc>
                  <a:txBody>
                    <a:bodyPr/>
                    <a:lstStyle/>
                    <a:p>
                      <a:pPr algn="l" fontAlgn="b"/>
                      <a:endParaRPr lang="sv-SE" sz="700" b="0" i="0" u="none" strike="noStrike">
                        <a:solidFill>
                          <a:srgbClr val="000000"/>
                        </a:solidFill>
                        <a:effectLst/>
                        <a:latin typeface="Liberation Sans"/>
                      </a:endParaRPr>
                    </a:p>
                  </a:txBody>
                  <a:tcPr marL="0" marR="0" marT="0" marB="0" anchor="b"/>
                </a:tc>
                <a:tc>
                  <a:txBody>
                    <a:bodyPr/>
                    <a:lstStyle/>
                    <a:p>
                      <a:pPr algn="l" fontAlgn="b"/>
                      <a:endParaRPr lang="sv-SE" sz="700" b="0" i="0" u="none" strike="noStrike">
                        <a:solidFill>
                          <a:srgbClr val="000000"/>
                        </a:solidFill>
                        <a:effectLst/>
                        <a:latin typeface="Liberation Sans"/>
                      </a:endParaRPr>
                    </a:p>
                  </a:txBody>
                  <a:tcPr marL="0" marR="0" marT="0" marB="0" anchor="b"/>
                </a:tc>
                <a:tc>
                  <a:txBody>
                    <a:bodyPr/>
                    <a:lstStyle/>
                    <a:p>
                      <a:pPr algn="l" fontAlgn="b"/>
                      <a:endParaRPr lang="sv-SE" sz="700" b="0" i="0" u="none" strike="noStrike">
                        <a:solidFill>
                          <a:srgbClr val="000000"/>
                        </a:solidFill>
                        <a:effectLst/>
                        <a:latin typeface="Liberation Sans"/>
                      </a:endParaRPr>
                    </a:p>
                  </a:txBody>
                  <a:tcPr marL="0" marR="0" marT="0" marB="0" anchor="b"/>
                </a:tc>
                <a:tc>
                  <a:txBody>
                    <a:bodyPr/>
                    <a:lstStyle/>
                    <a:p>
                      <a:pPr algn="r" fontAlgn="b"/>
                      <a:r>
                        <a:rPr lang="sv-SE" sz="700" u="none" strike="noStrike">
                          <a:effectLst/>
                        </a:rPr>
                        <a:t>-0.42800000000000</a:t>
                      </a:r>
                      <a:endParaRPr lang="sv-SE" sz="700" b="0" i="0" u="none" strike="noStrike">
                        <a:solidFill>
                          <a:srgbClr val="000000"/>
                        </a:solidFill>
                        <a:effectLst/>
                        <a:latin typeface="Liberation Sans"/>
                      </a:endParaRPr>
                    </a:p>
                  </a:txBody>
                  <a:tcPr marL="0" marR="0" marT="0" marB="0" anchor="b"/>
                </a:tc>
                <a:tc>
                  <a:txBody>
                    <a:bodyPr/>
                    <a:lstStyle/>
                    <a:p>
                      <a:pPr algn="r" fontAlgn="b"/>
                      <a:r>
                        <a:rPr lang="sv-SE" sz="700" u="none" strike="noStrike">
                          <a:effectLst/>
                        </a:rPr>
                        <a:t>38.0189396320561000</a:t>
                      </a:r>
                      <a:endParaRPr lang="sv-SE" sz="700" b="0" i="0" u="none" strike="noStrike">
                        <a:solidFill>
                          <a:srgbClr val="000000"/>
                        </a:solidFill>
                        <a:effectLst/>
                        <a:latin typeface="Liberation Sans"/>
                      </a:endParaRPr>
                    </a:p>
                  </a:txBody>
                  <a:tcPr marL="0" marR="0" marT="0" marB="0" anchor="b"/>
                </a:tc>
                <a:tc>
                  <a:txBody>
                    <a:bodyPr/>
                    <a:lstStyle/>
                    <a:p>
                      <a:pPr algn="r" fontAlgn="b"/>
                      <a:r>
                        <a:rPr lang="sv-SE" sz="700" u="none" strike="noStrike">
                          <a:effectLst/>
                        </a:rPr>
                        <a:t>41103.75191484260000</a:t>
                      </a:r>
                      <a:endParaRPr lang="sv-SE" sz="700" b="0" i="0" u="none" strike="noStrike">
                        <a:solidFill>
                          <a:srgbClr val="000000"/>
                        </a:solidFill>
                        <a:effectLst/>
                        <a:latin typeface="Liberation Sans"/>
                      </a:endParaRPr>
                    </a:p>
                  </a:txBody>
                  <a:tcPr marL="0" marR="0" marT="0" marB="0" anchor="b"/>
                </a:tc>
              </a:tr>
              <a:tr h="130045">
                <a:tc>
                  <a:txBody>
                    <a:bodyPr/>
                    <a:lstStyle/>
                    <a:p>
                      <a:pPr algn="r" fontAlgn="b"/>
                      <a:r>
                        <a:rPr lang="sv-SE" sz="700" u="none" strike="noStrike">
                          <a:effectLst/>
                        </a:rPr>
                        <a:t>-0.426</a:t>
                      </a:r>
                      <a:endParaRPr lang="sv-SE" sz="700" b="1" i="0" u="none" strike="noStrike">
                        <a:solidFill>
                          <a:srgbClr val="000000"/>
                        </a:solidFill>
                        <a:effectLst/>
                        <a:latin typeface="Liberation Sans"/>
                      </a:endParaRPr>
                    </a:p>
                  </a:txBody>
                  <a:tcPr marL="0" marR="0" marT="0" marB="0" anchor="b"/>
                </a:tc>
                <a:tc>
                  <a:txBody>
                    <a:bodyPr/>
                    <a:lstStyle/>
                    <a:p>
                      <a:pPr algn="r" fontAlgn="b"/>
                      <a:r>
                        <a:rPr lang="sv-SE" sz="700" u="none" strike="noStrike">
                          <a:effectLst/>
                        </a:rPr>
                        <a:t>-35</a:t>
                      </a:r>
                      <a:endParaRPr lang="sv-SE" sz="700" b="0" i="0" u="none" strike="noStrike">
                        <a:solidFill>
                          <a:srgbClr val="000000"/>
                        </a:solidFill>
                        <a:effectLst/>
                        <a:latin typeface="Liberation Sans"/>
                      </a:endParaRPr>
                    </a:p>
                  </a:txBody>
                  <a:tcPr marL="0" marR="0" marT="0" marB="0" anchor="b"/>
                </a:tc>
                <a:tc>
                  <a:txBody>
                    <a:bodyPr/>
                    <a:lstStyle/>
                    <a:p>
                      <a:pPr algn="r" fontAlgn="b"/>
                      <a:r>
                        <a:rPr lang="sv-SE" sz="700" u="none" strike="noStrike">
                          <a:effectLst/>
                        </a:rPr>
                        <a:t>120.2264435</a:t>
                      </a:r>
                      <a:endParaRPr lang="sv-SE" sz="700" b="1" i="0" u="none" strike="noStrike">
                        <a:solidFill>
                          <a:srgbClr val="000000"/>
                        </a:solidFill>
                        <a:effectLst/>
                        <a:latin typeface="Liberation Sans"/>
                      </a:endParaRPr>
                    </a:p>
                  </a:txBody>
                  <a:tcPr marL="0" marR="0" marT="0" marB="0" anchor="b"/>
                </a:tc>
                <a:tc>
                  <a:txBody>
                    <a:bodyPr/>
                    <a:lstStyle/>
                    <a:p>
                      <a:pPr algn="r" fontAlgn="b"/>
                      <a:r>
                        <a:rPr lang="sv-SE" sz="700" u="none" strike="noStrike">
                          <a:effectLst/>
                        </a:rPr>
                        <a:t>259962.9529</a:t>
                      </a:r>
                      <a:endParaRPr lang="sv-SE" sz="700" b="1" i="0" u="none" strike="noStrike">
                        <a:solidFill>
                          <a:srgbClr val="000000"/>
                        </a:solidFill>
                        <a:effectLst/>
                        <a:latin typeface="Liberation Sans"/>
                      </a:endParaRPr>
                    </a:p>
                  </a:txBody>
                  <a:tcPr marL="0" marR="0" marT="0" marB="0" anchor="b"/>
                </a:tc>
                <a:tc>
                  <a:txBody>
                    <a:bodyPr/>
                    <a:lstStyle/>
                    <a:p>
                      <a:pPr algn="r" fontAlgn="b"/>
                      <a:r>
                        <a:rPr lang="sv-SE" sz="700" u="none" strike="noStrike">
                          <a:effectLst/>
                        </a:rPr>
                        <a:t>0.001</a:t>
                      </a:r>
                      <a:endParaRPr lang="sv-SE" sz="700" b="0" i="0" u="none" strike="noStrike">
                        <a:solidFill>
                          <a:srgbClr val="000000"/>
                        </a:solidFill>
                        <a:effectLst/>
                        <a:latin typeface="Liberation Sans"/>
                      </a:endParaRPr>
                    </a:p>
                  </a:txBody>
                  <a:tcPr marL="0" marR="0" marT="0" marB="0" anchor="b"/>
                </a:tc>
                <a:tc>
                  <a:txBody>
                    <a:bodyPr/>
                    <a:lstStyle/>
                    <a:p>
                      <a:pPr algn="l" fontAlgn="b"/>
                      <a:endParaRPr lang="sv-SE" sz="700" b="0" i="0" u="none" strike="noStrike">
                        <a:solidFill>
                          <a:srgbClr val="000000"/>
                        </a:solidFill>
                        <a:effectLst/>
                        <a:latin typeface="Liberation Sans"/>
                      </a:endParaRPr>
                    </a:p>
                  </a:txBody>
                  <a:tcPr marL="0" marR="0" marT="0" marB="0" anchor="b"/>
                </a:tc>
                <a:tc>
                  <a:txBody>
                    <a:bodyPr/>
                    <a:lstStyle/>
                    <a:p>
                      <a:pPr algn="l" fontAlgn="b"/>
                      <a:endParaRPr lang="sv-SE" sz="700" b="0" i="0" u="none" strike="noStrike">
                        <a:solidFill>
                          <a:srgbClr val="000000"/>
                        </a:solidFill>
                        <a:effectLst/>
                        <a:latin typeface="Liberation Sans"/>
                      </a:endParaRPr>
                    </a:p>
                  </a:txBody>
                  <a:tcPr marL="0" marR="0" marT="0" marB="0" anchor="b"/>
                </a:tc>
                <a:tc>
                  <a:txBody>
                    <a:bodyPr/>
                    <a:lstStyle/>
                    <a:p>
                      <a:pPr algn="l" fontAlgn="b"/>
                      <a:endParaRPr lang="sv-SE" sz="700" b="0" i="0" u="none" strike="noStrike">
                        <a:solidFill>
                          <a:srgbClr val="000000"/>
                        </a:solidFill>
                        <a:effectLst/>
                        <a:latin typeface="Liberation Sans"/>
                      </a:endParaRPr>
                    </a:p>
                  </a:txBody>
                  <a:tcPr marL="0" marR="0" marT="0" marB="0" anchor="b"/>
                </a:tc>
                <a:tc>
                  <a:txBody>
                    <a:bodyPr/>
                    <a:lstStyle/>
                    <a:p>
                      <a:pPr algn="r" fontAlgn="b"/>
                      <a:r>
                        <a:rPr lang="sv-SE" sz="700" u="none" strike="noStrike">
                          <a:effectLst/>
                        </a:rPr>
                        <a:t>-0.42600000000000</a:t>
                      </a:r>
                      <a:endParaRPr lang="sv-SE" sz="700" b="0" i="0" u="none" strike="noStrike">
                        <a:solidFill>
                          <a:srgbClr val="000000"/>
                        </a:solidFill>
                        <a:effectLst/>
                        <a:latin typeface="Liberation Sans"/>
                      </a:endParaRPr>
                    </a:p>
                  </a:txBody>
                  <a:tcPr marL="0" marR="0" marT="0" marB="0" anchor="b"/>
                </a:tc>
                <a:tc>
                  <a:txBody>
                    <a:bodyPr/>
                    <a:lstStyle/>
                    <a:p>
                      <a:pPr algn="r" fontAlgn="b"/>
                      <a:r>
                        <a:rPr lang="sv-SE" sz="700" u="none" strike="noStrike">
                          <a:effectLst/>
                        </a:rPr>
                        <a:t>120.2264434617410000</a:t>
                      </a:r>
                      <a:endParaRPr lang="sv-SE" sz="700" b="0" i="0" u="none" strike="noStrike">
                        <a:solidFill>
                          <a:srgbClr val="000000"/>
                        </a:solidFill>
                        <a:effectLst/>
                        <a:latin typeface="Liberation Sans"/>
                      </a:endParaRPr>
                    </a:p>
                  </a:txBody>
                  <a:tcPr marL="0" marR="0" marT="0" marB="0" anchor="b"/>
                </a:tc>
                <a:tc>
                  <a:txBody>
                    <a:bodyPr/>
                    <a:lstStyle/>
                    <a:p>
                      <a:pPr algn="r" fontAlgn="b"/>
                      <a:r>
                        <a:rPr lang="sv-SE" sz="700" u="none" strike="noStrike">
                          <a:effectLst/>
                        </a:rPr>
                        <a:t>259962.95285882000000</a:t>
                      </a:r>
                      <a:endParaRPr lang="sv-SE" sz="700" b="0" i="0" u="none" strike="noStrike">
                        <a:solidFill>
                          <a:srgbClr val="000000"/>
                        </a:solidFill>
                        <a:effectLst/>
                        <a:latin typeface="Liberation Sans"/>
                      </a:endParaRPr>
                    </a:p>
                  </a:txBody>
                  <a:tcPr marL="0" marR="0" marT="0" marB="0" anchor="b"/>
                </a:tc>
              </a:tr>
              <a:tr h="130045">
                <a:tc>
                  <a:txBody>
                    <a:bodyPr/>
                    <a:lstStyle/>
                    <a:p>
                      <a:pPr algn="r" fontAlgn="b"/>
                      <a:r>
                        <a:rPr lang="sv-SE" sz="700" u="none" strike="noStrike">
                          <a:effectLst/>
                        </a:rPr>
                        <a:t>-0.425</a:t>
                      </a:r>
                      <a:endParaRPr lang="sv-SE" sz="700" b="1" i="0" u="none" strike="noStrike">
                        <a:solidFill>
                          <a:srgbClr val="000000"/>
                        </a:solidFill>
                        <a:effectLst/>
                        <a:latin typeface="Liberation Sans"/>
                      </a:endParaRPr>
                    </a:p>
                  </a:txBody>
                  <a:tcPr marL="0" marR="0" marT="0" marB="0" anchor="b"/>
                </a:tc>
                <a:tc>
                  <a:txBody>
                    <a:bodyPr/>
                    <a:lstStyle/>
                    <a:p>
                      <a:pPr algn="r" fontAlgn="b"/>
                      <a:r>
                        <a:rPr lang="sv-SE" sz="700" u="none" strike="noStrike">
                          <a:effectLst/>
                        </a:rPr>
                        <a:t>-30</a:t>
                      </a:r>
                      <a:endParaRPr lang="sv-SE" sz="700" b="0" i="0" u="none" strike="noStrike">
                        <a:solidFill>
                          <a:srgbClr val="000000"/>
                        </a:solidFill>
                        <a:effectLst/>
                        <a:latin typeface="Liberation Sans"/>
                      </a:endParaRPr>
                    </a:p>
                  </a:txBody>
                  <a:tcPr marL="0" marR="0" marT="0" marB="0" anchor="b"/>
                </a:tc>
                <a:tc>
                  <a:txBody>
                    <a:bodyPr/>
                    <a:lstStyle/>
                    <a:p>
                      <a:pPr algn="r" fontAlgn="b"/>
                      <a:r>
                        <a:rPr lang="sv-SE" sz="700" u="none" strike="noStrike">
                          <a:effectLst/>
                        </a:rPr>
                        <a:t>380.1893963</a:t>
                      </a:r>
                      <a:endParaRPr lang="sv-SE" sz="700" b="1" i="0" u="none" strike="noStrike">
                        <a:solidFill>
                          <a:srgbClr val="000000"/>
                        </a:solidFill>
                        <a:effectLst/>
                        <a:latin typeface="Liberation Sans"/>
                      </a:endParaRPr>
                    </a:p>
                  </a:txBody>
                  <a:tcPr marL="0" marR="0" marT="0" marB="0" anchor="b"/>
                </a:tc>
                <a:tc>
                  <a:txBody>
                    <a:bodyPr/>
                    <a:lstStyle/>
                    <a:p>
                      <a:pPr algn="r" fontAlgn="b"/>
                      <a:r>
                        <a:rPr lang="sv-SE" sz="700" u="none" strike="noStrike">
                          <a:effectLst/>
                        </a:rPr>
                        <a:t>378388.1787</a:t>
                      </a:r>
                      <a:endParaRPr lang="sv-SE" sz="700" b="1" i="0" u="none" strike="noStrike">
                        <a:solidFill>
                          <a:srgbClr val="000000"/>
                        </a:solidFill>
                        <a:effectLst/>
                        <a:latin typeface="Liberation Sans"/>
                      </a:endParaRPr>
                    </a:p>
                  </a:txBody>
                  <a:tcPr marL="0" marR="0" marT="0" marB="0" anchor="b"/>
                </a:tc>
                <a:tc>
                  <a:txBody>
                    <a:bodyPr/>
                    <a:lstStyle/>
                    <a:p>
                      <a:pPr algn="r" fontAlgn="b"/>
                      <a:r>
                        <a:rPr lang="sv-SE" sz="700" u="none" strike="noStrike">
                          <a:effectLst/>
                        </a:rPr>
                        <a:t>0.001</a:t>
                      </a:r>
                      <a:endParaRPr lang="sv-SE" sz="700" b="0" i="0" u="none" strike="noStrike">
                        <a:solidFill>
                          <a:srgbClr val="000000"/>
                        </a:solidFill>
                        <a:effectLst/>
                        <a:latin typeface="Liberation Sans"/>
                      </a:endParaRPr>
                    </a:p>
                  </a:txBody>
                  <a:tcPr marL="0" marR="0" marT="0" marB="0" anchor="b"/>
                </a:tc>
                <a:tc>
                  <a:txBody>
                    <a:bodyPr/>
                    <a:lstStyle/>
                    <a:p>
                      <a:pPr algn="l" fontAlgn="b"/>
                      <a:endParaRPr lang="sv-SE" sz="700" b="0" i="0" u="none" strike="noStrike">
                        <a:solidFill>
                          <a:srgbClr val="000000"/>
                        </a:solidFill>
                        <a:effectLst/>
                        <a:latin typeface="Liberation Sans"/>
                      </a:endParaRPr>
                    </a:p>
                  </a:txBody>
                  <a:tcPr marL="0" marR="0" marT="0" marB="0" anchor="b"/>
                </a:tc>
                <a:tc>
                  <a:txBody>
                    <a:bodyPr/>
                    <a:lstStyle/>
                    <a:p>
                      <a:pPr algn="l" fontAlgn="b"/>
                      <a:endParaRPr lang="sv-SE" sz="700" b="0" i="0" u="none" strike="noStrike">
                        <a:solidFill>
                          <a:srgbClr val="000000"/>
                        </a:solidFill>
                        <a:effectLst/>
                        <a:latin typeface="Liberation Sans"/>
                      </a:endParaRPr>
                    </a:p>
                  </a:txBody>
                  <a:tcPr marL="0" marR="0" marT="0" marB="0" anchor="b"/>
                </a:tc>
                <a:tc>
                  <a:txBody>
                    <a:bodyPr/>
                    <a:lstStyle/>
                    <a:p>
                      <a:pPr algn="l" fontAlgn="b"/>
                      <a:endParaRPr lang="sv-SE" sz="700" b="0" i="0" u="none" strike="noStrike">
                        <a:solidFill>
                          <a:srgbClr val="000000"/>
                        </a:solidFill>
                        <a:effectLst/>
                        <a:latin typeface="Liberation Sans"/>
                      </a:endParaRPr>
                    </a:p>
                  </a:txBody>
                  <a:tcPr marL="0" marR="0" marT="0" marB="0" anchor="b"/>
                </a:tc>
                <a:tc>
                  <a:txBody>
                    <a:bodyPr/>
                    <a:lstStyle/>
                    <a:p>
                      <a:pPr algn="r" fontAlgn="b"/>
                      <a:r>
                        <a:rPr lang="sv-SE" sz="700" u="none" strike="noStrike">
                          <a:effectLst/>
                        </a:rPr>
                        <a:t>-0.42500000000000</a:t>
                      </a:r>
                      <a:endParaRPr lang="sv-SE" sz="700" b="0" i="0" u="none" strike="noStrike">
                        <a:solidFill>
                          <a:srgbClr val="000000"/>
                        </a:solidFill>
                        <a:effectLst/>
                        <a:latin typeface="Liberation Sans"/>
                      </a:endParaRPr>
                    </a:p>
                  </a:txBody>
                  <a:tcPr marL="0" marR="0" marT="0" marB="0" anchor="b"/>
                </a:tc>
                <a:tc>
                  <a:txBody>
                    <a:bodyPr/>
                    <a:lstStyle/>
                    <a:p>
                      <a:pPr algn="r" fontAlgn="b"/>
                      <a:r>
                        <a:rPr lang="sv-SE" sz="700" u="none" strike="noStrike">
                          <a:effectLst/>
                        </a:rPr>
                        <a:t>380.1893963205620000</a:t>
                      </a:r>
                      <a:endParaRPr lang="sv-SE" sz="700" b="0" i="0" u="none" strike="noStrike">
                        <a:solidFill>
                          <a:srgbClr val="000000"/>
                        </a:solidFill>
                        <a:effectLst/>
                        <a:latin typeface="Liberation Sans"/>
                      </a:endParaRPr>
                    </a:p>
                  </a:txBody>
                  <a:tcPr marL="0" marR="0" marT="0" marB="0" anchor="b"/>
                </a:tc>
                <a:tc>
                  <a:txBody>
                    <a:bodyPr/>
                    <a:lstStyle/>
                    <a:p>
                      <a:pPr algn="r" fontAlgn="b"/>
                      <a:r>
                        <a:rPr lang="sv-SE" sz="700" u="none" strike="noStrike">
                          <a:effectLst/>
                        </a:rPr>
                        <a:t>378388.17870862200000</a:t>
                      </a:r>
                      <a:endParaRPr lang="sv-SE" sz="700" b="0" i="0" u="none" strike="noStrike">
                        <a:solidFill>
                          <a:srgbClr val="000000"/>
                        </a:solidFill>
                        <a:effectLst/>
                        <a:latin typeface="Liberation Sans"/>
                      </a:endParaRPr>
                    </a:p>
                  </a:txBody>
                  <a:tcPr marL="0" marR="0" marT="0" marB="0" anchor="b"/>
                </a:tc>
              </a:tr>
              <a:tr h="130045">
                <a:tc>
                  <a:txBody>
                    <a:bodyPr/>
                    <a:lstStyle/>
                    <a:p>
                      <a:pPr algn="r" fontAlgn="b"/>
                      <a:r>
                        <a:rPr lang="sv-SE" sz="700" u="none" strike="noStrike">
                          <a:effectLst/>
                        </a:rPr>
                        <a:t>-0.424</a:t>
                      </a:r>
                      <a:endParaRPr lang="sv-SE" sz="700" b="1" i="0" u="none" strike="noStrike">
                        <a:solidFill>
                          <a:srgbClr val="000000"/>
                        </a:solidFill>
                        <a:effectLst/>
                        <a:latin typeface="Liberation Sans"/>
                      </a:endParaRPr>
                    </a:p>
                  </a:txBody>
                  <a:tcPr marL="0" marR="0" marT="0" marB="0" anchor="b"/>
                </a:tc>
                <a:tc>
                  <a:txBody>
                    <a:bodyPr/>
                    <a:lstStyle/>
                    <a:p>
                      <a:pPr algn="r" fontAlgn="b"/>
                      <a:r>
                        <a:rPr lang="sv-SE" sz="700" u="none" strike="noStrike">
                          <a:effectLst/>
                        </a:rPr>
                        <a:t>-27</a:t>
                      </a:r>
                      <a:endParaRPr lang="sv-SE" sz="700" b="0" i="0" u="none" strike="noStrike">
                        <a:solidFill>
                          <a:srgbClr val="000000"/>
                        </a:solidFill>
                        <a:effectLst/>
                        <a:latin typeface="Liberation Sans"/>
                      </a:endParaRPr>
                    </a:p>
                  </a:txBody>
                  <a:tcPr marL="0" marR="0" marT="0" marB="0" anchor="b"/>
                </a:tc>
                <a:tc>
                  <a:txBody>
                    <a:bodyPr/>
                    <a:lstStyle/>
                    <a:p>
                      <a:pPr algn="r" fontAlgn="b"/>
                      <a:r>
                        <a:rPr lang="sv-SE" sz="700" u="none" strike="noStrike">
                          <a:effectLst/>
                        </a:rPr>
                        <a:t>758.577575</a:t>
                      </a:r>
                      <a:endParaRPr lang="sv-SE" sz="700" b="1" i="0" u="none" strike="noStrike">
                        <a:solidFill>
                          <a:srgbClr val="000000"/>
                        </a:solidFill>
                        <a:effectLst/>
                        <a:latin typeface="Liberation Sans"/>
                      </a:endParaRPr>
                    </a:p>
                  </a:txBody>
                  <a:tcPr marL="0" marR="0" marT="0" marB="0" anchor="b"/>
                </a:tc>
                <a:tc>
                  <a:txBody>
                    <a:bodyPr/>
                    <a:lstStyle/>
                    <a:p>
                      <a:pPr algn="r" fontAlgn="b"/>
                      <a:r>
                        <a:rPr lang="sv-SE" sz="700" u="none" strike="noStrike">
                          <a:effectLst/>
                        </a:rPr>
                        <a:t>443686.8596</a:t>
                      </a:r>
                      <a:endParaRPr lang="sv-SE" sz="700" b="1" i="0" u="none" strike="noStrike">
                        <a:solidFill>
                          <a:srgbClr val="000000"/>
                        </a:solidFill>
                        <a:effectLst/>
                        <a:latin typeface="Liberation Sans"/>
                      </a:endParaRPr>
                    </a:p>
                  </a:txBody>
                  <a:tcPr marL="0" marR="0" marT="0" marB="0" anchor="b"/>
                </a:tc>
                <a:tc>
                  <a:txBody>
                    <a:bodyPr/>
                    <a:lstStyle/>
                    <a:p>
                      <a:pPr algn="r" fontAlgn="b"/>
                      <a:r>
                        <a:rPr lang="sv-SE" sz="700" u="none" strike="noStrike">
                          <a:effectLst/>
                        </a:rPr>
                        <a:t>0.001</a:t>
                      </a:r>
                      <a:endParaRPr lang="sv-SE" sz="700" b="0" i="0" u="none" strike="noStrike">
                        <a:solidFill>
                          <a:srgbClr val="000000"/>
                        </a:solidFill>
                        <a:effectLst/>
                        <a:latin typeface="Liberation Sans"/>
                      </a:endParaRPr>
                    </a:p>
                  </a:txBody>
                  <a:tcPr marL="0" marR="0" marT="0" marB="0" anchor="b"/>
                </a:tc>
                <a:tc>
                  <a:txBody>
                    <a:bodyPr/>
                    <a:lstStyle/>
                    <a:p>
                      <a:pPr algn="l" fontAlgn="b"/>
                      <a:endParaRPr lang="sv-SE" sz="700" b="0" i="0" u="none" strike="noStrike">
                        <a:solidFill>
                          <a:srgbClr val="000000"/>
                        </a:solidFill>
                        <a:effectLst/>
                        <a:latin typeface="Liberation Sans"/>
                      </a:endParaRPr>
                    </a:p>
                  </a:txBody>
                  <a:tcPr marL="0" marR="0" marT="0" marB="0" anchor="b"/>
                </a:tc>
                <a:tc>
                  <a:txBody>
                    <a:bodyPr/>
                    <a:lstStyle/>
                    <a:p>
                      <a:pPr algn="l" fontAlgn="b"/>
                      <a:endParaRPr lang="sv-SE" sz="700" b="0" i="0" u="none" strike="noStrike">
                        <a:solidFill>
                          <a:srgbClr val="000000"/>
                        </a:solidFill>
                        <a:effectLst/>
                        <a:latin typeface="Liberation Sans"/>
                      </a:endParaRPr>
                    </a:p>
                  </a:txBody>
                  <a:tcPr marL="0" marR="0" marT="0" marB="0" anchor="b"/>
                </a:tc>
                <a:tc>
                  <a:txBody>
                    <a:bodyPr/>
                    <a:lstStyle/>
                    <a:p>
                      <a:pPr algn="l" fontAlgn="b"/>
                      <a:endParaRPr lang="sv-SE" sz="700" b="0" i="0" u="none" strike="noStrike">
                        <a:solidFill>
                          <a:srgbClr val="000000"/>
                        </a:solidFill>
                        <a:effectLst/>
                        <a:latin typeface="Liberation Sans"/>
                      </a:endParaRPr>
                    </a:p>
                  </a:txBody>
                  <a:tcPr marL="0" marR="0" marT="0" marB="0" anchor="b"/>
                </a:tc>
                <a:tc>
                  <a:txBody>
                    <a:bodyPr/>
                    <a:lstStyle/>
                    <a:p>
                      <a:pPr algn="r" fontAlgn="b"/>
                      <a:r>
                        <a:rPr lang="sv-SE" sz="700" u="none" strike="noStrike">
                          <a:effectLst/>
                        </a:rPr>
                        <a:t>-0.42400000000000</a:t>
                      </a:r>
                      <a:endParaRPr lang="sv-SE" sz="700" b="0" i="0" u="none" strike="noStrike">
                        <a:solidFill>
                          <a:srgbClr val="000000"/>
                        </a:solidFill>
                        <a:effectLst/>
                        <a:latin typeface="Liberation Sans"/>
                      </a:endParaRPr>
                    </a:p>
                  </a:txBody>
                  <a:tcPr marL="0" marR="0" marT="0" marB="0" anchor="b"/>
                </a:tc>
                <a:tc>
                  <a:txBody>
                    <a:bodyPr/>
                    <a:lstStyle/>
                    <a:p>
                      <a:pPr algn="r" fontAlgn="b"/>
                      <a:r>
                        <a:rPr lang="sv-SE" sz="700" u="none" strike="noStrike">
                          <a:effectLst/>
                        </a:rPr>
                        <a:t>758.5775750291840000</a:t>
                      </a:r>
                      <a:endParaRPr lang="sv-SE" sz="700" b="0" i="0" u="none" strike="noStrike">
                        <a:solidFill>
                          <a:srgbClr val="000000"/>
                        </a:solidFill>
                        <a:effectLst/>
                        <a:latin typeface="Liberation Sans"/>
                      </a:endParaRPr>
                    </a:p>
                  </a:txBody>
                  <a:tcPr marL="0" marR="0" marT="0" marB="0" anchor="b"/>
                </a:tc>
                <a:tc>
                  <a:txBody>
                    <a:bodyPr/>
                    <a:lstStyle/>
                    <a:p>
                      <a:pPr algn="r" fontAlgn="b"/>
                      <a:r>
                        <a:rPr lang="sv-SE" sz="700" u="none" strike="noStrike">
                          <a:effectLst/>
                        </a:rPr>
                        <a:t>443686.85958823100000</a:t>
                      </a:r>
                      <a:endParaRPr lang="sv-SE" sz="700" b="0" i="0" u="none" strike="noStrike">
                        <a:solidFill>
                          <a:srgbClr val="000000"/>
                        </a:solidFill>
                        <a:effectLst/>
                        <a:latin typeface="Liberation Sans"/>
                      </a:endParaRPr>
                    </a:p>
                  </a:txBody>
                  <a:tcPr marL="0" marR="0" marT="0" marB="0" anchor="b"/>
                </a:tc>
              </a:tr>
              <a:tr h="130045">
                <a:tc>
                  <a:txBody>
                    <a:bodyPr/>
                    <a:lstStyle/>
                    <a:p>
                      <a:pPr algn="r" fontAlgn="b"/>
                      <a:r>
                        <a:rPr lang="sv-SE" sz="700" u="none" strike="noStrike">
                          <a:effectLst/>
                        </a:rPr>
                        <a:t>-0.423</a:t>
                      </a:r>
                      <a:endParaRPr lang="sv-SE" sz="700" b="1" i="0" u="none" strike="noStrike">
                        <a:solidFill>
                          <a:srgbClr val="000000"/>
                        </a:solidFill>
                        <a:effectLst/>
                        <a:latin typeface="Liberation Sans"/>
                      </a:endParaRPr>
                    </a:p>
                  </a:txBody>
                  <a:tcPr marL="0" marR="0" marT="0" marB="0" anchor="b"/>
                </a:tc>
                <a:tc>
                  <a:txBody>
                    <a:bodyPr/>
                    <a:lstStyle/>
                    <a:p>
                      <a:pPr algn="r" fontAlgn="b"/>
                      <a:r>
                        <a:rPr lang="sv-SE" sz="700" u="none" strike="noStrike">
                          <a:effectLst/>
                        </a:rPr>
                        <a:t>-25</a:t>
                      </a:r>
                      <a:endParaRPr lang="sv-SE" sz="700" b="0" i="0" u="none" strike="noStrike">
                        <a:solidFill>
                          <a:srgbClr val="000000"/>
                        </a:solidFill>
                        <a:effectLst/>
                        <a:latin typeface="Liberation Sans"/>
                      </a:endParaRPr>
                    </a:p>
                  </a:txBody>
                  <a:tcPr marL="0" marR="0" marT="0" marB="0" anchor="b"/>
                </a:tc>
                <a:tc>
                  <a:txBody>
                    <a:bodyPr/>
                    <a:lstStyle/>
                    <a:p>
                      <a:pPr algn="r" fontAlgn="b"/>
                      <a:r>
                        <a:rPr lang="sv-SE" sz="700" u="none" strike="noStrike">
                          <a:effectLst/>
                        </a:rPr>
                        <a:t>1202.264435</a:t>
                      </a:r>
                      <a:endParaRPr lang="sv-SE" sz="700" b="1" i="0" u="none" strike="noStrike">
                        <a:solidFill>
                          <a:srgbClr val="000000"/>
                        </a:solidFill>
                        <a:effectLst/>
                        <a:latin typeface="Liberation Sans"/>
                      </a:endParaRPr>
                    </a:p>
                  </a:txBody>
                  <a:tcPr marL="0" marR="0" marT="0" marB="0" anchor="b"/>
                </a:tc>
                <a:tc>
                  <a:txBody>
                    <a:bodyPr/>
                    <a:lstStyle/>
                    <a:p>
                      <a:pPr algn="r" fontAlgn="b"/>
                      <a:r>
                        <a:rPr lang="sv-SE" sz="700" u="none" strike="noStrike">
                          <a:effectLst/>
                        </a:rPr>
                        <a:t>351598.1417</a:t>
                      </a:r>
                      <a:endParaRPr lang="sv-SE" sz="700" b="1" i="0" u="none" strike="noStrike">
                        <a:solidFill>
                          <a:srgbClr val="000000"/>
                        </a:solidFill>
                        <a:effectLst/>
                        <a:latin typeface="Liberation Sans"/>
                      </a:endParaRPr>
                    </a:p>
                  </a:txBody>
                  <a:tcPr marL="0" marR="0" marT="0" marB="0" anchor="b"/>
                </a:tc>
                <a:tc>
                  <a:txBody>
                    <a:bodyPr/>
                    <a:lstStyle/>
                    <a:p>
                      <a:pPr algn="r" fontAlgn="b"/>
                      <a:r>
                        <a:rPr lang="sv-SE" sz="700" u="none" strike="noStrike">
                          <a:effectLst/>
                        </a:rPr>
                        <a:t>0.002</a:t>
                      </a:r>
                      <a:endParaRPr lang="sv-SE" sz="700" b="0" i="0" u="none" strike="noStrike">
                        <a:solidFill>
                          <a:srgbClr val="000000"/>
                        </a:solidFill>
                        <a:effectLst/>
                        <a:latin typeface="Liberation Sans"/>
                      </a:endParaRPr>
                    </a:p>
                  </a:txBody>
                  <a:tcPr marL="0" marR="0" marT="0" marB="0" anchor="b"/>
                </a:tc>
                <a:tc>
                  <a:txBody>
                    <a:bodyPr/>
                    <a:lstStyle/>
                    <a:p>
                      <a:pPr algn="l" fontAlgn="b"/>
                      <a:endParaRPr lang="sv-SE" sz="700" b="0" i="0" u="none" strike="noStrike">
                        <a:solidFill>
                          <a:srgbClr val="000000"/>
                        </a:solidFill>
                        <a:effectLst/>
                        <a:latin typeface="Liberation Sans"/>
                      </a:endParaRPr>
                    </a:p>
                  </a:txBody>
                  <a:tcPr marL="0" marR="0" marT="0" marB="0" anchor="b"/>
                </a:tc>
                <a:tc>
                  <a:txBody>
                    <a:bodyPr/>
                    <a:lstStyle/>
                    <a:p>
                      <a:pPr algn="l" fontAlgn="b"/>
                      <a:endParaRPr lang="sv-SE" sz="700" b="0" i="0" u="none" strike="noStrike">
                        <a:solidFill>
                          <a:srgbClr val="000000"/>
                        </a:solidFill>
                        <a:effectLst/>
                        <a:latin typeface="Liberation Sans"/>
                      </a:endParaRPr>
                    </a:p>
                  </a:txBody>
                  <a:tcPr marL="0" marR="0" marT="0" marB="0" anchor="b"/>
                </a:tc>
                <a:tc>
                  <a:txBody>
                    <a:bodyPr/>
                    <a:lstStyle/>
                    <a:p>
                      <a:pPr algn="l" fontAlgn="b"/>
                      <a:endParaRPr lang="sv-SE" sz="700" b="0" i="0" u="none" strike="noStrike">
                        <a:solidFill>
                          <a:srgbClr val="000000"/>
                        </a:solidFill>
                        <a:effectLst/>
                        <a:latin typeface="Liberation Sans"/>
                      </a:endParaRPr>
                    </a:p>
                  </a:txBody>
                  <a:tcPr marL="0" marR="0" marT="0" marB="0" anchor="b"/>
                </a:tc>
                <a:tc>
                  <a:txBody>
                    <a:bodyPr/>
                    <a:lstStyle/>
                    <a:p>
                      <a:pPr algn="r" fontAlgn="b"/>
                      <a:r>
                        <a:rPr lang="sv-SE" sz="700" u="none" strike="noStrike">
                          <a:effectLst/>
                        </a:rPr>
                        <a:t>-0.42300000000000</a:t>
                      </a:r>
                      <a:endParaRPr lang="sv-SE" sz="700" b="0" i="0" u="none" strike="noStrike">
                        <a:solidFill>
                          <a:srgbClr val="000000"/>
                        </a:solidFill>
                        <a:effectLst/>
                        <a:latin typeface="Liberation Sans"/>
                      </a:endParaRPr>
                    </a:p>
                  </a:txBody>
                  <a:tcPr marL="0" marR="0" marT="0" marB="0" anchor="b"/>
                </a:tc>
                <a:tc>
                  <a:txBody>
                    <a:bodyPr/>
                    <a:lstStyle/>
                    <a:p>
                      <a:pPr algn="r" fontAlgn="b"/>
                      <a:r>
                        <a:rPr lang="sv-SE" sz="700" u="none" strike="noStrike">
                          <a:effectLst/>
                        </a:rPr>
                        <a:t>1202.2644346174200000</a:t>
                      </a:r>
                      <a:endParaRPr lang="sv-SE" sz="700" b="0" i="0" u="none" strike="noStrike">
                        <a:solidFill>
                          <a:srgbClr val="000000"/>
                        </a:solidFill>
                        <a:effectLst/>
                        <a:latin typeface="Liberation Sans"/>
                      </a:endParaRPr>
                    </a:p>
                  </a:txBody>
                  <a:tcPr marL="0" marR="0" marT="0" marB="0" anchor="b"/>
                </a:tc>
                <a:tc>
                  <a:txBody>
                    <a:bodyPr/>
                    <a:lstStyle/>
                    <a:p>
                      <a:pPr algn="r" fontAlgn="b"/>
                      <a:r>
                        <a:rPr lang="sv-SE" sz="700" u="none" strike="noStrike">
                          <a:effectLst/>
                        </a:rPr>
                        <a:t>351598.14167291600000</a:t>
                      </a:r>
                      <a:endParaRPr lang="sv-SE" sz="700" b="0" i="0" u="none" strike="noStrike">
                        <a:solidFill>
                          <a:srgbClr val="000000"/>
                        </a:solidFill>
                        <a:effectLst/>
                        <a:latin typeface="Liberation Sans"/>
                      </a:endParaRPr>
                    </a:p>
                  </a:txBody>
                  <a:tcPr marL="0" marR="0" marT="0" marB="0" anchor="b"/>
                </a:tc>
              </a:tr>
              <a:tr h="130045">
                <a:tc>
                  <a:txBody>
                    <a:bodyPr/>
                    <a:lstStyle/>
                    <a:p>
                      <a:pPr algn="r" fontAlgn="b"/>
                      <a:r>
                        <a:rPr lang="sv-SE" sz="700" u="none" strike="noStrike">
                          <a:effectLst/>
                        </a:rPr>
                        <a:t>-0.421</a:t>
                      </a:r>
                      <a:endParaRPr lang="sv-SE" sz="700" b="1" i="0" u="none" strike="noStrike">
                        <a:solidFill>
                          <a:srgbClr val="000000"/>
                        </a:solidFill>
                        <a:effectLst/>
                        <a:latin typeface="Liberation Sans"/>
                      </a:endParaRPr>
                    </a:p>
                  </a:txBody>
                  <a:tcPr marL="0" marR="0" marT="0" marB="0" anchor="b"/>
                </a:tc>
                <a:tc>
                  <a:txBody>
                    <a:bodyPr/>
                    <a:lstStyle/>
                    <a:p>
                      <a:pPr algn="r" fontAlgn="b"/>
                      <a:r>
                        <a:rPr lang="sv-SE" sz="700" u="none" strike="noStrike">
                          <a:effectLst/>
                        </a:rPr>
                        <a:t>-23</a:t>
                      </a:r>
                      <a:endParaRPr lang="sv-SE" sz="700" b="0" i="0" u="none" strike="noStrike">
                        <a:solidFill>
                          <a:srgbClr val="000000"/>
                        </a:solidFill>
                        <a:effectLst/>
                        <a:latin typeface="Liberation Sans"/>
                      </a:endParaRPr>
                    </a:p>
                  </a:txBody>
                  <a:tcPr marL="0" marR="0" marT="0" marB="0" anchor="b"/>
                </a:tc>
                <a:tc>
                  <a:txBody>
                    <a:bodyPr/>
                    <a:lstStyle/>
                    <a:p>
                      <a:pPr algn="r" fontAlgn="b"/>
                      <a:r>
                        <a:rPr lang="sv-SE" sz="700" u="none" strike="noStrike">
                          <a:effectLst/>
                        </a:rPr>
                        <a:t>1905.460718</a:t>
                      </a:r>
                      <a:endParaRPr lang="sv-SE" sz="700" b="1" i="0" u="none" strike="noStrike">
                        <a:solidFill>
                          <a:srgbClr val="000000"/>
                        </a:solidFill>
                        <a:effectLst/>
                        <a:latin typeface="Liberation Sans"/>
                      </a:endParaRPr>
                    </a:p>
                  </a:txBody>
                  <a:tcPr marL="0" marR="0" marT="0" marB="0" anchor="b"/>
                </a:tc>
                <a:tc>
                  <a:txBody>
                    <a:bodyPr/>
                    <a:lstStyle/>
                    <a:p>
                      <a:pPr algn="r" fontAlgn="b"/>
                      <a:r>
                        <a:rPr lang="sv-SE" sz="700" u="none" strike="noStrike">
                          <a:effectLst/>
                        </a:rPr>
                        <a:t>371497.0008</a:t>
                      </a:r>
                      <a:endParaRPr lang="sv-SE" sz="700" b="1" i="0" u="none" strike="noStrike">
                        <a:solidFill>
                          <a:srgbClr val="000000"/>
                        </a:solidFill>
                        <a:effectLst/>
                        <a:latin typeface="Liberation Sans"/>
                      </a:endParaRPr>
                    </a:p>
                  </a:txBody>
                  <a:tcPr marL="0" marR="0" marT="0" marB="0" anchor="b"/>
                </a:tc>
                <a:tc>
                  <a:txBody>
                    <a:bodyPr/>
                    <a:lstStyle/>
                    <a:p>
                      <a:pPr algn="r" fontAlgn="b"/>
                      <a:r>
                        <a:rPr lang="sv-SE" sz="700" u="none" strike="noStrike">
                          <a:effectLst/>
                        </a:rPr>
                        <a:t>0.003</a:t>
                      </a:r>
                      <a:endParaRPr lang="sv-SE" sz="700" b="0" i="0" u="none" strike="noStrike">
                        <a:solidFill>
                          <a:srgbClr val="000000"/>
                        </a:solidFill>
                        <a:effectLst/>
                        <a:latin typeface="Liberation Sans"/>
                      </a:endParaRPr>
                    </a:p>
                  </a:txBody>
                  <a:tcPr marL="0" marR="0" marT="0" marB="0" anchor="b"/>
                </a:tc>
                <a:tc>
                  <a:txBody>
                    <a:bodyPr/>
                    <a:lstStyle/>
                    <a:p>
                      <a:pPr algn="l" fontAlgn="b"/>
                      <a:endParaRPr lang="sv-SE" sz="700" b="0" i="0" u="none" strike="noStrike">
                        <a:solidFill>
                          <a:srgbClr val="000000"/>
                        </a:solidFill>
                        <a:effectLst/>
                        <a:latin typeface="Liberation Sans"/>
                      </a:endParaRPr>
                    </a:p>
                  </a:txBody>
                  <a:tcPr marL="0" marR="0" marT="0" marB="0" anchor="b"/>
                </a:tc>
                <a:tc>
                  <a:txBody>
                    <a:bodyPr/>
                    <a:lstStyle/>
                    <a:p>
                      <a:pPr algn="l" fontAlgn="b"/>
                      <a:endParaRPr lang="sv-SE" sz="700" b="0" i="0" u="none" strike="noStrike">
                        <a:solidFill>
                          <a:srgbClr val="000000"/>
                        </a:solidFill>
                        <a:effectLst/>
                        <a:latin typeface="Liberation Sans"/>
                      </a:endParaRPr>
                    </a:p>
                  </a:txBody>
                  <a:tcPr marL="0" marR="0" marT="0" marB="0" anchor="b"/>
                </a:tc>
                <a:tc>
                  <a:txBody>
                    <a:bodyPr/>
                    <a:lstStyle/>
                    <a:p>
                      <a:pPr algn="l" fontAlgn="b"/>
                      <a:endParaRPr lang="sv-SE" sz="700" b="0" i="0" u="none" strike="noStrike">
                        <a:solidFill>
                          <a:srgbClr val="000000"/>
                        </a:solidFill>
                        <a:effectLst/>
                        <a:latin typeface="Liberation Sans"/>
                      </a:endParaRPr>
                    </a:p>
                  </a:txBody>
                  <a:tcPr marL="0" marR="0" marT="0" marB="0" anchor="b"/>
                </a:tc>
                <a:tc>
                  <a:txBody>
                    <a:bodyPr/>
                    <a:lstStyle/>
                    <a:p>
                      <a:pPr algn="r" fontAlgn="b"/>
                      <a:r>
                        <a:rPr lang="sv-SE" sz="700" u="none" strike="noStrike">
                          <a:effectLst/>
                        </a:rPr>
                        <a:t>-0.42100000000000</a:t>
                      </a:r>
                      <a:endParaRPr lang="sv-SE" sz="700" b="0" i="0" u="none" strike="noStrike">
                        <a:solidFill>
                          <a:srgbClr val="000000"/>
                        </a:solidFill>
                        <a:effectLst/>
                        <a:latin typeface="Liberation Sans"/>
                      </a:endParaRPr>
                    </a:p>
                  </a:txBody>
                  <a:tcPr marL="0" marR="0" marT="0" marB="0" anchor="b"/>
                </a:tc>
                <a:tc>
                  <a:txBody>
                    <a:bodyPr/>
                    <a:lstStyle/>
                    <a:p>
                      <a:pPr algn="r" fontAlgn="b"/>
                      <a:r>
                        <a:rPr lang="sv-SE" sz="700" u="none" strike="noStrike">
                          <a:effectLst/>
                        </a:rPr>
                        <a:t>1905.4607179632500000</a:t>
                      </a:r>
                      <a:endParaRPr lang="sv-SE" sz="700" b="0" i="0" u="none" strike="noStrike">
                        <a:solidFill>
                          <a:srgbClr val="000000"/>
                        </a:solidFill>
                        <a:effectLst/>
                        <a:latin typeface="Liberation Sans"/>
                      </a:endParaRPr>
                    </a:p>
                  </a:txBody>
                  <a:tcPr marL="0" marR="0" marT="0" marB="0" anchor="b"/>
                </a:tc>
                <a:tc>
                  <a:txBody>
                    <a:bodyPr/>
                    <a:lstStyle/>
                    <a:p>
                      <a:pPr algn="r" fontAlgn="b"/>
                      <a:r>
                        <a:rPr lang="sv-SE" sz="700" u="none" strike="noStrike">
                          <a:effectLst/>
                        </a:rPr>
                        <a:t>371497.00081292300000</a:t>
                      </a:r>
                      <a:endParaRPr lang="sv-SE" sz="700" b="0" i="0" u="none" strike="noStrike">
                        <a:solidFill>
                          <a:srgbClr val="000000"/>
                        </a:solidFill>
                        <a:effectLst/>
                        <a:latin typeface="Liberation Sans"/>
                      </a:endParaRPr>
                    </a:p>
                  </a:txBody>
                  <a:tcPr marL="0" marR="0" marT="0" marB="0" anchor="b"/>
                </a:tc>
              </a:tr>
              <a:tr h="130045">
                <a:tc>
                  <a:txBody>
                    <a:bodyPr/>
                    <a:lstStyle/>
                    <a:p>
                      <a:pPr algn="r" fontAlgn="b"/>
                      <a:r>
                        <a:rPr lang="sv-SE" sz="700" u="none" strike="noStrike">
                          <a:effectLst/>
                        </a:rPr>
                        <a:t>-0.418</a:t>
                      </a:r>
                      <a:endParaRPr lang="sv-SE" sz="700" b="1" i="0" u="none" strike="noStrike">
                        <a:solidFill>
                          <a:srgbClr val="000000"/>
                        </a:solidFill>
                        <a:effectLst/>
                        <a:latin typeface="Liberation Sans"/>
                      </a:endParaRPr>
                    </a:p>
                  </a:txBody>
                  <a:tcPr marL="0" marR="0" marT="0" marB="0" anchor="b"/>
                </a:tc>
                <a:tc>
                  <a:txBody>
                    <a:bodyPr/>
                    <a:lstStyle/>
                    <a:p>
                      <a:pPr algn="r" fontAlgn="b"/>
                      <a:r>
                        <a:rPr lang="sv-SE" sz="700" u="none" strike="noStrike">
                          <a:effectLst/>
                        </a:rPr>
                        <a:t>-21</a:t>
                      </a:r>
                      <a:endParaRPr lang="sv-SE" sz="700" b="0" i="0" u="none" strike="noStrike">
                        <a:solidFill>
                          <a:srgbClr val="000000"/>
                        </a:solidFill>
                        <a:effectLst/>
                        <a:latin typeface="Liberation Sans"/>
                      </a:endParaRPr>
                    </a:p>
                  </a:txBody>
                  <a:tcPr marL="0" marR="0" marT="0" marB="0" anchor="b"/>
                </a:tc>
                <a:tc>
                  <a:txBody>
                    <a:bodyPr/>
                    <a:lstStyle/>
                    <a:p>
                      <a:pPr algn="r" fontAlgn="b"/>
                      <a:r>
                        <a:rPr lang="sv-SE" sz="700" u="none" strike="noStrike">
                          <a:effectLst/>
                        </a:rPr>
                        <a:t>3019.95172</a:t>
                      </a:r>
                      <a:endParaRPr lang="sv-SE" sz="700" b="1" i="0" u="none" strike="noStrike">
                        <a:solidFill>
                          <a:srgbClr val="000000"/>
                        </a:solidFill>
                        <a:effectLst/>
                        <a:latin typeface="Liberation Sans"/>
                      </a:endParaRPr>
                    </a:p>
                  </a:txBody>
                  <a:tcPr marL="0" marR="0" marT="0" marB="0" anchor="b"/>
                </a:tc>
                <a:tc>
                  <a:txBody>
                    <a:bodyPr/>
                    <a:lstStyle/>
                    <a:p>
                      <a:pPr algn="r" fontAlgn="b"/>
                      <a:r>
                        <a:rPr lang="sv-SE" sz="700" u="none" strike="noStrike">
                          <a:effectLst/>
                        </a:rPr>
                        <a:t>260647.4143</a:t>
                      </a:r>
                      <a:endParaRPr lang="sv-SE" sz="700" b="1" i="0" u="none" strike="noStrike">
                        <a:solidFill>
                          <a:srgbClr val="000000"/>
                        </a:solidFill>
                        <a:effectLst/>
                        <a:latin typeface="Liberation Sans"/>
                      </a:endParaRPr>
                    </a:p>
                  </a:txBody>
                  <a:tcPr marL="0" marR="0" marT="0" marB="0" anchor="b"/>
                </a:tc>
                <a:tc>
                  <a:txBody>
                    <a:bodyPr/>
                    <a:lstStyle/>
                    <a:p>
                      <a:pPr algn="r" fontAlgn="b"/>
                      <a:r>
                        <a:rPr lang="sv-SE" sz="700" u="none" strike="noStrike">
                          <a:effectLst/>
                        </a:rPr>
                        <a:t>0.003</a:t>
                      </a:r>
                      <a:endParaRPr lang="sv-SE" sz="700" b="0" i="0" u="none" strike="noStrike">
                        <a:solidFill>
                          <a:srgbClr val="000000"/>
                        </a:solidFill>
                        <a:effectLst/>
                        <a:latin typeface="Liberation Sans"/>
                      </a:endParaRPr>
                    </a:p>
                  </a:txBody>
                  <a:tcPr marL="0" marR="0" marT="0" marB="0" anchor="b"/>
                </a:tc>
                <a:tc>
                  <a:txBody>
                    <a:bodyPr/>
                    <a:lstStyle/>
                    <a:p>
                      <a:pPr algn="l" fontAlgn="b"/>
                      <a:endParaRPr lang="sv-SE" sz="700" b="0" i="0" u="none" strike="noStrike" dirty="0">
                        <a:solidFill>
                          <a:srgbClr val="000000"/>
                        </a:solidFill>
                        <a:effectLst/>
                        <a:latin typeface="Liberation Sans"/>
                      </a:endParaRPr>
                    </a:p>
                  </a:txBody>
                  <a:tcPr marL="0" marR="0" marT="0" marB="0" anchor="b"/>
                </a:tc>
                <a:tc>
                  <a:txBody>
                    <a:bodyPr/>
                    <a:lstStyle/>
                    <a:p>
                      <a:pPr algn="l" fontAlgn="b"/>
                      <a:endParaRPr lang="sv-SE" sz="700" b="0" i="0" u="none" strike="noStrike">
                        <a:solidFill>
                          <a:srgbClr val="000000"/>
                        </a:solidFill>
                        <a:effectLst/>
                        <a:latin typeface="Liberation Sans"/>
                      </a:endParaRPr>
                    </a:p>
                  </a:txBody>
                  <a:tcPr marL="0" marR="0" marT="0" marB="0" anchor="b"/>
                </a:tc>
                <a:tc>
                  <a:txBody>
                    <a:bodyPr/>
                    <a:lstStyle/>
                    <a:p>
                      <a:pPr algn="l" fontAlgn="b"/>
                      <a:endParaRPr lang="sv-SE" sz="700" b="0" i="0" u="none" strike="noStrike">
                        <a:solidFill>
                          <a:srgbClr val="000000"/>
                        </a:solidFill>
                        <a:effectLst/>
                        <a:latin typeface="Liberation Sans"/>
                      </a:endParaRPr>
                    </a:p>
                  </a:txBody>
                  <a:tcPr marL="0" marR="0" marT="0" marB="0" anchor="b"/>
                </a:tc>
                <a:tc>
                  <a:txBody>
                    <a:bodyPr/>
                    <a:lstStyle/>
                    <a:p>
                      <a:pPr algn="r" fontAlgn="b"/>
                      <a:r>
                        <a:rPr lang="sv-SE" sz="700" u="none" strike="noStrike">
                          <a:effectLst/>
                        </a:rPr>
                        <a:t>-0.41800000000000</a:t>
                      </a:r>
                      <a:endParaRPr lang="sv-SE" sz="700" b="0" i="0" u="none" strike="noStrike">
                        <a:solidFill>
                          <a:srgbClr val="000000"/>
                        </a:solidFill>
                        <a:effectLst/>
                        <a:latin typeface="Liberation Sans"/>
                      </a:endParaRPr>
                    </a:p>
                  </a:txBody>
                  <a:tcPr marL="0" marR="0" marT="0" marB="0" anchor="b"/>
                </a:tc>
                <a:tc>
                  <a:txBody>
                    <a:bodyPr/>
                    <a:lstStyle/>
                    <a:p>
                      <a:pPr algn="r" fontAlgn="b"/>
                      <a:r>
                        <a:rPr lang="sv-SE" sz="700" u="none" strike="noStrike">
                          <a:effectLst/>
                        </a:rPr>
                        <a:t>3019.9517204020200000</a:t>
                      </a:r>
                      <a:endParaRPr lang="sv-SE" sz="700" b="0" i="0" u="none" strike="noStrike">
                        <a:solidFill>
                          <a:srgbClr val="000000"/>
                        </a:solidFill>
                        <a:effectLst/>
                        <a:latin typeface="Liberation Sans"/>
                      </a:endParaRPr>
                    </a:p>
                  </a:txBody>
                  <a:tcPr marL="0" marR="0" marT="0" marB="0" anchor="b"/>
                </a:tc>
                <a:tc>
                  <a:txBody>
                    <a:bodyPr/>
                    <a:lstStyle/>
                    <a:p>
                      <a:pPr algn="r" fontAlgn="b"/>
                      <a:r>
                        <a:rPr lang="sv-SE" sz="700" u="none" strike="noStrike">
                          <a:effectLst/>
                        </a:rPr>
                        <a:t>260647.41426786600000</a:t>
                      </a:r>
                      <a:endParaRPr lang="sv-SE" sz="700" b="0" i="0" u="none" strike="noStrike">
                        <a:solidFill>
                          <a:srgbClr val="000000"/>
                        </a:solidFill>
                        <a:effectLst/>
                        <a:latin typeface="Liberation Sans"/>
                      </a:endParaRPr>
                    </a:p>
                  </a:txBody>
                  <a:tcPr marL="0" marR="0" marT="0" marB="0" anchor="b"/>
                </a:tc>
              </a:tr>
              <a:tr h="130045">
                <a:tc>
                  <a:txBody>
                    <a:bodyPr/>
                    <a:lstStyle/>
                    <a:p>
                      <a:pPr algn="r" fontAlgn="b"/>
                      <a:r>
                        <a:rPr lang="sv-SE" sz="700" u="none" strike="noStrike">
                          <a:effectLst/>
                        </a:rPr>
                        <a:t>-0.415</a:t>
                      </a:r>
                      <a:endParaRPr lang="sv-SE" sz="700" b="1" i="0" u="none" strike="noStrike">
                        <a:solidFill>
                          <a:srgbClr val="000000"/>
                        </a:solidFill>
                        <a:effectLst/>
                        <a:latin typeface="Liberation Sans"/>
                      </a:endParaRPr>
                    </a:p>
                  </a:txBody>
                  <a:tcPr marL="0" marR="0" marT="0" marB="0" anchor="b"/>
                </a:tc>
                <a:tc>
                  <a:txBody>
                    <a:bodyPr/>
                    <a:lstStyle/>
                    <a:p>
                      <a:pPr algn="r" fontAlgn="b"/>
                      <a:r>
                        <a:rPr lang="sv-SE" sz="700" u="none" strike="noStrike">
                          <a:effectLst/>
                        </a:rPr>
                        <a:t>-20</a:t>
                      </a:r>
                      <a:endParaRPr lang="sv-SE" sz="700" b="0" i="0" u="none" strike="noStrike">
                        <a:solidFill>
                          <a:srgbClr val="000000"/>
                        </a:solidFill>
                        <a:effectLst/>
                        <a:latin typeface="Liberation Sans"/>
                      </a:endParaRPr>
                    </a:p>
                  </a:txBody>
                  <a:tcPr marL="0" marR="0" marT="0" marB="0" anchor="b"/>
                </a:tc>
                <a:tc>
                  <a:txBody>
                    <a:bodyPr/>
                    <a:lstStyle/>
                    <a:p>
                      <a:pPr algn="r" fontAlgn="b"/>
                      <a:r>
                        <a:rPr lang="sv-SE" sz="700" u="none" strike="noStrike">
                          <a:effectLst/>
                        </a:rPr>
                        <a:t>3801.893963</a:t>
                      </a:r>
                      <a:endParaRPr lang="sv-SE" sz="700" b="1" i="0" u="none" strike="noStrike">
                        <a:solidFill>
                          <a:srgbClr val="000000"/>
                        </a:solidFill>
                        <a:effectLst/>
                        <a:latin typeface="Liberation Sans"/>
                      </a:endParaRPr>
                    </a:p>
                  </a:txBody>
                  <a:tcPr marL="0" marR="0" marT="0" marB="0" anchor="b"/>
                </a:tc>
                <a:tc>
                  <a:txBody>
                    <a:bodyPr/>
                    <a:lstStyle/>
                    <a:p>
                      <a:pPr algn="r" fontAlgn="b"/>
                      <a:r>
                        <a:rPr lang="sv-SE" sz="700" u="none" strike="noStrike">
                          <a:effectLst/>
                        </a:rPr>
                        <a:t>328135.6533</a:t>
                      </a:r>
                      <a:endParaRPr lang="sv-SE" sz="700" b="1" i="0" u="none" strike="noStrike">
                        <a:solidFill>
                          <a:srgbClr val="000000"/>
                        </a:solidFill>
                        <a:effectLst/>
                        <a:latin typeface="Liberation Sans"/>
                      </a:endParaRPr>
                    </a:p>
                  </a:txBody>
                  <a:tcPr marL="0" marR="0" marT="0" marB="0" anchor="b"/>
                </a:tc>
                <a:tc>
                  <a:txBody>
                    <a:bodyPr/>
                    <a:lstStyle/>
                    <a:p>
                      <a:pPr algn="r" fontAlgn="b"/>
                      <a:r>
                        <a:rPr lang="sv-SE" sz="700" u="none" strike="noStrike">
                          <a:effectLst/>
                        </a:rPr>
                        <a:t>0.003</a:t>
                      </a:r>
                      <a:endParaRPr lang="sv-SE" sz="700" b="0" i="0" u="none" strike="noStrike">
                        <a:solidFill>
                          <a:srgbClr val="000000"/>
                        </a:solidFill>
                        <a:effectLst/>
                        <a:latin typeface="Liberation Sans"/>
                      </a:endParaRPr>
                    </a:p>
                  </a:txBody>
                  <a:tcPr marL="0" marR="0" marT="0" marB="0" anchor="b"/>
                </a:tc>
                <a:tc>
                  <a:txBody>
                    <a:bodyPr/>
                    <a:lstStyle/>
                    <a:p>
                      <a:pPr algn="l" fontAlgn="b"/>
                      <a:endParaRPr lang="sv-SE" sz="700" b="0" i="0" u="none" strike="noStrike">
                        <a:solidFill>
                          <a:srgbClr val="000000"/>
                        </a:solidFill>
                        <a:effectLst/>
                        <a:latin typeface="Liberation Sans"/>
                      </a:endParaRPr>
                    </a:p>
                  </a:txBody>
                  <a:tcPr marL="0" marR="0" marT="0" marB="0" anchor="b"/>
                </a:tc>
                <a:tc>
                  <a:txBody>
                    <a:bodyPr/>
                    <a:lstStyle/>
                    <a:p>
                      <a:pPr algn="l" fontAlgn="b"/>
                      <a:endParaRPr lang="sv-SE" sz="700" b="0" i="0" u="none" strike="noStrike">
                        <a:solidFill>
                          <a:srgbClr val="000000"/>
                        </a:solidFill>
                        <a:effectLst/>
                        <a:latin typeface="Liberation Sans"/>
                      </a:endParaRPr>
                    </a:p>
                  </a:txBody>
                  <a:tcPr marL="0" marR="0" marT="0" marB="0" anchor="b"/>
                </a:tc>
                <a:tc>
                  <a:txBody>
                    <a:bodyPr/>
                    <a:lstStyle/>
                    <a:p>
                      <a:pPr algn="l" fontAlgn="b"/>
                      <a:endParaRPr lang="sv-SE" sz="700" b="0" i="0" u="none" strike="noStrike">
                        <a:solidFill>
                          <a:srgbClr val="000000"/>
                        </a:solidFill>
                        <a:effectLst/>
                        <a:latin typeface="Liberation Sans"/>
                      </a:endParaRPr>
                    </a:p>
                  </a:txBody>
                  <a:tcPr marL="0" marR="0" marT="0" marB="0" anchor="b"/>
                </a:tc>
                <a:tc>
                  <a:txBody>
                    <a:bodyPr/>
                    <a:lstStyle/>
                    <a:p>
                      <a:pPr algn="r" fontAlgn="b"/>
                      <a:r>
                        <a:rPr lang="sv-SE" sz="700" u="none" strike="noStrike">
                          <a:effectLst/>
                        </a:rPr>
                        <a:t>-0.41500000000000</a:t>
                      </a:r>
                      <a:endParaRPr lang="sv-SE" sz="700" b="0" i="0" u="none" strike="noStrike">
                        <a:solidFill>
                          <a:srgbClr val="000000"/>
                        </a:solidFill>
                        <a:effectLst/>
                        <a:latin typeface="Liberation Sans"/>
                      </a:endParaRPr>
                    </a:p>
                  </a:txBody>
                  <a:tcPr marL="0" marR="0" marT="0" marB="0" anchor="b"/>
                </a:tc>
                <a:tc>
                  <a:txBody>
                    <a:bodyPr/>
                    <a:lstStyle/>
                    <a:p>
                      <a:pPr algn="r" fontAlgn="b"/>
                      <a:r>
                        <a:rPr lang="sv-SE" sz="700" u="none" strike="noStrike">
                          <a:effectLst/>
                        </a:rPr>
                        <a:t>3801.8939632056200000</a:t>
                      </a:r>
                      <a:endParaRPr lang="sv-SE" sz="700" b="0" i="0" u="none" strike="noStrike">
                        <a:solidFill>
                          <a:srgbClr val="000000"/>
                        </a:solidFill>
                        <a:effectLst/>
                        <a:latin typeface="Liberation Sans"/>
                      </a:endParaRPr>
                    </a:p>
                  </a:txBody>
                  <a:tcPr marL="0" marR="0" marT="0" marB="0" anchor="b"/>
                </a:tc>
                <a:tc>
                  <a:txBody>
                    <a:bodyPr/>
                    <a:lstStyle/>
                    <a:p>
                      <a:pPr algn="r" fontAlgn="b"/>
                      <a:r>
                        <a:rPr lang="sv-SE" sz="700" u="none" strike="noStrike">
                          <a:effectLst/>
                        </a:rPr>
                        <a:t>328135.65334025600000</a:t>
                      </a:r>
                      <a:endParaRPr lang="sv-SE" sz="700" b="0" i="0" u="none" strike="noStrike">
                        <a:solidFill>
                          <a:srgbClr val="000000"/>
                        </a:solidFill>
                        <a:effectLst/>
                        <a:latin typeface="Liberation Sans"/>
                      </a:endParaRPr>
                    </a:p>
                  </a:txBody>
                  <a:tcPr marL="0" marR="0" marT="0" marB="0" anchor="b"/>
                </a:tc>
              </a:tr>
              <a:tr h="130045">
                <a:tc>
                  <a:txBody>
                    <a:bodyPr/>
                    <a:lstStyle/>
                    <a:p>
                      <a:pPr algn="r" fontAlgn="b"/>
                      <a:r>
                        <a:rPr lang="sv-SE" sz="700" u="none" strike="noStrike">
                          <a:effectLst/>
                        </a:rPr>
                        <a:t>-0.412</a:t>
                      </a:r>
                      <a:endParaRPr lang="sv-SE" sz="700" b="1" i="0" u="none" strike="noStrike">
                        <a:solidFill>
                          <a:srgbClr val="000000"/>
                        </a:solidFill>
                        <a:effectLst/>
                        <a:latin typeface="Liberation Sans"/>
                      </a:endParaRPr>
                    </a:p>
                  </a:txBody>
                  <a:tcPr marL="0" marR="0" marT="0" marB="0" anchor="b"/>
                </a:tc>
                <a:tc>
                  <a:txBody>
                    <a:bodyPr/>
                    <a:lstStyle/>
                    <a:p>
                      <a:pPr algn="r" fontAlgn="b"/>
                      <a:r>
                        <a:rPr lang="sv-SE" sz="700" u="none" strike="noStrike">
                          <a:effectLst/>
                        </a:rPr>
                        <a:t>-19</a:t>
                      </a:r>
                      <a:endParaRPr lang="sv-SE" sz="700" b="0" i="0" u="none" strike="noStrike">
                        <a:solidFill>
                          <a:srgbClr val="000000"/>
                        </a:solidFill>
                        <a:effectLst/>
                        <a:latin typeface="Liberation Sans"/>
                      </a:endParaRPr>
                    </a:p>
                  </a:txBody>
                  <a:tcPr marL="0" marR="0" marT="0" marB="0" anchor="b"/>
                </a:tc>
                <a:tc>
                  <a:txBody>
                    <a:bodyPr/>
                    <a:lstStyle/>
                    <a:p>
                      <a:pPr algn="r" fontAlgn="b"/>
                      <a:r>
                        <a:rPr lang="sv-SE" sz="700" u="none" strike="noStrike">
                          <a:effectLst/>
                        </a:rPr>
                        <a:t>4786.300923</a:t>
                      </a:r>
                      <a:endParaRPr lang="sv-SE" sz="700" b="1" i="0" u="none" strike="noStrike">
                        <a:solidFill>
                          <a:srgbClr val="000000"/>
                        </a:solidFill>
                        <a:effectLst/>
                        <a:latin typeface="Liberation Sans"/>
                      </a:endParaRPr>
                    </a:p>
                  </a:txBody>
                  <a:tcPr marL="0" marR="0" marT="0" marB="0" anchor="b"/>
                </a:tc>
                <a:tc>
                  <a:txBody>
                    <a:bodyPr/>
                    <a:lstStyle/>
                    <a:p>
                      <a:pPr algn="r" fontAlgn="b"/>
                      <a:r>
                        <a:rPr lang="sv-SE" sz="700" u="none" strike="noStrike">
                          <a:effectLst/>
                        </a:rPr>
                        <a:t>619647.4688</a:t>
                      </a:r>
                      <a:endParaRPr lang="sv-SE" sz="700" b="1" i="0" u="none" strike="noStrike">
                        <a:solidFill>
                          <a:srgbClr val="000000"/>
                        </a:solidFill>
                        <a:effectLst/>
                        <a:latin typeface="Liberation Sans"/>
                      </a:endParaRPr>
                    </a:p>
                  </a:txBody>
                  <a:tcPr marL="0" marR="0" marT="0" marB="0" anchor="b"/>
                </a:tc>
                <a:tc>
                  <a:txBody>
                    <a:bodyPr/>
                    <a:lstStyle/>
                    <a:p>
                      <a:pPr algn="r" fontAlgn="b"/>
                      <a:r>
                        <a:rPr lang="sv-SE" sz="700" u="none" strike="noStrike">
                          <a:effectLst/>
                        </a:rPr>
                        <a:t>0.002</a:t>
                      </a:r>
                      <a:endParaRPr lang="sv-SE" sz="700" b="0" i="0" u="none" strike="noStrike">
                        <a:solidFill>
                          <a:srgbClr val="000000"/>
                        </a:solidFill>
                        <a:effectLst/>
                        <a:latin typeface="Liberation Sans"/>
                      </a:endParaRPr>
                    </a:p>
                  </a:txBody>
                  <a:tcPr marL="0" marR="0" marT="0" marB="0" anchor="b"/>
                </a:tc>
                <a:tc>
                  <a:txBody>
                    <a:bodyPr/>
                    <a:lstStyle/>
                    <a:p>
                      <a:pPr algn="l" fontAlgn="b"/>
                      <a:endParaRPr lang="sv-SE" sz="700" b="0" i="0" u="none" strike="noStrike">
                        <a:solidFill>
                          <a:srgbClr val="000000"/>
                        </a:solidFill>
                        <a:effectLst/>
                        <a:latin typeface="Liberation Sans"/>
                      </a:endParaRPr>
                    </a:p>
                  </a:txBody>
                  <a:tcPr marL="0" marR="0" marT="0" marB="0" anchor="b"/>
                </a:tc>
                <a:tc>
                  <a:txBody>
                    <a:bodyPr/>
                    <a:lstStyle/>
                    <a:p>
                      <a:pPr algn="l" fontAlgn="b"/>
                      <a:endParaRPr lang="sv-SE" sz="700" b="0" i="0" u="none" strike="noStrike">
                        <a:solidFill>
                          <a:srgbClr val="000000"/>
                        </a:solidFill>
                        <a:effectLst/>
                        <a:latin typeface="Liberation Sans"/>
                      </a:endParaRPr>
                    </a:p>
                  </a:txBody>
                  <a:tcPr marL="0" marR="0" marT="0" marB="0" anchor="b"/>
                </a:tc>
                <a:tc>
                  <a:txBody>
                    <a:bodyPr/>
                    <a:lstStyle/>
                    <a:p>
                      <a:pPr algn="l" fontAlgn="b"/>
                      <a:endParaRPr lang="sv-SE" sz="700" b="0" i="0" u="none" strike="noStrike">
                        <a:solidFill>
                          <a:srgbClr val="000000"/>
                        </a:solidFill>
                        <a:effectLst/>
                        <a:latin typeface="Liberation Sans"/>
                      </a:endParaRPr>
                    </a:p>
                  </a:txBody>
                  <a:tcPr marL="0" marR="0" marT="0" marB="0" anchor="b"/>
                </a:tc>
                <a:tc>
                  <a:txBody>
                    <a:bodyPr/>
                    <a:lstStyle/>
                    <a:p>
                      <a:pPr algn="r" fontAlgn="b"/>
                      <a:r>
                        <a:rPr lang="sv-SE" sz="700" u="none" strike="noStrike">
                          <a:effectLst/>
                        </a:rPr>
                        <a:t>-0.41200000000000</a:t>
                      </a:r>
                      <a:endParaRPr lang="sv-SE" sz="700" b="0" i="0" u="none" strike="noStrike">
                        <a:solidFill>
                          <a:srgbClr val="000000"/>
                        </a:solidFill>
                        <a:effectLst/>
                        <a:latin typeface="Liberation Sans"/>
                      </a:endParaRPr>
                    </a:p>
                  </a:txBody>
                  <a:tcPr marL="0" marR="0" marT="0" marB="0" anchor="b"/>
                </a:tc>
                <a:tc>
                  <a:txBody>
                    <a:bodyPr/>
                    <a:lstStyle/>
                    <a:p>
                      <a:pPr algn="r" fontAlgn="b"/>
                      <a:r>
                        <a:rPr lang="sv-SE" sz="700" u="none" strike="noStrike">
                          <a:effectLst/>
                        </a:rPr>
                        <a:t>4786.3009232263800000</a:t>
                      </a:r>
                      <a:endParaRPr lang="sv-SE" sz="700" b="0" i="0" u="none" strike="noStrike">
                        <a:solidFill>
                          <a:srgbClr val="000000"/>
                        </a:solidFill>
                        <a:effectLst/>
                        <a:latin typeface="Liberation Sans"/>
                      </a:endParaRPr>
                    </a:p>
                  </a:txBody>
                  <a:tcPr marL="0" marR="0" marT="0" marB="0" anchor="b"/>
                </a:tc>
                <a:tc>
                  <a:txBody>
                    <a:bodyPr/>
                    <a:lstStyle/>
                    <a:p>
                      <a:pPr algn="r" fontAlgn="b"/>
                      <a:r>
                        <a:rPr lang="sv-SE" sz="700" u="none" strike="noStrike">
                          <a:effectLst/>
                        </a:rPr>
                        <a:t>619647.46875859400000</a:t>
                      </a:r>
                      <a:endParaRPr lang="sv-SE" sz="700" b="0" i="0" u="none" strike="noStrike">
                        <a:solidFill>
                          <a:srgbClr val="000000"/>
                        </a:solidFill>
                        <a:effectLst/>
                        <a:latin typeface="Liberation Sans"/>
                      </a:endParaRPr>
                    </a:p>
                  </a:txBody>
                  <a:tcPr marL="0" marR="0" marT="0" marB="0" anchor="b"/>
                </a:tc>
              </a:tr>
              <a:tr h="130045">
                <a:tc>
                  <a:txBody>
                    <a:bodyPr/>
                    <a:lstStyle/>
                    <a:p>
                      <a:pPr algn="r" fontAlgn="b"/>
                      <a:r>
                        <a:rPr lang="sv-SE" sz="700" u="none" strike="noStrike">
                          <a:effectLst/>
                        </a:rPr>
                        <a:t>-0.41</a:t>
                      </a:r>
                      <a:endParaRPr lang="sv-SE" sz="700" b="1" i="0" u="none" strike="noStrike">
                        <a:solidFill>
                          <a:srgbClr val="000000"/>
                        </a:solidFill>
                        <a:effectLst/>
                        <a:latin typeface="Liberation Sans"/>
                      </a:endParaRPr>
                    </a:p>
                  </a:txBody>
                  <a:tcPr marL="0" marR="0" marT="0" marB="0" anchor="b"/>
                </a:tc>
                <a:tc>
                  <a:txBody>
                    <a:bodyPr/>
                    <a:lstStyle/>
                    <a:p>
                      <a:pPr algn="r" fontAlgn="b"/>
                      <a:r>
                        <a:rPr lang="sv-SE" sz="700" u="none" strike="noStrike">
                          <a:effectLst/>
                        </a:rPr>
                        <a:t>-18</a:t>
                      </a:r>
                      <a:endParaRPr lang="sv-SE" sz="700" b="0" i="0" u="none" strike="noStrike">
                        <a:solidFill>
                          <a:srgbClr val="000000"/>
                        </a:solidFill>
                        <a:effectLst/>
                        <a:latin typeface="Liberation Sans"/>
                      </a:endParaRPr>
                    </a:p>
                  </a:txBody>
                  <a:tcPr marL="0" marR="0" marT="0" marB="0" anchor="b"/>
                </a:tc>
                <a:tc>
                  <a:txBody>
                    <a:bodyPr/>
                    <a:lstStyle/>
                    <a:p>
                      <a:pPr algn="r" fontAlgn="b"/>
                      <a:r>
                        <a:rPr lang="sv-SE" sz="700" u="none" strike="noStrike">
                          <a:effectLst/>
                        </a:rPr>
                        <a:t>6025.595861</a:t>
                      </a:r>
                      <a:endParaRPr lang="sv-SE" sz="700" b="1" i="0" u="none" strike="noStrike">
                        <a:solidFill>
                          <a:srgbClr val="000000"/>
                        </a:solidFill>
                        <a:effectLst/>
                        <a:latin typeface="Liberation Sans"/>
                      </a:endParaRPr>
                    </a:p>
                  </a:txBody>
                  <a:tcPr marL="0" marR="0" marT="0" marB="0" anchor="b"/>
                </a:tc>
                <a:tc>
                  <a:txBody>
                    <a:bodyPr/>
                    <a:lstStyle/>
                    <a:p>
                      <a:pPr algn="r" fontAlgn="b"/>
                      <a:r>
                        <a:rPr lang="sv-SE" sz="700" u="none" strike="noStrike">
                          <a:effectLst/>
                        </a:rPr>
                        <a:t>312035.9779</a:t>
                      </a:r>
                      <a:endParaRPr lang="sv-SE" sz="700" b="1" i="0" u="none" strike="noStrike">
                        <a:solidFill>
                          <a:srgbClr val="000000"/>
                        </a:solidFill>
                        <a:effectLst/>
                        <a:latin typeface="Liberation Sans"/>
                      </a:endParaRPr>
                    </a:p>
                  </a:txBody>
                  <a:tcPr marL="0" marR="0" marT="0" marB="0" anchor="b"/>
                </a:tc>
                <a:tc>
                  <a:txBody>
                    <a:bodyPr/>
                    <a:lstStyle/>
                    <a:p>
                      <a:pPr algn="r" fontAlgn="b"/>
                      <a:r>
                        <a:rPr lang="sv-SE" sz="700" u="none" strike="noStrike">
                          <a:effectLst/>
                        </a:rPr>
                        <a:t>0.005</a:t>
                      </a:r>
                      <a:endParaRPr lang="sv-SE" sz="700" b="0" i="0" u="none" strike="noStrike">
                        <a:solidFill>
                          <a:srgbClr val="000000"/>
                        </a:solidFill>
                        <a:effectLst/>
                        <a:latin typeface="Liberation Sans"/>
                      </a:endParaRPr>
                    </a:p>
                  </a:txBody>
                  <a:tcPr marL="0" marR="0" marT="0" marB="0" anchor="b"/>
                </a:tc>
                <a:tc>
                  <a:txBody>
                    <a:bodyPr/>
                    <a:lstStyle/>
                    <a:p>
                      <a:pPr algn="l" fontAlgn="b"/>
                      <a:endParaRPr lang="sv-SE" sz="700" b="0" i="0" u="none" strike="noStrike">
                        <a:solidFill>
                          <a:srgbClr val="000000"/>
                        </a:solidFill>
                        <a:effectLst/>
                        <a:latin typeface="Liberation Sans"/>
                      </a:endParaRPr>
                    </a:p>
                  </a:txBody>
                  <a:tcPr marL="0" marR="0" marT="0" marB="0" anchor="b"/>
                </a:tc>
                <a:tc>
                  <a:txBody>
                    <a:bodyPr/>
                    <a:lstStyle/>
                    <a:p>
                      <a:pPr algn="l" fontAlgn="b"/>
                      <a:endParaRPr lang="sv-SE" sz="700" b="0" i="0" u="none" strike="noStrike">
                        <a:solidFill>
                          <a:srgbClr val="000000"/>
                        </a:solidFill>
                        <a:effectLst/>
                        <a:latin typeface="Liberation Sans"/>
                      </a:endParaRPr>
                    </a:p>
                  </a:txBody>
                  <a:tcPr marL="0" marR="0" marT="0" marB="0" anchor="b"/>
                </a:tc>
                <a:tc>
                  <a:txBody>
                    <a:bodyPr/>
                    <a:lstStyle/>
                    <a:p>
                      <a:pPr algn="l" fontAlgn="b"/>
                      <a:endParaRPr lang="sv-SE" sz="700" b="0" i="0" u="none" strike="noStrike">
                        <a:solidFill>
                          <a:srgbClr val="000000"/>
                        </a:solidFill>
                        <a:effectLst/>
                        <a:latin typeface="Liberation Sans"/>
                      </a:endParaRPr>
                    </a:p>
                  </a:txBody>
                  <a:tcPr marL="0" marR="0" marT="0" marB="0" anchor="b"/>
                </a:tc>
                <a:tc>
                  <a:txBody>
                    <a:bodyPr/>
                    <a:lstStyle/>
                    <a:p>
                      <a:pPr algn="r" fontAlgn="b"/>
                      <a:r>
                        <a:rPr lang="sv-SE" sz="700" u="none" strike="noStrike">
                          <a:effectLst/>
                        </a:rPr>
                        <a:t>-0.41000000000000</a:t>
                      </a:r>
                      <a:endParaRPr lang="sv-SE" sz="700" b="0" i="0" u="none" strike="noStrike">
                        <a:solidFill>
                          <a:srgbClr val="000000"/>
                        </a:solidFill>
                        <a:effectLst/>
                        <a:latin typeface="Liberation Sans"/>
                      </a:endParaRPr>
                    </a:p>
                  </a:txBody>
                  <a:tcPr marL="0" marR="0" marT="0" marB="0" anchor="b"/>
                </a:tc>
                <a:tc>
                  <a:txBody>
                    <a:bodyPr/>
                    <a:lstStyle/>
                    <a:p>
                      <a:pPr algn="r" fontAlgn="b"/>
                      <a:r>
                        <a:rPr lang="sv-SE" sz="700" u="none" strike="noStrike">
                          <a:effectLst/>
                        </a:rPr>
                        <a:t>6025.5958607435700000</a:t>
                      </a:r>
                      <a:endParaRPr lang="sv-SE" sz="700" b="0" i="0" u="none" strike="noStrike">
                        <a:solidFill>
                          <a:srgbClr val="000000"/>
                        </a:solidFill>
                        <a:effectLst/>
                        <a:latin typeface="Liberation Sans"/>
                      </a:endParaRPr>
                    </a:p>
                  </a:txBody>
                  <a:tcPr marL="0" marR="0" marT="0" marB="0" anchor="b"/>
                </a:tc>
                <a:tc>
                  <a:txBody>
                    <a:bodyPr/>
                    <a:lstStyle/>
                    <a:p>
                      <a:pPr algn="r" fontAlgn="b"/>
                      <a:r>
                        <a:rPr lang="sv-SE" sz="700" u="none" strike="noStrike">
                          <a:effectLst/>
                        </a:rPr>
                        <a:t>312035.97790965900000</a:t>
                      </a:r>
                      <a:endParaRPr lang="sv-SE" sz="700" b="0" i="0" u="none" strike="noStrike">
                        <a:solidFill>
                          <a:srgbClr val="000000"/>
                        </a:solidFill>
                        <a:effectLst/>
                        <a:latin typeface="Liberation Sans"/>
                      </a:endParaRPr>
                    </a:p>
                  </a:txBody>
                  <a:tcPr marL="0" marR="0" marT="0" marB="0" anchor="b"/>
                </a:tc>
              </a:tr>
              <a:tr h="130045">
                <a:tc>
                  <a:txBody>
                    <a:bodyPr/>
                    <a:lstStyle/>
                    <a:p>
                      <a:pPr algn="r" fontAlgn="b"/>
                      <a:r>
                        <a:rPr lang="sv-SE" sz="700" u="none" strike="noStrike">
                          <a:effectLst/>
                        </a:rPr>
                        <a:t>-0.405</a:t>
                      </a:r>
                      <a:endParaRPr lang="sv-SE" sz="700" b="1" i="0" u="none" strike="noStrike">
                        <a:solidFill>
                          <a:srgbClr val="000000"/>
                        </a:solidFill>
                        <a:effectLst/>
                        <a:latin typeface="Liberation Sans"/>
                      </a:endParaRPr>
                    </a:p>
                  </a:txBody>
                  <a:tcPr marL="0" marR="0" marT="0" marB="0" anchor="b"/>
                </a:tc>
                <a:tc>
                  <a:txBody>
                    <a:bodyPr/>
                    <a:lstStyle/>
                    <a:p>
                      <a:pPr algn="r" fontAlgn="b"/>
                      <a:r>
                        <a:rPr lang="sv-SE" sz="700" u="none" strike="noStrike">
                          <a:effectLst/>
                        </a:rPr>
                        <a:t>-17</a:t>
                      </a:r>
                      <a:endParaRPr lang="sv-SE" sz="700" b="0" i="0" u="none" strike="noStrike">
                        <a:solidFill>
                          <a:srgbClr val="000000"/>
                        </a:solidFill>
                        <a:effectLst/>
                        <a:latin typeface="Liberation Sans"/>
                      </a:endParaRPr>
                    </a:p>
                  </a:txBody>
                  <a:tcPr marL="0" marR="0" marT="0" marB="0" anchor="b"/>
                </a:tc>
                <a:tc>
                  <a:txBody>
                    <a:bodyPr/>
                    <a:lstStyle/>
                    <a:p>
                      <a:pPr algn="r" fontAlgn="b"/>
                      <a:r>
                        <a:rPr lang="sv-SE" sz="700" u="none" strike="noStrike">
                          <a:effectLst/>
                        </a:rPr>
                        <a:t>7585.77575</a:t>
                      </a:r>
                      <a:endParaRPr lang="sv-SE" sz="700" b="1" i="0" u="none" strike="noStrike">
                        <a:solidFill>
                          <a:srgbClr val="000000"/>
                        </a:solidFill>
                        <a:effectLst/>
                        <a:latin typeface="Liberation Sans"/>
                      </a:endParaRPr>
                    </a:p>
                  </a:txBody>
                  <a:tcPr marL="0" marR="0" marT="0" marB="0" anchor="b"/>
                </a:tc>
                <a:tc>
                  <a:txBody>
                    <a:bodyPr/>
                    <a:lstStyle/>
                    <a:p>
                      <a:pPr algn="r" fontAlgn="b"/>
                      <a:r>
                        <a:rPr lang="sv-SE" sz="700" u="none" strike="noStrike">
                          <a:effectLst/>
                        </a:rPr>
                        <a:t>491037.5275</a:t>
                      </a:r>
                      <a:endParaRPr lang="sv-SE" sz="700" b="1" i="0" u="none" strike="noStrike">
                        <a:solidFill>
                          <a:srgbClr val="000000"/>
                        </a:solidFill>
                        <a:effectLst/>
                        <a:latin typeface="Liberation Sans"/>
                      </a:endParaRPr>
                    </a:p>
                  </a:txBody>
                  <a:tcPr marL="0" marR="0" marT="0" marB="0" anchor="b"/>
                </a:tc>
                <a:tc>
                  <a:txBody>
                    <a:bodyPr/>
                    <a:lstStyle/>
                    <a:p>
                      <a:pPr algn="r" fontAlgn="b"/>
                      <a:r>
                        <a:rPr lang="sv-SE" sz="700" u="none" strike="noStrike">
                          <a:effectLst/>
                        </a:rPr>
                        <a:t>0.004</a:t>
                      </a:r>
                      <a:endParaRPr lang="sv-SE" sz="700" b="0" i="0" u="none" strike="noStrike">
                        <a:solidFill>
                          <a:srgbClr val="000000"/>
                        </a:solidFill>
                        <a:effectLst/>
                        <a:latin typeface="Liberation Sans"/>
                      </a:endParaRPr>
                    </a:p>
                  </a:txBody>
                  <a:tcPr marL="0" marR="0" marT="0" marB="0" anchor="b"/>
                </a:tc>
                <a:tc>
                  <a:txBody>
                    <a:bodyPr/>
                    <a:lstStyle/>
                    <a:p>
                      <a:pPr algn="l" fontAlgn="b"/>
                      <a:endParaRPr lang="sv-SE" sz="700" b="0" i="0" u="none" strike="noStrike">
                        <a:solidFill>
                          <a:srgbClr val="000000"/>
                        </a:solidFill>
                        <a:effectLst/>
                        <a:latin typeface="Liberation Sans"/>
                      </a:endParaRPr>
                    </a:p>
                  </a:txBody>
                  <a:tcPr marL="0" marR="0" marT="0" marB="0" anchor="b"/>
                </a:tc>
                <a:tc>
                  <a:txBody>
                    <a:bodyPr/>
                    <a:lstStyle/>
                    <a:p>
                      <a:pPr algn="l" fontAlgn="b"/>
                      <a:endParaRPr lang="sv-SE" sz="700" b="0" i="0" u="none" strike="noStrike">
                        <a:solidFill>
                          <a:srgbClr val="000000"/>
                        </a:solidFill>
                        <a:effectLst/>
                        <a:latin typeface="Liberation Sans"/>
                      </a:endParaRPr>
                    </a:p>
                  </a:txBody>
                  <a:tcPr marL="0" marR="0" marT="0" marB="0" anchor="b"/>
                </a:tc>
                <a:tc>
                  <a:txBody>
                    <a:bodyPr/>
                    <a:lstStyle/>
                    <a:p>
                      <a:pPr algn="l" fontAlgn="b"/>
                      <a:endParaRPr lang="sv-SE" sz="700" b="0" i="0" u="none" strike="noStrike">
                        <a:solidFill>
                          <a:srgbClr val="000000"/>
                        </a:solidFill>
                        <a:effectLst/>
                        <a:latin typeface="Liberation Sans"/>
                      </a:endParaRPr>
                    </a:p>
                  </a:txBody>
                  <a:tcPr marL="0" marR="0" marT="0" marB="0" anchor="b"/>
                </a:tc>
                <a:tc>
                  <a:txBody>
                    <a:bodyPr/>
                    <a:lstStyle/>
                    <a:p>
                      <a:pPr algn="r" fontAlgn="b"/>
                      <a:r>
                        <a:rPr lang="sv-SE" sz="700" u="none" strike="noStrike">
                          <a:effectLst/>
                        </a:rPr>
                        <a:t>-0.40500000000000</a:t>
                      </a:r>
                      <a:endParaRPr lang="sv-SE" sz="700" b="0" i="0" u="none" strike="noStrike">
                        <a:solidFill>
                          <a:srgbClr val="000000"/>
                        </a:solidFill>
                        <a:effectLst/>
                        <a:latin typeface="Liberation Sans"/>
                      </a:endParaRPr>
                    </a:p>
                  </a:txBody>
                  <a:tcPr marL="0" marR="0" marT="0" marB="0" anchor="b"/>
                </a:tc>
                <a:tc>
                  <a:txBody>
                    <a:bodyPr/>
                    <a:lstStyle/>
                    <a:p>
                      <a:pPr algn="r" fontAlgn="b"/>
                      <a:r>
                        <a:rPr lang="sv-SE" sz="700" u="none" strike="noStrike">
                          <a:effectLst/>
                        </a:rPr>
                        <a:t>7585.7757502918500000</a:t>
                      </a:r>
                      <a:endParaRPr lang="sv-SE" sz="700" b="0" i="0" u="none" strike="noStrike">
                        <a:solidFill>
                          <a:srgbClr val="000000"/>
                        </a:solidFill>
                        <a:effectLst/>
                        <a:latin typeface="Liberation Sans"/>
                      </a:endParaRPr>
                    </a:p>
                  </a:txBody>
                  <a:tcPr marL="0" marR="0" marT="0" marB="0" anchor="b"/>
                </a:tc>
                <a:tc>
                  <a:txBody>
                    <a:bodyPr/>
                    <a:lstStyle/>
                    <a:p>
                      <a:pPr algn="r" fontAlgn="b"/>
                      <a:r>
                        <a:rPr lang="sv-SE" sz="700" u="none" strike="noStrike">
                          <a:effectLst/>
                        </a:rPr>
                        <a:t>491037.52748062900000</a:t>
                      </a:r>
                      <a:endParaRPr lang="sv-SE" sz="700" b="0" i="0" u="none" strike="noStrike">
                        <a:solidFill>
                          <a:srgbClr val="000000"/>
                        </a:solidFill>
                        <a:effectLst/>
                        <a:latin typeface="Liberation Sans"/>
                      </a:endParaRPr>
                    </a:p>
                  </a:txBody>
                  <a:tcPr marL="0" marR="0" marT="0" marB="0" anchor="b"/>
                </a:tc>
              </a:tr>
              <a:tr h="130045">
                <a:tc>
                  <a:txBody>
                    <a:bodyPr/>
                    <a:lstStyle/>
                    <a:p>
                      <a:pPr algn="r" fontAlgn="b"/>
                      <a:r>
                        <a:rPr lang="sv-SE" sz="700" u="none" strike="noStrike">
                          <a:effectLst/>
                        </a:rPr>
                        <a:t>-0.401</a:t>
                      </a:r>
                      <a:endParaRPr lang="sv-SE" sz="700" b="1" i="0" u="none" strike="noStrike">
                        <a:solidFill>
                          <a:srgbClr val="000000"/>
                        </a:solidFill>
                        <a:effectLst/>
                        <a:latin typeface="Liberation Sans"/>
                      </a:endParaRPr>
                    </a:p>
                  </a:txBody>
                  <a:tcPr marL="0" marR="0" marT="0" marB="0" anchor="b"/>
                </a:tc>
                <a:tc>
                  <a:txBody>
                    <a:bodyPr/>
                    <a:lstStyle/>
                    <a:p>
                      <a:pPr algn="r" fontAlgn="b"/>
                      <a:r>
                        <a:rPr lang="sv-SE" sz="700" u="none" strike="noStrike">
                          <a:effectLst/>
                        </a:rPr>
                        <a:t>-16</a:t>
                      </a:r>
                      <a:endParaRPr lang="sv-SE" sz="700" b="0" i="0" u="none" strike="noStrike">
                        <a:solidFill>
                          <a:srgbClr val="000000"/>
                        </a:solidFill>
                        <a:effectLst/>
                        <a:latin typeface="Liberation Sans"/>
                      </a:endParaRPr>
                    </a:p>
                  </a:txBody>
                  <a:tcPr marL="0" marR="0" marT="0" marB="0" anchor="b"/>
                </a:tc>
                <a:tc>
                  <a:txBody>
                    <a:bodyPr/>
                    <a:lstStyle/>
                    <a:p>
                      <a:pPr algn="r" fontAlgn="b"/>
                      <a:r>
                        <a:rPr lang="sv-SE" sz="700" u="none" strike="noStrike">
                          <a:effectLst/>
                        </a:rPr>
                        <a:t>9549.92586</a:t>
                      </a:r>
                      <a:endParaRPr lang="sv-SE" sz="700" b="1" i="0" u="none" strike="noStrike">
                        <a:solidFill>
                          <a:srgbClr val="000000"/>
                        </a:solidFill>
                        <a:effectLst/>
                        <a:latin typeface="Liberation Sans"/>
                      </a:endParaRPr>
                    </a:p>
                  </a:txBody>
                  <a:tcPr marL="0" marR="0" marT="0" marB="0" anchor="b"/>
                </a:tc>
                <a:tc>
                  <a:txBody>
                    <a:bodyPr/>
                    <a:lstStyle/>
                    <a:p>
                      <a:pPr algn="r" fontAlgn="b"/>
                      <a:r>
                        <a:rPr lang="sv-SE" sz="700" u="none" strike="noStrike">
                          <a:effectLst/>
                        </a:rPr>
                        <a:t>412119.7477</a:t>
                      </a:r>
                      <a:endParaRPr lang="sv-SE" sz="700" b="1" i="0" u="none" strike="noStrike">
                        <a:solidFill>
                          <a:srgbClr val="000000"/>
                        </a:solidFill>
                        <a:effectLst/>
                        <a:latin typeface="Liberation Sans"/>
                      </a:endParaRPr>
                    </a:p>
                  </a:txBody>
                  <a:tcPr marL="0" marR="0" marT="0" marB="0" anchor="b"/>
                </a:tc>
                <a:tc>
                  <a:txBody>
                    <a:bodyPr/>
                    <a:lstStyle/>
                    <a:p>
                      <a:pPr algn="r" fontAlgn="b"/>
                      <a:r>
                        <a:rPr lang="sv-SE" sz="700" u="none" strike="noStrike">
                          <a:effectLst/>
                        </a:rPr>
                        <a:t>0.006</a:t>
                      </a:r>
                      <a:endParaRPr lang="sv-SE" sz="700" b="0" i="0" u="none" strike="noStrike">
                        <a:solidFill>
                          <a:srgbClr val="000000"/>
                        </a:solidFill>
                        <a:effectLst/>
                        <a:latin typeface="Liberation Sans"/>
                      </a:endParaRPr>
                    </a:p>
                  </a:txBody>
                  <a:tcPr marL="0" marR="0" marT="0" marB="0" anchor="b"/>
                </a:tc>
                <a:tc>
                  <a:txBody>
                    <a:bodyPr/>
                    <a:lstStyle/>
                    <a:p>
                      <a:pPr algn="l" fontAlgn="b"/>
                      <a:endParaRPr lang="sv-SE" sz="700" b="0" i="0" u="none" strike="noStrike">
                        <a:solidFill>
                          <a:srgbClr val="000000"/>
                        </a:solidFill>
                        <a:effectLst/>
                        <a:latin typeface="Liberation Sans"/>
                      </a:endParaRPr>
                    </a:p>
                  </a:txBody>
                  <a:tcPr marL="0" marR="0" marT="0" marB="0" anchor="b"/>
                </a:tc>
                <a:tc>
                  <a:txBody>
                    <a:bodyPr/>
                    <a:lstStyle/>
                    <a:p>
                      <a:pPr algn="l" fontAlgn="b"/>
                      <a:endParaRPr lang="sv-SE" sz="700" b="0" i="0" u="none" strike="noStrike">
                        <a:solidFill>
                          <a:srgbClr val="000000"/>
                        </a:solidFill>
                        <a:effectLst/>
                        <a:latin typeface="Liberation Sans"/>
                      </a:endParaRPr>
                    </a:p>
                  </a:txBody>
                  <a:tcPr marL="0" marR="0" marT="0" marB="0" anchor="b"/>
                </a:tc>
                <a:tc>
                  <a:txBody>
                    <a:bodyPr/>
                    <a:lstStyle/>
                    <a:p>
                      <a:pPr algn="l" fontAlgn="b"/>
                      <a:endParaRPr lang="sv-SE" sz="700" b="0" i="0" u="none" strike="noStrike">
                        <a:solidFill>
                          <a:srgbClr val="000000"/>
                        </a:solidFill>
                        <a:effectLst/>
                        <a:latin typeface="Liberation Sans"/>
                      </a:endParaRPr>
                    </a:p>
                  </a:txBody>
                  <a:tcPr marL="0" marR="0" marT="0" marB="0" anchor="b"/>
                </a:tc>
                <a:tc>
                  <a:txBody>
                    <a:bodyPr/>
                    <a:lstStyle/>
                    <a:p>
                      <a:pPr algn="r" fontAlgn="b"/>
                      <a:r>
                        <a:rPr lang="sv-SE" sz="700" u="none" strike="noStrike">
                          <a:effectLst/>
                        </a:rPr>
                        <a:t>-0.40100000000000</a:t>
                      </a:r>
                      <a:endParaRPr lang="sv-SE" sz="700" b="0" i="0" u="none" strike="noStrike">
                        <a:solidFill>
                          <a:srgbClr val="000000"/>
                        </a:solidFill>
                        <a:effectLst/>
                        <a:latin typeface="Liberation Sans"/>
                      </a:endParaRPr>
                    </a:p>
                  </a:txBody>
                  <a:tcPr marL="0" marR="0" marT="0" marB="0" anchor="b"/>
                </a:tc>
                <a:tc>
                  <a:txBody>
                    <a:bodyPr/>
                    <a:lstStyle/>
                    <a:p>
                      <a:pPr algn="r" fontAlgn="b"/>
                      <a:r>
                        <a:rPr lang="sv-SE" sz="700" u="none" strike="noStrike">
                          <a:effectLst/>
                        </a:rPr>
                        <a:t>9549.9258602143700000</a:t>
                      </a:r>
                      <a:endParaRPr lang="sv-SE" sz="700" b="0" i="0" u="none" strike="noStrike">
                        <a:solidFill>
                          <a:srgbClr val="000000"/>
                        </a:solidFill>
                        <a:effectLst/>
                        <a:latin typeface="Liberation Sans"/>
                      </a:endParaRPr>
                    </a:p>
                  </a:txBody>
                  <a:tcPr marL="0" marR="0" marT="0" marB="0" anchor="b"/>
                </a:tc>
                <a:tc>
                  <a:txBody>
                    <a:bodyPr/>
                    <a:lstStyle/>
                    <a:p>
                      <a:pPr algn="r" fontAlgn="b"/>
                      <a:r>
                        <a:rPr lang="sv-SE" sz="700" u="none" strike="noStrike">
                          <a:effectLst/>
                        </a:rPr>
                        <a:t>412119.74765996700000</a:t>
                      </a:r>
                      <a:endParaRPr lang="sv-SE" sz="700" b="0" i="0" u="none" strike="noStrike">
                        <a:solidFill>
                          <a:srgbClr val="000000"/>
                        </a:solidFill>
                        <a:effectLst/>
                        <a:latin typeface="Liberation Sans"/>
                      </a:endParaRPr>
                    </a:p>
                  </a:txBody>
                  <a:tcPr marL="0" marR="0" marT="0" marB="0" anchor="b"/>
                </a:tc>
              </a:tr>
              <a:tr h="130045">
                <a:tc>
                  <a:txBody>
                    <a:bodyPr/>
                    <a:lstStyle/>
                    <a:p>
                      <a:pPr algn="r" fontAlgn="b"/>
                      <a:r>
                        <a:rPr lang="sv-SE" sz="700" u="none" strike="noStrike">
                          <a:effectLst/>
                        </a:rPr>
                        <a:t>-0.395</a:t>
                      </a:r>
                      <a:endParaRPr lang="sv-SE" sz="700" b="1" i="0" u="none" strike="noStrike">
                        <a:solidFill>
                          <a:srgbClr val="000000"/>
                        </a:solidFill>
                        <a:effectLst/>
                        <a:latin typeface="Liberation Sans"/>
                      </a:endParaRPr>
                    </a:p>
                  </a:txBody>
                  <a:tcPr marL="0" marR="0" marT="0" marB="0" anchor="b"/>
                </a:tc>
                <a:tc>
                  <a:txBody>
                    <a:bodyPr/>
                    <a:lstStyle/>
                    <a:p>
                      <a:pPr algn="r" fontAlgn="b"/>
                      <a:r>
                        <a:rPr lang="sv-SE" sz="700" u="none" strike="noStrike">
                          <a:effectLst/>
                        </a:rPr>
                        <a:t>-15</a:t>
                      </a:r>
                      <a:endParaRPr lang="sv-SE" sz="700" b="0" i="0" u="none" strike="noStrike">
                        <a:solidFill>
                          <a:srgbClr val="000000"/>
                        </a:solidFill>
                        <a:effectLst/>
                        <a:latin typeface="Liberation Sans"/>
                      </a:endParaRPr>
                    </a:p>
                  </a:txBody>
                  <a:tcPr marL="0" marR="0" marT="0" marB="0" anchor="b"/>
                </a:tc>
                <a:tc>
                  <a:txBody>
                    <a:bodyPr/>
                    <a:lstStyle/>
                    <a:p>
                      <a:pPr algn="r" fontAlgn="b"/>
                      <a:r>
                        <a:rPr lang="sv-SE" sz="700" u="none" strike="noStrike">
                          <a:effectLst/>
                        </a:rPr>
                        <a:t>12022.64435</a:t>
                      </a:r>
                      <a:endParaRPr lang="sv-SE" sz="700" b="1" i="0" u="none" strike="noStrike">
                        <a:solidFill>
                          <a:srgbClr val="000000"/>
                        </a:solidFill>
                        <a:effectLst/>
                        <a:latin typeface="Liberation Sans"/>
                      </a:endParaRPr>
                    </a:p>
                  </a:txBody>
                  <a:tcPr marL="0" marR="0" marT="0" marB="0" anchor="b"/>
                </a:tc>
                <a:tc>
                  <a:txBody>
                    <a:bodyPr/>
                    <a:lstStyle/>
                    <a:p>
                      <a:pPr algn="r" fontAlgn="b"/>
                      <a:r>
                        <a:rPr lang="sv-SE" sz="700" u="none" strike="noStrike">
                          <a:effectLst/>
                        </a:rPr>
                        <a:t>622593.6276</a:t>
                      </a:r>
                      <a:endParaRPr lang="sv-SE" sz="700" b="1" i="0" u="none" strike="noStrike">
                        <a:solidFill>
                          <a:srgbClr val="000000"/>
                        </a:solidFill>
                        <a:effectLst/>
                        <a:latin typeface="Liberation Sans"/>
                      </a:endParaRPr>
                    </a:p>
                  </a:txBody>
                  <a:tcPr marL="0" marR="0" marT="0" marB="0" anchor="b"/>
                </a:tc>
                <a:tc>
                  <a:txBody>
                    <a:bodyPr/>
                    <a:lstStyle/>
                    <a:p>
                      <a:pPr algn="r" fontAlgn="b"/>
                      <a:r>
                        <a:rPr lang="sv-SE" sz="700" u="none" strike="noStrike">
                          <a:effectLst/>
                        </a:rPr>
                        <a:t>0.005</a:t>
                      </a:r>
                      <a:endParaRPr lang="sv-SE" sz="700" b="0" i="0" u="none" strike="noStrike">
                        <a:solidFill>
                          <a:srgbClr val="000000"/>
                        </a:solidFill>
                        <a:effectLst/>
                        <a:latin typeface="Liberation Sans"/>
                      </a:endParaRPr>
                    </a:p>
                  </a:txBody>
                  <a:tcPr marL="0" marR="0" marT="0" marB="0" anchor="b"/>
                </a:tc>
                <a:tc>
                  <a:txBody>
                    <a:bodyPr/>
                    <a:lstStyle/>
                    <a:p>
                      <a:pPr algn="l" fontAlgn="b"/>
                      <a:endParaRPr lang="sv-SE" sz="700" b="0" i="0" u="none" strike="noStrike">
                        <a:solidFill>
                          <a:srgbClr val="000000"/>
                        </a:solidFill>
                        <a:effectLst/>
                        <a:latin typeface="Liberation Sans"/>
                      </a:endParaRPr>
                    </a:p>
                  </a:txBody>
                  <a:tcPr marL="0" marR="0" marT="0" marB="0" anchor="b"/>
                </a:tc>
                <a:tc>
                  <a:txBody>
                    <a:bodyPr/>
                    <a:lstStyle/>
                    <a:p>
                      <a:pPr algn="l" fontAlgn="b"/>
                      <a:endParaRPr lang="sv-SE" sz="700" b="0" i="0" u="none" strike="noStrike">
                        <a:solidFill>
                          <a:srgbClr val="000000"/>
                        </a:solidFill>
                        <a:effectLst/>
                        <a:latin typeface="Liberation Sans"/>
                      </a:endParaRPr>
                    </a:p>
                  </a:txBody>
                  <a:tcPr marL="0" marR="0" marT="0" marB="0" anchor="b"/>
                </a:tc>
                <a:tc>
                  <a:txBody>
                    <a:bodyPr/>
                    <a:lstStyle/>
                    <a:p>
                      <a:pPr algn="l" fontAlgn="b"/>
                      <a:endParaRPr lang="sv-SE" sz="700" b="0" i="0" u="none" strike="noStrike">
                        <a:solidFill>
                          <a:srgbClr val="000000"/>
                        </a:solidFill>
                        <a:effectLst/>
                        <a:latin typeface="Liberation Sans"/>
                      </a:endParaRPr>
                    </a:p>
                  </a:txBody>
                  <a:tcPr marL="0" marR="0" marT="0" marB="0" anchor="b"/>
                </a:tc>
                <a:tc>
                  <a:txBody>
                    <a:bodyPr/>
                    <a:lstStyle/>
                    <a:p>
                      <a:pPr algn="r" fontAlgn="b"/>
                      <a:r>
                        <a:rPr lang="sv-SE" sz="700" u="none" strike="noStrike">
                          <a:effectLst/>
                        </a:rPr>
                        <a:t>-0.39500000000000</a:t>
                      </a:r>
                      <a:endParaRPr lang="sv-SE" sz="700" b="0" i="0" u="none" strike="noStrike">
                        <a:solidFill>
                          <a:srgbClr val="000000"/>
                        </a:solidFill>
                        <a:effectLst/>
                        <a:latin typeface="Liberation Sans"/>
                      </a:endParaRPr>
                    </a:p>
                  </a:txBody>
                  <a:tcPr marL="0" marR="0" marT="0" marB="0" anchor="b"/>
                </a:tc>
                <a:tc>
                  <a:txBody>
                    <a:bodyPr/>
                    <a:lstStyle/>
                    <a:p>
                      <a:pPr algn="r" fontAlgn="b"/>
                      <a:r>
                        <a:rPr lang="sv-SE" sz="700" u="none" strike="noStrike">
                          <a:effectLst/>
                        </a:rPr>
                        <a:t>12022.6443461742000000</a:t>
                      </a:r>
                      <a:endParaRPr lang="sv-SE" sz="700" b="0" i="0" u="none" strike="noStrike">
                        <a:solidFill>
                          <a:srgbClr val="000000"/>
                        </a:solidFill>
                        <a:effectLst/>
                        <a:latin typeface="Liberation Sans"/>
                      </a:endParaRPr>
                    </a:p>
                  </a:txBody>
                  <a:tcPr marL="0" marR="0" marT="0" marB="0" anchor="b"/>
                </a:tc>
                <a:tc>
                  <a:txBody>
                    <a:bodyPr/>
                    <a:lstStyle/>
                    <a:p>
                      <a:pPr algn="r" fontAlgn="b"/>
                      <a:r>
                        <a:rPr lang="sv-SE" sz="700" u="none" strike="noStrike">
                          <a:effectLst/>
                        </a:rPr>
                        <a:t>622593.62763759000000</a:t>
                      </a:r>
                      <a:endParaRPr lang="sv-SE" sz="700" b="0" i="0" u="none" strike="noStrike">
                        <a:solidFill>
                          <a:srgbClr val="000000"/>
                        </a:solidFill>
                        <a:effectLst/>
                        <a:latin typeface="Liberation Sans"/>
                      </a:endParaRPr>
                    </a:p>
                  </a:txBody>
                  <a:tcPr marL="0" marR="0" marT="0" marB="0" anchor="b"/>
                </a:tc>
              </a:tr>
              <a:tr h="130045">
                <a:tc>
                  <a:txBody>
                    <a:bodyPr/>
                    <a:lstStyle/>
                    <a:p>
                      <a:pPr algn="r" fontAlgn="b"/>
                      <a:r>
                        <a:rPr lang="sv-SE" sz="700" u="none" strike="noStrike">
                          <a:effectLst/>
                        </a:rPr>
                        <a:t>-0.39</a:t>
                      </a:r>
                      <a:endParaRPr lang="sv-SE" sz="700" b="1" i="0" u="none" strike="noStrike">
                        <a:solidFill>
                          <a:srgbClr val="000000"/>
                        </a:solidFill>
                        <a:effectLst/>
                        <a:latin typeface="Liberation Sans"/>
                      </a:endParaRPr>
                    </a:p>
                  </a:txBody>
                  <a:tcPr marL="0" marR="0" marT="0" marB="0" anchor="b"/>
                </a:tc>
                <a:tc>
                  <a:txBody>
                    <a:bodyPr/>
                    <a:lstStyle/>
                    <a:p>
                      <a:pPr algn="r" fontAlgn="b"/>
                      <a:r>
                        <a:rPr lang="sv-SE" sz="700" u="none" strike="noStrike">
                          <a:effectLst/>
                        </a:rPr>
                        <a:t>-14</a:t>
                      </a:r>
                      <a:endParaRPr lang="sv-SE" sz="700" b="0" i="0" u="none" strike="noStrike">
                        <a:solidFill>
                          <a:srgbClr val="000000"/>
                        </a:solidFill>
                        <a:effectLst/>
                        <a:latin typeface="Liberation Sans"/>
                      </a:endParaRPr>
                    </a:p>
                  </a:txBody>
                  <a:tcPr marL="0" marR="0" marT="0" marB="0" anchor="b"/>
                </a:tc>
                <a:tc>
                  <a:txBody>
                    <a:bodyPr/>
                    <a:lstStyle/>
                    <a:p>
                      <a:pPr algn="r" fontAlgn="b"/>
                      <a:r>
                        <a:rPr lang="sv-SE" sz="700" u="none" strike="noStrike">
                          <a:effectLst/>
                        </a:rPr>
                        <a:t>15135.61248</a:t>
                      </a:r>
                      <a:endParaRPr lang="sv-SE" sz="700" b="1" i="0" u="none" strike="noStrike">
                        <a:solidFill>
                          <a:srgbClr val="000000"/>
                        </a:solidFill>
                        <a:effectLst/>
                        <a:latin typeface="Liberation Sans"/>
                      </a:endParaRPr>
                    </a:p>
                  </a:txBody>
                  <a:tcPr marL="0" marR="0" marT="0" marB="0" anchor="b"/>
                </a:tc>
                <a:tc>
                  <a:txBody>
                    <a:bodyPr/>
                    <a:lstStyle/>
                    <a:p>
                      <a:pPr algn="r" fontAlgn="b"/>
                      <a:r>
                        <a:rPr lang="sv-SE" sz="700" u="none" strike="noStrike">
                          <a:effectLst/>
                        </a:rPr>
                        <a:t>489874.3369</a:t>
                      </a:r>
                      <a:endParaRPr lang="sv-SE" sz="700" b="1" i="0" u="none" strike="noStrike">
                        <a:solidFill>
                          <a:srgbClr val="000000"/>
                        </a:solidFill>
                        <a:effectLst/>
                        <a:latin typeface="Liberation Sans"/>
                      </a:endParaRPr>
                    </a:p>
                  </a:txBody>
                  <a:tcPr marL="0" marR="0" marT="0" marB="0" anchor="b"/>
                </a:tc>
                <a:tc>
                  <a:txBody>
                    <a:bodyPr/>
                    <a:lstStyle/>
                    <a:p>
                      <a:pPr algn="r" fontAlgn="b"/>
                      <a:r>
                        <a:rPr lang="sv-SE" sz="700" u="none" strike="noStrike">
                          <a:effectLst/>
                        </a:rPr>
                        <a:t>0.008</a:t>
                      </a:r>
                      <a:endParaRPr lang="sv-SE" sz="700" b="0" i="0" u="none" strike="noStrike">
                        <a:solidFill>
                          <a:srgbClr val="000000"/>
                        </a:solidFill>
                        <a:effectLst/>
                        <a:latin typeface="Liberation Sans"/>
                      </a:endParaRPr>
                    </a:p>
                  </a:txBody>
                  <a:tcPr marL="0" marR="0" marT="0" marB="0" anchor="b"/>
                </a:tc>
                <a:tc>
                  <a:txBody>
                    <a:bodyPr/>
                    <a:lstStyle/>
                    <a:p>
                      <a:pPr algn="l" fontAlgn="b"/>
                      <a:endParaRPr lang="sv-SE" sz="700" b="0" i="0" u="none" strike="noStrike">
                        <a:solidFill>
                          <a:srgbClr val="000000"/>
                        </a:solidFill>
                        <a:effectLst/>
                        <a:latin typeface="Liberation Sans"/>
                      </a:endParaRPr>
                    </a:p>
                  </a:txBody>
                  <a:tcPr marL="0" marR="0" marT="0" marB="0" anchor="b"/>
                </a:tc>
                <a:tc>
                  <a:txBody>
                    <a:bodyPr/>
                    <a:lstStyle/>
                    <a:p>
                      <a:pPr algn="l" fontAlgn="b"/>
                      <a:endParaRPr lang="sv-SE" sz="700" b="0" i="0" u="none" strike="noStrike">
                        <a:solidFill>
                          <a:srgbClr val="000000"/>
                        </a:solidFill>
                        <a:effectLst/>
                        <a:latin typeface="Liberation Sans"/>
                      </a:endParaRPr>
                    </a:p>
                  </a:txBody>
                  <a:tcPr marL="0" marR="0" marT="0" marB="0" anchor="b"/>
                </a:tc>
                <a:tc>
                  <a:txBody>
                    <a:bodyPr/>
                    <a:lstStyle/>
                    <a:p>
                      <a:pPr algn="l" fontAlgn="b"/>
                      <a:endParaRPr lang="sv-SE" sz="700" b="0" i="0" u="none" strike="noStrike">
                        <a:solidFill>
                          <a:srgbClr val="000000"/>
                        </a:solidFill>
                        <a:effectLst/>
                        <a:latin typeface="Liberation Sans"/>
                      </a:endParaRPr>
                    </a:p>
                  </a:txBody>
                  <a:tcPr marL="0" marR="0" marT="0" marB="0" anchor="b"/>
                </a:tc>
                <a:tc>
                  <a:txBody>
                    <a:bodyPr/>
                    <a:lstStyle/>
                    <a:p>
                      <a:pPr algn="r" fontAlgn="b"/>
                      <a:r>
                        <a:rPr lang="sv-SE" sz="700" u="none" strike="noStrike">
                          <a:effectLst/>
                        </a:rPr>
                        <a:t>-0.39000000000000</a:t>
                      </a:r>
                      <a:endParaRPr lang="sv-SE" sz="700" b="0" i="0" u="none" strike="noStrike">
                        <a:solidFill>
                          <a:srgbClr val="000000"/>
                        </a:solidFill>
                        <a:effectLst/>
                        <a:latin typeface="Liberation Sans"/>
                      </a:endParaRPr>
                    </a:p>
                  </a:txBody>
                  <a:tcPr marL="0" marR="0" marT="0" marB="0" anchor="b"/>
                </a:tc>
                <a:tc>
                  <a:txBody>
                    <a:bodyPr/>
                    <a:lstStyle/>
                    <a:p>
                      <a:pPr algn="r" fontAlgn="b"/>
                      <a:r>
                        <a:rPr lang="sv-SE" sz="700" u="none" strike="noStrike">
                          <a:effectLst/>
                        </a:rPr>
                        <a:t>15135.6124843621000000</a:t>
                      </a:r>
                      <a:endParaRPr lang="sv-SE" sz="700" b="0" i="0" u="none" strike="noStrike">
                        <a:solidFill>
                          <a:srgbClr val="000000"/>
                        </a:solidFill>
                        <a:effectLst/>
                        <a:latin typeface="Liberation Sans"/>
                      </a:endParaRPr>
                    </a:p>
                  </a:txBody>
                  <a:tcPr marL="0" marR="0" marT="0" marB="0" anchor="b"/>
                </a:tc>
                <a:tc>
                  <a:txBody>
                    <a:bodyPr/>
                    <a:lstStyle/>
                    <a:p>
                      <a:pPr algn="r" fontAlgn="b"/>
                      <a:r>
                        <a:rPr lang="sv-SE" sz="700" u="none" strike="noStrike">
                          <a:effectLst/>
                        </a:rPr>
                        <a:t>489874.33690879700000</a:t>
                      </a:r>
                      <a:endParaRPr lang="sv-SE" sz="700" b="0" i="0" u="none" strike="noStrike">
                        <a:solidFill>
                          <a:srgbClr val="000000"/>
                        </a:solidFill>
                        <a:effectLst/>
                        <a:latin typeface="Liberation Sans"/>
                      </a:endParaRPr>
                    </a:p>
                  </a:txBody>
                  <a:tcPr marL="0" marR="0" marT="0" marB="0" anchor="b"/>
                </a:tc>
              </a:tr>
              <a:tr h="130045">
                <a:tc>
                  <a:txBody>
                    <a:bodyPr/>
                    <a:lstStyle/>
                    <a:p>
                      <a:pPr algn="r" fontAlgn="b"/>
                      <a:r>
                        <a:rPr lang="sv-SE" sz="700" u="none" strike="noStrike">
                          <a:effectLst/>
                        </a:rPr>
                        <a:t>-0.382</a:t>
                      </a:r>
                      <a:endParaRPr lang="sv-SE" sz="700" b="1" i="0" u="none" strike="noStrike">
                        <a:solidFill>
                          <a:srgbClr val="000000"/>
                        </a:solidFill>
                        <a:effectLst/>
                        <a:latin typeface="Liberation Sans"/>
                      </a:endParaRPr>
                    </a:p>
                  </a:txBody>
                  <a:tcPr marL="0" marR="0" marT="0" marB="0" anchor="b"/>
                </a:tc>
                <a:tc>
                  <a:txBody>
                    <a:bodyPr/>
                    <a:lstStyle/>
                    <a:p>
                      <a:pPr algn="r" fontAlgn="b"/>
                      <a:r>
                        <a:rPr lang="sv-SE" sz="700" u="none" strike="noStrike">
                          <a:effectLst/>
                        </a:rPr>
                        <a:t>-13</a:t>
                      </a:r>
                      <a:endParaRPr lang="sv-SE" sz="700" b="0" i="0" u="none" strike="noStrike">
                        <a:solidFill>
                          <a:srgbClr val="000000"/>
                        </a:solidFill>
                        <a:effectLst/>
                        <a:latin typeface="Liberation Sans"/>
                      </a:endParaRPr>
                    </a:p>
                  </a:txBody>
                  <a:tcPr marL="0" marR="0" marT="0" marB="0" anchor="b"/>
                </a:tc>
                <a:tc>
                  <a:txBody>
                    <a:bodyPr/>
                    <a:lstStyle/>
                    <a:p>
                      <a:pPr algn="r" fontAlgn="b"/>
                      <a:r>
                        <a:rPr lang="sv-SE" sz="700" u="none" strike="noStrike">
                          <a:effectLst/>
                        </a:rPr>
                        <a:t>19054.60718</a:t>
                      </a:r>
                      <a:endParaRPr lang="sv-SE" sz="700" b="1" i="0" u="none" strike="noStrike">
                        <a:solidFill>
                          <a:srgbClr val="000000"/>
                        </a:solidFill>
                        <a:effectLst/>
                        <a:latin typeface="Liberation Sans"/>
                      </a:endParaRPr>
                    </a:p>
                  </a:txBody>
                  <a:tcPr marL="0" marR="0" marT="0" marB="0" anchor="b"/>
                </a:tc>
                <a:tc>
                  <a:txBody>
                    <a:bodyPr/>
                    <a:lstStyle/>
                    <a:p>
                      <a:pPr algn="r" fontAlgn="b"/>
                      <a:r>
                        <a:rPr lang="sv-SE" sz="700" u="none" strike="noStrike">
                          <a:effectLst/>
                        </a:rPr>
                        <a:t>704817.4301</a:t>
                      </a:r>
                      <a:endParaRPr lang="sv-SE" sz="700" b="1" i="0" u="none" strike="noStrike">
                        <a:solidFill>
                          <a:srgbClr val="000000"/>
                        </a:solidFill>
                        <a:effectLst/>
                        <a:latin typeface="Liberation Sans"/>
                      </a:endParaRPr>
                    </a:p>
                  </a:txBody>
                  <a:tcPr marL="0" marR="0" marT="0" marB="0" anchor="b"/>
                </a:tc>
                <a:tc>
                  <a:txBody>
                    <a:bodyPr/>
                    <a:lstStyle/>
                    <a:p>
                      <a:pPr algn="r" fontAlgn="b"/>
                      <a:r>
                        <a:rPr lang="sv-SE" sz="700" u="none" strike="noStrike">
                          <a:effectLst/>
                        </a:rPr>
                        <a:t>0.007</a:t>
                      </a:r>
                      <a:endParaRPr lang="sv-SE" sz="700" b="0" i="0" u="none" strike="noStrike">
                        <a:solidFill>
                          <a:srgbClr val="000000"/>
                        </a:solidFill>
                        <a:effectLst/>
                        <a:latin typeface="Liberation Sans"/>
                      </a:endParaRPr>
                    </a:p>
                  </a:txBody>
                  <a:tcPr marL="0" marR="0" marT="0" marB="0" anchor="b"/>
                </a:tc>
                <a:tc>
                  <a:txBody>
                    <a:bodyPr/>
                    <a:lstStyle/>
                    <a:p>
                      <a:pPr algn="l" fontAlgn="b"/>
                      <a:endParaRPr lang="sv-SE" sz="700" b="0" i="0" u="none" strike="noStrike">
                        <a:solidFill>
                          <a:srgbClr val="000000"/>
                        </a:solidFill>
                        <a:effectLst/>
                        <a:latin typeface="Liberation Sans"/>
                      </a:endParaRPr>
                    </a:p>
                  </a:txBody>
                  <a:tcPr marL="0" marR="0" marT="0" marB="0" anchor="b"/>
                </a:tc>
                <a:tc>
                  <a:txBody>
                    <a:bodyPr/>
                    <a:lstStyle/>
                    <a:p>
                      <a:pPr algn="l" fontAlgn="b"/>
                      <a:endParaRPr lang="sv-SE" sz="700" b="0" i="0" u="none" strike="noStrike">
                        <a:solidFill>
                          <a:srgbClr val="000000"/>
                        </a:solidFill>
                        <a:effectLst/>
                        <a:latin typeface="Liberation Sans"/>
                      </a:endParaRPr>
                    </a:p>
                  </a:txBody>
                  <a:tcPr marL="0" marR="0" marT="0" marB="0" anchor="b"/>
                </a:tc>
                <a:tc>
                  <a:txBody>
                    <a:bodyPr/>
                    <a:lstStyle/>
                    <a:p>
                      <a:pPr algn="l" fontAlgn="b"/>
                      <a:endParaRPr lang="sv-SE" sz="700" b="0" i="0" u="none" strike="noStrike">
                        <a:solidFill>
                          <a:srgbClr val="000000"/>
                        </a:solidFill>
                        <a:effectLst/>
                        <a:latin typeface="Liberation Sans"/>
                      </a:endParaRPr>
                    </a:p>
                  </a:txBody>
                  <a:tcPr marL="0" marR="0" marT="0" marB="0" anchor="b"/>
                </a:tc>
                <a:tc>
                  <a:txBody>
                    <a:bodyPr/>
                    <a:lstStyle/>
                    <a:p>
                      <a:pPr algn="r" fontAlgn="b"/>
                      <a:r>
                        <a:rPr lang="sv-SE" sz="700" u="none" strike="noStrike">
                          <a:effectLst/>
                        </a:rPr>
                        <a:t>-0.38200000000000</a:t>
                      </a:r>
                      <a:endParaRPr lang="sv-SE" sz="700" b="0" i="0" u="none" strike="noStrike">
                        <a:solidFill>
                          <a:srgbClr val="000000"/>
                        </a:solidFill>
                        <a:effectLst/>
                        <a:latin typeface="Liberation Sans"/>
                      </a:endParaRPr>
                    </a:p>
                  </a:txBody>
                  <a:tcPr marL="0" marR="0" marT="0" marB="0" anchor="b"/>
                </a:tc>
                <a:tc>
                  <a:txBody>
                    <a:bodyPr/>
                    <a:lstStyle/>
                    <a:p>
                      <a:pPr algn="r" fontAlgn="b"/>
                      <a:r>
                        <a:rPr lang="sv-SE" sz="700" u="none" strike="noStrike">
                          <a:effectLst/>
                        </a:rPr>
                        <a:t>19054.6071796325000000</a:t>
                      </a:r>
                      <a:endParaRPr lang="sv-SE" sz="700" b="0" i="0" u="none" strike="noStrike">
                        <a:solidFill>
                          <a:srgbClr val="000000"/>
                        </a:solidFill>
                        <a:effectLst/>
                        <a:latin typeface="Liberation Sans"/>
                      </a:endParaRPr>
                    </a:p>
                  </a:txBody>
                  <a:tcPr marL="0" marR="0" marT="0" marB="0" anchor="b"/>
                </a:tc>
                <a:tc>
                  <a:txBody>
                    <a:bodyPr/>
                    <a:lstStyle/>
                    <a:p>
                      <a:pPr algn="r" fontAlgn="b"/>
                      <a:r>
                        <a:rPr lang="sv-SE" sz="700" u="none" strike="noStrike">
                          <a:effectLst/>
                        </a:rPr>
                        <a:t>704817.43008034500000</a:t>
                      </a:r>
                      <a:endParaRPr lang="sv-SE" sz="700" b="0" i="0" u="none" strike="noStrike">
                        <a:solidFill>
                          <a:srgbClr val="000000"/>
                        </a:solidFill>
                        <a:effectLst/>
                        <a:latin typeface="Liberation Sans"/>
                      </a:endParaRPr>
                    </a:p>
                  </a:txBody>
                  <a:tcPr marL="0" marR="0" marT="0" marB="0" anchor="b"/>
                </a:tc>
              </a:tr>
              <a:tr h="130045">
                <a:tc>
                  <a:txBody>
                    <a:bodyPr/>
                    <a:lstStyle/>
                    <a:p>
                      <a:pPr algn="r" fontAlgn="b"/>
                      <a:r>
                        <a:rPr lang="sv-SE" sz="700" u="none" strike="noStrike">
                          <a:effectLst/>
                        </a:rPr>
                        <a:t>-0.375</a:t>
                      </a:r>
                      <a:endParaRPr lang="sv-SE" sz="700" b="1" i="0" u="none" strike="noStrike">
                        <a:solidFill>
                          <a:srgbClr val="000000"/>
                        </a:solidFill>
                        <a:effectLst/>
                        <a:latin typeface="Liberation Sans"/>
                      </a:endParaRPr>
                    </a:p>
                  </a:txBody>
                  <a:tcPr marL="0" marR="0" marT="0" marB="0" anchor="b"/>
                </a:tc>
                <a:tc>
                  <a:txBody>
                    <a:bodyPr/>
                    <a:lstStyle/>
                    <a:p>
                      <a:pPr algn="r" fontAlgn="b"/>
                      <a:r>
                        <a:rPr lang="sv-SE" sz="700" u="none" strike="noStrike">
                          <a:effectLst/>
                        </a:rPr>
                        <a:t>-12</a:t>
                      </a:r>
                      <a:endParaRPr lang="sv-SE" sz="700" b="0" i="0" u="none" strike="noStrike">
                        <a:solidFill>
                          <a:srgbClr val="000000"/>
                        </a:solidFill>
                        <a:effectLst/>
                        <a:latin typeface="Liberation Sans"/>
                      </a:endParaRPr>
                    </a:p>
                  </a:txBody>
                  <a:tcPr marL="0" marR="0" marT="0" marB="0" anchor="b"/>
                </a:tc>
                <a:tc>
                  <a:txBody>
                    <a:bodyPr/>
                    <a:lstStyle/>
                    <a:p>
                      <a:pPr algn="r" fontAlgn="b"/>
                      <a:r>
                        <a:rPr lang="sv-SE" sz="700" u="none" strike="noStrike">
                          <a:effectLst/>
                        </a:rPr>
                        <a:t>23988.32919</a:t>
                      </a:r>
                      <a:endParaRPr lang="sv-SE" sz="700" b="1" i="0" u="none" strike="noStrike">
                        <a:solidFill>
                          <a:srgbClr val="000000"/>
                        </a:solidFill>
                        <a:effectLst/>
                        <a:latin typeface="Liberation Sans"/>
                      </a:endParaRPr>
                    </a:p>
                  </a:txBody>
                  <a:tcPr marL="0" marR="0" marT="0" marB="0" anchor="b"/>
                </a:tc>
                <a:tc>
                  <a:txBody>
                    <a:bodyPr/>
                    <a:lstStyle/>
                    <a:p>
                      <a:pPr algn="r" fontAlgn="b"/>
                      <a:r>
                        <a:rPr lang="sv-SE" sz="700" u="none" strike="noStrike">
                          <a:effectLst/>
                        </a:rPr>
                        <a:t>690132.0015</a:t>
                      </a:r>
                      <a:endParaRPr lang="sv-SE" sz="700" b="1" i="0" u="none" strike="noStrike">
                        <a:solidFill>
                          <a:srgbClr val="000000"/>
                        </a:solidFill>
                        <a:effectLst/>
                        <a:latin typeface="Liberation Sans"/>
                      </a:endParaRPr>
                    </a:p>
                  </a:txBody>
                  <a:tcPr marL="0" marR="0" marT="0" marB="0" anchor="b"/>
                </a:tc>
                <a:tc>
                  <a:txBody>
                    <a:bodyPr/>
                    <a:lstStyle/>
                    <a:p>
                      <a:pPr algn="r" fontAlgn="b"/>
                      <a:r>
                        <a:rPr lang="sv-SE" sz="700" u="none" strike="noStrike">
                          <a:effectLst/>
                        </a:rPr>
                        <a:t>0.009</a:t>
                      </a:r>
                      <a:endParaRPr lang="sv-SE" sz="700" b="0" i="0" u="none" strike="noStrike">
                        <a:solidFill>
                          <a:srgbClr val="000000"/>
                        </a:solidFill>
                        <a:effectLst/>
                        <a:latin typeface="Liberation Sans"/>
                      </a:endParaRPr>
                    </a:p>
                  </a:txBody>
                  <a:tcPr marL="0" marR="0" marT="0" marB="0" anchor="b"/>
                </a:tc>
                <a:tc>
                  <a:txBody>
                    <a:bodyPr/>
                    <a:lstStyle/>
                    <a:p>
                      <a:pPr algn="l" fontAlgn="b"/>
                      <a:endParaRPr lang="sv-SE" sz="700" b="0" i="0" u="none" strike="noStrike">
                        <a:solidFill>
                          <a:srgbClr val="000000"/>
                        </a:solidFill>
                        <a:effectLst/>
                        <a:latin typeface="Liberation Sans"/>
                      </a:endParaRPr>
                    </a:p>
                  </a:txBody>
                  <a:tcPr marL="0" marR="0" marT="0" marB="0" anchor="b"/>
                </a:tc>
                <a:tc>
                  <a:txBody>
                    <a:bodyPr/>
                    <a:lstStyle/>
                    <a:p>
                      <a:pPr algn="l" fontAlgn="b"/>
                      <a:endParaRPr lang="sv-SE" sz="700" b="0" i="0" u="none" strike="noStrike">
                        <a:solidFill>
                          <a:srgbClr val="000000"/>
                        </a:solidFill>
                        <a:effectLst/>
                        <a:latin typeface="Liberation Sans"/>
                      </a:endParaRPr>
                    </a:p>
                  </a:txBody>
                  <a:tcPr marL="0" marR="0" marT="0" marB="0" anchor="b"/>
                </a:tc>
                <a:tc>
                  <a:txBody>
                    <a:bodyPr/>
                    <a:lstStyle/>
                    <a:p>
                      <a:pPr algn="l" fontAlgn="b"/>
                      <a:endParaRPr lang="sv-SE" sz="700" b="0" i="0" u="none" strike="noStrike">
                        <a:solidFill>
                          <a:srgbClr val="000000"/>
                        </a:solidFill>
                        <a:effectLst/>
                        <a:latin typeface="Liberation Sans"/>
                      </a:endParaRPr>
                    </a:p>
                  </a:txBody>
                  <a:tcPr marL="0" marR="0" marT="0" marB="0" anchor="b"/>
                </a:tc>
                <a:tc>
                  <a:txBody>
                    <a:bodyPr/>
                    <a:lstStyle/>
                    <a:p>
                      <a:pPr algn="r" fontAlgn="b"/>
                      <a:r>
                        <a:rPr lang="sv-SE" sz="700" u="none" strike="noStrike">
                          <a:effectLst/>
                        </a:rPr>
                        <a:t>-0.37500000000000</a:t>
                      </a:r>
                      <a:endParaRPr lang="sv-SE" sz="700" b="0" i="0" u="none" strike="noStrike">
                        <a:solidFill>
                          <a:srgbClr val="000000"/>
                        </a:solidFill>
                        <a:effectLst/>
                        <a:latin typeface="Liberation Sans"/>
                      </a:endParaRPr>
                    </a:p>
                  </a:txBody>
                  <a:tcPr marL="0" marR="0" marT="0" marB="0" anchor="b"/>
                </a:tc>
                <a:tc>
                  <a:txBody>
                    <a:bodyPr/>
                    <a:lstStyle/>
                    <a:p>
                      <a:pPr algn="r" fontAlgn="b"/>
                      <a:r>
                        <a:rPr lang="sv-SE" sz="700" u="none" strike="noStrike">
                          <a:effectLst/>
                        </a:rPr>
                        <a:t>23988.3291901949000000</a:t>
                      </a:r>
                      <a:endParaRPr lang="sv-SE" sz="700" b="0" i="0" u="none" strike="noStrike">
                        <a:solidFill>
                          <a:srgbClr val="000000"/>
                        </a:solidFill>
                        <a:effectLst/>
                        <a:latin typeface="Liberation Sans"/>
                      </a:endParaRPr>
                    </a:p>
                  </a:txBody>
                  <a:tcPr marL="0" marR="0" marT="0" marB="0" anchor="b"/>
                </a:tc>
                <a:tc>
                  <a:txBody>
                    <a:bodyPr/>
                    <a:lstStyle/>
                    <a:p>
                      <a:pPr algn="r" fontAlgn="b"/>
                      <a:r>
                        <a:rPr lang="sv-SE" sz="700" u="none" strike="noStrike">
                          <a:effectLst/>
                        </a:rPr>
                        <a:t>690132.00153613600000</a:t>
                      </a:r>
                      <a:endParaRPr lang="sv-SE" sz="700" b="0" i="0" u="none" strike="noStrike">
                        <a:solidFill>
                          <a:srgbClr val="000000"/>
                        </a:solidFill>
                        <a:effectLst/>
                        <a:latin typeface="Liberation Sans"/>
                      </a:endParaRPr>
                    </a:p>
                  </a:txBody>
                  <a:tcPr marL="0" marR="0" marT="0" marB="0" anchor="b"/>
                </a:tc>
              </a:tr>
              <a:tr h="130045">
                <a:tc>
                  <a:txBody>
                    <a:bodyPr/>
                    <a:lstStyle/>
                    <a:p>
                      <a:pPr algn="r" fontAlgn="b"/>
                      <a:r>
                        <a:rPr lang="sv-SE" sz="700" u="none" strike="noStrike">
                          <a:effectLst/>
                        </a:rPr>
                        <a:t>-0.366</a:t>
                      </a:r>
                      <a:endParaRPr lang="sv-SE" sz="700" b="1" i="0" u="none" strike="noStrike">
                        <a:solidFill>
                          <a:srgbClr val="000000"/>
                        </a:solidFill>
                        <a:effectLst/>
                        <a:latin typeface="Liberation Sans"/>
                      </a:endParaRPr>
                    </a:p>
                  </a:txBody>
                  <a:tcPr marL="0" marR="0" marT="0" marB="0" anchor="b"/>
                </a:tc>
                <a:tc>
                  <a:txBody>
                    <a:bodyPr/>
                    <a:lstStyle/>
                    <a:p>
                      <a:pPr algn="r" fontAlgn="b"/>
                      <a:r>
                        <a:rPr lang="sv-SE" sz="700" u="none" strike="noStrike">
                          <a:effectLst/>
                        </a:rPr>
                        <a:t>-11</a:t>
                      </a:r>
                      <a:endParaRPr lang="sv-SE" sz="700" b="0" i="0" u="none" strike="noStrike">
                        <a:solidFill>
                          <a:srgbClr val="000000"/>
                        </a:solidFill>
                        <a:effectLst/>
                        <a:latin typeface="Liberation Sans"/>
                      </a:endParaRPr>
                    </a:p>
                  </a:txBody>
                  <a:tcPr marL="0" marR="0" marT="0" marB="0" anchor="b"/>
                </a:tc>
                <a:tc>
                  <a:txBody>
                    <a:bodyPr/>
                    <a:lstStyle/>
                    <a:p>
                      <a:pPr algn="r" fontAlgn="b"/>
                      <a:r>
                        <a:rPr lang="sv-SE" sz="700" u="none" strike="noStrike">
                          <a:effectLst/>
                        </a:rPr>
                        <a:t>30199.5172</a:t>
                      </a:r>
                      <a:endParaRPr lang="sv-SE" sz="700" b="1" i="0" u="none" strike="noStrike">
                        <a:solidFill>
                          <a:srgbClr val="000000"/>
                        </a:solidFill>
                        <a:effectLst/>
                        <a:latin typeface="Liberation Sans"/>
                      </a:endParaRPr>
                    </a:p>
                  </a:txBody>
                  <a:tcPr marL="0" marR="0" marT="0" marB="0" anchor="b"/>
                </a:tc>
                <a:tc>
                  <a:txBody>
                    <a:bodyPr/>
                    <a:lstStyle/>
                    <a:p>
                      <a:pPr algn="r" fontAlgn="b"/>
                      <a:r>
                        <a:rPr lang="sv-SE" sz="700" u="none" strike="noStrike">
                          <a:effectLst/>
                        </a:rPr>
                        <a:t>710856.5844</a:t>
                      </a:r>
                      <a:endParaRPr lang="sv-SE" sz="700" b="1" i="0" u="none" strike="noStrike">
                        <a:solidFill>
                          <a:srgbClr val="000000"/>
                        </a:solidFill>
                        <a:effectLst/>
                        <a:latin typeface="Liberation Sans"/>
                      </a:endParaRPr>
                    </a:p>
                  </a:txBody>
                  <a:tcPr marL="0" marR="0" marT="0" marB="0" anchor="b"/>
                </a:tc>
                <a:tc>
                  <a:txBody>
                    <a:bodyPr/>
                    <a:lstStyle/>
                    <a:p>
                      <a:pPr algn="r" fontAlgn="b"/>
                      <a:r>
                        <a:rPr lang="sv-SE" sz="700" u="none" strike="noStrike">
                          <a:effectLst/>
                        </a:rPr>
                        <a:t>0.011</a:t>
                      </a:r>
                      <a:endParaRPr lang="sv-SE" sz="700" b="0" i="0" u="none" strike="noStrike">
                        <a:solidFill>
                          <a:srgbClr val="000000"/>
                        </a:solidFill>
                        <a:effectLst/>
                        <a:latin typeface="Liberation Sans"/>
                      </a:endParaRPr>
                    </a:p>
                  </a:txBody>
                  <a:tcPr marL="0" marR="0" marT="0" marB="0" anchor="b"/>
                </a:tc>
                <a:tc>
                  <a:txBody>
                    <a:bodyPr/>
                    <a:lstStyle/>
                    <a:p>
                      <a:pPr algn="l" fontAlgn="b"/>
                      <a:endParaRPr lang="sv-SE" sz="700" b="0" i="0" u="none" strike="noStrike">
                        <a:solidFill>
                          <a:srgbClr val="000000"/>
                        </a:solidFill>
                        <a:effectLst/>
                        <a:latin typeface="Liberation Sans"/>
                      </a:endParaRPr>
                    </a:p>
                  </a:txBody>
                  <a:tcPr marL="0" marR="0" marT="0" marB="0" anchor="b"/>
                </a:tc>
                <a:tc>
                  <a:txBody>
                    <a:bodyPr/>
                    <a:lstStyle/>
                    <a:p>
                      <a:pPr algn="l" fontAlgn="b"/>
                      <a:endParaRPr lang="sv-SE" sz="700" b="0" i="0" u="none" strike="noStrike">
                        <a:solidFill>
                          <a:srgbClr val="000000"/>
                        </a:solidFill>
                        <a:effectLst/>
                        <a:latin typeface="Liberation Sans"/>
                      </a:endParaRPr>
                    </a:p>
                  </a:txBody>
                  <a:tcPr marL="0" marR="0" marT="0" marB="0" anchor="b"/>
                </a:tc>
                <a:tc>
                  <a:txBody>
                    <a:bodyPr/>
                    <a:lstStyle/>
                    <a:p>
                      <a:pPr algn="l" fontAlgn="b"/>
                      <a:endParaRPr lang="sv-SE" sz="700" b="0" i="0" u="none" strike="noStrike">
                        <a:solidFill>
                          <a:srgbClr val="000000"/>
                        </a:solidFill>
                        <a:effectLst/>
                        <a:latin typeface="Liberation Sans"/>
                      </a:endParaRPr>
                    </a:p>
                  </a:txBody>
                  <a:tcPr marL="0" marR="0" marT="0" marB="0" anchor="b"/>
                </a:tc>
                <a:tc>
                  <a:txBody>
                    <a:bodyPr/>
                    <a:lstStyle/>
                    <a:p>
                      <a:pPr algn="r" fontAlgn="b"/>
                      <a:r>
                        <a:rPr lang="sv-SE" sz="700" u="none" strike="noStrike">
                          <a:effectLst/>
                        </a:rPr>
                        <a:t>-0.36600000000000</a:t>
                      </a:r>
                      <a:endParaRPr lang="sv-SE" sz="700" b="0" i="0" u="none" strike="noStrike">
                        <a:solidFill>
                          <a:srgbClr val="000000"/>
                        </a:solidFill>
                        <a:effectLst/>
                        <a:latin typeface="Liberation Sans"/>
                      </a:endParaRPr>
                    </a:p>
                  </a:txBody>
                  <a:tcPr marL="0" marR="0" marT="0" marB="0" anchor="b"/>
                </a:tc>
                <a:tc>
                  <a:txBody>
                    <a:bodyPr/>
                    <a:lstStyle/>
                    <a:p>
                      <a:pPr algn="r" fontAlgn="b"/>
                      <a:r>
                        <a:rPr lang="sv-SE" sz="700" u="none" strike="noStrike">
                          <a:effectLst/>
                        </a:rPr>
                        <a:t>30199.5172040202000000</a:t>
                      </a:r>
                      <a:endParaRPr lang="sv-SE" sz="700" b="0" i="0" u="none" strike="noStrike">
                        <a:solidFill>
                          <a:srgbClr val="000000"/>
                        </a:solidFill>
                        <a:effectLst/>
                        <a:latin typeface="Liberation Sans"/>
                      </a:endParaRPr>
                    </a:p>
                  </a:txBody>
                  <a:tcPr marL="0" marR="0" marT="0" marB="0" anchor="b"/>
                </a:tc>
                <a:tc>
                  <a:txBody>
                    <a:bodyPr/>
                    <a:lstStyle/>
                    <a:p>
                      <a:pPr algn="r" fontAlgn="b"/>
                      <a:r>
                        <a:rPr lang="sv-SE" sz="700" u="none" strike="noStrike">
                          <a:effectLst/>
                        </a:rPr>
                        <a:t>710856.58436691400000</a:t>
                      </a:r>
                      <a:endParaRPr lang="sv-SE" sz="700" b="0" i="0" u="none" strike="noStrike">
                        <a:solidFill>
                          <a:srgbClr val="000000"/>
                        </a:solidFill>
                        <a:effectLst/>
                        <a:latin typeface="Liberation Sans"/>
                      </a:endParaRPr>
                    </a:p>
                  </a:txBody>
                  <a:tcPr marL="0" marR="0" marT="0" marB="0" anchor="b"/>
                </a:tc>
              </a:tr>
              <a:tr h="130045">
                <a:tc>
                  <a:txBody>
                    <a:bodyPr/>
                    <a:lstStyle/>
                    <a:p>
                      <a:pPr algn="r" fontAlgn="b"/>
                      <a:r>
                        <a:rPr lang="sv-SE" sz="700" u="none" strike="noStrike">
                          <a:effectLst/>
                        </a:rPr>
                        <a:t>-0.355</a:t>
                      </a:r>
                      <a:endParaRPr lang="sv-SE" sz="700" b="1" i="0" u="none" strike="noStrike">
                        <a:solidFill>
                          <a:srgbClr val="000000"/>
                        </a:solidFill>
                        <a:effectLst/>
                        <a:latin typeface="Liberation Sans"/>
                      </a:endParaRPr>
                    </a:p>
                  </a:txBody>
                  <a:tcPr marL="0" marR="0" marT="0" marB="0" anchor="b"/>
                </a:tc>
                <a:tc>
                  <a:txBody>
                    <a:bodyPr/>
                    <a:lstStyle/>
                    <a:p>
                      <a:pPr algn="r" fontAlgn="b"/>
                      <a:r>
                        <a:rPr lang="sv-SE" sz="700" u="none" strike="noStrike">
                          <a:effectLst/>
                        </a:rPr>
                        <a:t>-10</a:t>
                      </a:r>
                      <a:endParaRPr lang="sv-SE" sz="700" b="0" i="0" u="none" strike="noStrike">
                        <a:solidFill>
                          <a:srgbClr val="000000"/>
                        </a:solidFill>
                        <a:effectLst/>
                        <a:latin typeface="Liberation Sans"/>
                      </a:endParaRPr>
                    </a:p>
                  </a:txBody>
                  <a:tcPr marL="0" marR="0" marT="0" marB="0" anchor="b"/>
                </a:tc>
                <a:tc>
                  <a:txBody>
                    <a:bodyPr/>
                    <a:lstStyle/>
                    <a:p>
                      <a:pPr algn="r" fontAlgn="b"/>
                      <a:r>
                        <a:rPr lang="sv-SE" sz="700" u="none" strike="noStrike">
                          <a:effectLst/>
                        </a:rPr>
                        <a:t>38018.93963</a:t>
                      </a:r>
                      <a:endParaRPr lang="sv-SE" sz="700" b="1" i="0" u="none" strike="noStrike">
                        <a:solidFill>
                          <a:srgbClr val="000000"/>
                        </a:solidFill>
                        <a:effectLst/>
                        <a:latin typeface="Liberation Sans"/>
                      </a:endParaRPr>
                    </a:p>
                  </a:txBody>
                  <a:tcPr marL="0" marR="0" marT="0" marB="0" anchor="b"/>
                </a:tc>
                <a:tc>
                  <a:txBody>
                    <a:bodyPr/>
                    <a:lstStyle/>
                    <a:p>
                      <a:pPr algn="r" fontAlgn="b"/>
                      <a:r>
                        <a:rPr lang="sv-SE" sz="700" u="none" strike="noStrike">
                          <a:effectLst/>
                        </a:rPr>
                        <a:t>820339.1334</a:t>
                      </a:r>
                      <a:endParaRPr lang="sv-SE" sz="700" b="1" i="0" u="none" strike="noStrike">
                        <a:solidFill>
                          <a:srgbClr val="000000"/>
                        </a:solidFill>
                        <a:effectLst/>
                        <a:latin typeface="Liberation Sans"/>
                      </a:endParaRPr>
                    </a:p>
                  </a:txBody>
                  <a:tcPr marL="0" marR="0" marT="0" marB="0" anchor="b"/>
                </a:tc>
                <a:tc>
                  <a:txBody>
                    <a:bodyPr/>
                    <a:lstStyle/>
                    <a:p>
                      <a:pPr algn="r" fontAlgn="b"/>
                      <a:r>
                        <a:rPr lang="sv-SE" sz="700" u="none" strike="noStrike">
                          <a:effectLst/>
                        </a:rPr>
                        <a:t>0.012</a:t>
                      </a:r>
                      <a:endParaRPr lang="sv-SE" sz="700" b="0" i="0" u="none" strike="noStrike">
                        <a:solidFill>
                          <a:srgbClr val="000000"/>
                        </a:solidFill>
                        <a:effectLst/>
                        <a:latin typeface="Liberation Sans"/>
                      </a:endParaRPr>
                    </a:p>
                  </a:txBody>
                  <a:tcPr marL="0" marR="0" marT="0" marB="0" anchor="b"/>
                </a:tc>
                <a:tc>
                  <a:txBody>
                    <a:bodyPr/>
                    <a:lstStyle/>
                    <a:p>
                      <a:pPr algn="l" fontAlgn="b"/>
                      <a:endParaRPr lang="sv-SE" sz="700" b="0" i="0" u="none" strike="noStrike">
                        <a:solidFill>
                          <a:srgbClr val="000000"/>
                        </a:solidFill>
                        <a:effectLst/>
                        <a:latin typeface="Liberation Sans"/>
                      </a:endParaRPr>
                    </a:p>
                  </a:txBody>
                  <a:tcPr marL="0" marR="0" marT="0" marB="0" anchor="b"/>
                </a:tc>
                <a:tc>
                  <a:txBody>
                    <a:bodyPr/>
                    <a:lstStyle/>
                    <a:p>
                      <a:pPr algn="l" fontAlgn="b"/>
                      <a:endParaRPr lang="sv-SE" sz="700" b="0" i="0" u="none" strike="noStrike">
                        <a:solidFill>
                          <a:srgbClr val="000000"/>
                        </a:solidFill>
                        <a:effectLst/>
                        <a:latin typeface="Liberation Sans"/>
                      </a:endParaRPr>
                    </a:p>
                  </a:txBody>
                  <a:tcPr marL="0" marR="0" marT="0" marB="0" anchor="b"/>
                </a:tc>
                <a:tc>
                  <a:txBody>
                    <a:bodyPr/>
                    <a:lstStyle/>
                    <a:p>
                      <a:pPr algn="l" fontAlgn="b"/>
                      <a:endParaRPr lang="sv-SE" sz="700" b="0" i="0" u="none" strike="noStrike">
                        <a:solidFill>
                          <a:srgbClr val="000000"/>
                        </a:solidFill>
                        <a:effectLst/>
                        <a:latin typeface="Liberation Sans"/>
                      </a:endParaRPr>
                    </a:p>
                  </a:txBody>
                  <a:tcPr marL="0" marR="0" marT="0" marB="0" anchor="b"/>
                </a:tc>
                <a:tc>
                  <a:txBody>
                    <a:bodyPr/>
                    <a:lstStyle/>
                    <a:p>
                      <a:pPr algn="r" fontAlgn="b"/>
                      <a:r>
                        <a:rPr lang="sv-SE" sz="700" u="none" strike="noStrike">
                          <a:effectLst/>
                        </a:rPr>
                        <a:t>-0.35500000000000</a:t>
                      </a:r>
                      <a:endParaRPr lang="sv-SE" sz="700" b="0" i="0" u="none" strike="noStrike">
                        <a:solidFill>
                          <a:srgbClr val="000000"/>
                        </a:solidFill>
                        <a:effectLst/>
                        <a:latin typeface="Liberation Sans"/>
                      </a:endParaRPr>
                    </a:p>
                  </a:txBody>
                  <a:tcPr marL="0" marR="0" marT="0" marB="0" anchor="b"/>
                </a:tc>
                <a:tc>
                  <a:txBody>
                    <a:bodyPr/>
                    <a:lstStyle/>
                    <a:p>
                      <a:pPr algn="r" fontAlgn="b"/>
                      <a:r>
                        <a:rPr lang="sv-SE" sz="700" u="none" strike="noStrike">
                          <a:effectLst/>
                        </a:rPr>
                        <a:t>38018.9396320562000000</a:t>
                      </a:r>
                      <a:endParaRPr lang="sv-SE" sz="700" b="0" i="0" u="none" strike="noStrike">
                        <a:solidFill>
                          <a:srgbClr val="000000"/>
                        </a:solidFill>
                        <a:effectLst/>
                        <a:latin typeface="Liberation Sans"/>
                      </a:endParaRPr>
                    </a:p>
                  </a:txBody>
                  <a:tcPr marL="0" marR="0" marT="0" marB="0" anchor="b"/>
                </a:tc>
                <a:tc>
                  <a:txBody>
                    <a:bodyPr/>
                    <a:lstStyle/>
                    <a:p>
                      <a:pPr algn="r" fontAlgn="b"/>
                      <a:r>
                        <a:rPr lang="sv-SE" sz="700" u="none" strike="noStrike">
                          <a:effectLst/>
                        </a:rPr>
                        <a:t>820339.13335064400000</a:t>
                      </a:r>
                      <a:endParaRPr lang="sv-SE" sz="700" b="0" i="0" u="none" strike="noStrike">
                        <a:solidFill>
                          <a:srgbClr val="000000"/>
                        </a:solidFill>
                        <a:effectLst/>
                        <a:latin typeface="Liberation Sans"/>
                      </a:endParaRPr>
                    </a:p>
                  </a:txBody>
                  <a:tcPr marL="0" marR="0" marT="0" marB="0" anchor="b"/>
                </a:tc>
              </a:tr>
              <a:tr h="130045">
                <a:tc>
                  <a:txBody>
                    <a:bodyPr/>
                    <a:lstStyle/>
                    <a:p>
                      <a:pPr algn="r" fontAlgn="b"/>
                      <a:r>
                        <a:rPr lang="sv-SE" sz="700" u="none" strike="noStrike">
                          <a:effectLst/>
                        </a:rPr>
                        <a:t>-0.343</a:t>
                      </a:r>
                      <a:endParaRPr lang="sv-SE" sz="700" b="1" i="0" u="none" strike="noStrike">
                        <a:solidFill>
                          <a:srgbClr val="000000"/>
                        </a:solidFill>
                        <a:effectLst/>
                        <a:latin typeface="Liberation Sans"/>
                      </a:endParaRPr>
                    </a:p>
                  </a:txBody>
                  <a:tcPr marL="0" marR="0" marT="0" marB="0" anchor="b"/>
                </a:tc>
                <a:tc>
                  <a:txBody>
                    <a:bodyPr/>
                    <a:lstStyle/>
                    <a:p>
                      <a:pPr algn="r" fontAlgn="b"/>
                      <a:r>
                        <a:rPr lang="sv-SE" sz="700" u="none" strike="noStrike">
                          <a:effectLst/>
                        </a:rPr>
                        <a:t>-9</a:t>
                      </a:r>
                      <a:endParaRPr lang="sv-SE" sz="700" b="0" i="0" u="none" strike="noStrike">
                        <a:solidFill>
                          <a:srgbClr val="000000"/>
                        </a:solidFill>
                        <a:effectLst/>
                        <a:latin typeface="Liberation Sans"/>
                      </a:endParaRPr>
                    </a:p>
                  </a:txBody>
                  <a:tcPr marL="0" marR="0" marT="0" marB="0" anchor="b"/>
                </a:tc>
                <a:tc>
                  <a:txBody>
                    <a:bodyPr/>
                    <a:lstStyle/>
                    <a:p>
                      <a:pPr algn="r" fontAlgn="b"/>
                      <a:r>
                        <a:rPr lang="sv-SE" sz="700" u="none" strike="noStrike">
                          <a:effectLst/>
                        </a:rPr>
                        <a:t>47863.00923</a:t>
                      </a:r>
                      <a:endParaRPr lang="sv-SE" sz="700" b="1" i="0" u="none" strike="noStrike">
                        <a:solidFill>
                          <a:srgbClr val="000000"/>
                        </a:solidFill>
                        <a:effectLst/>
                        <a:latin typeface="Liberation Sans"/>
                      </a:endParaRPr>
                    </a:p>
                  </a:txBody>
                  <a:tcPr marL="0" marR="0" marT="0" marB="0" anchor="b"/>
                </a:tc>
                <a:tc>
                  <a:txBody>
                    <a:bodyPr/>
                    <a:lstStyle/>
                    <a:p>
                      <a:pPr algn="r" fontAlgn="b"/>
                      <a:r>
                        <a:rPr lang="sv-SE" sz="700" u="none" strike="noStrike">
                          <a:effectLst/>
                        </a:rPr>
                        <a:t>885210.6697</a:t>
                      </a:r>
                      <a:endParaRPr lang="sv-SE" sz="700" b="1" i="0" u="none" strike="noStrike">
                        <a:solidFill>
                          <a:srgbClr val="000000"/>
                        </a:solidFill>
                        <a:effectLst/>
                        <a:latin typeface="Liberation Sans"/>
                      </a:endParaRPr>
                    </a:p>
                  </a:txBody>
                  <a:tcPr marL="0" marR="0" marT="0" marB="0" anchor="b"/>
                </a:tc>
                <a:tc>
                  <a:txBody>
                    <a:bodyPr/>
                    <a:lstStyle/>
                    <a:p>
                      <a:pPr algn="r" fontAlgn="b"/>
                      <a:r>
                        <a:rPr lang="sv-SE" sz="700" u="none" strike="noStrike">
                          <a:effectLst/>
                        </a:rPr>
                        <a:t>0.014</a:t>
                      </a:r>
                      <a:endParaRPr lang="sv-SE" sz="700" b="0" i="0" u="none" strike="noStrike">
                        <a:solidFill>
                          <a:srgbClr val="000000"/>
                        </a:solidFill>
                        <a:effectLst/>
                        <a:latin typeface="Liberation Sans"/>
                      </a:endParaRPr>
                    </a:p>
                  </a:txBody>
                  <a:tcPr marL="0" marR="0" marT="0" marB="0" anchor="b"/>
                </a:tc>
                <a:tc>
                  <a:txBody>
                    <a:bodyPr/>
                    <a:lstStyle/>
                    <a:p>
                      <a:pPr algn="l" fontAlgn="b"/>
                      <a:endParaRPr lang="sv-SE" sz="700" b="0" i="0" u="none" strike="noStrike">
                        <a:solidFill>
                          <a:srgbClr val="000000"/>
                        </a:solidFill>
                        <a:effectLst/>
                        <a:latin typeface="Liberation Sans"/>
                      </a:endParaRPr>
                    </a:p>
                  </a:txBody>
                  <a:tcPr marL="0" marR="0" marT="0" marB="0" anchor="b"/>
                </a:tc>
                <a:tc>
                  <a:txBody>
                    <a:bodyPr/>
                    <a:lstStyle/>
                    <a:p>
                      <a:pPr algn="l" fontAlgn="b"/>
                      <a:endParaRPr lang="sv-SE" sz="700" b="0" i="0" u="none" strike="noStrike">
                        <a:solidFill>
                          <a:srgbClr val="000000"/>
                        </a:solidFill>
                        <a:effectLst/>
                        <a:latin typeface="Liberation Sans"/>
                      </a:endParaRPr>
                    </a:p>
                  </a:txBody>
                  <a:tcPr marL="0" marR="0" marT="0" marB="0" anchor="b"/>
                </a:tc>
                <a:tc>
                  <a:txBody>
                    <a:bodyPr/>
                    <a:lstStyle/>
                    <a:p>
                      <a:pPr algn="l" fontAlgn="b"/>
                      <a:endParaRPr lang="sv-SE" sz="700" b="0" i="0" u="none" strike="noStrike">
                        <a:solidFill>
                          <a:srgbClr val="000000"/>
                        </a:solidFill>
                        <a:effectLst/>
                        <a:latin typeface="Liberation Sans"/>
                      </a:endParaRPr>
                    </a:p>
                  </a:txBody>
                  <a:tcPr marL="0" marR="0" marT="0" marB="0" anchor="b"/>
                </a:tc>
                <a:tc>
                  <a:txBody>
                    <a:bodyPr/>
                    <a:lstStyle/>
                    <a:p>
                      <a:pPr algn="r" fontAlgn="b"/>
                      <a:r>
                        <a:rPr lang="sv-SE" sz="700" u="none" strike="noStrike">
                          <a:effectLst/>
                        </a:rPr>
                        <a:t>-0.34300000000000</a:t>
                      </a:r>
                      <a:endParaRPr lang="sv-SE" sz="700" b="0" i="0" u="none" strike="noStrike">
                        <a:solidFill>
                          <a:srgbClr val="000000"/>
                        </a:solidFill>
                        <a:effectLst/>
                        <a:latin typeface="Liberation Sans"/>
                      </a:endParaRPr>
                    </a:p>
                  </a:txBody>
                  <a:tcPr marL="0" marR="0" marT="0" marB="0" anchor="b"/>
                </a:tc>
                <a:tc>
                  <a:txBody>
                    <a:bodyPr/>
                    <a:lstStyle/>
                    <a:p>
                      <a:pPr algn="r" fontAlgn="b"/>
                      <a:r>
                        <a:rPr lang="sv-SE" sz="700" u="none" strike="noStrike">
                          <a:effectLst/>
                        </a:rPr>
                        <a:t>47863.0092322639000000</a:t>
                      </a:r>
                      <a:endParaRPr lang="sv-SE" sz="700" b="0" i="0" u="none" strike="noStrike">
                        <a:solidFill>
                          <a:srgbClr val="000000"/>
                        </a:solidFill>
                        <a:effectLst/>
                        <a:latin typeface="Liberation Sans"/>
                      </a:endParaRPr>
                    </a:p>
                  </a:txBody>
                  <a:tcPr marL="0" marR="0" marT="0" marB="0" anchor="b"/>
                </a:tc>
                <a:tc>
                  <a:txBody>
                    <a:bodyPr/>
                    <a:lstStyle/>
                    <a:p>
                      <a:pPr algn="r" fontAlgn="b"/>
                      <a:r>
                        <a:rPr lang="sv-SE" sz="700" u="none" strike="noStrike">
                          <a:effectLst/>
                        </a:rPr>
                        <a:t>885210.66965513500000</a:t>
                      </a:r>
                      <a:endParaRPr lang="sv-SE" sz="700" b="0" i="0" u="none" strike="noStrike">
                        <a:solidFill>
                          <a:srgbClr val="000000"/>
                        </a:solidFill>
                        <a:effectLst/>
                        <a:latin typeface="Liberation Sans"/>
                      </a:endParaRPr>
                    </a:p>
                  </a:txBody>
                  <a:tcPr marL="0" marR="0" marT="0" marB="0" anchor="b"/>
                </a:tc>
              </a:tr>
              <a:tr h="130045">
                <a:tc>
                  <a:txBody>
                    <a:bodyPr/>
                    <a:lstStyle/>
                    <a:p>
                      <a:pPr algn="r" fontAlgn="b"/>
                      <a:r>
                        <a:rPr lang="sv-SE" sz="700" u="none" strike="noStrike">
                          <a:effectLst/>
                        </a:rPr>
                        <a:t>-0.329</a:t>
                      </a:r>
                      <a:endParaRPr lang="sv-SE" sz="700" b="1" i="0" u="none" strike="noStrike">
                        <a:solidFill>
                          <a:srgbClr val="000000"/>
                        </a:solidFill>
                        <a:effectLst/>
                        <a:latin typeface="Liberation Sans"/>
                      </a:endParaRPr>
                    </a:p>
                  </a:txBody>
                  <a:tcPr marL="0" marR="0" marT="0" marB="0" anchor="b"/>
                </a:tc>
                <a:tc>
                  <a:txBody>
                    <a:bodyPr/>
                    <a:lstStyle/>
                    <a:p>
                      <a:pPr algn="r" fontAlgn="b"/>
                      <a:r>
                        <a:rPr lang="sv-SE" sz="700" u="none" strike="noStrike">
                          <a:effectLst/>
                        </a:rPr>
                        <a:t>-8</a:t>
                      </a:r>
                      <a:endParaRPr lang="sv-SE" sz="700" b="0" i="0" u="none" strike="noStrike">
                        <a:solidFill>
                          <a:srgbClr val="000000"/>
                        </a:solidFill>
                        <a:effectLst/>
                        <a:latin typeface="Liberation Sans"/>
                      </a:endParaRPr>
                    </a:p>
                  </a:txBody>
                  <a:tcPr marL="0" marR="0" marT="0" marB="0" anchor="b"/>
                </a:tc>
                <a:tc>
                  <a:txBody>
                    <a:bodyPr/>
                    <a:lstStyle/>
                    <a:p>
                      <a:pPr algn="r" fontAlgn="b"/>
                      <a:r>
                        <a:rPr lang="sv-SE" sz="700" u="none" strike="noStrike">
                          <a:effectLst/>
                        </a:rPr>
                        <a:t>60255.95861</a:t>
                      </a:r>
                      <a:endParaRPr lang="sv-SE" sz="700" b="1" i="0" u="none" strike="noStrike">
                        <a:solidFill>
                          <a:srgbClr val="000000"/>
                        </a:solidFill>
                        <a:effectLst/>
                        <a:latin typeface="Liberation Sans"/>
                      </a:endParaRPr>
                    </a:p>
                  </a:txBody>
                  <a:tcPr marL="0" marR="0" marT="0" marB="0" anchor="b"/>
                </a:tc>
                <a:tc>
                  <a:txBody>
                    <a:bodyPr/>
                    <a:lstStyle/>
                    <a:p>
                      <a:pPr algn="r" fontAlgn="b"/>
                      <a:r>
                        <a:rPr lang="sv-SE" sz="700" u="none" strike="noStrike">
                          <a:effectLst/>
                        </a:rPr>
                        <a:t>1040119.926</a:t>
                      </a:r>
                      <a:endParaRPr lang="sv-SE" sz="700" b="1" i="0" u="none" strike="noStrike">
                        <a:solidFill>
                          <a:srgbClr val="000000"/>
                        </a:solidFill>
                        <a:effectLst/>
                        <a:latin typeface="Liberation Sans"/>
                      </a:endParaRPr>
                    </a:p>
                  </a:txBody>
                  <a:tcPr marL="0" marR="0" marT="0" marB="0" anchor="b"/>
                </a:tc>
                <a:tc>
                  <a:txBody>
                    <a:bodyPr/>
                    <a:lstStyle/>
                    <a:p>
                      <a:pPr algn="r" fontAlgn="b"/>
                      <a:r>
                        <a:rPr lang="sv-SE" sz="700" u="none" strike="noStrike">
                          <a:effectLst/>
                        </a:rPr>
                        <a:t>0.015</a:t>
                      </a:r>
                      <a:endParaRPr lang="sv-SE" sz="700" b="0" i="0" u="none" strike="noStrike">
                        <a:solidFill>
                          <a:srgbClr val="000000"/>
                        </a:solidFill>
                        <a:effectLst/>
                        <a:latin typeface="Liberation Sans"/>
                      </a:endParaRPr>
                    </a:p>
                  </a:txBody>
                  <a:tcPr marL="0" marR="0" marT="0" marB="0" anchor="b"/>
                </a:tc>
                <a:tc>
                  <a:txBody>
                    <a:bodyPr/>
                    <a:lstStyle/>
                    <a:p>
                      <a:pPr algn="l" fontAlgn="b"/>
                      <a:endParaRPr lang="sv-SE" sz="700" b="0" i="0" u="none" strike="noStrike">
                        <a:solidFill>
                          <a:srgbClr val="000000"/>
                        </a:solidFill>
                        <a:effectLst/>
                        <a:latin typeface="Liberation Sans"/>
                      </a:endParaRPr>
                    </a:p>
                  </a:txBody>
                  <a:tcPr marL="0" marR="0" marT="0" marB="0" anchor="b"/>
                </a:tc>
                <a:tc>
                  <a:txBody>
                    <a:bodyPr/>
                    <a:lstStyle/>
                    <a:p>
                      <a:pPr algn="l" fontAlgn="b"/>
                      <a:endParaRPr lang="sv-SE" sz="700" b="0" i="0" u="none" strike="noStrike">
                        <a:solidFill>
                          <a:srgbClr val="000000"/>
                        </a:solidFill>
                        <a:effectLst/>
                        <a:latin typeface="Liberation Sans"/>
                      </a:endParaRPr>
                    </a:p>
                  </a:txBody>
                  <a:tcPr marL="0" marR="0" marT="0" marB="0" anchor="b"/>
                </a:tc>
                <a:tc>
                  <a:txBody>
                    <a:bodyPr/>
                    <a:lstStyle/>
                    <a:p>
                      <a:pPr algn="l" fontAlgn="b"/>
                      <a:endParaRPr lang="sv-SE" sz="700" b="0" i="0" u="none" strike="noStrike">
                        <a:solidFill>
                          <a:srgbClr val="000000"/>
                        </a:solidFill>
                        <a:effectLst/>
                        <a:latin typeface="Liberation Sans"/>
                      </a:endParaRPr>
                    </a:p>
                  </a:txBody>
                  <a:tcPr marL="0" marR="0" marT="0" marB="0" anchor="b"/>
                </a:tc>
                <a:tc>
                  <a:txBody>
                    <a:bodyPr/>
                    <a:lstStyle/>
                    <a:p>
                      <a:pPr algn="r" fontAlgn="b"/>
                      <a:r>
                        <a:rPr lang="sv-SE" sz="700" u="none" strike="noStrike">
                          <a:effectLst/>
                        </a:rPr>
                        <a:t>-0.32900000000000</a:t>
                      </a:r>
                      <a:endParaRPr lang="sv-SE" sz="700" b="0" i="0" u="none" strike="noStrike">
                        <a:solidFill>
                          <a:srgbClr val="000000"/>
                        </a:solidFill>
                        <a:effectLst/>
                        <a:latin typeface="Liberation Sans"/>
                      </a:endParaRPr>
                    </a:p>
                  </a:txBody>
                  <a:tcPr marL="0" marR="0" marT="0" marB="0" anchor="b"/>
                </a:tc>
                <a:tc>
                  <a:txBody>
                    <a:bodyPr/>
                    <a:lstStyle/>
                    <a:p>
                      <a:pPr algn="r" fontAlgn="b"/>
                      <a:r>
                        <a:rPr lang="sv-SE" sz="700" u="none" strike="noStrike">
                          <a:effectLst/>
                        </a:rPr>
                        <a:t>60255.9586074358000000</a:t>
                      </a:r>
                      <a:endParaRPr lang="sv-SE" sz="700" b="0" i="0" u="none" strike="noStrike">
                        <a:solidFill>
                          <a:srgbClr val="000000"/>
                        </a:solidFill>
                        <a:effectLst/>
                        <a:latin typeface="Liberation Sans"/>
                      </a:endParaRPr>
                    </a:p>
                  </a:txBody>
                  <a:tcPr marL="0" marR="0" marT="0" marB="0" anchor="b"/>
                </a:tc>
                <a:tc>
                  <a:txBody>
                    <a:bodyPr/>
                    <a:lstStyle/>
                    <a:p>
                      <a:pPr algn="r" fontAlgn="b"/>
                      <a:r>
                        <a:rPr lang="sv-SE" sz="700" u="none" strike="noStrike">
                          <a:effectLst/>
                        </a:rPr>
                        <a:t>1040119.92636552000000</a:t>
                      </a:r>
                      <a:endParaRPr lang="sv-SE" sz="700" b="0" i="0" u="none" strike="noStrike">
                        <a:solidFill>
                          <a:srgbClr val="000000"/>
                        </a:solidFill>
                        <a:effectLst/>
                        <a:latin typeface="Liberation Sans"/>
                      </a:endParaRPr>
                    </a:p>
                  </a:txBody>
                  <a:tcPr marL="0" marR="0" marT="0" marB="0" anchor="b"/>
                </a:tc>
              </a:tr>
              <a:tr h="130045">
                <a:tc>
                  <a:txBody>
                    <a:bodyPr/>
                    <a:lstStyle/>
                    <a:p>
                      <a:pPr algn="r" fontAlgn="b"/>
                      <a:r>
                        <a:rPr lang="sv-SE" sz="700" u="none" strike="noStrike">
                          <a:effectLst/>
                        </a:rPr>
                        <a:t>-0.314</a:t>
                      </a:r>
                      <a:endParaRPr lang="sv-SE" sz="700" b="1" i="0" u="none" strike="noStrike">
                        <a:solidFill>
                          <a:srgbClr val="000000"/>
                        </a:solidFill>
                        <a:effectLst/>
                        <a:latin typeface="Liberation Sans"/>
                      </a:endParaRPr>
                    </a:p>
                  </a:txBody>
                  <a:tcPr marL="0" marR="0" marT="0" marB="0" anchor="b"/>
                </a:tc>
                <a:tc>
                  <a:txBody>
                    <a:bodyPr/>
                    <a:lstStyle/>
                    <a:p>
                      <a:pPr algn="r" fontAlgn="b"/>
                      <a:r>
                        <a:rPr lang="sv-SE" sz="700" u="none" strike="noStrike">
                          <a:effectLst/>
                        </a:rPr>
                        <a:t>-7</a:t>
                      </a:r>
                      <a:endParaRPr lang="sv-SE" sz="700" b="0" i="0" u="none" strike="noStrike">
                        <a:solidFill>
                          <a:srgbClr val="000000"/>
                        </a:solidFill>
                        <a:effectLst/>
                        <a:latin typeface="Liberation Sans"/>
                      </a:endParaRPr>
                    </a:p>
                  </a:txBody>
                  <a:tcPr marL="0" marR="0" marT="0" marB="0" anchor="b"/>
                </a:tc>
                <a:tc>
                  <a:txBody>
                    <a:bodyPr/>
                    <a:lstStyle/>
                    <a:p>
                      <a:pPr algn="r" fontAlgn="b"/>
                      <a:r>
                        <a:rPr lang="sv-SE" sz="700" u="none" strike="noStrike">
                          <a:effectLst/>
                        </a:rPr>
                        <a:t>75857.7575</a:t>
                      </a:r>
                      <a:endParaRPr lang="sv-SE" sz="700" b="1" i="0" u="none" strike="noStrike">
                        <a:solidFill>
                          <a:srgbClr val="000000"/>
                        </a:solidFill>
                        <a:effectLst/>
                        <a:latin typeface="Liberation Sans"/>
                      </a:endParaRPr>
                    </a:p>
                  </a:txBody>
                  <a:tcPr marL="0" marR="0" marT="0" marB="0" anchor="b"/>
                </a:tc>
                <a:tc>
                  <a:txBody>
                    <a:bodyPr/>
                    <a:lstStyle/>
                    <a:p>
                      <a:pPr algn="r" fontAlgn="b"/>
                      <a:r>
                        <a:rPr lang="sv-SE" sz="700" u="none" strike="noStrike">
                          <a:effectLst/>
                        </a:rPr>
                        <a:t>1155382.418</a:t>
                      </a:r>
                      <a:endParaRPr lang="sv-SE" sz="700" b="1" i="0" u="none" strike="noStrike">
                        <a:solidFill>
                          <a:srgbClr val="000000"/>
                        </a:solidFill>
                        <a:effectLst/>
                        <a:latin typeface="Liberation Sans"/>
                      </a:endParaRPr>
                    </a:p>
                  </a:txBody>
                  <a:tcPr marL="0" marR="0" marT="0" marB="0" anchor="b"/>
                </a:tc>
                <a:tc>
                  <a:txBody>
                    <a:bodyPr/>
                    <a:lstStyle/>
                    <a:p>
                      <a:pPr algn="r" fontAlgn="b"/>
                      <a:r>
                        <a:rPr lang="sv-SE" sz="700" u="none" strike="noStrike">
                          <a:effectLst/>
                        </a:rPr>
                        <a:t>0.017</a:t>
                      </a:r>
                      <a:endParaRPr lang="sv-SE" sz="700" b="0" i="0" u="none" strike="noStrike">
                        <a:solidFill>
                          <a:srgbClr val="000000"/>
                        </a:solidFill>
                        <a:effectLst/>
                        <a:latin typeface="Liberation Sans"/>
                      </a:endParaRPr>
                    </a:p>
                  </a:txBody>
                  <a:tcPr marL="0" marR="0" marT="0" marB="0" anchor="b"/>
                </a:tc>
                <a:tc>
                  <a:txBody>
                    <a:bodyPr/>
                    <a:lstStyle/>
                    <a:p>
                      <a:pPr algn="l" fontAlgn="b"/>
                      <a:endParaRPr lang="sv-SE" sz="700" b="0" i="0" u="none" strike="noStrike">
                        <a:solidFill>
                          <a:srgbClr val="000000"/>
                        </a:solidFill>
                        <a:effectLst/>
                        <a:latin typeface="Liberation Sans"/>
                      </a:endParaRPr>
                    </a:p>
                  </a:txBody>
                  <a:tcPr marL="0" marR="0" marT="0" marB="0" anchor="b"/>
                </a:tc>
                <a:tc>
                  <a:txBody>
                    <a:bodyPr/>
                    <a:lstStyle/>
                    <a:p>
                      <a:pPr algn="l" fontAlgn="b"/>
                      <a:endParaRPr lang="sv-SE" sz="700" b="0" i="0" u="none" strike="noStrike">
                        <a:solidFill>
                          <a:srgbClr val="000000"/>
                        </a:solidFill>
                        <a:effectLst/>
                        <a:latin typeface="Liberation Sans"/>
                      </a:endParaRPr>
                    </a:p>
                  </a:txBody>
                  <a:tcPr marL="0" marR="0" marT="0" marB="0" anchor="b"/>
                </a:tc>
                <a:tc>
                  <a:txBody>
                    <a:bodyPr/>
                    <a:lstStyle/>
                    <a:p>
                      <a:pPr algn="l" fontAlgn="b"/>
                      <a:endParaRPr lang="sv-SE" sz="700" b="0" i="0" u="none" strike="noStrike">
                        <a:solidFill>
                          <a:srgbClr val="000000"/>
                        </a:solidFill>
                        <a:effectLst/>
                        <a:latin typeface="Liberation Sans"/>
                      </a:endParaRPr>
                    </a:p>
                  </a:txBody>
                  <a:tcPr marL="0" marR="0" marT="0" marB="0" anchor="b"/>
                </a:tc>
                <a:tc>
                  <a:txBody>
                    <a:bodyPr/>
                    <a:lstStyle/>
                    <a:p>
                      <a:pPr algn="r" fontAlgn="b"/>
                      <a:r>
                        <a:rPr lang="sv-SE" sz="700" u="none" strike="noStrike">
                          <a:effectLst/>
                        </a:rPr>
                        <a:t>-0.31400000000000</a:t>
                      </a:r>
                      <a:endParaRPr lang="sv-SE" sz="700" b="0" i="0" u="none" strike="noStrike">
                        <a:solidFill>
                          <a:srgbClr val="000000"/>
                        </a:solidFill>
                        <a:effectLst/>
                        <a:latin typeface="Liberation Sans"/>
                      </a:endParaRPr>
                    </a:p>
                  </a:txBody>
                  <a:tcPr marL="0" marR="0" marT="0" marB="0" anchor="b"/>
                </a:tc>
                <a:tc>
                  <a:txBody>
                    <a:bodyPr/>
                    <a:lstStyle/>
                    <a:p>
                      <a:pPr algn="r" fontAlgn="b"/>
                      <a:r>
                        <a:rPr lang="sv-SE" sz="700" u="none" strike="noStrike">
                          <a:effectLst/>
                        </a:rPr>
                        <a:t>75857.7575029186000000</a:t>
                      </a:r>
                      <a:endParaRPr lang="sv-SE" sz="700" b="0" i="0" u="none" strike="noStrike">
                        <a:solidFill>
                          <a:srgbClr val="000000"/>
                        </a:solidFill>
                        <a:effectLst/>
                        <a:latin typeface="Liberation Sans"/>
                      </a:endParaRPr>
                    </a:p>
                  </a:txBody>
                  <a:tcPr marL="0" marR="0" marT="0" marB="0" anchor="b"/>
                </a:tc>
                <a:tc>
                  <a:txBody>
                    <a:bodyPr/>
                    <a:lstStyle/>
                    <a:p>
                      <a:pPr algn="r" fontAlgn="b"/>
                      <a:r>
                        <a:rPr lang="sv-SE" sz="700" u="none" strike="noStrike">
                          <a:effectLst/>
                        </a:rPr>
                        <a:t>1155382.41760148000000</a:t>
                      </a:r>
                      <a:endParaRPr lang="sv-SE" sz="700" b="0" i="0" u="none" strike="noStrike">
                        <a:solidFill>
                          <a:srgbClr val="000000"/>
                        </a:solidFill>
                        <a:effectLst/>
                        <a:latin typeface="Liberation Sans"/>
                      </a:endParaRPr>
                    </a:p>
                  </a:txBody>
                  <a:tcPr marL="0" marR="0" marT="0" marB="0" anchor="b"/>
                </a:tc>
              </a:tr>
              <a:tr h="130045">
                <a:tc>
                  <a:txBody>
                    <a:bodyPr/>
                    <a:lstStyle/>
                    <a:p>
                      <a:pPr algn="r" fontAlgn="b"/>
                      <a:r>
                        <a:rPr lang="sv-SE" sz="700" u="none" strike="noStrike">
                          <a:effectLst/>
                        </a:rPr>
                        <a:t>-0.297</a:t>
                      </a:r>
                      <a:endParaRPr lang="sv-SE" sz="700" b="1" i="0" u="none" strike="noStrike">
                        <a:solidFill>
                          <a:srgbClr val="000000"/>
                        </a:solidFill>
                        <a:effectLst/>
                        <a:latin typeface="Liberation Sans"/>
                      </a:endParaRPr>
                    </a:p>
                  </a:txBody>
                  <a:tcPr marL="0" marR="0" marT="0" marB="0" anchor="b"/>
                </a:tc>
                <a:tc>
                  <a:txBody>
                    <a:bodyPr/>
                    <a:lstStyle/>
                    <a:p>
                      <a:pPr algn="r" fontAlgn="b"/>
                      <a:r>
                        <a:rPr lang="sv-SE" sz="700" u="none" strike="noStrike">
                          <a:effectLst/>
                        </a:rPr>
                        <a:t>-6</a:t>
                      </a:r>
                      <a:endParaRPr lang="sv-SE" sz="700" b="0" i="0" u="none" strike="noStrike">
                        <a:solidFill>
                          <a:srgbClr val="000000"/>
                        </a:solidFill>
                        <a:effectLst/>
                        <a:latin typeface="Liberation Sans"/>
                      </a:endParaRPr>
                    </a:p>
                  </a:txBody>
                  <a:tcPr marL="0" marR="0" marT="0" marB="0" anchor="b"/>
                </a:tc>
                <a:tc>
                  <a:txBody>
                    <a:bodyPr/>
                    <a:lstStyle/>
                    <a:p>
                      <a:pPr algn="r" fontAlgn="b"/>
                      <a:r>
                        <a:rPr lang="sv-SE" sz="700" u="none" strike="noStrike">
                          <a:effectLst/>
                        </a:rPr>
                        <a:t>95499.2586</a:t>
                      </a:r>
                      <a:endParaRPr lang="sv-SE" sz="700" b="1" i="0" u="none" strike="noStrike">
                        <a:solidFill>
                          <a:srgbClr val="000000"/>
                        </a:solidFill>
                        <a:effectLst/>
                        <a:latin typeface="Liberation Sans"/>
                      </a:endParaRPr>
                    </a:p>
                  </a:txBody>
                  <a:tcPr marL="0" marR="0" marT="0" marB="0" anchor="b"/>
                </a:tc>
                <a:tc>
                  <a:txBody>
                    <a:bodyPr/>
                    <a:lstStyle/>
                    <a:p>
                      <a:pPr algn="r" fontAlgn="b"/>
                      <a:r>
                        <a:rPr lang="sv-SE" sz="700" u="none" strike="noStrike">
                          <a:effectLst/>
                        </a:rPr>
                        <a:t>1177484.993</a:t>
                      </a:r>
                      <a:endParaRPr lang="sv-SE" sz="700" b="1" i="0" u="none" strike="noStrike">
                        <a:solidFill>
                          <a:srgbClr val="000000"/>
                        </a:solidFill>
                        <a:effectLst/>
                        <a:latin typeface="Liberation Sans"/>
                      </a:endParaRPr>
                    </a:p>
                  </a:txBody>
                  <a:tcPr marL="0" marR="0" marT="0" marB="0" anchor="b"/>
                </a:tc>
                <a:tc>
                  <a:txBody>
                    <a:bodyPr/>
                    <a:lstStyle/>
                    <a:p>
                      <a:pPr algn="r" fontAlgn="b"/>
                      <a:r>
                        <a:rPr lang="sv-SE" sz="700" u="none" strike="noStrike">
                          <a:effectLst/>
                        </a:rPr>
                        <a:t>0.021</a:t>
                      </a:r>
                      <a:endParaRPr lang="sv-SE" sz="700" b="0" i="0" u="none" strike="noStrike">
                        <a:solidFill>
                          <a:srgbClr val="000000"/>
                        </a:solidFill>
                        <a:effectLst/>
                        <a:latin typeface="Liberation Sans"/>
                      </a:endParaRPr>
                    </a:p>
                  </a:txBody>
                  <a:tcPr marL="0" marR="0" marT="0" marB="0" anchor="b"/>
                </a:tc>
                <a:tc>
                  <a:txBody>
                    <a:bodyPr/>
                    <a:lstStyle/>
                    <a:p>
                      <a:pPr algn="l" fontAlgn="b"/>
                      <a:endParaRPr lang="sv-SE" sz="700" b="0" i="0" u="none" strike="noStrike">
                        <a:solidFill>
                          <a:srgbClr val="000000"/>
                        </a:solidFill>
                        <a:effectLst/>
                        <a:latin typeface="Liberation Sans"/>
                      </a:endParaRPr>
                    </a:p>
                  </a:txBody>
                  <a:tcPr marL="0" marR="0" marT="0" marB="0" anchor="b"/>
                </a:tc>
                <a:tc>
                  <a:txBody>
                    <a:bodyPr/>
                    <a:lstStyle/>
                    <a:p>
                      <a:pPr algn="l" fontAlgn="b"/>
                      <a:endParaRPr lang="sv-SE" sz="700" b="0" i="0" u="none" strike="noStrike">
                        <a:solidFill>
                          <a:srgbClr val="000000"/>
                        </a:solidFill>
                        <a:effectLst/>
                        <a:latin typeface="Liberation Sans"/>
                      </a:endParaRPr>
                    </a:p>
                  </a:txBody>
                  <a:tcPr marL="0" marR="0" marT="0" marB="0" anchor="b"/>
                </a:tc>
                <a:tc>
                  <a:txBody>
                    <a:bodyPr/>
                    <a:lstStyle/>
                    <a:p>
                      <a:pPr algn="l" fontAlgn="b"/>
                      <a:endParaRPr lang="sv-SE" sz="700" b="0" i="0" u="none" strike="noStrike">
                        <a:solidFill>
                          <a:srgbClr val="000000"/>
                        </a:solidFill>
                        <a:effectLst/>
                        <a:latin typeface="Liberation Sans"/>
                      </a:endParaRPr>
                    </a:p>
                  </a:txBody>
                  <a:tcPr marL="0" marR="0" marT="0" marB="0" anchor="b"/>
                </a:tc>
                <a:tc>
                  <a:txBody>
                    <a:bodyPr/>
                    <a:lstStyle/>
                    <a:p>
                      <a:pPr algn="r" fontAlgn="b"/>
                      <a:r>
                        <a:rPr lang="sv-SE" sz="700" u="none" strike="noStrike">
                          <a:effectLst/>
                        </a:rPr>
                        <a:t>-0.29700000000000</a:t>
                      </a:r>
                      <a:endParaRPr lang="sv-SE" sz="700" b="0" i="0" u="none" strike="noStrike">
                        <a:solidFill>
                          <a:srgbClr val="000000"/>
                        </a:solidFill>
                        <a:effectLst/>
                        <a:latin typeface="Liberation Sans"/>
                      </a:endParaRPr>
                    </a:p>
                  </a:txBody>
                  <a:tcPr marL="0" marR="0" marT="0" marB="0" anchor="b"/>
                </a:tc>
                <a:tc>
                  <a:txBody>
                    <a:bodyPr/>
                    <a:lstStyle/>
                    <a:p>
                      <a:pPr algn="r" fontAlgn="b"/>
                      <a:r>
                        <a:rPr lang="sv-SE" sz="700" u="none" strike="noStrike">
                          <a:effectLst/>
                        </a:rPr>
                        <a:t>95499.2586021438000000</a:t>
                      </a:r>
                      <a:endParaRPr lang="sv-SE" sz="700" b="0" i="0" u="none" strike="noStrike">
                        <a:solidFill>
                          <a:srgbClr val="000000"/>
                        </a:solidFill>
                        <a:effectLst/>
                        <a:latin typeface="Liberation Sans"/>
                      </a:endParaRPr>
                    </a:p>
                  </a:txBody>
                  <a:tcPr marL="0" marR="0" marT="0" marB="0" anchor="b"/>
                </a:tc>
                <a:tc>
                  <a:txBody>
                    <a:bodyPr/>
                    <a:lstStyle/>
                    <a:p>
                      <a:pPr algn="r" fontAlgn="b"/>
                      <a:r>
                        <a:rPr lang="sv-SE" sz="700" u="none" strike="noStrike">
                          <a:effectLst/>
                        </a:rPr>
                        <a:t>1177484.99331418000000</a:t>
                      </a:r>
                      <a:endParaRPr lang="sv-SE" sz="700" b="0" i="0" u="none" strike="noStrike">
                        <a:solidFill>
                          <a:srgbClr val="000000"/>
                        </a:solidFill>
                        <a:effectLst/>
                        <a:latin typeface="Liberation Sans"/>
                      </a:endParaRPr>
                    </a:p>
                  </a:txBody>
                  <a:tcPr marL="0" marR="0" marT="0" marB="0" anchor="b"/>
                </a:tc>
              </a:tr>
              <a:tr h="130045">
                <a:tc>
                  <a:txBody>
                    <a:bodyPr/>
                    <a:lstStyle/>
                    <a:p>
                      <a:pPr algn="r" fontAlgn="b"/>
                      <a:r>
                        <a:rPr lang="sv-SE" sz="700" u="none" strike="noStrike">
                          <a:effectLst/>
                        </a:rPr>
                        <a:t>-0.276</a:t>
                      </a:r>
                      <a:endParaRPr lang="sv-SE" sz="700" b="1" i="0" u="none" strike="noStrike">
                        <a:solidFill>
                          <a:srgbClr val="000000"/>
                        </a:solidFill>
                        <a:effectLst/>
                        <a:latin typeface="Liberation Sans"/>
                      </a:endParaRPr>
                    </a:p>
                  </a:txBody>
                  <a:tcPr marL="0" marR="0" marT="0" marB="0" anchor="b"/>
                </a:tc>
                <a:tc>
                  <a:txBody>
                    <a:bodyPr/>
                    <a:lstStyle/>
                    <a:p>
                      <a:pPr algn="r" fontAlgn="b"/>
                      <a:r>
                        <a:rPr lang="sv-SE" sz="700" u="none" strike="noStrike">
                          <a:effectLst/>
                        </a:rPr>
                        <a:t>-5</a:t>
                      </a:r>
                      <a:endParaRPr lang="sv-SE" sz="700" b="0" i="0" u="none" strike="noStrike">
                        <a:solidFill>
                          <a:srgbClr val="000000"/>
                        </a:solidFill>
                        <a:effectLst/>
                        <a:latin typeface="Liberation Sans"/>
                      </a:endParaRPr>
                    </a:p>
                  </a:txBody>
                  <a:tcPr marL="0" marR="0" marT="0" marB="0" anchor="b"/>
                </a:tc>
                <a:tc>
                  <a:txBody>
                    <a:bodyPr/>
                    <a:lstStyle/>
                    <a:p>
                      <a:pPr algn="r" fontAlgn="b"/>
                      <a:r>
                        <a:rPr lang="sv-SE" sz="700" u="none" strike="noStrike">
                          <a:effectLst/>
                        </a:rPr>
                        <a:t>120226.4435</a:t>
                      </a:r>
                      <a:endParaRPr lang="sv-SE" sz="700" b="1" i="0" u="none" strike="noStrike">
                        <a:solidFill>
                          <a:srgbClr val="000000"/>
                        </a:solidFill>
                        <a:effectLst/>
                        <a:latin typeface="Liberation Sans"/>
                      </a:endParaRPr>
                    </a:p>
                  </a:txBody>
                  <a:tcPr marL="0" marR="0" marT="0" marB="0" anchor="b"/>
                </a:tc>
                <a:tc>
                  <a:txBody>
                    <a:bodyPr/>
                    <a:lstStyle/>
                    <a:p>
                      <a:pPr algn="r" fontAlgn="b"/>
                      <a:r>
                        <a:rPr lang="sv-SE" sz="700" u="none" strike="noStrike">
                          <a:effectLst/>
                        </a:rPr>
                        <a:t>1353464.408</a:t>
                      </a:r>
                      <a:endParaRPr lang="sv-SE" sz="700" b="1" i="0" u="none" strike="noStrike">
                        <a:solidFill>
                          <a:srgbClr val="000000"/>
                        </a:solidFill>
                        <a:effectLst/>
                        <a:latin typeface="Liberation Sans"/>
                      </a:endParaRPr>
                    </a:p>
                  </a:txBody>
                  <a:tcPr marL="0" marR="0" marT="0" marB="0" anchor="b"/>
                </a:tc>
                <a:tc>
                  <a:txBody>
                    <a:bodyPr/>
                    <a:lstStyle/>
                    <a:p>
                      <a:pPr algn="r" fontAlgn="b"/>
                      <a:r>
                        <a:rPr lang="sv-SE" sz="700" u="none" strike="noStrike">
                          <a:effectLst/>
                        </a:rPr>
                        <a:t>0.023</a:t>
                      </a:r>
                      <a:endParaRPr lang="sv-SE" sz="700" b="0" i="0" u="none" strike="noStrike">
                        <a:solidFill>
                          <a:srgbClr val="000000"/>
                        </a:solidFill>
                        <a:effectLst/>
                        <a:latin typeface="Liberation Sans"/>
                      </a:endParaRPr>
                    </a:p>
                  </a:txBody>
                  <a:tcPr marL="0" marR="0" marT="0" marB="0" anchor="b"/>
                </a:tc>
                <a:tc>
                  <a:txBody>
                    <a:bodyPr/>
                    <a:lstStyle/>
                    <a:p>
                      <a:pPr algn="l" fontAlgn="b"/>
                      <a:endParaRPr lang="sv-SE" sz="700" b="0" i="0" u="none" strike="noStrike">
                        <a:solidFill>
                          <a:srgbClr val="000000"/>
                        </a:solidFill>
                        <a:effectLst/>
                        <a:latin typeface="Liberation Sans"/>
                      </a:endParaRPr>
                    </a:p>
                  </a:txBody>
                  <a:tcPr marL="0" marR="0" marT="0" marB="0" anchor="b"/>
                </a:tc>
                <a:tc>
                  <a:txBody>
                    <a:bodyPr/>
                    <a:lstStyle/>
                    <a:p>
                      <a:pPr algn="l" fontAlgn="b"/>
                      <a:endParaRPr lang="sv-SE" sz="700" b="0" i="0" u="none" strike="noStrike">
                        <a:solidFill>
                          <a:srgbClr val="000000"/>
                        </a:solidFill>
                        <a:effectLst/>
                        <a:latin typeface="Liberation Sans"/>
                      </a:endParaRPr>
                    </a:p>
                  </a:txBody>
                  <a:tcPr marL="0" marR="0" marT="0" marB="0" anchor="b"/>
                </a:tc>
                <a:tc>
                  <a:txBody>
                    <a:bodyPr/>
                    <a:lstStyle/>
                    <a:p>
                      <a:pPr algn="l" fontAlgn="b"/>
                      <a:endParaRPr lang="sv-SE" sz="700" b="0" i="0" u="none" strike="noStrike">
                        <a:solidFill>
                          <a:srgbClr val="000000"/>
                        </a:solidFill>
                        <a:effectLst/>
                        <a:latin typeface="Liberation Sans"/>
                      </a:endParaRPr>
                    </a:p>
                  </a:txBody>
                  <a:tcPr marL="0" marR="0" marT="0" marB="0" anchor="b"/>
                </a:tc>
                <a:tc>
                  <a:txBody>
                    <a:bodyPr/>
                    <a:lstStyle/>
                    <a:p>
                      <a:pPr algn="r" fontAlgn="b"/>
                      <a:r>
                        <a:rPr lang="sv-SE" sz="700" u="none" strike="noStrike">
                          <a:effectLst/>
                        </a:rPr>
                        <a:t>-0.27600000000000</a:t>
                      </a:r>
                      <a:endParaRPr lang="sv-SE" sz="700" b="0" i="0" u="none" strike="noStrike">
                        <a:solidFill>
                          <a:srgbClr val="000000"/>
                        </a:solidFill>
                        <a:effectLst/>
                        <a:latin typeface="Liberation Sans"/>
                      </a:endParaRPr>
                    </a:p>
                  </a:txBody>
                  <a:tcPr marL="0" marR="0" marT="0" marB="0" anchor="b"/>
                </a:tc>
                <a:tc>
                  <a:txBody>
                    <a:bodyPr/>
                    <a:lstStyle/>
                    <a:p>
                      <a:pPr algn="r" fontAlgn="b"/>
                      <a:r>
                        <a:rPr lang="sv-SE" sz="700" u="none" strike="noStrike">
                          <a:effectLst/>
                        </a:rPr>
                        <a:t>120226.4434617410000000</a:t>
                      </a:r>
                      <a:endParaRPr lang="sv-SE" sz="700" b="0" i="0" u="none" strike="noStrike">
                        <a:solidFill>
                          <a:srgbClr val="000000"/>
                        </a:solidFill>
                        <a:effectLst/>
                        <a:latin typeface="Liberation Sans"/>
                      </a:endParaRPr>
                    </a:p>
                  </a:txBody>
                  <a:tcPr marL="0" marR="0" marT="0" marB="0" anchor="b"/>
                </a:tc>
                <a:tc>
                  <a:txBody>
                    <a:bodyPr/>
                    <a:lstStyle/>
                    <a:p>
                      <a:pPr algn="r" fontAlgn="b"/>
                      <a:r>
                        <a:rPr lang="sv-SE" sz="700" u="none" strike="noStrike">
                          <a:effectLst/>
                        </a:rPr>
                        <a:t>1353464.40790780000000</a:t>
                      </a:r>
                      <a:endParaRPr lang="sv-SE" sz="700" b="0" i="0" u="none" strike="noStrike">
                        <a:solidFill>
                          <a:srgbClr val="000000"/>
                        </a:solidFill>
                        <a:effectLst/>
                        <a:latin typeface="Liberation Sans"/>
                      </a:endParaRPr>
                    </a:p>
                  </a:txBody>
                  <a:tcPr marL="0" marR="0" marT="0" marB="0" anchor="b"/>
                </a:tc>
              </a:tr>
              <a:tr h="130045">
                <a:tc>
                  <a:txBody>
                    <a:bodyPr/>
                    <a:lstStyle/>
                    <a:p>
                      <a:pPr algn="r" fontAlgn="b"/>
                      <a:r>
                        <a:rPr lang="sv-SE" sz="700" u="none" strike="noStrike">
                          <a:effectLst/>
                        </a:rPr>
                        <a:t>-0.253</a:t>
                      </a:r>
                      <a:endParaRPr lang="sv-SE" sz="700" b="1" i="0" u="none" strike="noStrike">
                        <a:solidFill>
                          <a:srgbClr val="000000"/>
                        </a:solidFill>
                        <a:effectLst/>
                        <a:latin typeface="Liberation Sans"/>
                      </a:endParaRPr>
                    </a:p>
                  </a:txBody>
                  <a:tcPr marL="0" marR="0" marT="0" marB="0" anchor="b"/>
                </a:tc>
                <a:tc>
                  <a:txBody>
                    <a:bodyPr/>
                    <a:lstStyle/>
                    <a:p>
                      <a:pPr algn="r" fontAlgn="b"/>
                      <a:r>
                        <a:rPr lang="sv-SE" sz="700" u="none" strike="noStrike">
                          <a:effectLst/>
                        </a:rPr>
                        <a:t>-4</a:t>
                      </a:r>
                      <a:endParaRPr lang="sv-SE" sz="700" b="0" i="0" u="none" strike="noStrike">
                        <a:solidFill>
                          <a:srgbClr val="000000"/>
                        </a:solidFill>
                        <a:effectLst/>
                        <a:latin typeface="Liberation Sans"/>
                      </a:endParaRPr>
                    </a:p>
                  </a:txBody>
                  <a:tcPr marL="0" marR="0" marT="0" marB="0" anchor="b"/>
                </a:tc>
                <a:tc>
                  <a:txBody>
                    <a:bodyPr/>
                    <a:lstStyle/>
                    <a:p>
                      <a:pPr algn="r" fontAlgn="b"/>
                      <a:r>
                        <a:rPr lang="sv-SE" sz="700" u="none" strike="noStrike">
                          <a:effectLst/>
                        </a:rPr>
                        <a:t>151356.1248</a:t>
                      </a:r>
                      <a:endParaRPr lang="sv-SE" sz="700" b="1" i="0" u="none" strike="noStrike">
                        <a:solidFill>
                          <a:srgbClr val="000000"/>
                        </a:solidFill>
                        <a:effectLst/>
                        <a:latin typeface="Liberation Sans"/>
                      </a:endParaRPr>
                    </a:p>
                  </a:txBody>
                  <a:tcPr marL="0" marR="0" marT="0" marB="0" anchor="b"/>
                </a:tc>
                <a:tc>
                  <a:txBody>
                    <a:bodyPr/>
                    <a:lstStyle/>
                    <a:p>
                      <a:pPr algn="r" fontAlgn="b"/>
                      <a:r>
                        <a:rPr lang="sv-SE" sz="700" u="none" strike="noStrike">
                          <a:effectLst/>
                        </a:rPr>
                        <a:t>1507305.652</a:t>
                      </a:r>
                      <a:endParaRPr lang="sv-SE" sz="700" b="1" i="0" u="none" strike="noStrike">
                        <a:solidFill>
                          <a:srgbClr val="000000"/>
                        </a:solidFill>
                        <a:effectLst/>
                        <a:latin typeface="Liberation Sans"/>
                      </a:endParaRPr>
                    </a:p>
                  </a:txBody>
                  <a:tcPr marL="0" marR="0" marT="0" marB="0" anchor="b"/>
                </a:tc>
                <a:tc>
                  <a:txBody>
                    <a:bodyPr/>
                    <a:lstStyle/>
                    <a:p>
                      <a:pPr algn="r" fontAlgn="b"/>
                      <a:r>
                        <a:rPr lang="sv-SE" sz="700" u="none" strike="noStrike">
                          <a:effectLst/>
                        </a:rPr>
                        <a:t>0.026</a:t>
                      </a:r>
                      <a:endParaRPr lang="sv-SE" sz="700" b="0" i="0" u="none" strike="noStrike">
                        <a:solidFill>
                          <a:srgbClr val="000000"/>
                        </a:solidFill>
                        <a:effectLst/>
                        <a:latin typeface="Liberation Sans"/>
                      </a:endParaRPr>
                    </a:p>
                  </a:txBody>
                  <a:tcPr marL="0" marR="0" marT="0" marB="0" anchor="b"/>
                </a:tc>
                <a:tc>
                  <a:txBody>
                    <a:bodyPr/>
                    <a:lstStyle/>
                    <a:p>
                      <a:pPr algn="l" fontAlgn="b"/>
                      <a:endParaRPr lang="sv-SE" sz="700" b="0" i="0" u="none" strike="noStrike">
                        <a:solidFill>
                          <a:srgbClr val="000000"/>
                        </a:solidFill>
                        <a:effectLst/>
                        <a:latin typeface="Liberation Sans"/>
                      </a:endParaRPr>
                    </a:p>
                  </a:txBody>
                  <a:tcPr marL="0" marR="0" marT="0" marB="0" anchor="b"/>
                </a:tc>
                <a:tc>
                  <a:txBody>
                    <a:bodyPr/>
                    <a:lstStyle/>
                    <a:p>
                      <a:pPr algn="l" fontAlgn="b"/>
                      <a:endParaRPr lang="sv-SE" sz="700" b="0" i="0" u="none" strike="noStrike">
                        <a:solidFill>
                          <a:srgbClr val="000000"/>
                        </a:solidFill>
                        <a:effectLst/>
                        <a:latin typeface="Liberation Sans"/>
                      </a:endParaRPr>
                    </a:p>
                  </a:txBody>
                  <a:tcPr marL="0" marR="0" marT="0" marB="0" anchor="b"/>
                </a:tc>
                <a:tc>
                  <a:txBody>
                    <a:bodyPr/>
                    <a:lstStyle/>
                    <a:p>
                      <a:pPr algn="l" fontAlgn="b"/>
                      <a:endParaRPr lang="sv-SE" sz="700" b="0" i="0" u="none" strike="noStrike">
                        <a:solidFill>
                          <a:srgbClr val="000000"/>
                        </a:solidFill>
                        <a:effectLst/>
                        <a:latin typeface="Liberation Sans"/>
                      </a:endParaRPr>
                    </a:p>
                  </a:txBody>
                  <a:tcPr marL="0" marR="0" marT="0" marB="0" anchor="b"/>
                </a:tc>
                <a:tc>
                  <a:txBody>
                    <a:bodyPr/>
                    <a:lstStyle/>
                    <a:p>
                      <a:pPr algn="r" fontAlgn="b"/>
                      <a:r>
                        <a:rPr lang="sv-SE" sz="700" u="none" strike="noStrike">
                          <a:effectLst/>
                        </a:rPr>
                        <a:t>-0.25300000000000</a:t>
                      </a:r>
                      <a:endParaRPr lang="sv-SE" sz="700" b="0" i="0" u="none" strike="noStrike">
                        <a:solidFill>
                          <a:srgbClr val="000000"/>
                        </a:solidFill>
                        <a:effectLst/>
                        <a:latin typeface="Liberation Sans"/>
                      </a:endParaRPr>
                    </a:p>
                  </a:txBody>
                  <a:tcPr marL="0" marR="0" marT="0" marB="0" anchor="b"/>
                </a:tc>
                <a:tc>
                  <a:txBody>
                    <a:bodyPr/>
                    <a:lstStyle/>
                    <a:p>
                      <a:pPr algn="r" fontAlgn="b"/>
                      <a:r>
                        <a:rPr lang="sv-SE" sz="700" u="none" strike="noStrike">
                          <a:effectLst/>
                        </a:rPr>
                        <a:t>151356.1248436210000000</a:t>
                      </a:r>
                      <a:endParaRPr lang="sv-SE" sz="700" b="0" i="0" u="none" strike="noStrike">
                        <a:solidFill>
                          <a:srgbClr val="000000"/>
                        </a:solidFill>
                        <a:effectLst/>
                        <a:latin typeface="Liberation Sans"/>
                      </a:endParaRPr>
                    </a:p>
                  </a:txBody>
                  <a:tcPr marL="0" marR="0" marT="0" marB="0" anchor="b"/>
                </a:tc>
                <a:tc>
                  <a:txBody>
                    <a:bodyPr/>
                    <a:lstStyle/>
                    <a:p>
                      <a:pPr algn="r" fontAlgn="b"/>
                      <a:r>
                        <a:rPr lang="sv-SE" sz="700" u="none" strike="noStrike">
                          <a:effectLst/>
                        </a:rPr>
                        <a:t>1507305.65202707000000</a:t>
                      </a:r>
                      <a:endParaRPr lang="sv-SE" sz="700" b="0" i="0" u="none" strike="noStrike">
                        <a:solidFill>
                          <a:srgbClr val="000000"/>
                        </a:solidFill>
                        <a:effectLst/>
                        <a:latin typeface="Liberation Sans"/>
                      </a:endParaRPr>
                    </a:p>
                  </a:txBody>
                  <a:tcPr marL="0" marR="0" marT="0" marB="0" anchor="b"/>
                </a:tc>
              </a:tr>
              <a:tr h="130045">
                <a:tc>
                  <a:txBody>
                    <a:bodyPr/>
                    <a:lstStyle/>
                    <a:p>
                      <a:pPr algn="r" fontAlgn="b"/>
                      <a:r>
                        <a:rPr lang="sv-SE" sz="700" u="none" strike="noStrike">
                          <a:effectLst/>
                        </a:rPr>
                        <a:t>-0.227</a:t>
                      </a:r>
                      <a:endParaRPr lang="sv-SE" sz="700" b="1" i="0" u="none" strike="noStrike">
                        <a:solidFill>
                          <a:srgbClr val="000000"/>
                        </a:solidFill>
                        <a:effectLst/>
                        <a:latin typeface="Liberation Sans"/>
                      </a:endParaRPr>
                    </a:p>
                  </a:txBody>
                  <a:tcPr marL="0" marR="0" marT="0" marB="0" anchor="b"/>
                </a:tc>
                <a:tc>
                  <a:txBody>
                    <a:bodyPr/>
                    <a:lstStyle/>
                    <a:p>
                      <a:pPr algn="r" fontAlgn="b"/>
                      <a:r>
                        <a:rPr lang="sv-SE" sz="700" u="none" strike="noStrike">
                          <a:effectLst/>
                        </a:rPr>
                        <a:t>-3</a:t>
                      </a:r>
                      <a:endParaRPr lang="sv-SE" sz="700" b="0" i="0" u="none" strike="noStrike">
                        <a:solidFill>
                          <a:srgbClr val="000000"/>
                        </a:solidFill>
                        <a:effectLst/>
                        <a:latin typeface="Liberation Sans"/>
                      </a:endParaRPr>
                    </a:p>
                  </a:txBody>
                  <a:tcPr marL="0" marR="0" marT="0" marB="0" anchor="b"/>
                </a:tc>
                <a:tc>
                  <a:txBody>
                    <a:bodyPr/>
                    <a:lstStyle/>
                    <a:p>
                      <a:pPr algn="r" fontAlgn="b"/>
                      <a:r>
                        <a:rPr lang="sv-SE" sz="700" u="none" strike="noStrike">
                          <a:effectLst/>
                        </a:rPr>
                        <a:t>190546.0718</a:t>
                      </a:r>
                      <a:endParaRPr lang="sv-SE" sz="700" b="1" i="0" u="none" strike="noStrike">
                        <a:solidFill>
                          <a:srgbClr val="000000"/>
                        </a:solidFill>
                        <a:effectLst/>
                        <a:latin typeface="Liberation Sans"/>
                      </a:endParaRPr>
                    </a:p>
                  </a:txBody>
                  <a:tcPr marL="0" marR="0" marT="0" marB="0" anchor="b"/>
                </a:tc>
                <a:tc>
                  <a:txBody>
                    <a:bodyPr/>
                    <a:lstStyle/>
                    <a:p>
                      <a:pPr algn="r" fontAlgn="b"/>
                      <a:r>
                        <a:rPr lang="sv-SE" sz="700" u="none" strike="noStrike">
                          <a:effectLst/>
                        </a:rPr>
                        <a:t>2055717.504</a:t>
                      </a:r>
                      <a:endParaRPr lang="sv-SE" sz="700" b="1" i="0" u="none" strike="noStrike">
                        <a:solidFill>
                          <a:srgbClr val="000000"/>
                        </a:solidFill>
                        <a:effectLst/>
                        <a:latin typeface="Liberation Sans"/>
                      </a:endParaRPr>
                    </a:p>
                  </a:txBody>
                  <a:tcPr marL="0" marR="0" marT="0" marB="0" anchor="b"/>
                </a:tc>
                <a:tc>
                  <a:txBody>
                    <a:bodyPr/>
                    <a:lstStyle/>
                    <a:p>
                      <a:pPr algn="r" fontAlgn="b"/>
                      <a:r>
                        <a:rPr lang="sv-SE" sz="700" u="none" strike="noStrike">
                          <a:effectLst/>
                        </a:rPr>
                        <a:t>0.024</a:t>
                      </a:r>
                      <a:endParaRPr lang="sv-SE" sz="700" b="0" i="0" u="none" strike="noStrike">
                        <a:solidFill>
                          <a:srgbClr val="000000"/>
                        </a:solidFill>
                        <a:effectLst/>
                        <a:latin typeface="Liberation Sans"/>
                      </a:endParaRPr>
                    </a:p>
                  </a:txBody>
                  <a:tcPr marL="0" marR="0" marT="0" marB="0" anchor="b"/>
                </a:tc>
                <a:tc>
                  <a:txBody>
                    <a:bodyPr/>
                    <a:lstStyle/>
                    <a:p>
                      <a:pPr algn="l" fontAlgn="b"/>
                      <a:endParaRPr lang="sv-SE" sz="700" b="0" i="0" u="none" strike="noStrike">
                        <a:solidFill>
                          <a:srgbClr val="000000"/>
                        </a:solidFill>
                        <a:effectLst/>
                        <a:latin typeface="Liberation Sans"/>
                      </a:endParaRPr>
                    </a:p>
                  </a:txBody>
                  <a:tcPr marL="0" marR="0" marT="0" marB="0" anchor="b"/>
                </a:tc>
                <a:tc>
                  <a:txBody>
                    <a:bodyPr/>
                    <a:lstStyle/>
                    <a:p>
                      <a:pPr algn="l" fontAlgn="b"/>
                      <a:endParaRPr lang="sv-SE" sz="700" b="0" i="0" u="none" strike="noStrike">
                        <a:solidFill>
                          <a:srgbClr val="000000"/>
                        </a:solidFill>
                        <a:effectLst/>
                        <a:latin typeface="Liberation Sans"/>
                      </a:endParaRPr>
                    </a:p>
                  </a:txBody>
                  <a:tcPr marL="0" marR="0" marT="0" marB="0" anchor="b"/>
                </a:tc>
                <a:tc>
                  <a:txBody>
                    <a:bodyPr/>
                    <a:lstStyle/>
                    <a:p>
                      <a:pPr algn="l" fontAlgn="b"/>
                      <a:endParaRPr lang="sv-SE" sz="700" b="0" i="0" u="none" strike="noStrike">
                        <a:solidFill>
                          <a:srgbClr val="000000"/>
                        </a:solidFill>
                        <a:effectLst/>
                        <a:latin typeface="Liberation Sans"/>
                      </a:endParaRPr>
                    </a:p>
                  </a:txBody>
                  <a:tcPr marL="0" marR="0" marT="0" marB="0" anchor="b"/>
                </a:tc>
                <a:tc>
                  <a:txBody>
                    <a:bodyPr/>
                    <a:lstStyle/>
                    <a:p>
                      <a:pPr algn="r" fontAlgn="b"/>
                      <a:r>
                        <a:rPr lang="sv-SE" sz="700" u="none" strike="noStrike">
                          <a:effectLst/>
                        </a:rPr>
                        <a:t>-0.22700000000000</a:t>
                      </a:r>
                      <a:endParaRPr lang="sv-SE" sz="700" b="0" i="0" u="none" strike="noStrike">
                        <a:solidFill>
                          <a:srgbClr val="000000"/>
                        </a:solidFill>
                        <a:effectLst/>
                        <a:latin typeface="Liberation Sans"/>
                      </a:endParaRPr>
                    </a:p>
                  </a:txBody>
                  <a:tcPr marL="0" marR="0" marT="0" marB="0" anchor="b"/>
                </a:tc>
                <a:tc>
                  <a:txBody>
                    <a:bodyPr/>
                    <a:lstStyle/>
                    <a:p>
                      <a:pPr algn="r" fontAlgn="b"/>
                      <a:r>
                        <a:rPr lang="sv-SE" sz="700" u="none" strike="noStrike">
                          <a:effectLst/>
                        </a:rPr>
                        <a:t>190546.0717963250000000</a:t>
                      </a:r>
                      <a:endParaRPr lang="sv-SE" sz="700" b="0" i="0" u="none" strike="noStrike">
                        <a:solidFill>
                          <a:srgbClr val="000000"/>
                        </a:solidFill>
                        <a:effectLst/>
                        <a:latin typeface="Liberation Sans"/>
                      </a:endParaRPr>
                    </a:p>
                  </a:txBody>
                  <a:tcPr marL="0" marR="0" marT="0" marB="0" anchor="b"/>
                </a:tc>
                <a:tc>
                  <a:txBody>
                    <a:bodyPr/>
                    <a:lstStyle/>
                    <a:p>
                      <a:pPr algn="r" fontAlgn="b"/>
                      <a:r>
                        <a:rPr lang="sv-SE" sz="700" u="none" strike="noStrike">
                          <a:effectLst/>
                        </a:rPr>
                        <a:t>2055717.50440100000000</a:t>
                      </a:r>
                      <a:endParaRPr lang="sv-SE" sz="700" b="0" i="0" u="none" strike="noStrike">
                        <a:solidFill>
                          <a:srgbClr val="000000"/>
                        </a:solidFill>
                        <a:effectLst/>
                        <a:latin typeface="Liberation Sans"/>
                      </a:endParaRPr>
                    </a:p>
                  </a:txBody>
                  <a:tcPr marL="0" marR="0" marT="0" marB="0" anchor="b"/>
                </a:tc>
              </a:tr>
              <a:tr h="130045">
                <a:tc>
                  <a:txBody>
                    <a:bodyPr/>
                    <a:lstStyle/>
                    <a:p>
                      <a:pPr algn="r" fontAlgn="b"/>
                      <a:r>
                        <a:rPr lang="sv-SE" sz="700" u="none" strike="noStrike">
                          <a:effectLst/>
                        </a:rPr>
                        <a:t>-0.203</a:t>
                      </a:r>
                      <a:endParaRPr lang="sv-SE" sz="700" b="1" i="0" u="none" strike="noStrike">
                        <a:solidFill>
                          <a:srgbClr val="000000"/>
                        </a:solidFill>
                        <a:effectLst/>
                        <a:latin typeface="Liberation Sans"/>
                      </a:endParaRPr>
                    </a:p>
                  </a:txBody>
                  <a:tcPr marL="0" marR="0" marT="0" marB="0" anchor="b"/>
                </a:tc>
                <a:tc>
                  <a:txBody>
                    <a:bodyPr/>
                    <a:lstStyle/>
                    <a:p>
                      <a:pPr algn="r" fontAlgn="b"/>
                      <a:r>
                        <a:rPr lang="sv-SE" sz="700" u="none" strike="noStrike">
                          <a:effectLst/>
                        </a:rPr>
                        <a:t>-2</a:t>
                      </a:r>
                      <a:endParaRPr lang="sv-SE" sz="700" b="0" i="0" u="none" strike="noStrike">
                        <a:solidFill>
                          <a:srgbClr val="000000"/>
                        </a:solidFill>
                        <a:effectLst/>
                        <a:latin typeface="Liberation Sans"/>
                      </a:endParaRPr>
                    </a:p>
                  </a:txBody>
                  <a:tcPr marL="0" marR="0" marT="0" marB="0" anchor="b"/>
                </a:tc>
                <a:tc>
                  <a:txBody>
                    <a:bodyPr/>
                    <a:lstStyle/>
                    <a:p>
                      <a:pPr algn="r" fontAlgn="b"/>
                      <a:r>
                        <a:rPr lang="sv-SE" sz="700" u="none" strike="noStrike">
                          <a:effectLst/>
                        </a:rPr>
                        <a:t>239883.2919</a:t>
                      </a:r>
                      <a:endParaRPr lang="sv-SE" sz="700" b="1" i="0" u="none" strike="noStrike">
                        <a:solidFill>
                          <a:srgbClr val="000000"/>
                        </a:solidFill>
                        <a:effectLst/>
                        <a:latin typeface="Liberation Sans"/>
                      </a:endParaRPr>
                    </a:p>
                  </a:txBody>
                  <a:tcPr marL="0" marR="0" marT="0" marB="0" anchor="b"/>
                </a:tc>
                <a:tc>
                  <a:txBody>
                    <a:bodyPr/>
                    <a:lstStyle/>
                    <a:p>
                      <a:pPr algn="r" fontAlgn="b"/>
                      <a:r>
                        <a:rPr lang="sv-SE" sz="700" u="none" strike="noStrike">
                          <a:effectLst/>
                        </a:rPr>
                        <a:t>1826820.004</a:t>
                      </a:r>
                      <a:endParaRPr lang="sv-SE" sz="700" b="1" i="0" u="none" strike="noStrike">
                        <a:solidFill>
                          <a:srgbClr val="000000"/>
                        </a:solidFill>
                        <a:effectLst/>
                        <a:latin typeface="Liberation Sans"/>
                      </a:endParaRPr>
                    </a:p>
                  </a:txBody>
                  <a:tcPr marL="0" marR="0" marT="0" marB="0" anchor="b"/>
                </a:tc>
                <a:tc>
                  <a:txBody>
                    <a:bodyPr/>
                    <a:lstStyle/>
                    <a:p>
                      <a:pPr algn="r" fontAlgn="b"/>
                      <a:r>
                        <a:rPr lang="sv-SE" sz="700" u="none" strike="noStrike">
                          <a:effectLst/>
                        </a:rPr>
                        <a:t>0.034</a:t>
                      </a:r>
                      <a:endParaRPr lang="sv-SE" sz="700" b="0" i="0" u="none" strike="noStrike">
                        <a:solidFill>
                          <a:srgbClr val="000000"/>
                        </a:solidFill>
                        <a:effectLst/>
                        <a:latin typeface="Liberation Sans"/>
                      </a:endParaRPr>
                    </a:p>
                  </a:txBody>
                  <a:tcPr marL="0" marR="0" marT="0" marB="0" anchor="b"/>
                </a:tc>
                <a:tc>
                  <a:txBody>
                    <a:bodyPr/>
                    <a:lstStyle/>
                    <a:p>
                      <a:pPr algn="l" fontAlgn="b"/>
                      <a:endParaRPr lang="sv-SE" sz="700" b="0" i="0" u="none" strike="noStrike">
                        <a:solidFill>
                          <a:srgbClr val="000000"/>
                        </a:solidFill>
                        <a:effectLst/>
                        <a:latin typeface="Liberation Sans"/>
                      </a:endParaRPr>
                    </a:p>
                  </a:txBody>
                  <a:tcPr marL="0" marR="0" marT="0" marB="0" anchor="b"/>
                </a:tc>
                <a:tc>
                  <a:txBody>
                    <a:bodyPr/>
                    <a:lstStyle/>
                    <a:p>
                      <a:pPr algn="l" fontAlgn="b"/>
                      <a:endParaRPr lang="sv-SE" sz="700" b="0" i="0" u="none" strike="noStrike">
                        <a:solidFill>
                          <a:srgbClr val="000000"/>
                        </a:solidFill>
                        <a:effectLst/>
                        <a:latin typeface="Liberation Sans"/>
                      </a:endParaRPr>
                    </a:p>
                  </a:txBody>
                  <a:tcPr marL="0" marR="0" marT="0" marB="0" anchor="b"/>
                </a:tc>
                <a:tc>
                  <a:txBody>
                    <a:bodyPr/>
                    <a:lstStyle/>
                    <a:p>
                      <a:pPr algn="l" fontAlgn="b"/>
                      <a:endParaRPr lang="sv-SE" sz="700" b="0" i="0" u="none" strike="noStrike">
                        <a:solidFill>
                          <a:srgbClr val="000000"/>
                        </a:solidFill>
                        <a:effectLst/>
                        <a:latin typeface="Liberation Sans"/>
                      </a:endParaRPr>
                    </a:p>
                  </a:txBody>
                  <a:tcPr marL="0" marR="0" marT="0" marB="0" anchor="b"/>
                </a:tc>
                <a:tc>
                  <a:txBody>
                    <a:bodyPr/>
                    <a:lstStyle/>
                    <a:p>
                      <a:pPr algn="r" fontAlgn="b"/>
                      <a:r>
                        <a:rPr lang="sv-SE" sz="700" u="none" strike="noStrike">
                          <a:effectLst/>
                        </a:rPr>
                        <a:t>-0.20300000000000</a:t>
                      </a:r>
                      <a:endParaRPr lang="sv-SE" sz="700" b="0" i="0" u="none" strike="noStrike">
                        <a:solidFill>
                          <a:srgbClr val="000000"/>
                        </a:solidFill>
                        <a:effectLst/>
                        <a:latin typeface="Liberation Sans"/>
                      </a:endParaRPr>
                    </a:p>
                  </a:txBody>
                  <a:tcPr marL="0" marR="0" marT="0" marB="0" anchor="b"/>
                </a:tc>
                <a:tc>
                  <a:txBody>
                    <a:bodyPr/>
                    <a:lstStyle/>
                    <a:p>
                      <a:pPr algn="r" fontAlgn="b"/>
                      <a:r>
                        <a:rPr lang="sv-SE" sz="700" u="none" strike="noStrike">
                          <a:effectLst/>
                        </a:rPr>
                        <a:t>239883.2919019490000000</a:t>
                      </a:r>
                      <a:endParaRPr lang="sv-SE" sz="700" b="0" i="0" u="none" strike="noStrike">
                        <a:solidFill>
                          <a:srgbClr val="000000"/>
                        </a:solidFill>
                        <a:effectLst/>
                        <a:latin typeface="Liberation Sans"/>
                      </a:endParaRPr>
                    </a:p>
                  </a:txBody>
                  <a:tcPr marL="0" marR="0" marT="0" marB="0" anchor="b"/>
                </a:tc>
                <a:tc>
                  <a:txBody>
                    <a:bodyPr/>
                    <a:lstStyle/>
                    <a:p>
                      <a:pPr algn="r" fontAlgn="b"/>
                      <a:r>
                        <a:rPr lang="sv-SE" sz="700" u="none" strike="noStrike">
                          <a:effectLst/>
                        </a:rPr>
                        <a:t>1826820.00406630000000</a:t>
                      </a:r>
                      <a:endParaRPr lang="sv-SE" sz="700" b="0" i="0" u="none" strike="noStrike">
                        <a:solidFill>
                          <a:srgbClr val="000000"/>
                        </a:solidFill>
                        <a:effectLst/>
                        <a:latin typeface="Liberation Sans"/>
                      </a:endParaRPr>
                    </a:p>
                  </a:txBody>
                  <a:tcPr marL="0" marR="0" marT="0" marB="0" anchor="b"/>
                </a:tc>
              </a:tr>
              <a:tr h="130045">
                <a:tc>
                  <a:txBody>
                    <a:bodyPr/>
                    <a:lstStyle/>
                    <a:p>
                      <a:pPr algn="r" fontAlgn="b"/>
                      <a:r>
                        <a:rPr lang="sv-SE" sz="700" u="none" strike="noStrike">
                          <a:effectLst/>
                        </a:rPr>
                        <a:t>-0.169</a:t>
                      </a:r>
                      <a:endParaRPr lang="sv-SE" sz="700" b="1" i="0" u="none" strike="noStrike">
                        <a:solidFill>
                          <a:srgbClr val="000000"/>
                        </a:solidFill>
                        <a:effectLst/>
                        <a:latin typeface="Liberation Sans"/>
                      </a:endParaRPr>
                    </a:p>
                  </a:txBody>
                  <a:tcPr marL="0" marR="0" marT="0" marB="0" anchor="b"/>
                </a:tc>
                <a:tc>
                  <a:txBody>
                    <a:bodyPr/>
                    <a:lstStyle/>
                    <a:p>
                      <a:pPr algn="r" fontAlgn="b"/>
                      <a:r>
                        <a:rPr lang="sv-SE" sz="700" u="none" strike="noStrike">
                          <a:effectLst/>
                        </a:rPr>
                        <a:t>-1</a:t>
                      </a:r>
                      <a:endParaRPr lang="sv-SE" sz="700" b="0" i="0" u="none" strike="noStrike">
                        <a:solidFill>
                          <a:srgbClr val="000000"/>
                        </a:solidFill>
                        <a:effectLst/>
                        <a:latin typeface="Liberation Sans"/>
                      </a:endParaRPr>
                    </a:p>
                  </a:txBody>
                  <a:tcPr marL="0" marR="0" marT="0" marB="0" anchor="b"/>
                </a:tc>
                <a:tc>
                  <a:txBody>
                    <a:bodyPr/>
                    <a:lstStyle/>
                    <a:p>
                      <a:pPr algn="r" fontAlgn="b"/>
                      <a:r>
                        <a:rPr lang="sv-SE" sz="700" u="none" strike="noStrike">
                          <a:effectLst/>
                        </a:rPr>
                        <a:t>301995.172</a:t>
                      </a:r>
                      <a:endParaRPr lang="sv-SE" sz="700" b="1" i="0" u="none" strike="noStrike">
                        <a:solidFill>
                          <a:srgbClr val="000000"/>
                        </a:solidFill>
                        <a:effectLst/>
                        <a:latin typeface="Liberation Sans"/>
                      </a:endParaRPr>
                    </a:p>
                  </a:txBody>
                  <a:tcPr marL="0" marR="0" marT="0" marB="0" anchor="b"/>
                </a:tc>
                <a:tc>
                  <a:txBody>
                    <a:bodyPr/>
                    <a:lstStyle/>
                    <a:p>
                      <a:pPr algn="r" fontAlgn="b"/>
                      <a:r>
                        <a:rPr lang="sv-SE" sz="700" u="none" strike="noStrike">
                          <a:effectLst/>
                        </a:rPr>
                        <a:t>2172061.786</a:t>
                      </a:r>
                      <a:endParaRPr lang="sv-SE" sz="700" b="1" i="0" u="none" strike="noStrike">
                        <a:solidFill>
                          <a:srgbClr val="000000"/>
                        </a:solidFill>
                        <a:effectLst/>
                        <a:latin typeface="Liberation Sans"/>
                      </a:endParaRPr>
                    </a:p>
                  </a:txBody>
                  <a:tcPr marL="0" marR="0" marT="0" marB="0" anchor="b"/>
                </a:tc>
                <a:tc>
                  <a:txBody>
                    <a:bodyPr/>
                    <a:lstStyle/>
                    <a:p>
                      <a:pPr algn="r" fontAlgn="b"/>
                      <a:r>
                        <a:rPr lang="sv-SE" sz="700" u="none" strike="noStrike">
                          <a:effectLst/>
                        </a:rPr>
                        <a:t>0.036</a:t>
                      </a:r>
                      <a:endParaRPr lang="sv-SE" sz="700" b="0" i="0" u="none" strike="noStrike">
                        <a:solidFill>
                          <a:srgbClr val="000000"/>
                        </a:solidFill>
                        <a:effectLst/>
                        <a:latin typeface="Liberation Sans"/>
                      </a:endParaRPr>
                    </a:p>
                  </a:txBody>
                  <a:tcPr marL="0" marR="0" marT="0" marB="0" anchor="b"/>
                </a:tc>
                <a:tc>
                  <a:txBody>
                    <a:bodyPr/>
                    <a:lstStyle/>
                    <a:p>
                      <a:pPr algn="l" fontAlgn="b"/>
                      <a:endParaRPr lang="sv-SE" sz="700" b="0" i="0" u="none" strike="noStrike">
                        <a:solidFill>
                          <a:srgbClr val="000000"/>
                        </a:solidFill>
                        <a:effectLst/>
                        <a:latin typeface="Liberation Sans"/>
                      </a:endParaRPr>
                    </a:p>
                  </a:txBody>
                  <a:tcPr marL="0" marR="0" marT="0" marB="0" anchor="b"/>
                </a:tc>
                <a:tc>
                  <a:txBody>
                    <a:bodyPr/>
                    <a:lstStyle/>
                    <a:p>
                      <a:pPr algn="l" fontAlgn="b"/>
                      <a:endParaRPr lang="sv-SE" sz="700" b="0" i="0" u="none" strike="noStrike">
                        <a:solidFill>
                          <a:srgbClr val="000000"/>
                        </a:solidFill>
                        <a:effectLst/>
                        <a:latin typeface="Liberation Sans"/>
                      </a:endParaRPr>
                    </a:p>
                  </a:txBody>
                  <a:tcPr marL="0" marR="0" marT="0" marB="0" anchor="b"/>
                </a:tc>
                <a:tc>
                  <a:txBody>
                    <a:bodyPr/>
                    <a:lstStyle/>
                    <a:p>
                      <a:pPr algn="l" fontAlgn="b"/>
                      <a:endParaRPr lang="sv-SE" sz="700" b="0" i="0" u="none" strike="noStrike">
                        <a:solidFill>
                          <a:srgbClr val="000000"/>
                        </a:solidFill>
                        <a:effectLst/>
                        <a:latin typeface="Liberation Sans"/>
                      </a:endParaRPr>
                    </a:p>
                  </a:txBody>
                  <a:tcPr marL="0" marR="0" marT="0" marB="0" anchor="b"/>
                </a:tc>
                <a:tc>
                  <a:txBody>
                    <a:bodyPr/>
                    <a:lstStyle/>
                    <a:p>
                      <a:pPr algn="r" fontAlgn="b"/>
                      <a:r>
                        <a:rPr lang="sv-SE" sz="700" u="none" strike="noStrike">
                          <a:effectLst/>
                        </a:rPr>
                        <a:t>-0.16900000000000</a:t>
                      </a:r>
                      <a:endParaRPr lang="sv-SE" sz="700" b="0" i="0" u="none" strike="noStrike">
                        <a:solidFill>
                          <a:srgbClr val="000000"/>
                        </a:solidFill>
                        <a:effectLst/>
                        <a:latin typeface="Liberation Sans"/>
                      </a:endParaRPr>
                    </a:p>
                  </a:txBody>
                  <a:tcPr marL="0" marR="0" marT="0" marB="0" anchor="b"/>
                </a:tc>
                <a:tc>
                  <a:txBody>
                    <a:bodyPr/>
                    <a:lstStyle/>
                    <a:p>
                      <a:pPr algn="r" fontAlgn="b"/>
                      <a:r>
                        <a:rPr lang="sv-SE" sz="700" u="none" strike="noStrike">
                          <a:effectLst/>
                        </a:rPr>
                        <a:t>301995.1720402030000000</a:t>
                      </a:r>
                      <a:endParaRPr lang="sv-SE" sz="700" b="0" i="0" u="none" strike="noStrike">
                        <a:solidFill>
                          <a:srgbClr val="000000"/>
                        </a:solidFill>
                        <a:effectLst/>
                        <a:latin typeface="Liberation Sans"/>
                      </a:endParaRPr>
                    </a:p>
                  </a:txBody>
                  <a:tcPr marL="0" marR="0" marT="0" marB="0" anchor="b"/>
                </a:tc>
                <a:tc>
                  <a:txBody>
                    <a:bodyPr/>
                    <a:lstStyle/>
                    <a:p>
                      <a:pPr algn="r" fontAlgn="b"/>
                      <a:r>
                        <a:rPr lang="sv-SE" sz="700" u="none" strike="noStrike">
                          <a:effectLst/>
                        </a:rPr>
                        <a:t>2172061.78556554000000</a:t>
                      </a:r>
                      <a:endParaRPr lang="sv-SE" sz="700" b="0" i="0" u="none" strike="noStrike">
                        <a:solidFill>
                          <a:srgbClr val="000000"/>
                        </a:solidFill>
                        <a:effectLst/>
                        <a:latin typeface="Liberation Sans"/>
                      </a:endParaRPr>
                    </a:p>
                  </a:txBody>
                  <a:tcPr marL="0" marR="0" marT="0" marB="0" anchor="b"/>
                </a:tc>
              </a:tr>
              <a:tr h="130045">
                <a:tc>
                  <a:txBody>
                    <a:bodyPr/>
                    <a:lstStyle/>
                    <a:p>
                      <a:pPr algn="r" fontAlgn="b"/>
                      <a:r>
                        <a:rPr lang="sv-SE" sz="700" u="none" strike="noStrike">
                          <a:effectLst/>
                        </a:rPr>
                        <a:t>-0.133</a:t>
                      </a:r>
                      <a:endParaRPr lang="sv-SE" sz="700" b="1" i="0" u="none" strike="noStrike">
                        <a:solidFill>
                          <a:srgbClr val="000000"/>
                        </a:solidFill>
                        <a:effectLst/>
                        <a:latin typeface="Liberation Sans"/>
                      </a:endParaRPr>
                    </a:p>
                  </a:txBody>
                  <a:tcPr marL="0" marR="0" marT="0" marB="0" anchor="b"/>
                </a:tc>
                <a:tc>
                  <a:txBody>
                    <a:bodyPr/>
                    <a:lstStyle/>
                    <a:p>
                      <a:pPr algn="r" fontAlgn="b"/>
                      <a:r>
                        <a:rPr lang="sv-SE" sz="700" u="none" strike="noStrike">
                          <a:effectLst/>
                        </a:rPr>
                        <a:t>0</a:t>
                      </a:r>
                      <a:endParaRPr lang="sv-SE" sz="700" b="0" i="0" u="none" strike="noStrike">
                        <a:solidFill>
                          <a:srgbClr val="000000"/>
                        </a:solidFill>
                        <a:effectLst/>
                        <a:latin typeface="Liberation Sans"/>
                      </a:endParaRPr>
                    </a:p>
                  </a:txBody>
                  <a:tcPr marL="0" marR="0" marT="0" marB="0" anchor="b"/>
                </a:tc>
                <a:tc>
                  <a:txBody>
                    <a:bodyPr/>
                    <a:lstStyle/>
                    <a:p>
                      <a:pPr algn="r" fontAlgn="b"/>
                      <a:r>
                        <a:rPr lang="sv-SE" sz="700" u="none" strike="noStrike">
                          <a:effectLst/>
                        </a:rPr>
                        <a:t>380189.3963</a:t>
                      </a:r>
                      <a:endParaRPr lang="sv-SE" sz="700" b="1" i="0" u="none" strike="noStrike">
                        <a:solidFill>
                          <a:srgbClr val="000000"/>
                        </a:solidFill>
                        <a:effectLst/>
                        <a:latin typeface="Liberation Sans"/>
                      </a:endParaRPr>
                    </a:p>
                  </a:txBody>
                  <a:tcPr marL="0" marR="0" marT="0" marB="0" anchor="b"/>
                </a:tc>
                <a:tc>
                  <a:txBody>
                    <a:bodyPr/>
                    <a:lstStyle/>
                    <a:p>
                      <a:pPr algn="r" fontAlgn="b"/>
                      <a:r>
                        <a:rPr lang="sv-SE" sz="700" u="none" strike="noStrike">
                          <a:effectLst/>
                        </a:rPr>
                        <a:t>2343826.095</a:t>
                      </a:r>
                      <a:endParaRPr lang="sv-SE" sz="700" b="1" i="0" u="none" strike="noStrike">
                        <a:solidFill>
                          <a:srgbClr val="000000"/>
                        </a:solidFill>
                        <a:effectLst/>
                        <a:latin typeface="Liberation Sans"/>
                      </a:endParaRPr>
                    </a:p>
                  </a:txBody>
                  <a:tcPr marL="0" marR="0" marT="0" marB="0" anchor="b"/>
                </a:tc>
                <a:tc>
                  <a:txBody>
                    <a:bodyPr/>
                    <a:lstStyle/>
                    <a:p>
                      <a:pPr algn="r" fontAlgn="b"/>
                      <a:r>
                        <a:rPr lang="sv-SE" sz="700" u="none" strike="noStrike">
                          <a:effectLst/>
                        </a:rPr>
                        <a:t>0.042</a:t>
                      </a:r>
                      <a:endParaRPr lang="sv-SE" sz="700" b="0" i="0" u="none" strike="noStrike">
                        <a:solidFill>
                          <a:srgbClr val="000000"/>
                        </a:solidFill>
                        <a:effectLst/>
                        <a:latin typeface="Liberation Sans"/>
                      </a:endParaRPr>
                    </a:p>
                  </a:txBody>
                  <a:tcPr marL="0" marR="0" marT="0" marB="0" anchor="b"/>
                </a:tc>
                <a:tc>
                  <a:txBody>
                    <a:bodyPr/>
                    <a:lstStyle/>
                    <a:p>
                      <a:pPr algn="l" fontAlgn="b"/>
                      <a:endParaRPr lang="sv-SE" sz="700" b="0" i="0" u="none" strike="noStrike">
                        <a:solidFill>
                          <a:srgbClr val="000000"/>
                        </a:solidFill>
                        <a:effectLst/>
                        <a:latin typeface="Liberation Sans"/>
                      </a:endParaRPr>
                    </a:p>
                  </a:txBody>
                  <a:tcPr marL="0" marR="0" marT="0" marB="0" anchor="b"/>
                </a:tc>
                <a:tc>
                  <a:txBody>
                    <a:bodyPr/>
                    <a:lstStyle/>
                    <a:p>
                      <a:pPr algn="l" fontAlgn="b"/>
                      <a:endParaRPr lang="sv-SE" sz="700" b="0" i="0" u="none" strike="noStrike">
                        <a:solidFill>
                          <a:srgbClr val="000000"/>
                        </a:solidFill>
                        <a:effectLst/>
                        <a:latin typeface="Liberation Sans"/>
                      </a:endParaRPr>
                    </a:p>
                  </a:txBody>
                  <a:tcPr marL="0" marR="0" marT="0" marB="0" anchor="b"/>
                </a:tc>
                <a:tc>
                  <a:txBody>
                    <a:bodyPr/>
                    <a:lstStyle/>
                    <a:p>
                      <a:pPr algn="l" fontAlgn="b"/>
                      <a:endParaRPr lang="sv-SE" sz="700" b="0" i="0" u="none" strike="noStrike">
                        <a:solidFill>
                          <a:srgbClr val="000000"/>
                        </a:solidFill>
                        <a:effectLst/>
                        <a:latin typeface="Liberation Sans"/>
                      </a:endParaRPr>
                    </a:p>
                  </a:txBody>
                  <a:tcPr marL="0" marR="0" marT="0" marB="0" anchor="b"/>
                </a:tc>
                <a:tc>
                  <a:txBody>
                    <a:bodyPr/>
                    <a:lstStyle/>
                    <a:p>
                      <a:pPr algn="r" fontAlgn="b"/>
                      <a:r>
                        <a:rPr lang="sv-SE" sz="700" u="none" strike="noStrike">
                          <a:effectLst/>
                        </a:rPr>
                        <a:t>-0.13300000000000</a:t>
                      </a:r>
                      <a:endParaRPr lang="sv-SE" sz="700" b="0" i="0" u="none" strike="noStrike">
                        <a:solidFill>
                          <a:srgbClr val="000000"/>
                        </a:solidFill>
                        <a:effectLst/>
                        <a:latin typeface="Liberation Sans"/>
                      </a:endParaRPr>
                    </a:p>
                  </a:txBody>
                  <a:tcPr marL="0" marR="0" marT="0" marB="0" anchor="b"/>
                </a:tc>
                <a:tc>
                  <a:txBody>
                    <a:bodyPr/>
                    <a:lstStyle/>
                    <a:p>
                      <a:pPr algn="r" fontAlgn="b"/>
                      <a:r>
                        <a:rPr lang="sv-SE" sz="700" u="none" strike="noStrike">
                          <a:effectLst/>
                        </a:rPr>
                        <a:t>380189.3963205620000000</a:t>
                      </a:r>
                      <a:endParaRPr lang="sv-SE" sz="700" b="0" i="0" u="none" strike="noStrike">
                        <a:solidFill>
                          <a:srgbClr val="000000"/>
                        </a:solidFill>
                        <a:effectLst/>
                        <a:latin typeface="Liberation Sans"/>
                      </a:endParaRPr>
                    </a:p>
                  </a:txBody>
                  <a:tcPr marL="0" marR="0" marT="0" marB="0" anchor="b"/>
                </a:tc>
                <a:tc>
                  <a:txBody>
                    <a:bodyPr/>
                    <a:lstStyle/>
                    <a:p>
                      <a:pPr algn="r" fontAlgn="b"/>
                      <a:r>
                        <a:rPr lang="sv-SE" sz="700" u="none" strike="noStrike">
                          <a:effectLst/>
                        </a:rPr>
                        <a:t>2343826.09528755000000</a:t>
                      </a:r>
                      <a:endParaRPr lang="sv-SE" sz="700" b="0" i="0" u="none" strike="noStrike">
                        <a:solidFill>
                          <a:srgbClr val="000000"/>
                        </a:solidFill>
                        <a:effectLst/>
                        <a:latin typeface="Liberation Sans"/>
                      </a:endParaRPr>
                    </a:p>
                  </a:txBody>
                  <a:tcPr marL="0" marR="0" marT="0" marB="0" anchor="b"/>
                </a:tc>
              </a:tr>
              <a:tr h="130045">
                <a:tc>
                  <a:txBody>
                    <a:bodyPr/>
                    <a:lstStyle/>
                    <a:p>
                      <a:pPr algn="r" fontAlgn="b"/>
                      <a:r>
                        <a:rPr lang="sv-SE" sz="700" u="none" strike="noStrike">
                          <a:effectLst/>
                        </a:rPr>
                        <a:t>-0.091</a:t>
                      </a:r>
                      <a:endParaRPr lang="sv-SE" sz="700" b="1" i="0" u="none" strike="noStrike">
                        <a:solidFill>
                          <a:srgbClr val="000000"/>
                        </a:solidFill>
                        <a:effectLst/>
                        <a:latin typeface="Liberation Sans"/>
                      </a:endParaRPr>
                    </a:p>
                  </a:txBody>
                  <a:tcPr marL="0" marR="0" marT="0" marB="0" anchor="b"/>
                </a:tc>
                <a:tc>
                  <a:txBody>
                    <a:bodyPr/>
                    <a:lstStyle/>
                    <a:p>
                      <a:pPr algn="r" fontAlgn="b"/>
                      <a:r>
                        <a:rPr lang="sv-SE" sz="700" u="none" strike="noStrike">
                          <a:effectLst/>
                        </a:rPr>
                        <a:t>1</a:t>
                      </a:r>
                      <a:endParaRPr lang="sv-SE" sz="700" b="0" i="0" u="none" strike="noStrike">
                        <a:solidFill>
                          <a:srgbClr val="000000"/>
                        </a:solidFill>
                        <a:effectLst/>
                        <a:latin typeface="Liberation Sans"/>
                      </a:endParaRPr>
                    </a:p>
                  </a:txBody>
                  <a:tcPr marL="0" marR="0" marT="0" marB="0" anchor="b"/>
                </a:tc>
                <a:tc>
                  <a:txBody>
                    <a:bodyPr/>
                    <a:lstStyle/>
                    <a:p>
                      <a:pPr algn="r" fontAlgn="b"/>
                      <a:r>
                        <a:rPr lang="sv-SE" sz="700" u="none" strike="noStrike">
                          <a:effectLst/>
                        </a:rPr>
                        <a:t>478630.0923</a:t>
                      </a:r>
                      <a:endParaRPr lang="sv-SE" sz="700" b="1" i="0" u="none" strike="noStrike">
                        <a:solidFill>
                          <a:srgbClr val="000000"/>
                        </a:solidFill>
                        <a:effectLst/>
                        <a:latin typeface="Liberation Sans"/>
                      </a:endParaRPr>
                    </a:p>
                  </a:txBody>
                  <a:tcPr marL="0" marR="0" marT="0" marB="0" anchor="b"/>
                </a:tc>
                <a:tc>
                  <a:txBody>
                    <a:bodyPr/>
                    <a:lstStyle/>
                    <a:p>
                      <a:pPr algn="r" fontAlgn="b"/>
                      <a:r>
                        <a:rPr lang="sv-SE" sz="700" u="none" strike="noStrike">
                          <a:effectLst/>
                        </a:rPr>
                        <a:t>2636797.739</a:t>
                      </a:r>
                      <a:endParaRPr lang="sv-SE" sz="700" b="1" i="0" u="none" strike="noStrike">
                        <a:solidFill>
                          <a:srgbClr val="000000"/>
                        </a:solidFill>
                        <a:effectLst/>
                        <a:latin typeface="Liberation Sans"/>
                      </a:endParaRPr>
                    </a:p>
                  </a:txBody>
                  <a:tcPr marL="0" marR="0" marT="0" marB="0" anchor="b"/>
                </a:tc>
                <a:tc>
                  <a:txBody>
                    <a:bodyPr/>
                    <a:lstStyle/>
                    <a:p>
                      <a:pPr algn="r" fontAlgn="b"/>
                      <a:r>
                        <a:rPr lang="sv-SE" sz="700" u="none" strike="noStrike">
                          <a:effectLst/>
                        </a:rPr>
                        <a:t>0.047</a:t>
                      </a:r>
                      <a:endParaRPr lang="sv-SE" sz="700" b="0" i="0" u="none" strike="noStrike">
                        <a:solidFill>
                          <a:srgbClr val="000000"/>
                        </a:solidFill>
                        <a:effectLst/>
                        <a:latin typeface="Liberation Sans"/>
                      </a:endParaRPr>
                    </a:p>
                  </a:txBody>
                  <a:tcPr marL="0" marR="0" marT="0" marB="0" anchor="b"/>
                </a:tc>
                <a:tc>
                  <a:txBody>
                    <a:bodyPr/>
                    <a:lstStyle/>
                    <a:p>
                      <a:pPr algn="l" fontAlgn="b"/>
                      <a:endParaRPr lang="sv-SE" sz="700" b="0" i="0" u="none" strike="noStrike">
                        <a:solidFill>
                          <a:srgbClr val="000000"/>
                        </a:solidFill>
                        <a:effectLst/>
                        <a:latin typeface="Liberation Sans"/>
                      </a:endParaRPr>
                    </a:p>
                  </a:txBody>
                  <a:tcPr marL="0" marR="0" marT="0" marB="0" anchor="b"/>
                </a:tc>
                <a:tc>
                  <a:txBody>
                    <a:bodyPr/>
                    <a:lstStyle/>
                    <a:p>
                      <a:pPr algn="l" fontAlgn="b"/>
                      <a:endParaRPr lang="sv-SE" sz="700" b="0" i="0" u="none" strike="noStrike">
                        <a:solidFill>
                          <a:srgbClr val="000000"/>
                        </a:solidFill>
                        <a:effectLst/>
                        <a:latin typeface="Liberation Sans"/>
                      </a:endParaRPr>
                    </a:p>
                  </a:txBody>
                  <a:tcPr marL="0" marR="0" marT="0" marB="0" anchor="b"/>
                </a:tc>
                <a:tc>
                  <a:txBody>
                    <a:bodyPr/>
                    <a:lstStyle/>
                    <a:p>
                      <a:pPr algn="l" fontAlgn="b"/>
                      <a:endParaRPr lang="sv-SE" sz="700" b="0" i="0" u="none" strike="noStrike">
                        <a:solidFill>
                          <a:srgbClr val="000000"/>
                        </a:solidFill>
                        <a:effectLst/>
                        <a:latin typeface="Liberation Sans"/>
                      </a:endParaRPr>
                    </a:p>
                  </a:txBody>
                  <a:tcPr marL="0" marR="0" marT="0" marB="0" anchor="b"/>
                </a:tc>
                <a:tc>
                  <a:txBody>
                    <a:bodyPr/>
                    <a:lstStyle/>
                    <a:p>
                      <a:pPr algn="r" fontAlgn="b"/>
                      <a:r>
                        <a:rPr lang="sv-SE" sz="700" u="none" strike="noStrike">
                          <a:effectLst/>
                        </a:rPr>
                        <a:t>-0.09100000000000</a:t>
                      </a:r>
                      <a:endParaRPr lang="sv-SE" sz="700" b="0" i="0" u="none" strike="noStrike">
                        <a:solidFill>
                          <a:srgbClr val="000000"/>
                        </a:solidFill>
                        <a:effectLst/>
                        <a:latin typeface="Liberation Sans"/>
                      </a:endParaRPr>
                    </a:p>
                  </a:txBody>
                  <a:tcPr marL="0" marR="0" marT="0" marB="0" anchor="b"/>
                </a:tc>
                <a:tc>
                  <a:txBody>
                    <a:bodyPr/>
                    <a:lstStyle/>
                    <a:p>
                      <a:pPr algn="r" fontAlgn="b"/>
                      <a:r>
                        <a:rPr lang="sv-SE" sz="700" u="none" strike="noStrike">
                          <a:effectLst/>
                        </a:rPr>
                        <a:t>478630.0923226390000000</a:t>
                      </a:r>
                      <a:endParaRPr lang="sv-SE" sz="700" b="0" i="0" u="none" strike="noStrike">
                        <a:solidFill>
                          <a:srgbClr val="000000"/>
                        </a:solidFill>
                        <a:effectLst/>
                        <a:latin typeface="Liberation Sans"/>
                      </a:endParaRPr>
                    </a:p>
                  </a:txBody>
                  <a:tcPr marL="0" marR="0" marT="0" marB="0" anchor="b"/>
                </a:tc>
                <a:tc>
                  <a:txBody>
                    <a:bodyPr/>
                    <a:lstStyle/>
                    <a:p>
                      <a:pPr algn="r" fontAlgn="b"/>
                      <a:r>
                        <a:rPr lang="sv-SE" sz="700" u="none" strike="noStrike">
                          <a:effectLst/>
                        </a:rPr>
                        <a:t>2636797.73939828000000</a:t>
                      </a:r>
                      <a:endParaRPr lang="sv-SE" sz="700" b="0" i="0" u="none" strike="noStrike">
                        <a:solidFill>
                          <a:srgbClr val="000000"/>
                        </a:solidFill>
                        <a:effectLst/>
                        <a:latin typeface="Liberation Sans"/>
                      </a:endParaRPr>
                    </a:p>
                  </a:txBody>
                  <a:tcPr marL="0" marR="0" marT="0" marB="0" anchor="b"/>
                </a:tc>
              </a:tr>
              <a:tr h="130045">
                <a:tc>
                  <a:txBody>
                    <a:bodyPr/>
                    <a:lstStyle/>
                    <a:p>
                      <a:pPr algn="r" fontAlgn="b"/>
                      <a:r>
                        <a:rPr lang="sv-SE" sz="700" u="none" strike="noStrike">
                          <a:effectLst/>
                        </a:rPr>
                        <a:t>-0.044</a:t>
                      </a:r>
                      <a:endParaRPr lang="sv-SE" sz="700" b="1" i="0" u="none" strike="noStrike">
                        <a:solidFill>
                          <a:srgbClr val="000000"/>
                        </a:solidFill>
                        <a:effectLst/>
                        <a:latin typeface="Liberation Sans"/>
                      </a:endParaRPr>
                    </a:p>
                  </a:txBody>
                  <a:tcPr marL="0" marR="0" marT="0" marB="0" anchor="b"/>
                </a:tc>
                <a:tc>
                  <a:txBody>
                    <a:bodyPr/>
                    <a:lstStyle/>
                    <a:p>
                      <a:pPr algn="r" fontAlgn="b"/>
                      <a:r>
                        <a:rPr lang="sv-SE" sz="700" u="none" strike="noStrike">
                          <a:effectLst/>
                        </a:rPr>
                        <a:t>2</a:t>
                      </a:r>
                      <a:endParaRPr lang="sv-SE" sz="700" b="0" i="0" u="none" strike="noStrike">
                        <a:solidFill>
                          <a:srgbClr val="000000"/>
                        </a:solidFill>
                        <a:effectLst/>
                        <a:latin typeface="Liberation Sans"/>
                      </a:endParaRPr>
                    </a:p>
                  </a:txBody>
                  <a:tcPr marL="0" marR="0" marT="0" marB="0" anchor="b"/>
                </a:tc>
                <a:tc>
                  <a:txBody>
                    <a:bodyPr/>
                    <a:lstStyle/>
                    <a:p>
                      <a:pPr algn="r" fontAlgn="b"/>
                      <a:r>
                        <a:rPr lang="sv-SE" sz="700" u="none" strike="noStrike">
                          <a:effectLst/>
                        </a:rPr>
                        <a:t>602559.5861</a:t>
                      </a:r>
                      <a:endParaRPr lang="sv-SE" sz="700" b="1" i="0" u="none" strike="noStrike">
                        <a:solidFill>
                          <a:srgbClr val="000000"/>
                        </a:solidFill>
                        <a:effectLst/>
                        <a:latin typeface="Liberation Sans"/>
                      </a:endParaRPr>
                    </a:p>
                  </a:txBody>
                  <a:tcPr marL="0" marR="0" marT="0" marB="0" anchor="b"/>
                </a:tc>
                <a:tc>
                  <a:txBody>
                    <a:bodyPr/>
                    <a:lstStyle/>
                    <a:p>
                      <a:pPr algn="r" fontAlgn="b"/>
                      <a:r>
                        <a:rPr lang="sv-SE" sz="700" u="none" strike="noStrike">
                          <a:effectLst/>
                        </a:rPr>
                        <a:t>2943735.641</a:t>
                      </a:r>
                      <a:endParaRPr lang="sv-SE" sz="700" b="1" i="0" u="none" strike="noStrike">
                        <a:solidFill>
                          <a:srgbClr val="000000"/>
                        </a:solidFill>
                        <a:effectLst/>
                        <a:latin typeface="Liberation Sans"/>
                      </a:endParaRPr>
                    </a:p>
                  </a:txBody>
                  <a:tcPr marL="0" marR="0" marT="0" marB="0" anchor="b"/>
                </a:tc>
                <a:tc>
                  <a:txBody>
                    <a:bodyPr/>
                    <a:lstStyle/>
                    <a:p>
                      <a:pPr algn="r" fontAlgn="b"/>
                      <a:r>
                        <a:rPr lang="sv-SE" sz="700" u="none" strike="noStrike">
                          <a:effectLst/>
                        </a:rPr>
                        <a:t>0.053</a:t>
                      </a:r>
                      <a:endParaRPr lang="sv-SE" sz="700" b="0" i="0" u="none" strike="noStrike">
                        <a:solidFill>
                          <a:srgbClr val="000000"/>
                        </a:solidFill>
                        <a:effectLst/>
                        <a:latin typeface="Liberation Sans"/>
                      </a:endParaRPr>
                    </a:p>
                  </a:txBody>
                  <a:tcPr marL="0" marR="0" marT="0" marB="0" anchor="b"/>
                </a:tc>
                <a:tc>
                  <a:txBody>
                    <a:bodyPr/>
                    <a:lstStyle/>
                    <a:p>
                      <a:pPr algn="l" fontAlgn="b"/>
                      <a:endParaRPr lang="sv-SE" sz="700" b="0" i="0" u="none" strike="noStrike">
                        <a:solidFill>
                          <a:srgbClr val="000000"/>
                        </a:solidFill>
                        <a:effectLst/>
                        <a:latin typeface="Liberation Sans"/>
                      </a:endParaRPr>
                    </a:p>
                  </a:txBody>
                  <a:tcPr marL="0" marR="0" marT="0" marB="0" anchor="b"/>
                </a:tc>
                <a:tc>
                  <a:txBody>
                    <a:bodyPr/>
                    <a:lstStyle/>
                    <a:p>
                      <a:pPr algn="l" fontAlgn="b"/>
                      <a:endParaRPr lang="sv-SE" sz="700" b="0" i="0" u="none" strike="noStrike">
                        <a:solidFill>
                          <a:srgbClr val="000000"/>
                        </a:solidFill>
                        <a:effectLst/>
                        <a:latin typeface="Liberation Sans"/>
                      </a:endParaRPr>
                    </a:p>
                  </a:txBody>
                  <a:tcPr marL="0" marR="0" marT="0" marB="0" anchor="b"/>
                </a:tc>
                <a:tc>
                  <a:txBody>
                    <a:bodyPr/>
                    <a:lstStyle/>
                    <a:p>
                      <a:pPr algn="l" fontAlgn="b"/>
                      <a:endParaRPr lang="sv-SE" sz="700" b="0" i="0" u="none" strike="noStrike">
                        <a:solidFill>
                          <a:srgbClr val="000000"/>
                        </a:solidFill>
                        <a:effectLst/>
                        <a:latin typeface="Liberation Sans"/>
                      </a:endParaRPr>
                    </a:p>
                  </a:txBody>
                  <a:tcPr marL="0" marR="0" marT="0" marB="0" anchor="b"/>
                </a:tc>
                <a:tc>
                  <a:txBody>
                    <a:bodyPr/>
                    <a:lstStyle/>
                    <a:p>
                      <a:pPr algn="r" fontAlgn="b"/>
                      <a:r>
                        <a:rPr lang="sv-SE" sz="700" u="none" strike="noStrike">
                          <a:effectLst/>
                        </a:rPr>
                        <a:t>-0.04400000000000</a:t>
                      </a:r>
                      <a:endParaRPr lang="sv-SE" sz="700" b="0" i="0" u="none" strike="noStrike">
                        <a:solidFill>
                          <a:srgbClr val="000000"/>
                        </a:solidFill>
                        <a:effectLst/>
                        <a:latin typeface="Liberation Sans"/>
                      </a:endParaRPr>
                    </a:p>
                  </a:txBody>
                  <a:tcPr marL="0" marR="0" marT="0" marB="0" anchor="b"/>
                </a:tc>
                <a:tc>
                  <a:txBody>
                    <a:bodyPr/>
                    <a:lstStyle/>
                    <a:p>
                      <a:pPr algn="r" fontAlgn="b"/>
                      <a:r>
                        <a:rPr lang="sv-SE" sz="700" u="none" strike="noStrike">
                          <a:effectLst/>
                        </a:rPr>
                        <a:t>602559.5860743590000000</a:t>
                      </a:r>
                      <a:endParaRPr lang="sv-SE" sz="700" b="0" i="0" u="none" strike="noStrike">
                        <a:solidFill>
                          <a:srgbClr val="000000"/>
                        </a:solidFill>
                        <a:effectLst/>
                        <a:latin typeface="Liberation Sans"/>
                      </a:endParaRPr>
                    </a:p>
                  </a:txBody>
                  <a:tcPr marL="0" marR="0" marT="0" marB="0" anchor="b"/>
                </a:tc>
                <a:tc>
                  <a:txBody>
                    <a:bodyPr/>
                    <a:lstStyle/>
                    <a:p>
                      <a:pPr algn="r" fontAlgn="b"/>
                      <a:r>
                        <a:rPr lang="sv-SE" sz="700" u="none" strike="noStrike">
                          <a:effectLst/>
                        </a:rPr>
                        <a:t>2943735.64065709000000</a:t>
                      </a:r>
                      <a:endParaRPr lang="sv-SE" sz="700" b="0" i="0" u="none" strike="noStrike">
                        <a:solidFill>
                          <a:srgbClr val="000000"/>
                        </a:solidFill>
                        <a:effectLst/>
                        <a:latin typeface="Liberation Sans"/>
                      </a:endParaRPr>
                    </a:p>
                  </a:txBody>
                  <a:tcPr marL="0" marR="0" marT="0" marB="0" anchor="b"/>
                </a:tc>
              </a:tr>
              <a:tr h="130045">
                <a:tc>
                  <a:txBody>
                    <a:bodyPr/>
                    <a:lstStyle/>
                    <a:p>
                      <a:pPr algn="r" fontAlgn="b"/>
                      <a:r>
                        <a:rPr lang="sv-SE" sz="700" u="none" strike="noStrike">
                          <a:effectLst/>
                        </a:rPr>
                        <a:t>0.009</a:t>
                      </a:r>
                      <a:endParaRPr lang="sv-SE" sz="700" b="1" i="0" u="none" strike="noStrike">
                        <a:solidFill>
                          <a:srgbClr val="000000"/>
                        </a:solidFill>
                        <a:effectLst/>
                        <a:latin typeface="Liberation Sans"/>
                      </a:endParaRPr>
                    </a:p>
                  </a:txBody>
                  <a:tcPr marL="0" marR="0" marT="0" marB="0" anchor="b"/>
                </a:tc>
                <a:tc>
                  <a:txBody>
                    <a:bodyPr/>
                    <a:lstStyle/>
                    <a:p>
                      <a:pPr algn="r" fontAlgn="b"/>
                      <a:r>
                        <a:rPr lang="sv-SE" sz="700" u="none" strike="noStrike">
                          <a:effectLst/>
                        </a:rPr>
                        <a:t>3</a:t>
                      </a:r>
                      <a:endParaRPr lang="sv-SE" sz="700" b="0" i="0" u="none" strike="noStrike">
                        <a:solidFill>
                          <a:srgbClr val="000000"/>
                        </a:solidFill>
                        <a:effectLst/>
                        <a:latin typeface="Liberation Sans"/>
                      </a:endParaRPr>
                    </a:p>
                  </a:txBody>
                  <a:tcPr marL="0" marR="0" marT="0" marB="0" anchor="b"/>
                </a:tc>
                <a:tc>
                  <a:txBody>
                    <a:bodyPr/>
                    <a:lstStyle/>
                    <a:p>
                      <a:pPr algn="r" fontAlgn="b"/>
                      <a:r>
                        <a:rPr lang="sv-SE" sz="700" u="none" strike="noStrike">
                          <a:effectLst/>
                        </a:rPr>
                        <a:t>758577.575</a:t>
                      </a:r>
                      <a:endParaRPr lang="sv-SE" sz="700" b="1" i="0" u="none" strike="noStrike">
                        <a:solidFill>
                          <a:srgbClr val="000000"/>
                        </a:solidFill>
                        <a:effectLst/>
                        <a:latin typeface="Liberation Sans"/>
                      </a:endParaRPr>
                    </a:p>
                  </a:txBody>
                  <a:tcPr marL="0" marR="0" marT="0" marB="0" anchor="b"/>
                </a:tc>
                <a:tc>
                  <a:txBody>
                    <a:bodyPr/>
                    <a:lstStyle/>
                    <a:p>
                      <a:pPr algn="r" fontAlgn="b"/>
                      <a:r>
                        <a:rPr lang="sv-SE" sz="700" u="none" strike="noStrike">
                          <a:effectLst/>
                        </a:rPr>
                        <a:t>3273583.517</a:t>
                      </a:r>
                      <a:endParaRPr lang="sv-SE" sz="700" b="1" i="0" u="none" strike="noStrike">
                        <a:solidFill>
                          <a:srgbClr val="000000"/>
                        </a:solidFill>
                        <a:effectLst/>
                        <a:latin typeface="Liberation Sans"/>
                      </a:endParaRPr>
                    </a:p>
                  </a:txBody>
                  <a:tcPr marL="0" marR="0" marT="0" marB="0" anchor="b"/>
                </a:tc>
                <a:tc>
                  <a:txBody>
                    <a:bodyPr/>
                    <a:lstStyle/>
                    <a:p>
                      <a:pPr algn="r" fontAlgn="b"/>
                      <a:r>
                        <a:rPr lang="sv-SE" sz="700" u="none" strike="noStrike">
                          <a:effectLst/>
                        </a:rPr>
                        <a:t>0.060</a:t>
                      </a:r>
                      <a:endParaRPr lang="sv-SE" sz="700" b="0" i="0" u="none" strike="noStrike">
                        <a:solidFill>
                          <a:srgbClr val="000000"/>
                        </a:solidFill>
                        <a:effectLst/>
                        <a:latin typeface="Liberation Sans"/>
                      </a:endParaRPr>
                    </a:p>
                  </a:txBody>
                  <a:tcPr marL="0" marR="0" marT="0" marB="0" anchor="b"/>
                </a:tc>
                <a:tc>
                  <a:txBody>
                    <a:bodyPr/>
                    <a:lstStyle/>
                    <a:p>
                      <a:pPr algn="l" fontAlgn="b"/>
                      <a:endParaRPr lang="sv-SE" sz="700" b="0" i="0" u="none" strike="noStrike">
                        <a:solidFill>
                          <a:srgbClr val="000000"/>
                        </a:solidFill>
                        <a:effectLst/>
                        <a:latin typeface="Liberation Sans"/>
                      </a:endParaRPr>
                    </a:p>
                  </a:txBody>
                  <a:tcPr marL="0" marR="0" marT="0" marB="0" anchor="b"/>
                </a:tc>
                <a:tc>
                  <a:txBody>
                    <a:bodyPr/>
                    <a:lstStyle/>
                    <a:p>
                      <a:pPr algn="l" fontAlgn="b"/>
                      <a:endParaRPr lang="sv-SE" sz="700" b="0" i="0" u="none" strike="noStrike">
                        <a:solidFill>
                          <a:srgbClr val="000000"/>
                        </a:solidFill>
                        <a:effectLst/>
                        <a:latin typeface="Liberation Sans"/>
                      </a:endParaRPr>
                    </a:p>
                  </a:txBody>
                  <a:tcPr marL="0" marR="0" marT="0" marB="0" anchor="b"/>
                </a:tc>
                <a:tc>
                  <a:txBody>
                    <a:bodyPr/>
                    <a:lstStyle/>
                    <a:p>
                      <a:pPr algn="l" fontAlgn="b"/>
                      <a:endParaRPr lang="sv-SE" sz="700" b="0" i="0" u="none" strike="noStrike">
                        <a:solidFill>
                          <a:srgbClr val="000000"/>
                        </a:solidFill>
                        <a:effectLst/>
                        <a:latin typeface="Liberation Sans"/>
                      </a:endParaRPr>
                    </a:p>
                  </a:txBody>
                  <a:tcPr marL="0" marR="0" marT="0" marB="0" anchor="b"/>
                </a:tc>
                <a:tc>
                  <a:txBody>
                    <a:bodyPr/>
                    <a:lstStyle/>
                    <a:p>
                      <a:pPr algn="r" fontAlgn="b"/>
                      <a:r>
                        <a:rPr lang="sv-SE" sz="700" u="none" strike="noStrike">
                          <a:effectLst/>
                        </a:rPr>
                        <a:t>0.00900000000000</a:t>
                      </a:r>
                      <a:endParaRPr lang="sv-SE" sz="700" b="0" i="0" u="none" strike="noStrike">
                        <a:solidFill>
                          <a:srgbClr val="000000"/>
                        </a:solidFill>
                        <a:effectLst/>
                        <a:latin typeface="Liberation Sans"/>
                      </a:endParaRPr>
                    </a:p>
                  </a:txBody>
                  <a:tcPr marL="0" marR="0" marT="0" marB="0" anchor="b"/>
                </a:tc>
                <a:tc>
                  <a:txBody>
                    <a:bodyPr/>
                    <a:lstStyle/>
                    <a:p>
                      <a:pPr algn="r" fontAlgn="b"/>
                      <a:r>
                        <a:rPr lang="sv-SE" sz="700" u="none" strike="noStrike">
                          <a:effectLst/>
                        </a:rPr>
                        <a:t>758577.5750291840000000</a:t>
                      </a:r>
                      <a:endParaRPr lang="sv-SE" sz="700" b="0" i="0" u="none" strike="noStrike">
                        <a:solidFill>
                          <a:srgbClr val="000000"/>
                        </a:solidFill>
                        <a:effectLst/>
                        <a:latin typeface="Liberation Sans"/>
                      </a:endParaRPr>
                    </a:p>
                  </a:txBody>
                  <a:tcPr marL="0" marR="0" marT="0" marB="0" anchor="b"/>
                </a:tc>
                <a:tc>
                  <a:txBody>
                    <a:bodyPr/>
                    <a:lstStyle/>
                    <a:p>
                      <a:pPr algn="r" fontAlgn="b"/>
                      <a:r>
                        <a:rPr lang="sv-SE" sz="700" u="none" strike="noStrike">
                          <a:effectLst/>
                        </a:rPr>
                        <a:t>3273583.51653758000000</a:t>
                      </a:r>
                      <a:endParaRPr lang="sv-SE" sz="700" b="0" i="0" u="none" strike="noStrike">
                        <a:solidFill>
                          <a:srgbClr val="000000"/>
                        </a:solidFill>
                        <a:effectLst/>
                        <a:latin typeface="Liberation Sans"/>
                      </a:endParaRPr>
                    </a:p>
                  </a:txBody>
                  <a:tcPr marL="0" marR="0" marT="0" marB="0" anchor="b"/>
                </a:tc>
              </a:tr>
              <a:tr h="130045">
                <a:tc>
                  <a:txBody>
                    <a:bodyPr/>
                    <a:lstStyle/>
                    <a:p>
                      <a:pPr algn="r" fontAlgn="b"/>
                      <a:r>
                        <a:rPr lang="sv-SE" sz="700" u="none" strike="noStrike">
                          <a:effectLst/>
                        </a:rPr>
                        <a:t>0.069</a:t>
                      </a:r>
                      <a:endParaRPr lang="sv-SE" sz="700" b="1" i="0" u="none" strike="noStrike">
                        <a:solidFill>
                          <a:srgbClr val="000000"/>
                        </a:solidFill>
                        <a:effectLst/>
                        <a:latin typeface="Liberation Sans"/>
                      </a:endParaRPr>
                    </a:p>
                  </a:txBody>
                  <a:tcPr marL="0" marR="0" marT="0" marB="0" anchor="b"/>
                </a:tc>
                <a:tc>
                  <a:txBody>
                    <a:bodyPr/>
                    <a:lstStyle/>
                    <a:p>
                      <a:pPr algn="r" fontAlgn="b"/>
                      <a:r>
                        <a:rPr lang="sv-SE" sz="700" u="none" strike="noStrike">
                          <a:effectLst/>
                        </a:rPr>
                        <a:t>4</a:t>
                      </a:r>
                      <a:endParaRPr lang="sv-SE" sz="700" b="0" i="0" u="none" strike="noStrike">
                        <a:solidFill>
                          <a:srgbClr val="000000"/>
                        </a:solidFill>
                        <a:effectLst/>
                        <a:latin typeface="Liberation Sans"/>
                      </a:endParaRPr>
                    </a:p>
                  </a:txBody>
                  <a:tcPr marL="0" marR="0" marT="0" marB="0" anchor="b"/>
                </a:tc>
                <a:tc>
                  <a:txBody>
                    <a:bodyPr/>
                    <a:lstStyle/>
                    <a:p>
                      <a:pPr algn="r" fontAlgn="b"/>
                      <a:r>
                        <a:rPr lang="sv-SE" sz="700" u="none" strike="noStrike">
                          <a:effectLst/>
                        </a:rPr>
                        <a:t>954992.586</a:t>
                      </a:r>
                      <a:endParaRPr lang="sv-SE" sz="700" b="1" i="0" u="none" strike="noStrike">
                        <a:solidFill>
                          <a:srgbClr val="000000"/>
                        </a:solidFill>
                        <a:effectLst/>
                        <a:latin typeface="Liberation Sans"/>
                      </a:endParaRPr>
                    </a:p>
                  </a:txBody>
                  <a:tcPr marL="0" marR="0" marT="0" marB="0" anchor="b"/>
                </a:tc>
                <a:tc>
                  <a:txBody>
                    <a:bodyPr/>
                    <a:lstStyle/>
                    <a:p>
                      <a:pPr algn="r" fontAlgn="b"/>
                      <a:r>
                        <a:rPr lang="sv-SE" sz="700" u="none" strike="noStrike">
                          <a:effectLst/>
                        </a:rPr>
                        <a:t>3746543.161</a:t>
                      </a:r>
                      <a:endParaRPr lang="sv-SE" sz="700" b="1" i="0" u="none" strike="noStrike">
                        <a:solidFill>
                          <a:srgbClr val="000000"/>
                        </a:solidFill>
                        <a:effectLst/>
                        <a:latin typeface="Liberation Sans"/>
                      </a:endParaRPr>
                    </a:p>
                  </a:txBody>
                  <a:tcPr marL="0" marR="0" marT="0" marB="0" anchor="b"/>
                </a:tc>
                <a:tc>
                  <a:txBody>
                    <a:bodyPr/>
                    <a:lstStyle/>
                    <a:p>
                      <a:pPr algn="r" fontAlgn="b"/>
                      <a:r>
                        <a:rPr lang="sv-SE" sz="700" u="none" strike="noStrike">
                          <a:effectLst/>
                        </a:rPr>
                        <a:t>0.066</a:t>
                      </a:r>
                      <a:endParaRPr lang="sv-SE" sz="700" b="0" i="0" u="none" strike="noStrike">
                        <a:solidFill>
                          <a:srgbClr val="000000"/>
                        </a:solidFill>
                        <a:effectLst/>
                        <a:latin typeface="Liberation Sans"/>
                      </a:endParaRPr>
                    </a:p>
                  </a:txBody>
                  <a:tcPr marL="0" marR="0" marT="0" marB="0" anchor="b"/>
                </a:tc>
                <a:tc>
                  <a:txBody>
                    <a:bodyPr/>
                    <a:lstStyle/>
                    <a:p>
                      <a:pPr algn="l" fontAlgn="b"/>
                      <a:endParaRPr lang="sv-SE" sz="700" b="0" i="0" u="none" strike="noStrike">
                        <a:solidFill>
                          <a:srgbClr val="000000"/>
                        </a:solidFill>
                        <a:effectLst/>
                        <a:latin typeface="Liberation Sans"/>
                      </a:endParaRPr>
                    </a:p>
                  </a:txBody>
                  <a:tcPr marL="0" marR="0" marT="0" marB="0" anchor="b"/>
                </a:tc>
                <a:tc>
                  <a:txBody>
                    <a:bodyPr/>
                    <a:lstStyle/>
                    <a:p>
                      <a:pPr algn="l" fontAlgn="b"/>
                      <a:endParaRPr lang="sv-SE" sz="700" b="0" i="0" u="none" strike="noStrike">
                        <a:solidFill>
                          <a:srgbClr val="000000"/>
                        </a:solidFill>
                        <a:effectLst/>
                        <a:latin typeface="Liberation Sans"/>
                      </a:endParaRPr>
                    </a:p>
                  </a:txBody>
                  <a:tcPr marL="0" marR="0" marT="0" marB="0" anchor="b"/>
                </a:tc>
                <a:tc>
                  <a:txBody>
                    <a:bodyPr/>
                    <a:lstStyle/>
                    <a:p>
                      <a:pPr algn="l" fontAlgn="b"/>
                      <a:endParaRPr lang="sv-SE" sz="700" b="0" i="0" u="none" strike="noStrike">
                        <a:solidFill>
                          <a:srgbClr val="000000"/>
                        </a:solidFill>
                        <a:effectLst/>
                        <a:latin typeface="Liberation Sans"/>
                      </a:endParaRPr>
                    </a:p>
                  </a:txBody>
                  <a:tcPr marL="0" marR="0" marT="0" marB="0" anchor="b"/>
                </a:tc>
                <a:tc>
                  <a:txBody>
                    <a:bodyPr/>
                    <a:lstStyle/>
                    <a:p>
                      <a:pPr algn="r" fontAlgn="b"/>
                      <a:r>
                        <a:rPr lang="sv-SE" sz="700" u="none" strike="noStrike">
                          <a:effectLst/>
                        </a:rPr>
                        <a:t>0.06900000000000</a:t>
                      </a:r>
                      <a:endParaRPr lang="sv-SE" sz="700" b="0" i="0" u="none" strike="noStrike">
                        <a:solidFill>
                          <a:srgbClr val="000000"/>
                        </a:solidFill>
                        <a:effectLst/>
                        <a:latin typeface="Liberation Sans"/>
                      </a:endParaRPr>
                    </a:p>
                  </a:txBody>
                  <a:tcPr marL="0" marR="0" marT="0" marB="0" anchor="b"/>
                </a:tc>
                <a:tc>
                  <a:txBody>
                    <a:bodyPr/>
                    <a:lstStyle/>
                    <a:p>
                      <a:pPr algn="r" fontAlgn="b"/>
                      <a:r>
                        <a:rPr lang="sv-SE" sz="700" u="none" strike="noStrike">
                          <a:effectLst/>
                        </a:rPr>
                        <a:t>954992.5860214390000000</a:t>
                      </a:r>
                      <a:endParaRPr lang="sv-SE" sz="700" b="0" i="0" u="none" strike="noStrike">
                        <a:solidFill>
                          <a:srgbClr val="000000"/>
                        </a:solidFill>
                        <a:effectLst/>
                        <a:latin typeface="Liberation Sans"/>
                      </a:endParaRPr>
                    </a:p>
                  </a:txBody>
                  <a:tcPr marL="0" marR="0" marT="0" marB="0" anchor="b"/>
                </a:tc>
                <a:tc>
                  <a:txBody>
                    <a:bodyPr/>
                    <a:lstStyle/>
                    <a:p>
                      <a:pPr algn="r" fontAlgn="b"/>
                      <a:r>
                        <a:rPr lang="sv-SE" sz="700" u="none" strike="noStrike">
                          <a:effectLst/>
                        </a:rPr>
                        <a:t>3746543.16054510000000</a:t>
                      </a:r>
                      <a:endParaRPr lang="sv-SE" sz="700" b="0" i="0" u="none" strike="noStrike">
                        <a:solidFill>
                          <a:srgbClr val="000000"/>
                        </a:solidFill>
                        <a:effectLst/>
                        <a:latin typeface="Liberation Sans"/>
                      </a:endParaRPr>
                    </a:p>
                  </a:txBody>
                  <a:tcPr marL="0" marR="0" marT="0" marB="0" anchor="b"/>
                </a:tc>
              </a:tr>
              <a:tr h="130045">
                <a:tc>
                  <a:txBody>
                    <a:bodyPr/>
                    <a:lstStyle/>
                    <a:p>
                      <a:pPr algn="r" fontAlgn="b"/>
                      <a:r>
                        <a:rPr lang="sv-SE" sz="700" u="none" strike="noStrike">
                          <a:effectLst/>
                        </a:rPr>
                        <a:t>0.135</a:t>
                      </a:r>
                      <a:endParaRPr lang="sv-SE" sz="700" b="1" i="0" u="none" strike="noStrike">
                        <a:solidFill>
                          <a:srgbClr val="000000"/>
                        </a:solidFill>
                        <a:effectLst/>
                        <a:latin typeface="Liberation Sans"/>
                      </a:endParaRPr>
                    </a:p>
                  </a:txBody>
                  <a:tcPr marL="0" marR="0" marT="0" marB="0" anchor="b"/>
                </a:tc>
                <a:tc>
                  <a:txBody>
                    <a:bodyPr/>
                    <a:lstStyle/>
                    <a:p>
                      <a:pPr algn="r" fontAlgn="b"/>
                      <a:r>
                        <a:rPr lang="sv-SE" sz="700" u="none" strike="noStrike">
                          <a:effectLst/>
                        </a:rPr>
                        <a:t>5</a:t>
                      </a:r>
                      <a:endParaRPr lang="sv-SE" sz="700" b="0" i="0" u="none" strike="noStrike">
                        <a:solidFill>
                          <a:srgbClr val="000000"/>
                        </a:solidFill>
                        <a:effectLst/>
                        <a:latin typeface="Liberation Sans"/>
                      </a:endParaRPr>
                    </a:p>
                  </a:txBody>
                  <a:tcPr marL="0" marR="0" marT="0" marB="0" anchor="b"/>
                </a:tc>
                <a:tc>
                  <a:txBody>
                    <a:bodyPr/>
                    <a:lstStyle/>
                    <a:p>
                      <a:pPr algn="r" fontAlgn="b"/>
                      <a:r>
                        <a:rPr lang="sv-SE" sz="700" u="none" strike="noStrike">
                          <a:effectLst/>
                        </a:rPr>
                        <a:t>1202264.435</a:t>
                      </a:r>
                      <a:endParaRPr lang="sv-SE" sz="700" b="1" i="0" u="none" strike="noStrike">
                        <a:solidFill>
                          <a:srgbClr val="000000"/>
                        </a:solidFill>
                        <a:effectLst/>
                        <a:latin typeface="Liberation Sans"/>
                      </a:endParaRPr>
                    </a:p>
                  </a:txBody>
                  <a:tcPr marL="0" marR="0" marT="0" marB="0" anchor="b"/>
                </a:tc>
                <a:tc>
                  <a:txBody>
                    <a:bodyPr/>
                    <a:lstStyle/>
                    <a:p>
                      <a:pPr algn="r" fontAlgn="b"/>
                      <a:r>
                        <a:rPr lang="sv-SE" sz="700" u="none" strike="noStrike">
                          <a:effectLst/>
                        </a:rPr>
                        <a:t>4206713.7</a:t>
                      </a:r>
                      <a:endParaRPr lang="sv-SE" sz="700" b="1" i="0" u="none" strike="noStrike">
                        <a:solidFill>
                          <a:srgbClr val="000000"/>
                        </a:solidFill>
                        <a:effectLst/>
                        <a:latin typeface="Liberation Sans"/>
                      </a:endParaRPr>
                    </a:p>
                  </a:txBody>
                  <a:tcPr marL="0" marR="0" marT="0" marB="0" anchor="b"/>
                </a:tc>
                <a:tc>
                  <a:txBody>
                    <a:bodyPr/>
                    <a:lstStyle/>
                    <a:p>
                      <a:pPr algn="r" fontAlgn="b"/>
                      <a:r>
                        <a:rPr lang="sv-SE" sz="700" u="none" strike="noStrike">
                          <a:effectLst/>
                        </a:rPr>
                        <a:t>0.074</a:t>
                      </a:r>
                      <a:endParaRPr lang="sv-SE" sz="700" b="0" i="0" u="none" strike="noStrike">
                        <a:solidFill>
                          <a:srgbClr val="000000"/>
                        </a:solidFill>
                        <a:effectLst/>
                        <a:latin typeface="Liberation Sans"/>
                      </a:endParaRPr>
                    </a:p>
                  </a:txBody>
                  <a:tcPr marL="0" marR="0" marT="0" marB="0" anchor="b"/>
                </a:tc>
                <a:tc>
                  <a:txBody>
                    <a:bodyPr/>
                    <a:lstStyle/>
                    <a:p>
                      <a:pPr algn="l" fontAlgn="b"/>
                      <a:endParaRPr lang="sv-SE" sz="700" b="0" i="0" u="none" strike="noStrike">
                        <a:solidFill>
                          <a:srgbClr val="000000"/>
                        </a:solidFill>
                        <a:effectLst/>
                        <a:latin typeface="Liberation Sans"/>
                      </a:endParaRPr>
                    </a:p>
                  </a:txBody>
                  <a:tcPr marL="0" marR="0" marT="0" marB="0" anchor="b"/>
                </a:tc>
                <a:tc>
                  <a:txBody>
                    <a:bodyPr/>
                    <a:lstStyle/>
                    <a:p>
                      <a:pPr algn="l" fontAlgn="b"/>
                      <a:endParaRPr lang="sv-SE" sz="700" b="0" i="0" u="none" strike="noStrike">
                        <a:solidFill>
                          <a:srgbClr val="000000"/>
                        </a:solidFill>
                        <a:effectLst/>
                        <a:latin typeface="Liberation Sans"/>
                      </a:endParaRPr>
                    </a:p>
                  </a:txBody>
                  <a:tcPr marL="0" marR="0" marT="0" marB="0" anchor="b"/>
                </a:tc>
                <a:tc>
                  <a:txBody>
                    <a:bodyPr/>
                    <a:lstStyle/>
                    <a:p>
                      <a:pPr algn="l" fontAlgn="b"/>
                      <a:endParaRPr lang="sv-SE" sz="700" b="0" i="0" u="none" strike="noStrike">
                        <a:solidFill>
                          <a:srgbClr val="000000"/>
                        </a:solidFill>
                        <a:effectLst/>
                        <a:latin typeface="Liberation Sans"/>
                      </a:endParaRPr>
                    </a:p>
                  </a:txBody>
                  <a:tcPr marL="0" marR="0" marT="0" marB="0" anchor="b"/>
                </a:tc>
                <a:tc>
                  <a:txBody>
                    <a:bodyPr/>
                    <a:lstStyle/>
                    <a:p>
                      <a:pPr algn="r" fontAlgn="b"/>
                      <a:r>
                        <a:rPr lang="sv-SE" sz="700" u="none" strike="noStrike">
                          <a:effectLst/>
                        </a:rPr>
                        <a:t>0.13500000000000</a:t>
                      </a:r>
                      <a:endParaRPr lang="sv-SE" sz="700" b="0" i="0" u="none" strike="noStrike">
                        <a:solidFill>
                          <a:srgbClr val="000000"/>
                        </a:solidFill>
                        <a:effectLst/>
                        <a:latin typeface="Liberation Sans"/>
                      </a:endParaRPr>
                    </a:p>
                  </a:txBody>
                  <a:tcPr marL="0" marR="0" marT="0" marB="0" anchor="b"/>
                </a:tc>
                <a:tc>
                  <a:txBody>
                    <a:bodyPr/>
                    <a:lstStyle/>
                    <a:p>
                      <a:pPr algn="r" fontAlgn="b"/>
                      <a:r>
                        <a:rPr lang="sv-SE" sz="700" u="none" strike="noStrike">
                          <a:effectLst/>
                        </a:rPr>
                        <a:t>1202264.4346174200000000</a:t>
                      </a:r>
                      <a:endParaRPr lang="sv-SE" sz="700" b="0" i="0" u="none" strike="noStrike">
                        <a:solidFill>
                          <a:srgbClr val="000000"/>
                        </a:solidFill>
                        <a:effectLst/>
                        <a:latin typeface="Liberation Sans"/>
                      </a:endParaRPr>
                    </a:p>
                  </a:txBody>
                  <a:tcPr marL="0" marR="0" marT="0" marB="0" anchor="b"/>
                </a:tc>
                <a:tc>
                  <a:txBody>
                    <a:bodyPr/>
                    <a:lstStyle/>
                    <a:p>
                      <a:pPr algn="r" fontAlgn="b"/>
                      <a:r>
                        <a:rPr lang="sv-SE" sz="700" u="none" strike="noStrike">
                          <a:effectLst/>
                        </a:rPr>
                        <a:t>4206713.70025398000000</a:t>
                      </a:r>
                      <a:endParaRPr lang="sv-SE" sz="700" b="0" i="0" u="none" strike="noStrike">
                        <a:solidFill>
                          <a:srgbClr val="000000"/>
                        </a:solidFill>
                        <a:effectLst/>
                        <a:latin typeface="Liberation Sans"/>
                      </a:endParaRPr>
                    </a:p>
                  </a:txBody>
                  <a:tcPr marL="0" marR="0" marT="0" marB="0" anchor="b"/>
                </a:tc>
              </a:tr>
              <a:tr h="130045">
                <a:tc>
                  <a:txBody>
                    <a:bodyPr/>
                    <a:lstStyle/>
                    <a:p>
                      <a:pPr algn="r" fontAlgn="b"/>
                      <a:r>
                        <a:rPr lang="sv-SE" sz="700" u="none" strike="noStrike">
                          <a:effectLst/>
                        </a:rPr>
                        <a:t>0.209</a:t>
                      </a:r>
                      <a:endParaRPr lang="sv-SE" sz="700" b="1" i="0" u="none" strike="noStrike">
                        <a:solidFill>
                          <a:srgbClr val="000000"/>
                        </a:solidFill>
                        <a:effectLst/>
                        <a:latin typeface="Liberation Sans"/>
                      </a:endParaRPr>
                    </a:p>
                  </a:txBody>
                  <a:tcPr marL="0" marR="0" marT="0" marB="0" anchor="b"/>
                </a:tc>
                <a:tc>
                  <a:txBody>
                    <a:bodyPr/>
                    <a:lstStyle/>
                    <a:p>
                      <a:pPr algn="r" fontAlgn="b"/>
                      <a:r>
                        <a:rPr lang="sv-SE" sz="700" u="none" strike="noStrike">
                          <a:effectLst/>
                        </a:rPr>
                        <a:t>6</a:t>
                      </a:r>
                      <a:endParaRPr lang="sv-SE" sz="700" b="0" i="0" u="none" strike="noStrike">
                        <a:solidFill>
                          <a:srgbClr val="000000"/>
                        </a:solidFill>
                        <a:effectLst/>
                        <a:latin typeface="Liberation Sans"/>
                      </a:endParaRPr>
                    </a:p>
                  </a:txBody>
                  <a:tcPr marL="0" marR="0" marT="0" marB="0" anchor="b"/>
                </a:tc>
                <a:tc>
                  <a:txBody>
                    <a:bodyPr/>
                    <a:lstStyle/>
                    <a:p>
                      <a:pPr algn="r" fontAlgn="b"/>
                      <a:r>
                        <a:rPr lang="sv-SE" sz="700" u="none" strike="noStrike">
                          <a:effectLst/>
                        </a:rPr>
                        <a:t>1513561.248</a:t>
                      </a:r>
                      <a:endParaRPr lang="sv-SE" sz="700" b="1" i="0" u="none" strike="noStrike">
                        <a:solidFill>
                          <a:srgbClr val="000000"/>
                        </a:solidFill>
                        <a:effectLst/>
                        <a:latin typeface="Liberation Sans"/>
                      </a:endParaRPr>
                    </a:p>
                  </a:txBody>
                  <a:tcPr marL="0" marR="0" marT="0" marB="0" anchor="b"/>
                </a:tc>
                <a:tc>
                  <a:txBody>
                    <a:bodyPr/>
                    <a:lstStyle/>
                    <a:p>
                      <a:pPr algn="r" fontAlgn="b"/>
                      <a:r>
                        <a:rPr lang="sv-SE" sz="700" u="none" strike="noStrike">
                          <a:effectLst/>
                        </a:rPr>
                        <a:t>4610581.994</a:t>
                      </a:r>
                      <a:endParaRPr lang="sv-SE" sz="700" b="1" i="0" u="none" strike="noStrike">
                        <a:solidFill>
                          <a:srgbClr val="000000"/>
                        </a:solidFill>
                        <a:effectLst/>
                        <a:latin typeface="Liberation Sans"/>
                      </a:endParaRPr>
                    </a:p>
                  </a:txBody>
                  <a:tcPr marL="0" marR="0" marT="0" marB="0" anchor="b"/>
                </a:tc>
                <a:tc>
                  <a:txBody>
                    <a:bodyPr/>
                    <a:lstStyle/>
                    <a:p>
                      <a:pPr algn="r" fontAlgn="b"/>
                      <a:r>
                        <a:rPr lang="sv-SE" sz="700" u="none" strike="noStrike">
                          <a:effectLst/>
                        </a:rPr>
                        <a:t>0.085</a:t>
                      </a:r>
                      <a:endParaRPr lang="sv-SE" sz="700" b="0" i="0" u="none" strike="noStrike">
                        <a:solidFill>
                          <a:srgbClr val="000000"/>
                        </a:solidFill>
                        <a:effectLst/>
                        <a:latin typeface="Liberation Sans"/>
                      </a:endParaRPr>
                    </a:p>
                  </a:txBody>
                  <a:tcPr marL="0" marR="0" marT="0" marB="0" anchor="b"/>
                </a:tc>
                <a:tc>
                  <a:txBody>
                    <a:bodyPr/>
                    <a:lstStyle/>
                    <a:p>
                      <a:pPr algn="l" fontAlgn="b"/>
                      <a:endParaRPr lang="sv-SE" sz="700" b="0" i="0" u="none" strike="noStrike">
                        <a:solidFill>
                          <a:srgbClr val="000000"/>
                        </a:solidFill>
                        <a:effectLst/>
                        <a:latin typeface="Liberation Sans"/>
                      </a:endParaRPr>
                    </a:p>
                  </a:txBody>
                  <a:tcPr marL="0" marR="0" marT="0" marB="0" anchor="b"/>
                </a:tc>
                <a:tc>
                  <a:txBody>
                    <a:bodyPr/>
                    <a:lstStyle/>
                    <a:p>
                      <a:pPr algn="l" fontAlgn="b"/>
                      <a:endParaRPr lang="sv-SE" sz="700" b="0" i="0" u="none" strike="noStrike">
                        <a:solidFill>
                          <a:srgbClr val="000000"/>
                        </a:solidFill>
                        <a:effectLst/>
                        <a:latin typeface="Liberation Sans"/>
                      </a:endParaRPr>
                    </a:p>
                  </a:txBody>
                  <a:tcPr marL="0" marR="0" marT="0" marB="0" anchor="b"/>
                </a:tc>
                <a:tc>
                  <a:txBody>
                    <a:bodyPr/>
                    <a:lstStyle/>
                    <a:p>
                      <a:pPr algn="l" fontAlgn="b"/>
                      <a:endParaRPr lang="sv-SE" sz="700" b="0" i="0" u="none" strike="noStrike">
                        <a:solidFill>
                          <a:srgbClr val="000000"/>
                        </a:solidFill>
                        <a:effectLst/>
                        <a:latin typeface="Liberation Sans"/>
                      </a:endParaRPr>
                    </a:p>
                  </a:txBody>
                  <a:tcPr marL="0" marR="0" marT="0" marB="0" anchor="b"/>
                </a:tc>
                <a:tc>
                  <a:txBody>
                    <a:bodyPr/>
                    <a:lstStyle/>
                    <a:p>
                      <a:pPr algn="r" fontAlgn="b"/>
                      <a:r>
                        <a:rPr lang="sv-SE" sz="700" u="none" strike="noStrike">
                          <a:effectLst/>
                        </a:rPr>
                        <a:t>0.20900000000000</a:t>
                      </a:r>
                      <a:endParaRPr lang="sv-SE" sz="700" b="0" i="0" u="none" strike="noStrike">
                        <a:solidFill>
                          <a:srgbClr val="000000"/>
                        </a:solidFill>
                        <a:effectLst/>
                        <a:latin typeface="Liberation Sans"/>
                      </a:endParaRPr>
                    </a:p>
                  </a:txBody>
                  <a:tcPr marL="0" marR="0" marT="0" marB="0" anchor="b"/>
                </a:tc>
                <a:tc>
                  <a:txBody>
                    <a:bodyPr/>
                    <a:lstStyle/>
                    <a:p>
                      <a:pPr algn="r" fontAlgn="b"/>
                      <a:r>
                        <a:rPr lang="sv-SE" sz="700" u="none" strike="noStrike">
                          <a:effectLst/>
                        </a:rPr>
                        <a:t>1513561.2484362100000000</a:t>
                      </a:r>
                      <a:endParaRPr lang="sv-SE" sz="700" b="0" i="0" u="none" strike="noStrike">
                        <a:solidFill>
                          <a:srgbClr val="000000"/>
                        </a:solidFill>
                        <a:effectLst/>
                        <a:latin typeface="Liberation Sans"/>
                      </a:endParaRPr>
                    </a:p>
                  </a:txBody>
                  <a:tcPr marL="0" marR="0" marT="0" marB="0" anchor="b"/>
                </a:tc>
                <a:tc>
                  <a:txBody>
                    <a:bodyPr/>
                    <a:lstStyle/>
                    <a:p>
                      <a:pPr algn="r" fontAlgn="b"/>
                      <a:r>
                        <a:rPr lang="sv-SE" sz="700" u="none" strike="noStrike">
                          <a:effectLst/>
                        </a:rPr>
                        <a:t>4610581.99443574000000</a:t>
                      </a:r>
                      <a:endParaRPr lang="sv-SE" sz="700" b="0" i="0" u="none" strike="noStrike">
                        <a:solidFill>
                          <a:srgbClr val="000000"/>
                        </a:solidFill>
                        <a:effectLst/>
                        <a:latin typeface="Liberation Sans"/>
                      </a:endParaRPr>
                    </a:p>
                  </a:txBody>
                  <a:tcPr marL="0" marR="0" marT="0" marB="0" anchor="b"/>
                </a:tc>
              </a:tr>
              <a:tr h="130045">
                <a:tc>
                  <a:txBody>
                    <a:bodyPr/>
                    <a:lstStyle/>
                    <a:p>
                      <a:pPr algn="r" fontAlgn="b"/>
                      <a:r>
                        <a:rPr lang="sv-SE" sz="700" u="none" strike="noStrike">
                          <a:effectLst/>
                        </a:rPr>
                        <a:t>0.294</a:t>
                      </a:r>
                      <a:endParaRPr lang="sv-SE" sz="700" b="1" i="0" u="none" strike="noStrike">
                        <a:solidFill>
                          <a:srgbClr val="000000"/>
                        </a:solidFill>
                        <a:effectLst/>
                        <a:latin typeface="Liberation Sans"/>
                      </a:endParaRPr>
                    </a:p>
                  </a:txBody>
                  <a:tcPr marL="0" marR="0" marT="0" marB="0" anchor="b"/>
                </a:tc>
                <a:tc>
                  <a:txBody>
                    <a:bodyPr/>
                    <a:lstStyle/>
                    <a:p>
                      <a:pPr algn="r" fontAlgn="b"/>
                      <a:r>
                        <a:rPr lang="sv-SE" sz="700" u="none" strike="noStrike">
                          <a:effectLst/>
                        </a:rPr>
                        <a:t>7</a:t>
                      </a:r>
                      <a:endParaRPr lang="sv-SE" sz="700" b="0" i="0" u="none" strike="noStrike">
                        <a:solidFill>
                          <a:srgbClr val="000000"/>
                        </a:solidFill>
                        <a:effectLst/>
                        <a:latin typeface="Liberation Sans"/>
                      </a:endParaRPr>
                    </a:p>
                  </a:txBody>
                  <a:tcPr marL="0" marR="0" marT="0" marB="0" anchor="b"/>
                </a:tc>
                <a:tc>
                  <a:txBody>
                    <a:bodyPr/>
                    <a:lstStyle/>
                    <a:p>
                      <a:pPr algn="r" fontAlgn="b"/>
                      <a:r>
                        <a:rPr lang="sv-SE" sz="700" u="none" strike="noStrike">
                          <a:effectLst/>
                        </a:rPr>
                        <a:t>1905460.718</a:t>
                      </a:r>
                      <a:endParaRPr lang="sv-SE" sz="700" b="1" i="0" u="none" strike="noStrike">
                        <a:solidFill>
                          <a:srgbClr val="000000"/>
                        </a:solidFill>
                        <a:effectLst/>
                        <a:latin typeface="Liberation Sans"/>
                      </a:endParaRPr>
                    </a:p>
                  </a:txBody>
                  <a:tcPr marL="0" marR="0" marT="0" marB="0" anchor="b"/>
                </a:tc>
                <a:tc>
                  <a:txBody>
                    <a:bodyPr/>
                    <a:lstStyle/>
                    <a:p>
                      <a:pPr algn="r" fontAlgn="b"/>
                      <a:r>
                        <a:rPr lang="sv-SE" sz="700" u="none" strike="noStrike">
                          <a:effectLst/>
                        </a:rPr>
                        <a:t>5305077.431</a:t>
                      </a:r>
                      <a:endParaRPr lang="sv-SE" sz="700" b="1" i="0" u="none" strike="noStrike">
                        <a:solidFill>
                          <a:srgbClr val="000000"/>
                        </a:solidFill>
                        <a:effectLst/>
                        <a:latin typeface="Liberation Sans"/>
                      </a:endParaRPr>
                    </a:p>
                  </a:txBody>
                  <a:tcPr marL="0" marR="0" marT="0" marB="0" anchor="b"/>
                </a:tc>
                <a:tc>
                  <a:txBody>
                    <a:bodyPr/>
                    <a:lstStyle/>
                    <a:p>
                      <a:pPr algn="r" fontAlgn="b"/>
                      <a:r>
                        <a:rPr lang="sv-SE" sz="700" u="none" strike="noStrike">
                          <a:effectLst/>
                        </a:rPr>
                        <a:t>0.093</a:t>
                      </a:r>
                      <a:endParaRPr lang="sv-SE" sz="700" b="0" i="0" u="none" strike="noStrike">
                        <a:solidFill>
                          <a:srgbClr val="000000"/>
                        </a:solidFill>
                        <a:effectLst/>
                        <a:latin typeface="Liberation Sans"/>
                      </a:endParaRPr>
                    </a:p>
                  </a:txBody>
                  <a:tcPr marL="0" marR="0" marT="0" marB="0" anchor="b"/>
                </a:tc>
                <a:tc>
                  <a:txBody>
                    <a:bodyPr/>
                    <a:lstStyle/>
                    <a:p>
                      <a:pPr algn="l" fontAlgn="b"/>
                      <a:endParaRPr lang="sv-SE" sz="700" b="0" i="0" u="none" strike="noStrike">
                        <a:solidFill>
                          <a:srgbClr val="000000"/>
                        </a:solidFill>
                        <a:effectLst/>
                        <a:latin typeface="Liberation Sans"/>
                      </a:endParaRPr>
                    </a:p>
                  </a:txBody>
                  <a:tcPr marL="0" marR="0" marT="0" marB="0" anchor="b"/>
                </a:tc>
                <a:tc>
                  <a:txBody>
                    <a:bodyPr/>
                    <a:lstStyle/>
                    <a:p>
                      <a:pPr algn="l" fontAlgn="b"/>
                      <a:endParaRPr lang="sv-SE" sz="700" b="0" i="0" u="none" strike="noStrike">
                        <a:solidFill>
                          <a:srgbClr val="000000"/>
                        </a:solidFill>
                        <a:effectLst/>
                        <a:latin typeface="Liberation Sans"/>
                      </a:endParaRPr>
                    </a:p>
                  </a:txBody>
                  <a:tcPr marL="0" marR="0" marT="0" marB="0" anchor="b"/>
                </a:tc>
                <a:tc>
                  <a:txBody>
                    <a:bodyPr/>
                    <a:lstStyle/>
                    <a:p>
                      <a:pPr algn="l" fontAlgn="b"/>
                      <a:endParaRPr lang="sv-SE" sz="700" b="0" i="0" u="none" strike="noStrike">
                        <a:solidFill>
                          <a:srgbClr val="000000"/>
                        </a:solidFill>
                        <a:effectLst/>
                        <a:latin typeface="Liberation Sans"/>
                      </a:endParaRPr>
                    </a:p>
                  </a:txBody>
                  <a:tcPr marL="0" marR="0" marT="0" marB="0" anchor="b"/>
                </a:tc>
                <a:tc>
                  <a:txBody>
                    <a:bodyPr/>
                    <a:lstStyle/>
                    <a:p>
                      <a:pPr algn="r" fontAlgn="b"/>
                      <a:r>
                        <a:rPr lang="sv-SE" sz="700" u="none" strike="noStrike">
                          <a:effectLst/>
                        </a:rPr>
                        <a:t>0.29400000000000</a:t>
                      </a:r>
                      <a:endParaRPr lang="sv-SE" sz="700" b="0" i="0" u="none" strike="noStrike">
                        <a:solidFill>
                          <a:srgbClr val="000000"/>
                        </a:solidFill>
                        <a:effectLst/>
                        <a:latin typeface="Liberation Sans"/>
                      </a:endParaRPr>
                    </a:p>
                  </a:txBody>
                  <a:tcPr marL="0" marR="0" marT="0" marB="0" anchor="b"/>
                </a:tc>
                <a:tc>
                  <a:txBody>
                    <a:bodyPr/>
                    <a:lstStyle/>
                    <a:p>
                      <a:pPr algn="r" fontAlgn="b"/>
                      <a:r>
                        <a:rPr lang="sv-SE" sz="700" u="none" strike="noStrike">
                          <a:effectLst/>
                        </a:rPr>
                        <a:t>1905460.7179632500000000</a:t>
                      </a:r>
                      <a:endParaRPr lang="sv-SE" sz="700" b="0" i="0" u="none" strike="noStrike">
                        <a:solidFill>
                          <a:srgbClr val="000000"/>
                        </a:solidFill>
                        <a:effectLst/>
                        <a:latin typeface="Liberation Sans"/>
                      </a:endParaRPr>
                    </a:p>
                  </a:txBody>
                  <a:tcPr marL="0" marR="0" marT="0" marB="0" anchor="b"/>
                </a:tc>
                <a:tc>
                  <a:txBody>
                    <a:bodyPr/>
                    <a:lstStyle/>
                    <a:p>
                      <a:pPr algn="r" fontAlgn="b"/>
                      <a:r>
                        <a:rPr lang="sv-SE" sz="700" u="none" strike="noStrike">
                          <a:effectLst/>
                        </a:rPr>
                        <a:t>5305077.43071227000000</a:t>
                      </a:r>
                      <a:endParaRPr lang="sv-SE" sz="700" b="0" i="0" u="none" strike="noStrike">
                        <a:solidFill>
                          <a:srgbClr val="000000"/>
                        </a:solidFill>
                        <a:effectLst/>
                        <a:latin typeface="Liberation Sans"/>
                      </a:endParaRPr>
                    </a:p>
                  </a:txBody>
                  <a:tcPr marL="0" marR="0" marT="0" marB="0" anchor="b"/>
                </a:tc>
              </a:tr>
              <a:tr h="130045">
                <a:tc>
                  <a:txBody>
                    <a:bodyPr/>
                    <a:lstStyle/>
                    <a:p>
                      <a:pPr algn="r" fontAlgn="b"/>
                      <a:r>
                        <a:rPr lang="sv-SE" sz="700" u="none" strike="noStrike">
                          <a:effectLst/>
                        </a:rPr>
                        <a:t>0.387</a:t>
                      </a:r>
                      <a:endParaRPr lang="sv-SE" sz="700" b="1" i="0" u="none" strike="noStrike">
                        <a:solidFill>
                          <a:srgbClr val="000000"/>
                        </a:solidFill>
                        <a:effectLst/>
                        <a:latin typeface="Liberation Sans"/>
                      </a:endParaRPr>
                    </a:p>
                  </a:txBody>
                  <a:tcPr marL="0" marR="0" marT="0" marB="0" anchor="b"/>
                </a:tc>
                <a:tc>
                  <a:txBody>
                    <a:bodyPr/>
                    <a:lstStyle/>
                    <a:p>
                      <a:pPr algn="r" fontAlgn="b"/>
                      <a:r>
                        <a:rPr lang="sv-SE" sz="700" u="none" strike="noStrike">
                          <a:effectLst/>
                        </a:rPr>
                        <a:t>8</a:t>
                      </a:r>
                      <a:endParaRPr lang="sv-SE" sz="700" b="0" i="0" u="none" strike="noStrike">
                        <a:solidFill>
                          <a:srgbClr val="000000"/>
                        </a:solidFill>
                        <a:effectLst/>
                        <a:latin typeface="Liberation Sans"/>
                      </a:endParaRPr>
                    </a:p>
                  </a:txBody>
                  <a:tcPr marL="0" marR="0" marT="0" marB="0" anchor="b"/>
                </a:tc>
                <a:tc>
                  <a:txBody>
                    <a:bodyPr/>
                    <a:lstStyle/>
                    <a:p>
                      <a:pPr algn="r" fontAlgn="b"/>
                      <a:r>
                        <a:rPr lang="sv-SE" sz="700" u="none" strike="noStrike">
                          <a:effectLst/>
                        </a:rPr>
                        <a:t>2398832.919</a:t>
                      </a:r>
                      <a:endParaRPr lang="sv-SE" sz="700" b="1" i="0" u="none" strike="noStrike">
                        <a:solidFill>
                          <a:srgbClr val="000000"/>
                        </a:solidFill>
                        <a:effectLst/>
                        <a:latin typeface="Liberation Sans"/>
                      </a:endParaRPr>
                    </a:p>
                  </a:txBody>
                  <a:tcPr marL="0" marR="0" marT="0" marB="0" anchor="b"/>
                </a:tc>
                <a:tc>
                  <a:txBody>
                    <a:bodyPr/>
                    <a:lstStyle/>
                    <a:p>
                      <a:pPr algn="r" fontAlgn="b"/>
                      <a:r>
                        <a:rPr lang="sv-SE" sz="700" u="none" strike="noStrike">
                          <a:effectLst/>
                        </a:rPr>
                        <a:t>18821781.86</a:t>
                      </a:r>
                      <a:endParaRPr lang="sv-SE" sz="700" b="1" i="0" u="none" strike="noStrike">
                        <a:solidFill>
                          <a:srgbClr val="000000"/>
                        </a:solidFill>
                        <a:effectLst/>
                        <a:latin typeface="Liberation Sans"/>
                      </a:endParaRPr>
                    </a:p>
                  </a:txBody>
                  <a:tcPr marL="0" marR="0" marT="0" marB="0" anchor="b"/>
                </a:tc>
                <a:tc>
                  <a:txBody>
                    <a:bodyPr/>
                    <a:lstStyle/>
                    <a:p>
                      <a:pPr algn="r" fontAlgn="b"/>
                      <a:r>
                        <a:rPr lang="sv-SE" sz="700" u="none" strike="noStrike">
                          <a:effectLst/>
                        </a:rPr>
                        <a:t>0.033</a:t>
                      </a:r>
                      <a:endParaRPr lang="sv-SE" sz="700" b="0" i="0" u="none" strike="noStrike">
                        <a:solidFill>
                          <a:srgbClr val="000000"/>
                        </a:solidFill>
                        <a:effectLst/>
                        <a:latin typeface="Liberation Sans"/>
                      </a:endParaRPr>
                    </a:p>
                  </a:txBody>
                  <a:tcPr marL="0" marR="0" marT="0" marB="0" anchor="b"/>
                </a:tc>
                <a:tc>
                  <a:txBody>
                    <a:bodyPr/>
                    <a:lstStyle/>
                    <a:p>
                      <a:pPr algn="l" fontAlgn="b"/>
                      <a:endParaRPr lang="sv-SE" sz="700" b="0" i="0" u="none" strike="noStrike">
                        <a:solidFill>
                          <a:srgbClr val="000000"/>
                        </a:solidFill>
                        <a:effectLst/>
                        <a:latin typeface="Liberation Sans"/>
                      </a:endParaRPr>
                    </a:p>
                  </a:txBody>
                  <a:tcPr marL="0" marR="0" marT="0" marB="0" anchor="b"/>
                </a:tc>
                <a:tc>
                  <a:txBody>
                    <a:bodyPr/>
                    <a:lstStyle/>
                    <a:p>
                      <a:pPr algn="l" fontAlgn="b"/>
                      <a:endParaRPr lang="sv-SE" sz="700" b="0" i="0" u="none" strike="noStrike">
                        <a:solidFill>
                          <a:srgbClr val="000000"/>
                        </a:solidFill>
                        <a:effectLst/>
                        <a:latin typeface="Liberation Sans"/>
                      </a:endParaRPr>
                    </a:p>
                  </a:txBody>
                  <a:tcPr marL="0" marR="0" marT="0" marB="0" anchor="b"/>
                </a:tc>
                <a:tc>
                  <a:txBody>
                    <a:bodyPr/>
                    <a:lstStyle/>
                    <a:p>
                      <a:pPr algn="l" fontAlgn="b"/>
                      <a:endParaRPr lang="sv-SE" sz="700" b="0" i="0" u="none" strike="noStrike">
                        <a:solidFill>
                          <a:srgbClr val="000000"/>
                        </a:solidFill>
                        <a:effectLst/>
                        <a:latin typeface="Liberation Sans"/>
                      </a:endParaRPr>
                    </a:p>
                  </a:txBody>
                  <a:tcPr marL="0" marR="0" marT="0" marB="0" anchor="b"/>
                </a:tc>
                <a:tc>
                  <a:txBody>
                    <a:bodyPr/>
                    <a:lstStyle/>
                    <a:p>
                      <a:pPr algn="r" fontAlgn="b"/>
                      <a:r>
                        <a:rPr lang="sv-SE" sz="700" u="none" strike="noStrike">
                          <a:effectLst/>
                        </a:rPr>
                        <a:t>0.38700000000000</a:t>
                      </a:r>
                      <a:endParaRPr lang="sv-SE" sz="700" b="0" i="0" u="none" strike="noStrike">
                        <a:solidFill>
                          <a:srgbClr val="000000"/>
                        </a:solidFill>
                        <a:effectLst/>
                        <a:latin typeface="Liberation Sans"/>
                      </a:endParaRPr>
                    </a:p>
                  </a:txBody>
                  <a:tcPr marL="0" marR="0" marT="0" marB="0" anchor="b"/>
                </a:tc>
                <a:tc>
                  <a:txBody>
                    <a:bodyPr/>
                    <a:lstStyle/>
                    <a:p>
                      <a:pPr algn="r" fontAlgn="b"/>
                      <a:r>
                        <a:rPr lang="sv-SE" sz="700" u="none" strike="noStrike">
                          <a:effectLst/>
                        </a:rPr>
                        <a:t>2398832.9190194900000000</a:t>
                      </a:r>
                      <a:endParaRPr lang="sv-SE" sz="700" b="0" i="0" u="none" strike="noStrike">
                        <a:solidFill>
                          <a:srgbClr val="000000"/>
                        </a:solidFill>
                        <a:effectLst/>
                        <a:latin typeface="Liberation Sans"/>
                      </a:endParaRPr>
                    </a:p>
                  </a:txBody>
                  <a:tcPr marL="0" marR="0" marT="0" marB="0" anchor="b"/>
                </a:tc>
                <a:tc>
                  <a:txBody>
                    <a:bodyPr/>
                    <a:lstStyle/>
                    <a:p>
                      <a:pPr algn="r" fontAlgn="b"/>
                      <a:r>
                        <a:rPr lang="sv-SE" sz="700" u="none" strike="noStrike">
                          <a:effectLst/>
                        </a:rPr>
                        <a:t>18821781.86007680000000</a:t>
                      </a:r>
                      <a:endParaRPr lang="sv-SE" sz="700" b="0" i="0" u="none" strike="noStrike">
                        <a:solidFill>
                          <a:srgbClr val="000000"/>
                        </a:solidFill>
                        <a:effectLst/>
                        <a:latin typeface="Liberation Sans"/>
                      </a:endParaRPr>
                    </a:p>
                  </a:txBody>
                  <a:tcPr marL="0" marR="0" marT="0" marB="0" anchor="b"/>
                </a:tc>
              </a:tr>
              <a:tr h="130045">
                <a:tc>
                  <a:txBody>
                    <a:bodyPr/>
                    <a:lstStyle/>
                    <a:p>
                      <a:pPr algn="r" fontAlgn="b"/>
                      <a:r>
                        <a:rPr lang="sv-SE" sz="700" u="none" strike="noStrike">
                          <a:effectLst/>
                        </a:rPr>
                        <a:t>0.42</a:t>
                      </a:r>
                      <a:endParaRPr lang="sv-SE" sz="700" b="1" i="0" u="none" strike="noStrike">
                        <a:solidFill>
                          <a:srgbClr val="000000"/>
                        </a:solidFill>
                        <a:effectLst/>
                        <a:latin typeface="Liberation Sans"/>
                      </a:endParaRPr>
                    </a:p>
                  </a:txBody>
                  <a:tcPr marL="0" marR="0" marT="0" marB="0" anchor="b"/>
                </a:tc>
                <a:tc>
                  <a:txBody>
                    <a:bodyPr/>
                    <a:lstStyle/>
                    <a:p>
                      <a:pPr algn="r" fontAlgn="b"/>
                      <a:r>
                        <a:rPr lang="sv-SE" sz="700" u="none" strike="noStrike">
                          <a:effectLst/>
                        </a:rPr>
                        <a:t>9</a:t>
                      </a:r>
                      <a:endParaRPr lang="sv-SE" sz="700" b="0" i="0" u="none" strike="noStrike">
                        <a:solidFill>
                          <a:srgbClr val="000000"/>
                        </a:solidFill>
                        <a:effectLst/>
                        <a:latin typeface="Liberation Sans"/>
                      </a:endParaRPr>
                    </a:p>
                  </a:txBody>
                  <a:tcPr marL="0" marR="0" marT="0" marB="0" anchor="b"/>
                </a:tc>
                <a:tc>
                  <a:txBody>
                    <a:bodyPr/>
                    <a:lstStyle/>
                    <a:p>
                      <a:pPr algn="r" fontAlgn="b"/>
                      <a:r>
                        <a:rPr lang="sv-SE" sz="700" u="none" strike="noStrike">
                          <a:effectLst/>
                        </a:rPr>
                        <a:t>3019951.72</a:t>
                      </a:r>
                      <a:endParaRPr lang="sv-SE" sz="700" b="1" i="0" u="none" strike="noStrike">
                        <a:solidFill>
                          <a:srgbClr val="000000"/>
                        </a:solidFill>
                        <a:effectLst/>
                        <a:latin typeface="Liberation Sans"/>
                      </a:endParaRPr>
                    </a:p>
                  </a:txBody>
                  <a:tcPr marL="0" marR="0" marT="0" marB="0" anchor="b"/>
                </a:tc>
                <a:tc>
                  <a:txBody>
                    <a:bodyPr/>
                    <a:lstStyle/>
                    <a:p>
                      <a:pPr algn="ctr" fontAlgn="b"/>
                      <a:r>
                        <a:rPr lang="sv-SE" sz="700" u="none" strike="noStrike">
                          <a:effectLst/>
                        </a:rPr>
                        <a:t>#REF!</a:t>
                      </a:r>
                      <a:endParaRPr lang="sv-SE" sz="700" b="1" i="0" u="none" strike="noStrike">
                        <a:solidFill>
                          <a:srgbClr val="000000"/>
                        </a:solidFill>
                        <a:effectLst/>
                        <a:latin typeface="Liberation Sans"/>
                      </a:endParaRPr>
                    </a:p>
                  </a:txBody>
                  <a:tcPr marL="0" marR="0" marT="0" marB="0" anchor="b"/>
                </a:tc>
                <a:tc>
                  <a:txBody>
                    <a:bodyPr/>
                    <a:lstStyle/>
                    <a:p>
                      <a:pPr algn="ctr" fontAlgn="b"/>
                      <a:r>
                        <a:rPr lang="sv-SE" sz="700" u="none" strike="noStrike">
                          <a:effectLst/>
                        </a:rPr>
                        <a:t>#REF!</a:t>
                      </a:r>
                      <a:endParaRPr lang="sv-SE" sz="700" b="0" i="0" u="none" strike="noStrike">
                        <a:solidFill>
                          <a:srgbClr val="000000"/>
                        </a:solidFill>
                        <a:effectLst/>
                        <a:latin typeface="Liberation Sans"/>
                      </a:endParaRPr>
                    </a:p>
                  </a:txBody>
                  <a:tcPr marL="0" marR="0" marT="0" marB="0" anchor="b"/>
                </a:tc>
                <a:tc>
                  <a:txBody>
                    <a:bodyPr/>
                    <a:lstStyle/>
                    <a:p>
                      <a:pPr algn="l" fontAlgn="b"/>
                      <a:endParaRPr lang="sv-SE" sz="700" b="0" i="0" u="none" strike="noStrike">
                        <a:solidFill>
                          <a:srgbClr val="000000"/>
                        </a:solidFill>
                        <a:effectLst/>
                        <a:latin typeface="Liberation Sans"/>
                      </a:endParaRPr>
                    </a:p>
                  </a:txBody>
                  <a:tcPr marL="0" marR="0" marT="0" marB="0" anchor="b"/>
                </a:tc>
                <a:tc>
                  <a:txBody>
                    <a:bodyPr/>
                    <a:lstStyle/>
                    <a:p>
                      <a:pPr algn="l" fontAlgn="b"/>
                      <a:endParaRPr lang="sv-SE" sz="700" b="0" i="0" u="none" strike="noStrike">
                        <a:solidFill>
                          <a:srgbClr val="000000"/>
                        </a:solidFill>
                        <a:effectLst/>
                        <a:latin typeface="Liberation Sans"/>
                      </a:endParaRPr>
                    </a:p>
                  </a:txBody>
                  <a:tcPr marL="0" marR="0" marT="0" marB="0" anchor="b"/>
                </a:tc>
                <a:tc>
                  <a:txBody>
                    <a:bodyPr/>
                    <a:lstStyle/>
                    <a:p>
                      <a:pPr algn="l" fontAlgn="b"/>
                      <a:endParaRPr lang="sv-SE" sz="700" b="0" i="0" u="none" strike="noStrike">
                        <a:solidFill>
                          <a:srgbClr val="000000"/>
                        </a:solidFill>
                        <a:effectLst/>
                        <a:latin typeface="Liberation Sans"/>
                      </a:endParaRPr>
                    </a:p>
                  </a:txBody>
                  <a:tcPr marL="0" marR="0" marT="0" marB="0" anchor="b"/>
                </a:tc>
                <a:tc>
                  <a:txBody>
                    <a:bodyPr/>
                    <a:lstStyle/>
                    <a:p>
                      <a:pPr algn="r" fontAlgn="b"/>
                      <a:r>
                        <a:rPr lang="sv-SE" sz="700" u="none" strike="noStrike">
                          <a:effectLst/>
                        </a:rPr>
                        <a:t>0.42000000000000</a:t>
                      </a:r>
                      <a:endParaRPr lang="sv-SE" sz="700" b="0" i="0" u="none" strike="noStrike">
                        <a:solidFill>
                          <a:srgbClr val="000000"/>
                        </a:solidFill>
                        <a:effectLst/>
                        <a:latin typeface="Liberation Sans"/>
                      </a:endParaRPr>
                    </a:p>
                  </a:txBody>
                  <a:tcPr marL="0" marR="0" marT="0" marB="0" anchor="b"/>
                </a:tc>
                <a:tc>
                  <a:txBody>
                    <a:bodyPr/>
                    <a:lstStyle/>
                    <a:p>
                      <a:pPr algn="r" fontAlgn="b"/>
                      <a:r>
                        <a:rPr lang="sv-SE" sz="700" u="none" strike="noStrike">
                          <a:effectLst/>
                        </a:rPr>
                        <a:t>3019951.7204020200000000</a:t>
                      </a:r>
                      <a:endParaRPr lang="sv-SE" sz="700" b="0" i="0" u="none" strike="noStrike">
                        <a:solidFill>
                          <a:srgbClr val="000000"/>
                        </a:solidFill>
                        <a:effectLst/>
                        <a:latin typeface="Liberation Sans"/>
                      </a:endParaRPr>
                    </a:p>
                  </a:txBody>
                  <a:tcPr marL="0" marR="0" marT="0" marB="0" anchor="b"/>
                </a:tc>
                <a:tc>
                  <a:txBody>
                    <a:bodyPr/>
                    <a:lstStyle/>
                    <a:p>
                      <a:pPr algn="ctr" fontAlgn="b"/>
                      <a:r>
                        <a:rPr lang="sv-SE" sz="700" u="none" strike="noStrike" dirty="0">
                          <a:effectLst/>
                        </a:rPr>
                        <a:t>#REF!</a:t>
                      </a:r>
                      <a:endParaRPr lang="sv-SE" sz="700" b="0" i="0" u="none" strike="noStrike" dirty="0">
                        <a:solidFill>
                          <a:srgbClr val="000000"/>
                        </a:solidFill>
                        <a:effectLst/>
                        <a:latin typeface="Liberation Sans"/>
                      </a:endParaRPr>
                    </a:p>
                  </a:txBody>
                  <a:tcPr marL="0" marR="0" marT="0" marB="0" anchor="b"/>
                </a:tc>
              </a:tr>
            </a:tbl>
          </a:graphicData>
        </a:graphic>
      </p:graphicFrame>
    </p:spTree>
    <p:extLst>
      <p:ext uri="{BB962C8B-B14F-4D97-AF65-F5344CB8AC3E}">
        <p14:creationId xmlns:p14="http://schemas.microsoft.com/office/powerpoint/2010/main" val="34006010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51115BC-487E-4422-894C-CB7CD3E79223}" type="slidenum">
              <a:rPr lang="en-GB" smtClean="0"/>
              <a:t>19</a:t>
            </a:fld>
            <a:endParaRPr lang="en-GB" dirty="0"/>
          </a:p>
        </p:txBody>
      </p:sp>
      <p:sp>
        <p:nvSpPr>
          <p:cNvPr id="6" name="Title 1"/>
          <p:cNvSpPr txBox="1">
            <a:spLocks/>
          </p:cNvSpPr>
          <p:nvPr/>
        </p:nvSpPr>
        <p:spPr>
          <a:xfrm>
            <a:off x="457200" y="274638"/>
            <a:ext cx="7139136" cy="850106"/>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3200" kern="1200" baseline="0">
                <a:solidFill>
                  <a:schemeClr val="bg1"/>
                </a:solidFill>
                <a:latin typeface="+mj-lt"/>
                <a:ea typeface="+mj-ea"/>
                <a:cs typeface="+mj-cs"/>
              </a:defRPr>
            </a:lvl1pPr>
          </a:lstStyle>
          <a:p>
            <a:r>
              <a:rPr lang="en-US" sz="2800" b="1" dirty="0" smtClean="0">
                <a:cs typeface="Helvetica"/>
              </a:rPr>
              <a:t>RF Power - Pulse Monitoring</a:t>
            </a:r>
            <a:endParaRPr lang="en-GB" sz="2800" b="1" dirty="0">
              <a:cs typeface="Helvetica"/>
            </a:endParaRPr>
          </a:p>
        </p:txBody>
      </p:sp>
      <p:pic>
        <p:nvPicPr>
          <p:cNvPr id="2" name="Picture 1"/>
          <p:cNvPicPr>
            <a:picLocks noChangeAspect="1"/>
          </p:cNvPicPr>
          <p:nvPr/>
        </p:nvPicPr>
        <p:blipFill>
          <a:blip r:embed="rId3"/>
          <a:stretch>
            <a:fillRect/>
          </a:stretch>
        </p:blipFill>
        <p:spPr>
          <a:xfrm>
            <a:off x="1691680" y="1700808"/>
            <a:ext cx="6095238" cy="4952381"/>
          </a:xfrm>
          <a:prstGeom prst="rect">
            <a:avLst/>
          </a:prstGeom>
        </p:spPr>
      </p:pic>
    </p:spTree>
    <p:extLst>
      <p:ext uri="{BB962C8B-B14F-4D97-AF65-F5344CB8AC3E}">
        <p14:creationId xmlns:p14="http://schemas.microsoft.com/office/powerpoint/2010/main" val="35448607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51115BC-487E-4422-894C-CB7CD3E79223}" type="slidenum">
              <a:rPr lang="en-GB" smtClean="0"/>
              <a:t>2</a:t>
            </a:fld>
            <a:endParaRPr lang="en-GB"/>
          </a:p>
        </p:txBody>
      </p:sp>
      <p:sp>
        <p:nvSpPr>
          <p:cNvPr id="7" name="TextBox 6"/>
          <p:cNvSpPr txBox="1"/>
          <p:nvPr/>
        </p:nvSpPr>
        <p:spPr>
          <a:xfrm>
            <a:off x="545665" y="2708920"/>
            <a:ext cx="8064896" cy="1785104"/>
          </a:xfrm>
          <a:prstGeom prst="rect">
            <a:avLst/>
          </a:prstGeom>
          <a:noFill/>
        </p:spPr>
        <p:txBody>
          <a:bodyPr wrap="square" rtlCol="0">
            <a:spAutoFit/>
          </a:bodyPr>
          <a:lstStyle/>
          <a:p>
            <a:pPr marL="285750" indent="-285750">
              <a:lnSpc>
                <a:spcPct val="110000"/>
              </a:lnSpc>
              <a:buFont typeface="Arial"/>
              <a:buChar char="•"/>
            </a:pPr>
            <a:r>
              <a:rPr lang="en-US" sz="2000" dirty="0" smtClean="0">
                <a:latin typeface="Calibri" panose="020F0502020204030204" pitchFamily="34" charset="0"/>
                <a:cs typeface="Helvetica Light"/>
              </a:rPr>
              <a:t>Project scope and system overview</a:t>
            </a:r>
            <a:endParaRPr lang="en-US" sz="2000" dirty="0">
              <a:latin typeface="Calibri" panose="020F0502020204030204" pitchFamily="34" charset="0"/>
              <a:cs typeface="Helvetica Light"/>
            </a:endParaRPr>
          </a:p>
          <a:p>
            <a:pPr marL="285750" indent="-285750">
              <a:lnSpc>
                <a:spcPct val="110000"/>
              </a:lnSpc>
              <a:buFont typeface="Arial"/>
              <a:buChar char="•"/>
            </a:pPr>
            <a:r>
              <a:rPr lang="en-US" sz="2000" dirty="0" smtClean="0">
                <a:solidFill>
                  <a:schemeClr val="bg1">
                    <a:lumMod val="50000"/>
                  </a:schemeClr>
                </a:solidFill>
                <a:latin typeface="Calibri" panose="020F0502020204030204" pitchFamily="34" charset="0"/>
                <a:cs typeface="Helvetica Light"/>
              </a:rPr>
              <a:t>SIM signal processing and Machine State</a:t>
            </a:r>
          </a:p>
          <a:p>
            <a:pPr marL="285750" indent="-285750">
              <a:lnSpc>
                <a:spcPct val="110000"/>
              </a:lnSpc>
              <a:buFont typeface="Arial"/>
              <a:buChar char="•"/>
            </a:pPr>
            <a:r>
              <a:rPr lang="en-US" sz="2000" dirty="0" smtClean="0">
                <a:solidFill>
                  <a:schemeClr val="bg1">
                    <a:lumMod val="50000"/>
                  </a:schemeClr>
                </a:solidFill>
                <a:latin typeface="Calibri" panose="020F0502020204030204" pitchFamily="34" charset="0"/>
                <a:cs typeface="Helvetica Light"/>
              </a:rPr>
              <a:t>FIM signal processing and Machine State</a:t>
            </a:r>
          </a:p>
          <a:p>
            <a:pPr marL="285750" indent="-285750">
              <a:lnSpc>
                <a:spcPct val="110000"/>
              </a:lnSpc>
              <a:buFont typeface="Arial"/>
              <a:buChar char="•"/>
            </a:pPr>
            <a:r>
              <a:rPr lang="en-US" sz="2000" dirty="0" smtClean="0">
                <a:solidFill>
                  <a:schemeClr val="bg1">
                    <a:lumMod val="50000"/>
                  </a:schemeClr>
                </a:solidFill>
                <a:latin typeface="Calibri" panose="020F0502020204030204" pitchFamily="34" charset="0"/>
                <a:cs typeface="Helvetica Light"/>
              </a:rPr>
              <a:t>EPICS integration</a:t>
            </a:r>
          </a:p>
          <a:p>
            <a:pPr marL="285750" indent="-285750">
              <a:lnSpc>
                <a:spcPct val="110000"/>
              </a:lnSpc>
              <a:buFont typeface="Arial"/>
              <a:buChar char="•"/>
            </a:pPr>
            <a:r>
              <a:rPr lang="en-US" sz="2000" dirty="0" smtClean="0">
                <a:solidFill>
                  <a:schemeClr val="bg1">
                    <a:lumMod val="50000"/>
                  </a:schemeClr>
                </a:solidFill>
                <a:latin typeface="Calibri" panose="020F0502020204030204" pitchFamily="34" charset="0"/>
                <a:cs typeface="Helvetica Light"/>
              </a:rPr>
              <a:t>Test stand integration and SIM commissioning</a:t>
            </a:r>
          </a:p>
        </p:txBody>
      </p:sp>
      <p:sp>
        <p:nvSpPr>
          <p:cNvPr id="5" name="Title 1"/>
          <p:cNvSpPr txBox="1">
            <a:spLocks/>
          </p:cNvSpPr>
          <p:nvPr/>
        </p:nvSpPr>
        <p:spPr>
          <a:xfrm>
            <a:off x="457200" y="274638"/>
            <a:ext cx="7139136" cy="850106"/>
          </a:xfrm>
          <a:prstGeom prst="rect">
            <a:avLst/>
          </a:prstGeom>
        </p:spPr>
        <p:txBody>
          <a:bodyPr vert="horz" lIns="91440" tIns="45720" rIns="91440" bIns="45720" rtlCol="0" anchor="ctr">
            <a:normAutofit/>
          </a:bodyPr>
          <a:lstStyle>
            <a:defPPr>
              <a:defRPr lang="sv-SE"/>
            </a:defPPr>
            <a:lvl1pPr>
              <a:spcBef>
                <a:spcPct val="0"/>
              </a:spcBef>
              <a:buNone/>
              <a:defRPr sz="2800" b="1" baseline="0">
                <a:solidFill>
                  <a:schemeClr val="bg1"/>
                </a:solidFill>
                <a:latin typeface="+mj-lt"/>
                <a:ea typeface="+mj-ea"/>
                <a:cs typeface="Helvetica"/>
              </a:defRPr>
            </a:lvl1pPr>
          </a:lstStyle>
          <a:p>
            <a:r>
              <a:rPr lang="en-US" dirty="0" smtClean="0"/>
              <a:t>Concepts</a:t>
            </a:r>
            <a:endParaRPr lang="en-GB" dirty="0"/>
          </a:p>
        </p:txBody>
      </p:sp>
    </p:spTree>
    <p:extLst>
      <p:ext uri="{BB962C8B-B14F-4D97-AF65-F5344CB8AC3E}">
        <p14:creationId xmlns:p14="http://schemas.microsoft.com/office/powerpoint/2010/main" val="27732430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51115BC-487E-4422-894C-CB7CD3E79223}" type="slidenum">
              <a:rPr lang="en-GB" smtClean="0"/>
              <a:t>20</a:t>
            </a:fld>
            <a:endParaRPr lang="en-GB" dirty="0"/>
          </a:p>
        </p:txBody>
      </p:sp>
      <p:sp>
        <p:nvSpPr>
          <p:cNvPr id="6" name="Title 1"/>
          <p:cNvSpPr txBox="1">
            <a:spLocks/>
          </p:cNvSpPr>
          <p:nvPr/>
        </p:nvSpPr>
        <p:spPr>
          <a:xfrm>
            <a:off x="457200" y="274638"/>
            <a:ext cx="7139136" cy="850106"/>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3200" kern="1200" baseline="0">
                <a:solidFill>
                  <a:schemeClr val="bg1"/>
                </a:solidFill>
                <a:latin typeface="+mj-lt"/>
                <a:ea typeface="+mj-ea"/>
                <a:cs typeface="+mj-cs"/>
              </a:defRPr>
            </a:lvl1pPr>
          </a:lstStyle>
          <a:p>
            <a:r>
              <a:rPr lang="en-US" sz="2800" b="1" dirty="0" smtClean="0">
                <a:cs typeface="Helvetica"/>
              </a:rPr>
              <a:t>RF Detector calibration</a:t>
            </a:r>
            <a:endParaRPr lang="en-GB" sz="2800" b="1" dirty="0">
              <a:cs typeface="Helvetica"/>
            </a:endParaRPr>
          </a:p>
        </p:txBody>
      </p:sp>
      <p:graphicFrame>
        <p:nvGraphicFramePr>
          <p:cNvPr id="7" name="Chart 6"/>
          <p:cNvGraphicFramePr>
            <a:graphicFrameLocks/>
          </p:cNvGraphicFramePr>
          <p:nvPr/>
        </p:nvGraphicFramePr>
        <p:xfrm>
          <a:off x="4033838" y="9401175"/>
          <a:ext cx="8913812" cy="366553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Chart 7"/>
          <p:cNvGraphicFramePr>
            <a:graphicFrameLocks/>
          </p:cNvGraphicFramePr>
          <p:nvPr>
            <p:extLst/>
          </p:nvPr>
        </p:nvGraphicFramePr>
        <p:xfrm>
          <a:off x="107504" y="1988840"/>
          <a:ext cx="8914257" cy="3664839"/>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42261777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9592" y="1444392"/>
            <a:ext cx="7618431" cy="53285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Slide Number Placeholder 3"/>
          <p:cNvSpPr>
            <a:spLocks noGrp="1"/>
          </p:cNvSpPr>
          <p:nvPr>
            <p:ph type="sldNum" sz="quarter" idx="12"/>
          </p:nvPr>
        </p:nvSpPr>
        <p:spPr/>
        <p:txBody>
          <a:bodyPr/>
          <a:lstStyle/>
          <a:p>
            <a:fld id="{551115BC-487E-4422-894C-CB7CD3E79223}" type="slidenum">
              <a:rPr lang="en-GB" smtClean="0"/>
              <a:t>21</a:t>
            </a:fld>
            <a:endParaRPr lang="en-GB" dirty="0"/>
          </a:p>
        </p:txBody>
      </p:sp>
      <p:sp>
        <p:nvSpPr>
          <p:cNvPr id="6" name="Title 1"/>
          <p:cNvSpPr txBox="1">
            <a:spLocks/>
          </p:cNvSpPr>
          <p:nvPr/>
        </p:nvSpPr>
        <p:spPr>
          <a:xfrm>
            <a:off x="457200" y="274638"/>
            <a:ext cx="7139136" cy="850106"/>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3200" kern="1200" baseline="0">
                <a:solidFill>
                  <a:schemeClr val="bg1"/>
                </a:solidFill>
                <a:latin typeface="+mj-lt"/>
                <a:ea typeface="+mj-ea"/>
                <a:cs typeface="+mj-cs"/>
              </a:defRPr>
            </a:lvl1pPr>
          </a:lstStyle>
          <a:p>
            <a:r>
              <a:rPr lang="en-US" sz="2800" b="1" dirty="0" smtClean="0">
                <a:cs typeface="Helvetica"/>
              </a:rPr>
              <a:t>RF Power - Pulse Monitoring (</a:t>
            </a:r>
            <a:r>
              <a:rPr lang="en-US" sz="2800" b="1" dirty="0" err="1" smtClean="0">
                <a:cs typeface="Helvetica"/>
              </a:rPr>
              <a:t>CAENels</a:t>
            </a:r>
            <a:r>
              <a:rPr lang="en-US" sz="2800" b="1" dirty="0" smtClean="0">
                <a:cs typeface="Helvetica"/>
              </a:rPr>
              <a:t> setup)</a:t>
            </a:r>
            <a:endParaRPr lang="en-GB" sz="2800" b="1" dirty="0">
              <a:cs typeface="Helvetica"/>
            </a:endParaRPr>
          </a:p>
        </p:txBody>
      </p:sp>
    </p:spTree>
    <p:extLst>
      <p:ext uri="{BB962C8B-B14F-4D97-AF65-F5344CB8AC3E}">
        <p14:creationId xmlns:p14="http://schemas.microsoft.com/office/powerpoint/2010/main" val="21751927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332656"/>
            <a:ext cx="7139136" cy="778098"/>
          </a:xfrm>
        </p:spPr>
        <p:txBody>
          <a:bodyPr/>
          <a:lstStyle/>
          <a:p>
            <a:r>
              <a:rPr lang="en-US" dirty="0" smtClean="0"/>
              <a:t>FPGA Machine State</a:t>
            </a:r>
            <a:endParaRPr lang="sv-SE" dirty="0"/>
          </a:p>
        </p:txBody>
      </p:sp>
      <p:sp>
        <p:nvSpPr>
          <p:cNvPr id="4" name="Slide Number Placeholder 3"/>
          <p:cNvSpPr>
            <a:spLocks noGrp="1"/>
          </p:cNvSpPr>
          <p:nvPr>
            <p:ph type="sldNum" sz="quarter" idx="12"/>
          </p:nvPr>
        </p:nvSpPr>
        <p:spPr/>
        <p:txBody>
          <a:bodyPr/>
          <a:lstStyle/>
          <a:p>
            <a:fld id="{551115BC-487E-4422-894C-CB7CD3E79223}" type="slidenum">
              <a:rPr lang="sv-SE" smtClean="0"/>
              <a:t>22</a:t>
            </a:fld>
            <a:endParaRPr lang="sv-SE" dirty="0"/>
          </a:p>
        </p:txBody>
      </p:sp>
      <p:pic>
        <p:nvPicPr>
          <p:cNvPr id="3" name="Picture 2"/>
          <p:cNvPicPr>
            <a:picLocks noChangeAspect="1"/>
          </p:cNvPicPr>
          <p:nvPr/>
        </p:nvPicPr>
        <p:blipFill>
          <a:blip r:embed="rId2"/>
          <a:stretch>
            <a:fillRect/>
          </a:stretch>
        </p:blipFill>
        <p:spPr>
          <a:xfrm>
            <a:off x="14869" y="2420888"/>
            <a:ext cx="9129132" cy="2880320"/>
          </a:xfrm>
          <a:prstGeom prst="rect">
            <a:avLst/>
          </a:prstGeom>
        </p:spPr>
      </p:pic>
    </p:spTree>
    <p:extLst>
      <p:ext uri="{BB962C8B-B14F-4D97-AF65-F5344CB8AC3E}">
        <p14:creationId xmlns:p14="http://schemas.microsoft.com/office/powerpoint/2010/main" val="4713730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332656"/>
            <a:ext cx="7139136" cy="778098"/>
          </a:xfrm>
        </p:spPr>
        <p:txBody>
          <a:bodyPr/>
          <a:lstStyle/>
          <a:p>
            <a:r>
              <a:rPr lang="en-US" dirty="0" smtClean="0"/>
              <a:t>FPGA Machine State</a:t>
            </a:r>
            <a:endParaRPr lang="sv-SE" dirty="0"/>
          </a:p>
        </p:txBody>
      </p:sp>
      <p:sp>
        <p:nvSpPr>
          <p:cNvPr id="4" name="Slide Number Placeholder 3"/>
          <p:cNvSpPr>
            <a:spLocks noGrp="1"/>
          </p:cNvSpPr>
          <p:nvPr>
            <p:ph type="sldNum" sz="quarter" idx="12"/>
          </p:nvPr>
        </p:nvSpPr>
        <p:spPr/>
        <p:txBody>
          <a:bodyPr/>
          <a:lstStyle/>
          <a:p>
            <a:fld id="{551115BC-487E-4422-894C-CB7CD3E79223}" type="slidenum">
              <a:rPr lang="sv-SE" smtClean="0"/>
              <a:t>23</a:t>
            </a:fld>
            <a:endParaRPr lang="sv-SE" dirty="0"/>
          </a:p>
        </p:txBody>
      </p:sp>
      <p:sp>
        <p:nvSpPr>
          <p:cNvPr id="5" name="Oval 4"/>
          <p:cNvSpPr/>
          <p:nvPr/>
        </p:nvSpPr>
        <p:spPr>
          <a:xfrm>
            <a:off x="998853" y="3284984"/>
            <a:ext cx="792088" cy="504056"/>
          </a:xfrm>
          <a:prstGeom prst="ellipse">
            <a:avLst/>
          </a:prstGeom>
          <a:ln w="6350"/>
        </p:spPr>
        <p:style>
          <a:lnRef idx="1">
            <a:schemeClr val="dk1"/>
          </a:lnRef>
          <a:fillRef idx="2">
            <a:schemeClr val="dk1"/>
          </a:fillRef>
          <a:effectRef idx="1">
            <a:schemeClr val="dk1"/>
          </a:effectRef>
          <a:fontRef idx="minor">
            <a:schemeClr val="dk1"/>
          </a:fontRef>
        </p:style>
        <p:txBody>
          <a:bodyPr rtlCol="0" anchor="ctr"/>
          <a:lstStyle/>
          <a:p>
            <a:pPr algn="ctr"/>
            <a:r>
              <a:rPr lang="en-US" dirty="0" smtClean="0"/>
              <a:t>Idle</a:t>
            </a:r>
            <a:endParaRPr lang="en-US" dirty="0"/>
          </a:p>
        </p:txBody>
      </p:sp>
      <p:sp>
        <p:nvSpPr>
          <p:cNvPr id="7" name="Oval 6"/>
          <p:cNvSpPr/>
          <p:nvPr/>
        </p:nvSpPr>
        <p:spPr>
          <a:xfrm>
            <a:off x="2597856" y="3284984"/>
            <a:ext cx="792088" cy="504056"/>
          </a:xfrm>
          <a:prstGeom prst="ellipse">
            <a:avLst/>
          </a:prstGeom>
          <a:ln w="6350"/>
        </p:spPr>
        <p:style>
          <a:lnRef idx="1">
            <a:schemeClr val="dk1"/>
          </a:lnRef>
          <a:fillRef idx="2">
            <a:schemeClr val="dk1"/>
          </a:fillRef>
          <a:effectRef idx="1">
            <a:schemeClr val="dk1"/>
          </a:effectRef>
          <a:fontRef idx="minor">
            <a:schemeClr val="dk1"/>
          </a:fontRef>
        </p:style>
        <p:txBody>
          <a:bodyPr rtlCol="0" anchor="ctr"/>
          <a:lstStyle/>
          <a:p>
            <a:pPr algn="ctr"/>
            <a:r>
              <a:rPr lang="en-US" sz="1100" dirty="0" smtClean="0"/>
              <a:t>HVON </a:t>
            </a:r>
            <a:r>
              <a:rPr lang="en-US" sz="900" dirty="0" smtClean="0"/>
              <a:t>Pre-arm</a:t>
            </a:r>
            <a:endParaRPr lang="en-US" sz="900" dirty="0"/>
          </a:p>
        </p:txBody>
      </p:sp>
      <p:sp>
        <p:nvSpPr>
          <p:cNvPr id="8" name="Oval 7"/>
          <p:cNvSpPr/>
          <p:nvPr/>
        </p:nvSpPr>
        <p:spPr>
          <a:xfrm>
            <a:off x="4207815" y="3284984"/>
            <a:ext cx="792088" cy="504056"/>
          </a:xfrm>
          <a:prstGeom prst="ellipse">
            <a:avLst/>
          </a:prstGeom>
          <a:ln w="6350"/>
        </p:spPr>
        <p:style>
          <a:lnRef idx="1">
            <a:schemeClr val="dk1"/>
          </a:lnRef>
          <a:fillRef idx="2">
            <a:schemeClr val="dk1"/>
          </a:fillRef>
          <a:effectRef idx="1">
            <a:schemeClr val="dk1"/>
          </a:effectRef>
          <a:fontRef idx="minor">
            <a:schemeClr val="dk1"/>
          </a:fontRef>
        </p:style>
        <p:txBody>
          <a:bodyPr rtlCol="0" anchor="ctr"/>
          <a:lstStyle/>
          <a:p>
            <a:pPr algn="ctr"/>
            <a:r>
              <a:rPr lang="en-US" sz="1150" dirty="0" smtClean="0"/>
              <a:t>HVON</a:t>
            </a:r>
            <a:endParaRPr lang="en-US" sz="1150" dirty="0"/>
          </a:p>
        </p:txBody>
      </p:sp>
      <p:sp>
        <p:nvSpPr>
          <p:cNvPr id="9" name="Oval 8"/>
          <p:cNvSpPr/>
          <p:nvPr/>
        </p:nvSpPr>
        <p:spPr>
          <a:xfrm>
            <a:off x="5812081" y="3284984"/>
            <a:ext cx="792088" cy="504056"/>
          </a:xfrm>
          <a:prstGeom prst="ellipse">
            <a:avLst/>
          </a:prstGeom>
          <a:ln w="6350"/>
        </p:spPr>
        <p:style>
          <a:lnRef idx="1">
            <a:schemeClr val="dk1"/>
          </a:lnRef>
          <a:fillRef idx="2">
            <a:schemeClr val="dk1"/>
          </a:fillRef>
          <a:effectRef idx="1">
            <a:schemeClr val="dk1"/>
          </a:effectRef>
          <a:fontRef idx="minor">
            <a:schemeClr val="dk1"/>
          </a:fontRef>
        </p:style>
        <p:txBody>
          <a:bodyPr rtlCol="0" anchor="ctr"/>
          <a:lstStyle/>
          <a:p>
            <a:pPr algn="ctr"/>
            <a:r>
              <a:rPr lang="en-US" sz="1100" dirty="0" smtClean="0"/>
              <a:t>RFON </a:t>
            </a:r>
          </a:p>
          <a:p>
            <a:pPr algn="ctr"/>
            <a:r>
              <a:rPr lang="en-US" sz="900" dirty="0" smtClean="0"/>
              <a:t>Pre-arm</a:t>
            </a:r>
            <a:endParaRPr lang="en-US" sz="900" dirty="0"/>
          </a:p>
        </p:txBody>
      </p:sp>
      <p:sp>
        <p:nvSpPr>
          <p:cNvPr id="10" name="Oval 9"/>
          <p:cNvSpPr/>
          <p:nvPr/>
        </p:nvSpPr>
        <p:spPr>
          <a:xfrm>
            <a:off x="7416347" y="3284984"/>
            <a:ext cx="792088" cy="504056"/>
          </a:xfrm>
          <a:prstGeom prst="ellipse">
            <a:avLst/>
          </a:prstGeom>
          <a:ln w="6350"/>
        </p:spPr>
        <p:style>
          <a:lnRef idx="1">
            <a:schemeClr val="dk1"/>
          </a:lnRef>
          <a:fillRef idx="2">
            <a:schemeClr val="dk1"/>
          </a:fillRef>
          <a:effectRef idx="1">
            <a:schemeClr val="dk1"/>
          </a:effectRef>
          <a:fontRef idx="minor">
            <a:schemeClr val="dk1"/>
          </a:fontRef>
        </p:style>
        <p:txBody>
          <a:bodyPr rtlCol="0" anchor="ctr"/>
          <a:lstStyle/>
          <a:p>
            <a:pPr algn="ctr"/>
            <a:r>
              <a:rPr lang="en-US" sz="1150" dirty="0" smtClean="0"/>
              <a:t>RFON</a:t>
            </a:r>
            <a:endParaRPr lang="en-US" sz="1150" dirty="0"/>
          </a:p>
        </p:txBody>
      </p:sp>
      <p:cxnSp>
        <p:nvCxnSpPr>
          <p:cNvPr id="12" name="Straight Arrow Connector 11"/>
          <p:cNvCxnSpPr>
            <a:stCxn id="5" idx="6"/>
            <a:endCxn id="7" idx="2"/>
          </p:cNvCxnSpPr>
          <p:nvPr/>
        </p:nvCxnSpPr>
        <p:spPr>
          <a:xfrm>
            <a:off x="1790941" y="3537012"/>
            <a:ext cx="806915"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4" name="Straight Arrow Connector 13"/>
          <p:cNvCxnSpPr>
            <a:stCxn id="7" idx="6"/>
            <a:endCxn id="8" idx="2"/>
          </p:cNvCxnSpPr>
          <p:nvPr/>
        </p:nvCxnSpPr>
        <p:spPr>
          <a:xfrm>
            <a:off x="3389944" y="3537012"/>
            <a:ext cx="817871"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8" name="Curved Connector 17"/>
          <p:cNvCxnSpPr>
            <a:stCxn id="7" idx="7"/>
            <a:endCxn id="7" idx="1"/>
          </p:cNvCxnSpPr>
          <p:nvPr/>
        </p:nvCxnSpPr>
        <p:spPr>
          <a:xfrm rot="16200000" flipV="1">
            <a:off x="2993900" y="3078756"/>
            <a:ext cx="12700" cy="560090"/>
          </a:xfrm>
          <a:prstGeom prst="curvedConnector3">
            <a:avLst>
              <a:gd name="adj1" fmla="val 2381236"/>
            </a:avLst>
          </a:prstGeom>
          <a:ln>
            <a:tailEnd type="triangle"/>
          </a:ln>
        </p:spPr>
        <p:style>
          <a:lnRef idx="1">
            <a:schemeClr val="dk1"/>
          </a:lnRef>
          <a:fillRef idx="0">
            <a:schemeClr val="dk1"/>
          </a:fillRef>
          <a:effectRef idx="0">
            <a:schemeClr val="dk1"/>
          </a:effectRef>
          <a:fontRef idx="minor">
            <a:schemeClr val="tx1"/>
          </a:fontRef>
        </p:style>
      </p:cxnSp>
      <p:sp>
        <p:nvSpPr>
          <p:cNvPr id="19" name="Rectangle 18"/>
          <p:cNvSpPr/>
          <p:nvPr/>
        </p:nvSpPr>
        <p:spPr>
          <a:xfrm>
            <a:off x="2472738" y="2609449"/>
            <a:ext cx="1038884" cy="430887"/>
          </a:xfrm>
          <a:prstGeom prst="rect">
            <a:avLst/>
          </a:prstGeom>
        </p:spPr>
        <p:txBody>
          <a:bodyPr wrap="square">
            <a:spAutoFit/>
          </a:bodyPr>
          <a:lstStyle/>
          <a:p>
            <a:pPr algn="ctr"/>
            <a:r>
              <a:rPr lang="en-US" sz="1100" dirty="0" smtClean="0"/>
              <a:t>Wait for nominal values</a:t>
            </a:r>
            <a:endParaRPr lang="en-US" sz="1100" dirty="0"/>
          </a:p>
        </p:txBody>
      </p:sp>
      <p:cxnSp>
        <p:nvCxnSpPr>
          <p:cNvPr id="20" name="Straight Arrow Connector 19"/>
          <p:cNvCxnSpPr>
            <a:stCxn id="8" idx="6"/>
            <a:endCxn id="9" idx="2"/>
          </p:cNvCxnSpPr>
          <p:nvPr/>
        </p:nvCxnSpPr>
        <p:spPr>
          <a:xfrm>
            <a:off x="4999903" y="3537012"/>
            <a:ext cx="812178"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3" name="Straight Arrow Connector 22"/>
          <p:cNvCxnSpPr>
            <a:stCxn id="9" idx="6"/>
            <a:endCxn id="10" idx="2"/>
          </p:cNvCxnSpPr>
          <p:nvPr/>
        </p:nvCxnSpPr>
        <p:spPr>
          <a:xfrm>
            <a:off x="6604169" y="3537012"/>
            <a:ext cx="812178"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6" name="Curved Connector 25"/>
          <p:cNvCxnSpPr>
            <a:stCxn id="9" idx="7"/>
            <a:endCxn id="9" idx="1"/>
          </p:cNvCxnSpPr>
          <p:nvPr/>
        </p:nvCxnSpPr>
        <p:spPr>
          <a:xfrm rot="16200000" flipV="1">
            <a:off x="6208125" y="3078756"/>
            <a:ext cx="12700" cy="560090"/>
          </a:xfrm>
          <a:prstGeom prst="curvedConnector3">
            <a:avLst>
              <a:gd name="adj1" fmla="val 2381236"/>
            </a:avLst>
          </a:prstGeom>
          <a:ln>
            <a:tailEnd type="triangle"/>
          </a:ln>
        </p:spPr>
        <p:style>
          <a:lnRef idx="1">
            <a:schemeClr val="dk1"/>
          </a:lnRef>
          <a:fillRef idx="0">
            <a:schemeClr val="dk1"/>
          </a:fillRef>
          <a:effectRef idx="0">
            <a:schemeClr val="dk1"/>
          </a:effectRef>
          <a:fontRef idx="minor">
            <a:schemeClr val="tx1"/>
          </a:fontRef>
        </p:style>
      </p:cxnSp>
      <p:sp>
        <p:nvSpPr>
          <p:cNvPr id="28" name="Oval 27"/>
          <p:cNvSpPr/>
          <p:nvPr/>
        </p:nvSpPr>
        <p:spPr>
          <a:xfrm>
            <a:off x="2597856" y="4629904"/>
            <a:ext cx="792088" cy="504056"/>
          </a:xfrm>
          <a:prstGeom prst="ellipse">
            <a:avLst/>
          </a:prstGeom>
          <a:ln w="6350"/>
        </p:spPr>
        <p:style>
          <a:lnRef idx="1">
            <a:schemeClr val="dk1"/>
          </a:lnRef>
          <a:fillRef idx="2">
            <a:schemeClr val="dk1"/>
          </a:fillRef>
          <a:effectRef idx="1">
            <a:schemeClr val="dk1"/>
          </a:effectRef>
          <a:fontRef idx="minor">
            <a:schemeClr val="dk1"/>
          </a:fontRef>
        </p:style>
        <p:txBody>
          <a:bodyPr rtlCol="0" anchor="ctr"/>
          <a:lstStyle/>
          <a:p>
            <a:pPr algn="ctr"/>
            <a:r>
              <a:rPr lang="en-US" sz="1100" dirty="0" smtClean="0"/>
              <a:t>HV fault</a:t>
            </a:r>
            <a:endParaRPr lang="en-US" sz="1100" dirty="0"/>
          </a:p>
        </p:txBody>
      </p:sp>
      <p:cxnSp>
        <p:nvCxnSpPr>
          <p:cNvPr id="30" name="Curved Connector 29"/>
          <p:cNvCxnSpPr>
            <a:stCxn id="8" idx="4"/>
            <a:endCxn id="28" idx="6"/>
          </p:cNvCxnSpPr>
          <p:nvPr/>
        </p:nvCxnSpPr>
        <p:spPr>
          <a:xfrm rot="5400000">
            <a:off x="3450456" y="3728529"/>
            <a:ext cx="1092892" cy="1213915"/>
          </a:xfrm>
          <a:prstGeom prst="curvedConnector2">
            <a:avLst/>
          </a:prstGeom>
          <a:ln>
            <a:tailEnd type="triangle"/>
          </a:ln>
        </p:spPr>
        <p:style>
          <a:lnRef idx="1">
            <a:schemeClr val="dk1"/>
          </a:lnRef>
          <a:fillRef idx="0">
            <a:schemeClr val="dk1"/>
          </a:fillRef>
          <a:effectRef idx="0">
            <a:schemeClr val="dk1"/>
          </a:effectRef>
          <a:fontRef idx="minor">
            <a:schemeClr val="tx1"/>
          </a:fontRef>
        </p:style>
      </p:cxnSp>
      <p:cxnSp>
        <p:nvCxnSpPr>
          <p:cNvPr id="32" name="Curved Connector 31"/>
          <p:cNvCxnSpPr>
            <a:stCxn id="28" idx="2"/>
            <a:endCxn id="5" idx="4"/>
          </p:cNvCxnSpPr>
          <p:nvPr/>
        </p:nvCxnSpPr>
        <p:spPr>
          <a:xfrm rot="10800000">
            <a:off x="1394898" y="3789040"/>
            <a:ext cx="1202959" cy="1092892"/>
          </a:xfrm>
          <a:prstGeom prst="curvedConnector2">
            <a:avLst/>
          </a:prstGeom>
          <a:ln>
            <a:tailEnd type="triangle"/>
          </a:ln>
        </p:spPr>
        <p:style>
          <a:lnRef idx="1">
            <a:schemeClr val="dk1"/>
          </a:lnRef>
          <a:fillRef idx="0">
            <a:schemeClr val="dk1"/>
          </a:fillRef>
          <a:effectRef idx="0">
            <a:schemeClr val="dk1"/>
          </a:effectRef>
          <a:fontRef idx="minor">
            <a:schemeClr val="tx1"/>
          </a:fontRef>
        </p:style>
      </p:cxnSp>
      <p:sp>
        <p:nvSpPr>
          <p:cNvPr id="37" name="Oval 36"/>
          <p:cNvSpPr/>
          <p:nvPr/>
        </p:nvSpPr>
        <p:spPr>
          <a:xfrm>
            <a:off x="5812081" y="4629904"/>
            <a:ext cx="792088" cy="504056"/>
          </a:xfrm>
          <a:prstGeom prst="ellipse">
            <a:avLst/>
          </a:prstGeom>
          <a:ln w="6350"/>
        </p:spPr>
        <p:style>
          <a:lnRef idx="1">
            <a:schemeClr val="dk1"/>
          </a:lnRef>
          <a:fillRef idx="2">
            <a:schemeClr val="dk1"/>
          </a:fillRef>
          <a:effectRef idx="1">
            <a:schemeClr val="dk1"/>
          </a:effectRef>
          <a:fontRef idx="minor">
            <a:schemeClr val="dk1"/>
          </a:fontRef>
        </p:style>
        <p:txBody>
          <a:bodyPr rtlCol="0" anchor="ctr"/>
          <a:lstStyle/>
          <a:p>
            <a:pPr algn="ctr"/>
            <a:r>
              <a:rPr lang="en-US" sz="1100" dirty="0" smtClean="0"/>
              <a:t>RF fault</a:t>
            </a:r>
            <a:endParaRPr lang="en-US" sz="1100" dirty="0"/>
          </a:p>
        </p:txBody>
      </p:sp>
      <p:sp>
        <p:nvSpPr>
          <p:cNvPr id="38" name="Rectangle 37"/>
          <p:cNvSpPr/>
          <p:nvPr/>
        </p:nvSpPr>
        <p:spPr>
          <a:xfrm>
            <a:off x="5688683" y="2609449"/>
            <a:ext cx="1038884" cy="430887"/>
          </a:xfrm>
          <a:prstGeom prst="rect">
            <a:avLst/>
          </a:prstGeom>
        </p:spPr>
        <p:txBody>
          <a:bodyPr wrap="square">
            <a:spAutoFit/>
          </a:bodyPr>
          <a:lstStyle/>
          <a:p>
            <a:pPr algn="ctr"/>
            <a:r>
              <a:rPr lang="en-US" sz="1100" dirty="0" smtClean="0"/>
              <a:t>Wait for nominal values</a:t>
            </a:r>
            <a:endParaRPr lang="en-US" sz="1100" dirty="0"/>
          </a:p>
        </p:txBody>
      </p:sp>
      <p:cxnSp>
        <p:nvCxnSpPr>
          <p:cNvPr id="40" name="Curved Connector 39"/>
          <p:cNvCxnSpPr>
            <a:stCxn id="10" idx="4"/>
            <a:endCxn id="37" idx="6"/>
          </p:cNvCxnSpPr>
          <p:nvPr/>
        </p:nvCxnSpPr>
        <p:spPr>
          <a:xfrm rot="5400000">
            <a:off x="6661834" y="3731375"/>
            <a:ext cx="1092892" cy="1208222"/>
          </a:xfrm>
          <a:prstGeom prst="curvedConnector2">
            <a:avLst/>
          </a:prstGeom>
          <a:ln>
            <a:tailEnd type="triangle"/>
          </a:ln>
        </p:spPr>
        <p:style>
          <a:lnRef idx="1">
            <a:schemeClr val="dk1"/>
          </a:lnRef>
          <a:fillRef idx="0">
            <a:schemeClr val="dk1"/>
          </a:fillRef>
          <a:effectRef idx="0">
            <a:schemeClr val="dk1"/>
          </a:effectRef>
          <a:fontRef idx="minor">
            <a:schemeClr val="tx1"/>
          </a:fontRef>
        </p:style>
      </p:cxnSp>
      <p:cxnSp>
        <p:nvCxnSpPr>
          <p:cNvPr id="42" name="Curved Connector 41"/>
          <p:cNvCxnSpPr>
            <a:stCxn id="37" idx="2"/>
            <a:endCxn id="8" idx="4"/>
          </p:cNvCxnSpPr>
          <p:nvPr/>
        </p:nvCxnSpPr>
        <p:spPr>
          <a:xfrm rot="10800000">
            <a:off x="4603859" y="3789040"/>
            <a:ext cx="1208222" cy="1092892"/>
          </a:xfrm>
          <a:prstGeom prst="curvedConnector2">
            <a:avLst/>
          </a:prstGeom>
          <a:ln>
            <a:tailEnd type="triangle"/>
          </a:ln>
        </p:spPr>
        <p:style>
          <a:lnRef idx="1">
            <a:schemeClr val="dk1"/>
          </a:lnRef>
          <a:fillRef idx="0">
            <a:schemeClr val="dk1"/>
          </a:fillRef>
          <a:effectRef idx="0">
            <a:schemeClr val="dk1"/>
          </a:effectRef>
          <a:fontRef idx="minor">
            <a:schemeClr val="tx1"/>
          </a:fontRef>
        </p:style>
      </p:cxnSp>
      <p:sp>
        <p:nvSpPr>
          <p:cNvPr id="44" name="Rectangle 43"/>
          <p:cNvSpPr/>
          <p:nvPr/>
        </p:nvSpPr>
        <p:spPr>
          <a:xfrm>
            <a:off x="1668323" y="3057919"/>
            <a:ext cx="1029835" cy="430887"/>
          </a:xfrm>
          <a:prstGeom prst="rect">
            <a:avLst/>
          </a:prstGeom>
        </p:spPr>
        <p:txBody>
          <a:bodyPr wrap="square">
            <a:spAutoFit/>
          </a:bodyPr>
          <a:lstStyle/>
          <a:p>
            <a:pPr algn="ctr"/>
            <a:r>
              <a:rPr lang="en-US" sz="1100" dirty="0" err="1" smtClean="0"/>
              <a:t>HvCmd</a:t>
            </a:r>
            <a:r>
              <a:rPr lang="en-US" sz="1100" dirty="0" smtClean="0"/>
              <a:t> AND</a:t>
            </a:r>
          </a:p>
          <a:p>
            <a:pPr algn="ctr"/>
            <a:r>
              <a:rPr lang="en-US" sz="1100" dirty="0" err="1" smtClean="0"/>
              <a:t>HvPreCond</a:t>
            </a:r>
            <a:endParaRPr lang="en-US" sz="1100" dirty="0"/>
          </a:p>
        </p:txBody>
      </p:sp>
      <p:cxnSp>
        <p:nvCxnSpPr>
          <p:cNvPr id="87" name="Straight Arrow Connector 86"/>
          <p:cNvCxnSpPr>
            <a:stCxn id="7" idx="4"/>
            <a:endCxn id="28" idx="0"/>
          </p:cNvCxnSpPr>
          <p:nvPr/>
        </p:nvCxnSpPr>
        <p:spPr>
          <a:xfrm>
            <a:off x="2993900" y="3789040"/>
            <a:ext cx="0" cy="84086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9" name="Straight Arrow Connector 88"/>
          <p:cNvCxnSpPr>
            <a:stCxn id="9" idx="4"/>
            <a:endCxn id="37" idx="0"/>
          </p:cNvCxnSpPr>
          <p:nvPr/>
        </p:nvCxnSpPr>
        <p:spPr>
          <a:xfrm>
            <a:off x="6208125" y="3789040"/>
            <a:ext cx="0" cy="84086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90" name="Rectangle 89"/>
          <p:cNvSpPr/>
          <p:nvPr/>
        </p:nvSpPr>
        <p:spPr>
          <a:xfrm>
            <a:off x="4891075" y="3054099"/>
            <a:ext cx="1029835" cy="430887"/>
          </a:xfrm>
          <a:prstGeom prst="rect">
            <a:avLst/>
          </a:prstGeom>
        </p:spPr>
        <p:txBody>
          <a:bodyPr wrap="square">
            <a:spAutoFit/>
          </a:bodyPr>
          <a:lstStyle/>
          <a:p>
            <a:pPr algn="ctr"/>
            <a:r>
              <a:rPr lang="en-US" sz="1100" dirty="0" err="1" smtClean="0"/>
              <a:t>RfCmd</a:t>
            </a:r>
            <a:r>
              <a:rPr lang="en-US" sz="1100" dirty="0" smtClean="0"/>
              <a:t> AND</a:t>
            </a:r>
          </a:p>
          <a:p>
            <a:pPr algn="ctr"/>
            <a:r>
              <a:rPr lang="en-US" sz="1100" dirty="0" err="1" smtClean="0"/>
              <a:t>RfPreCond</a:t>
            </a:r>
            <a:endParaRPr lang="en-US" sz="1100" dirty="0"/>
          </a:p>
        </p:txBody>
      </p:sp>
      <p:sp>
        <p:nvSpPr>
          <p:cNvPr id="91" name="Rectangle 90"/>
          <p:cNvSpPr/>
          <p:nvPr/>
        </p:nvSpPr>
        <p:spPr>
          <a:xfrm>
            <a:off x="3541197" y="4293096"/>
            <a:ext cx="1109285" cy="430887"/>
          </a:xfrm>
          <a:prstGeom prst="rect">
            <a:avLst/>
          </a:prstGeom>
          <a:solidFill>
            <a:schemeClr val="bg1"/>
          </a:solidFill>
        </p:spPr>
        <p:txBody>
          <a:bodyPr wrap="square">
            <a:spAutoFit/>
          </a:bodyPr>
          <a:lstStyle/>
          <a:p>
            <a:pPr algn="ctr"/>
            <a:r>
              <a:rPr lang="en-US" sz="1100" dirty="0" smtClean="0"/>
              <a:t>Not </a:t>
            </a:r>
            <a:r>
              <a:rPr lang="en-US" sz="1100" dirty="0" err="1" smtClean="0"/>
              <a:t>HvCmd</a:t>
            </a:r>
            <a:r>
              <a:rPr lang="en-US" sz="1100" dirty="0" smtClean="0"/>
              <a:t> OR</a:t>
            </a:r>
          </a:p>
          <a:p>
            <a:pPr algn="ctr"/>
            <a:r>
              <a:rPr lang="en-US" sz="1100" dirty="0" err="1" smtClean="0"/>
              <a:t>HvSupCond</a:t>
            </a:r>
            <a:endParaRPr lang="en-US" sz="1100" dirty="0"/>
          </a:p>
        </p:txBody>
      </p:sp>
      <p:sp>
        <p:nvSpPr>
          <p:cNvPr id="92" name="Rectangle 91"/>
          <p:cNvSpPr/>
          <p:nvPr/>
        </p:nvSpPr>
        <p:spPr>
          <a:xfrm>
            <a:off x="997582" y="1916832"/>
            <a:ext cx="793359" cy="461665"/>
          </a:xfrm>
          <a:prstGeom prst="rect">
            <a:avLst/>
          </a:prstGeom>
        </p:spPr>
        <p:txBody>
          <a:bodyPr wrap="none">
            <a:spAutoFit/>
          </a:bodyPr>
          <a:lstStyle/>
          <a:p>
            <a:pPr algn="ctr"/>
            <a:r>
              <a:rPr lang="en-US" sz="1200" dirty="0" smtClean="0"/>
              <a:t>HVON = 0</a:t>
            </a:r>
          </a:p>
          <a:p>
            <a:pPr algn="ctr"/>
            <a:r>
              <a:rPr lang="en-US" sz="1200" dirty="0" smtClean="0"/>
              <a:t>RFON = 0</a:t>
            </a:r>
            <a:endParaRPr lang="en-US" sz="1200" dirty="0"/>
          </a:p>
        </p:txBody>
      </p:sp>
      <p:sp>
        <p:nvSpPr>
          <p:cNvPr id="93" name="Rectangle 92"/>
          <p:cNvSpPr/>
          <p:nvPr/>
        </p:nvSpPr>
        <p:spPr>
          <a:xfrm>
            <a:off x="2595500" y="1916164"/>
            <a:ext cx="793359" cy="461665"/>
          </a:xfrm>
          <a:prstGeom prst="rect">
            <a:avLst/>
          </a:prstGeom>
        </p:spPr>
        <p:txBody>
          <a:bodyPr wrap="none">
            <a:spAutoFit/>
          </a:bodyPr>
          <a:lstStyle/>
          <a:p>
            <a:pPr algn="ctr"/>
            <a:r>
              <a:rPr lang="en-US" sz="1200" dirty="0" smtClean="0"/>
              <a:t>HVON = 1</a:t>
            </a:r>
          </a:p>
          <a:p>
            <a:pPr algn="ctr"/>
            <a:r>
              <a:rPr lang="en-US" sz="1200" dirty="0" smtClean="0"/>
              <a:t>RFON = 0</a:t>
            </a:r>
            <a:endParaRPr lang="en-US" sz="1200" dirty="0"/>
          </a:p>
        </p:txBody>
      </p:sp>
      <p:sp>
        <p:nvSpPr>
          <p:cNvPr id="94" name="Rectangle 93"/>
          <p:cNvSpPr/>
          <p:nvPr/>
        </p:nvSpPr>
        <p:spPr>
          <a:xfrm>
            <a:off x="4206544" y="1916164"/>
            <a:ext cx="793359" cy="461665"/>
          </a:xfrm>
          <a:prstGeom prst="rect">
            <a:avLst/>
          </a:prstGeom>
        </p:spPr>
        <p:txBody>
          <a:bodyPr wrap="none">
            <a:spAutoFit/>
          </a:bodyPr>
          <a:lstStyle/>
          <a:p>
            <a:pPr algn="ctr"/>
            <a:r>
              <a:rPr lang="en-US" sz="1200" dirty="0" smtClean="0"/>
              <a:t>HVON = 1</a:t>
            </a:r>
          </a:p>
          <a:p>
            <a:pPr algn="ctr"/>
            <a:r>
              <a:rPr lang="en-US" sz="1200" dirty="0" smtClean="0"/>
              <a:t>RFON = 0</a:t>
            </a:r>
            <a:endParaRPr lang="en-US" sz="1200" dirty="0"/>
          </a:p>
        </p:txBody>
      </p:sp>
      <p:sp>
        <p:nvSpPr>
          <p:cNvPr id="95" name="Rectangle 94"/>
          <p:cNvSpPr/>
          <p:nvPr/>
        </p:nvSpPr>
        <p:spPr>
          <a:xfrm>
            <a:off x="5817795" y="1916163"/>
            <a:ext cx="793359" cy="461665"/>
          </a:xfrm>
          <a:prstGeom prst="rect">
            <a:avLst/>
          </a:prstGeom>
        </p:spPr>
        <p:txBody>
          <a:bodyPr wrap="none">
            <a:spAutoFit/>
          </a:bodyPr>
          <a:lstStyle/>
          <a:p>
            <a:pPr algn="ctr"/>
            <a:r>
              <a:rPr lang="en-US" sz="1200" dirty="0" smtClean="0"/>
              <a:t>HVON = 1</a:t>
            </a:r>
          </a:p>
          <a:p>
            <a:pPr algn="ctr"/>
            <a:r>
              <a:rPr lang="en-US" sz="1200" dirty="0" smtClean="0"/>
              <a:t>RFON = 1</a:t>
            </a:r>
            <a:endParaRPr lang="en-US" sz="1200" dirty="0"/>
          </a:p>
        </p:txBody>
      </p:sp>
      <p:sp>
        <p:nvSpPr>
          <p:cNvPr id="96" name="Rectangle 95"/>
          <p:cNvSpPr/>
          <p:nvPr/>
        </p:nvSpPr>
        <p:spPr>
          <a:xfrm>
            <a:off x="7415713" y="1916163"/>
            <a:ext cx="793359" cy="461665"/>
          </a:xfrm>
          <a:prstGeom prst="rect">
            <a:avLst/>
          </a:prstGeom>
        </p:spPr>
        <p:txBody>
          <a:bodyPr wrap="none">
            <a:spAutoFit/>
          </a:bodyPr>
          <a:lstStyle/>
          <a:p>
            <a:pPr algn="ctr"/>
            <a:r>
              <a:rPr lang="en-US" sz="1200" dirty="0" smtClean="0"/>
              <a:t>HVON = 1</a:t>
            </a:r>
          </a:p>
          <a:p>
            <a:pPr algn="ctr"/>
            <a:r>
              <a:rPr lang="en-US" sz="1200" dirty="0" smtClean="0"/>
              <a:t>RFON = 1</a:t>
            </a:r>
            <a:endParaRPr lang="en-US" sz="1200" dirty="0"/>
          </a:p>
        </p:txBody>
      </p:sp>
      <p:sp>
        <p:nvSpPr>
          <p:cNvPr id="97" name="Rectangle 96"/>
          <p:cNvSpPr/>
          <p:nvPr/>
        </p:nvSpPr>
        <p:spPr>
          <a:xfrm>
            <a:off x="5817795" y="5212500"/>
            <a:ext cx="793359" cy="461665"/>
          </a:xfrm>
          <a:prstGeom prst="rect">
            <a:avLst/>
          </a:prstGeom>
        </p:spPr>
        <p:txBody>
          <a:bodyPr wrap="none">
            <a:spAutoFit/>
          </a:bodyPr>
          <a:lstStyle/>
          <a:p>
            <a:pPr algn="ctr"/>
            <a:r>
              <a:rPr lang="en-US" sz="1200" dirty="0" smtClean="0"/>
              <a:t>HVON = 1</a:t>
            </a:r>
          </a:p>
          <a:p>
            <a:pPr algn="ctr"/>
            <a:r>
              <a:rPr lang="en-US" sz="1200" dirty="0" smtClean="0"/>
              <a:t>RFON = 0</a:t>
            </a:r>
            <a:endParaRPr lang="en-US" sz="1200" dirty="0"/>
          </a:p>
        </p:txBody>
      </p:sp>
      <p:sp>
        <p:nvSpPr>
          <p:cNvPr id="98" name="Rectangle 97"/>
          <p:cNvSpPr/>
          <p:nvPr/>
        </p:nvSpPr>
        <p:spPr>
          <a:xfrm>
            <a:off x="2603570" y="5256448"/>
            <a:ext cx="793359" cy="461665"/>
          </a:xfrm>
          <a:prstGeom prst="rect">
            <a:avLst/>
          </a:prstGeom>
        </p:spPr>
        <p:txBody>
          <a:bodyPr wrap="none">
            <a:spAutoFit/>
          </a:bodyPr>
          <a:lstStyle/>
          <a:p>
            <a:pPr algn="ctr"/>
            <a:r>
              <a:rPr lang="en-US" sz="1200" dirty="0" smtClean="0"/>
              <a:t>HVON = 0</a:t>
            </a:r>
          </a:p>
          <a:p>
            <a:pPr algn="ctr"/>
            <a:r>
              <a:rPr lang="en-US" sz="1200" dirty="0" smtClean="0"/>
              <a:t>RFON = 0</a:t>
            </a:r>
            <a:endParaRPr lang="en-US" sz="1200" dirty="0"/>
          </a:p>
        </p:txBody>
      </p:sp>
      <p:cxnSp>
        <p:nvCxnSpPr>
          <p:cNvPr id="99" name="Curved Connector 98"/>
          <p:cNvCxnSpPr>
            <a:stCxn id="10" idx="7"/>
            <a:endCxn id="10" idx="1"/>
          </p:cNvCxnSpPr>
          <p:nvPr/>
        </p:nvCxnSpPr>
        <p:spPr>
          <a:xfrm rot="16200000" flipV="1">
            <a:off x="7812391" y="3078756"/>
            <a:ext cx="12700" cy="560090"/>
          </a:xfrm>
          <a:prstGeom prst="curvedConnector3">
            <a:avLst>
              <a:gd name="adj1" fmla="val 2381236"/>
            </a:avLst>
          </a:prstGeom>
          <a:ln>
            <a:tailEnd type="triangle"/>
          </a:ln>
        </p:spPr>
        <p:style>
          <a:lnRef idx="1">
            <a:schemeClr val="dk1"/>
          </a:lnRef>
          <a:fillRef idx="0">
            <a:schemeClr val="dk1"/>
          </a:fillRef>
          <a:effectRef idx="0">
            <a:schemeClr val="dk1"/>
          </a:effectRef>
          <a:fontRef idx="minor">
            <a:schemeClr val="tx1"/>
          </a:fontRef>
        </p:style>
      </p:cxnSp>
      <p:sp>
        <p:nvSpPr>
          <p:cNvPr id="102" name="Rectangle 101"/>
          <p:cNvSpPr/>
          <p:nvPr/>
        </p:nvSpPr>
        <p:spPr>
          <a:xfrm>
            <a:off x="7292948" y="2615962"/>
            <a:ext cx="1095475" cy="430887"/>
          </a:xfrm>
          <a:prstGeom prst="rect">
            <a:avLst/>
          </a:prstGeom>
        </p:spPr>
        <p:txBody>
          <a:bodyPr wrap="square">
            <a:spAutoFit/>
          </a:bodyPr>
          <a:lstStyle/>
          <a:p>
            <a:pPr algn="ctr"/>
            <a:r>
              <a:rPr lang="en-US" sz="1100" dirty="0" err="1" smtClean="0"/>
              <a:t>RfSupCond</a:t>
            </a:r>
            <a:r>
              <a:rPr lang="en-US" sz="1100" dirty="0" smtClean="0"/>
              <a:t> AND</a:t>
            </a:r>
          </a:p>
          <a:p>
            <a:pPr algn="ctr"/>
            <a:r>
              <a:rPr lang="en-US" sz="1100" dirty="0" err="1" smtClean="0"/>
              <a:t>HvSupCond</a:t>
            </a:r>
            <a:endParaRPr lang="en-US" sz="1100" dirty="0"/>
          </a:p>
        </p:txBody>
      </p:sp>
      <p:cxnSp>
        <p:nvCxnSpPr>
          <p:cNvPr id="103" name="Curved Connector 102"/>
          <p:cNvCxnSpPr>
            <a:stCxn id="8" idx="7"/>
            <a:endCxn id="8" idx="1"/>
          </p:cNvCxnSpPr>
          <p:nvPr/>
        </p:nvCxnSpPr>
        <p:spPr>
          <a:xfrm rot="16200000" flipV="1">
            <a:off x="4603859" y="3078756"/>
            <a:ext cx="12700" cy="560090"/>
          </a:xfrm>
          <a:prstGeom prst="curvedConnector3">
            <a:avLst>
              <a:gd name="adj1" fmla="val 2381236"/>
            </a:avLst>
          </a:prstGeom>
          <a:ln>
            <a:tailEnd type="triangle"/>
          </a:ln>
        </p:spPr>
        <p:style>
          <a:lnRef idx="1">
            <a:schemeClr val="dk1"/>
          </a:lnRef>
          <a:fillRef idx="0">
            <a:schemeClr val="dk1"/>
          </a:fillRef>
          <a:effectRef idx="0">
            <a:schemeClr val="dk1"/>
          </a:effectRef>
          <a:fontRef idx="minor">
            <a:schemeClr val="tx1"/>
          </a:fontRef>
        </p:style>
      </p:cxnSp>
      <p:sp>
        <p:nvSpPr>
          <p:cNvPr id="104" name="Rectangle 103"/>
          <p:cNvSpPr/>
          <p:nvPr/>
        </p:nvSpPr>
        <p:spPr>
          <a:xfrm>
            <a:off x="4084417" y="2688987"/>
            <a:ext cx="1038884" cy="261610"/>
          </a:xfrm>
          <a:prstGeom prst="rect">
            <a:avLst/>
          </a:prstGeom>
        </p:spPr>
        <p:txBody>
          <a:bodyPr wrap="square">
            <a:spAutoFit/>
          </a:bodyPr>
          <a:lstStyle/>
          <a:p>
            <a:pPr algn="ctr"/>
            <a:r>
              <a:rPr lang="en-US" sz="1100" dirty="0" err="1" smtClean="0"/>
              <a:t>HvSupCond</a:t>
            </a:r>
            <a:endParaRPr lang="en-US" sz="1100" dirty="0"/>
          </a:p>
        </p:txBody>
      </p:sp>
      <p:sp>
        <p:nvSpPr>
          <p:cNvPr id="107" name="Rectangle 106"/>
          <p:cNvSpPr/>
          <p:nvPr/>
        </p:nvSpPr>
        <p:spPr>
          <a:xfrm>
            <a:off x="6874742" y="4249976"/>
            <a:ext cx="1109285" cy="430887"/>
          </a:xfrm>
          <a:prstGeom prst="rect">
            <a:avLst/>
          </a:prstGeom>
          <a:solidFill>
            <a:schemeClr val="bg1"/>
          </a:solidFill>
        </p:spPr>
        <p:txBody>
          <a:bodyPr wrap="square">
            <a:spAutoFit/>
          </a:bodyPr>
          <a:lstStyle/>
          <a:p>
            <a:pPr algn="ctr"/>
            <a:r>
              <a:rPr lang="en-US" sz="1100" dirty="0" smtClean="0"/>
              <a:t>Not </a:t>
            </a:r>
            <a:r>
              <a:rPr lang="en-US" sz="1100" dirty="0" err="1" smtClean="0"/>
              <a:t>R</a:t>
            </a:r>
            <a:r>
              <a:rPr lang="en-US" sz="1100" dirty="0" err="1"/>
              <a:t>f</a:t>
            </a:r>
            <a:r>
              <a:rPr lang="en-US" sz="1100" dirty="0" err="1" smtClean="0"/>
              <a:t>Cmd</a:t>
            </a:r>
            <a:r>
              <a:rPr lang="en-US" sz="1100" dirty="0" smtClean="0"/>
              <a:t> OR</a:t>
            </a:r>
          </a:p>
          <a:p>
            <a:pPr algn="ctr"/>
            <a:r>
              <a:rPr lang="en-US" sz="1100" dirty="0" err="1" smtClean="0"/>
              <a:t>RfSupCond</a:t>
            </a:r>
            <a:endParaRPr lang="en-US" sz="1100" dirty="0"/>
          </a:p>
        </p:txBody>
      </p:sp>
      <p:sp>
        <p:nvSpPr>
          <p:cNvPr id="111" name="Rectangle 110"/>
          <p:cNvSpPr/>
          <p:nvPr/>
        </p:nvSpPr>
        <p:spPr>
          <a:xfrm>
            <a:off x="101463" y="5025616"/>
            <a:ext cx="2117525" cy="1384995"/>
          </a:xfrm>
          <a:prstGeom prst="rect">
            <a:avLst/>
          </a:prstGeom>
        </p:spPr>
        <p:txBody>
          <a:bodyPr wrap="square">
            <a:spAutoFit/>
          </a:bodyPr>
          <a:lstStyle/>
          <a:p>
            <a:r>
              <a:rPr lang="en-US" sz="1200" dirty="0" smtClean="0">
                <a:solidFill>
                  <a:srgbClr val="0000FF"/>
                </a:solidFill>
              </a:rPr>
              <a:t>IF NOT </a:t>
            </a:r>
            <a:r>
              <a:rPr lang="en-US" sz="1200" dirty="0" smtClean="0"/>
              <a:t>INTERLOCK1 </a:t>
            </a:r>
            <a:r>
              <a:rPr lang="en-US" sz="1200" dirty="0" smtClean="0">
                <a:solidFill>
                  <a:srgbClr val="0000FF"/>
                </a:solidFill>
              </a:rPr>
              <a:t>AND</a:t>
            </a:r>
          </a:p>
          <a:p>
            <a:r>
              <a:rPr lang="en-US" sz="1200" dirty="0"/>
              <a:t> </a:t>
            </a:r>
            <a:r>
              <a:rPr lang="en-US" sz="1200" dirty="0" smtClean="0"/>
              <a:t>   </a:t>
            </a:r>
            <a:r>
              <a:rPr lang="en-US" sz="1200" dirty="0" smtClean="0">
                <a:solidFill>
                  <a:srgbClr val="0000FF"/>
                </a:solidFill>
              </a:rPr>
              <a:t>NOT</a:t>
            </a:r>
            <a:r>
              <a:rPr lang="en-US" sz="1200" dirty="0" smtClean="0"/>
              <a:t> INTERLOCK2 </a:t>
            </a:r>
            <a:r>
              <a:rPr lang="en-US" sz="1200" dirty="0" smtClean="0">
                <a:solidFill>
                  <a:srgbClr val="0000FF"/>
                </a:solidFill>
              </a:rPr>
              <a:t>AND</a:t>
            </a:r>
          </a:p>
          <a:p>
            <a:r>
              <a:rPr lang="en-US" sz="1200" dirty="0"/>
              <a:t> </a:t>
            </a:r>
            <a:r>
              <a:rPr lang="en-US" sz="1200" dirty="0" smtClean="0"/>
              <a:t>   </a:t>
            </a:r>
            <a:r>
              <a:rPr lang="en-US" sz="1200" dirty="0" smtClean="0">
                <a:solidFill>
                  <a:srgbClr val="0000FF"/>
                </a:solidFill>
              </a:rPr>
              <a:t>NOT</a:t>
            </a:r>
            <a:r>
              <a:rPr lang="en-US" sz="1200" dirty="0" smtClean="0"/>
              <a:t> INTERLOCK3 </a:t>
            </a:r>
            <a:r>
              <a:rPr lang="en-US" sz="1200" dirty="0" smtClean="0">
                <a:solidFill>
                  <a:srgbClr val="0000FF"/>
                </a:solidFill>
              </a:rPr>
              <a:t>THEN</a:t>
            </a:r>
          </a:p>
          <a:p>
            <a:pPr lvl="1"/>
            <a:r>
              <a:rPr lang="en-US" sz="1200" dirty="0" err="1" smtClean="0"/>
              <a:t>HvPreCond</a:t>
            </a:r>
            <a:r>
              <a:rPr lang="en-US" sz="1200" dirty="0" smtClean="0"/>
              <a:t> = 1</a:t>
            </a:r>
          </a:p>
          <a:p>
            <a:r>
              <a:rPr lang="en-US" sz="1200" dirty="0" smtClean="0">
                <a:solidFill>
                  <a:srgbClr val="0000FF"/>
                </a:solidFill>
              </a:rPr>
              <a:t>ELSE</a:t>
            </a:r>
          </a:p>
          <a:p>
            <a:pPr lvl="1"/>
            <a:r>
              <a:rPr lang="en-US" sz="1200" dirty="0" err="1" smtClean="0"/>
              <a:t>HvPreCond</a:t>
            </a:r>
            <a:r>
              <a:rPr lang="en-US" sz="1200" dirty="0" smtClean="0"/>
              <a:t> = 0</a:t>
            </a:r>
            <a:endParaRPr lang="en-US" sz="1200" dirty="0"/>
          </a:p>
          <a:p>
            <a:r>
              <a:rPr lang="en-US" sz="1200" dirty="0" smtClean="0">
                <a:solidFill>
                  <a:srgbClr val="0000FF"/>
                </a:solidFill>
              </a:rPr>
              <a:t>END_IF;</a:t>
            </a:r>
          </a:p>
        </p:txBody>
      </p:sp>
    </p:spTree>
    <p:extLst>
      <p:ext uri="{BB962C8B-B14F-4D97-AF65-F5344CB8AC3E}">
        <p14:creationId xmlns:p14="http://schemas.microsoft.com/office/powerpoint/2010/main" val="137954900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332656"/>
            <a:ext cx="7139136" cy="778098"/>
          </a:xfrm>
        </p:spPr>
        <p:txBody>
          <a:bodyPr/>
          <a:lstStyle/>
          <a:p>
            <a:r>
              <a:rPr lang="en-US" dirty="0" smtClean="0"/>
              <a:t>FPGA Machine State</a:t>
            </a:r>
            <a:endParaRPr lang="sv-SE" dirty="0"/>
          </a:p>
        </p:txBody>
      </p:sp>
      <p:sp>
        <p:nvSpPr>
          <p:cNvPr id="4" name="Slide Number Placeholder 3"/>
          <p:cNvSpPr>
            <a:spLocks noGrp="1"/>
          </p:cNvSpPr>
          <p:nvPr>
            <p:ph type="sldNum" sz="quarter" idx="12"/>
          </p:nvPr>
        </p:nvSpPr>
        <p:spPr/>
        <p:txBody>
          <a:bodyPr/>
          <a:lstStyle/>
          <a:p>
            <a:fld id="{551115BC-487E-4422-894C-CB7CD3E79223}" type="slidenum">
              <a:rPr lang="sv-SE" smtClean="0"/>
              <a:t>24</a:t>
            </a:fld>
            <a:endParaRPr lang="sv-SE" dirty="0"/>
          </a:p>
        </p:txBody>
      </p:sp>
      <p:sp>
        <p:nvSpPr>
          <p:cNvPr id="8" name="TextBox 7"/>
          <p:cNvSpPr txBox="1"/>
          <p:nvPr/>
        </p:nvSpPr>
        <p:spPr>
          <a:xfrm>
            <a:off x="251520" y="1639173"/>
            <a:ext cx="8496944" cy="4539704"/>
          </a:xfrm>
          <a:prstGeom prst="rect">
            <a:avLst/>
          </a:prstGeom>
          <a:noFill/>
        </p:spPr>
        <p:txBody>
          <a:bodyPr wrap="square" rtlCol="0">
            <a:spAutoFit/>
          </a:bodyPr>
          <a:lstStyle/>
          <a:p>
            <a:pPr algn="just"/>
            <a:r>
              <a:rPr lang="en-US" sz="1700" b="1" dirty="0" smtClean="0"/>
              <a:t>HV Enable (inhibit Modulator): </a:t>
            </a:r>
            <a:r>
              <a:rPr lang="en-US" sz="1700" dirty="0" smtClean="0"/>
              <a:t>Requires ion-pump digital set-point interlock, Modulator current/voltage high level interlock, Modulator ready signal, HV enable PLC command interlocks ok. </a:t>
            </a:r>
          </a:p>
          <a:p>
            <a:pPr algn="just"/>
            <a:r>
              <a:rPr lang="en-US" sz="1700" b="1" dirty="0" smtClean="0"/>
              <a:t>RF Enable: (pin-diode):</a:t>
            </a:r>
            <a:r>
              <a:rPr lang="en-US" sz="1700" dirty="0" smtClean="0"/>
              <a:t> Requires arc-detectors, Klystron output, circulator power detectors are not out of limits (signal latched whether the value has reached the threshold levels). RF enable PLC command interlock ok.</a:t>
            </a:r>
          </a:p>
          <a:p>
            <a:pPr algn="just"/>
            <a:endParaRPr lang="en-US" sz="1700" dirty="0" smtClean="0"/>
          </a:p>
          <a:p>
            <a:pPr algn="just"/>
            <a:r>
              <a:rPr lang="en-US" sz="1700" dirty="0"/>
              <a:t>After the FPGA achieves the </a:t>
            </a:r>
            <a:r>
              <a:rPr lang="en-US" sz="1700" dirty="0" smtClean="0"/>
              <a:t>HV/RF </a:t>
            </a:r>
            <a:r>
              <a:rPr lang="en-US" sz="1700" dirty="0"/>
              <a:t>enable status, there is required a </a:t>
            </a:r>
            <a:r>
              <a:rPr lang="en-US" sz="1700" dirty="0" smtClean="0"/>
              <a:t>signals </a:t>
            </a:r>
            <a:r>
              <a:rPr lang="en-US" sz="1700" dirty="0"/>
              <a:t>processing to calculate the Modulator pulse width and repetition rate from the Modulator voltage </a:t>
            </a:r>
            <a:r>
              <a:rPr lang="en-US" sz="1700" dirty="0" smtClean="0"/>
              <a:t>waveform regarding HV enable. RF power average and RF pulse width interlocks for RF enable.</a:t>
            </a:r>
            <a:endParaRPr lang="en-US" sz="1700" dirty="0"/>
          </a:p>
          <a:p>
            <a:pPr algn="just"/>
            <a:endParaRPr lang="en-US" sz="1700" b="1" dirty="0"/>
          </a:p>
          <a:p>
            <a:pPr algn="just"/>
            <a:endParaRPr lang="en-US" sz="1700" b="1" dirty="0" smtClean="0"/>
          </a:p>
          <a:p>
            <a:pPr algn="just"/>
            <a:endParaRPr lang="en-US" sz="1700" b="1" dirty="0" smtClean="0"/>
          </a:p>
          <a:p>
            <a:pPr algn="just"/>
            <a:endParaRPr lang="en-US" sz="1700" b="1" dirty="0" smtClean="0"/>
          </a:p>
          <a:p>
            <a:pPr algn="just"/>
            <a:r>
              <a:rPr lang="en-US" sz="1700" dirty="0" smtClean="0"/>
              <a:t>Note: for all statuses the PLC/FPGA will continue monitoring the interlocks </a:t>
            </a:r>
            <a:r>
              <a:rPr lang="en-US" sz="1700" dirty="0"/>
              <a:t>according to the threshold defined by the </a:t>
            </a:r>
            <a:r>
              <a:rPr lang="en-US" sz="1700" dirty="0" smtClean="0"/>
              <a:t>user or digital interlocks where is required. It would be defined into the supervision conditions.</a:t>
            </a:r>
            <a:endParaRPr lang="en-GB" sz="1700" dirty="0"/>
          </a:p>
        </p:txBody>
      </p:sp>
      <p:sp>
        <p:nvSpPr>
          <p:cNvPr id="6" name="Rectangle 5"/>
          <p:cNvSpPr/>
          <p:nvPr/>
        </p:nvSpPr>
        <p:spPr>
          <a:xfrm>
            <a:off x="251520" y="6308079"/>
            <a:ext cx="8208912" cy="461665"/>
          </a:xfrm>
          <a:prstGeom prst="rect">
            <a:avLst/>
          </a:prstGeom>
        </p:spPr>
        <p:txBody>
          <a:bodyPr wrap="square">
            <a:spAutoFit/>
          </a:bodyPr>
          <a:lstStyle/>
          <a:p>
            <a:r>
              <a:rPr lang="en-US" sz="1200" dirty="0" smtClean="0"/>
              <a:t>For more details see: \Collaboration </a:t>
            </a:r>
            <a:r>
              <a:rPr lang="en-US" sz="1200" dirty="0"/>
              <a:t>Area\RF </a:t>
            </a:r>
            <a:r>
              <a:rPr lang="en-US" sz="1200" dirty="0" smtClean="0"/>
              <a:t>Systems\RF </a:t>
            </a:r>
            <a:r>
              <a:rPr lang="en-US" sz="1200" dirty="0"/>
              <a:t>Local Protection System\</a:t>
            </a:r>
            <a:r>
              <a:rPr lang="en-US" sz="1200" dirty="0" err="1"/>
              <a:t>MachineState</a:t>
            </a:r>
            <a:r>
              <a:rPr lang="en-US" sz="1200" dirty="0"/>
              <a:t> and Interlock </a:t>
            </a:r>
            <a:r>
              <a:rPr lang="en-US" sz="1200" dirty="0" smtClean="0"/>
              <a:t>logic</a:t>
            </a:r>
          </a:p>
          <a:p>
            <a:r>
              <a:rPr lang="en-US" sz="1200" dirty="0"/>
              <a:t>	</a:t>
            </a:r>
            <a:r>
              <a:rPr lang="en-US" sz="1200" dirty="0" smtClean="0"/>
              <a:t>	</a:t>
            </a:r>
            <a:r>
              <a:rPr lang="en-US" sz="1200" dirty="0" smtClean="0">
                <a:sym typeface="Wingdings" panose="05000000000000000000" pitchFamily="2" charset="2"/>
              </a:rPr>
              <a:t> ToshibaStateMachine_FIM.xlsx</a:t>
            </a:r>
            <a:endParaRPr lang="en-US" sz="1200" dirty="0"/>
          </a:p>
        </p:txBody>
      </p:sp>
    </p:spTree>
    <p:extLst>
      <p:ext uri="{BB962C8B-B14F-4D97-AF65-F5344CB8AC3E}">
        <p14:creationId xmlns:p14="http://schemas.microsoft.com/office/powerpoint/2010/main" val="179616191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457200" y="274638"/>
            <a:ext cx="7139136" cy="850106"/>
          </a:xfrm>
          <a:prstGeom prst="rect">
            <a:avLst/>
          </a:prstGeom>
        </p:spPr>
        <p:txBody>
          <a:bodyPr vert="horz" lIns="91440" tIns="45720" rIns="91440" bIns="45720" rtlCol="0" anchor="ctr">
            <a:normAutofit/>
          </a:bodyPr>
          <a:lstStyle>
            <a:defPPr>
              <a:defRPr lang="sv-SE"/>
            </a:defPPr>
            <a:lvl1pPr>
              <a:spcBef>
                <a:spcPct val="0"/>
              </a:spcBef>
              <a:buNone/>
              <a:defRPr sz="2800" b="1" baseline="0">
                <a:solidFill>
                  <a:schemeClr val="bg1"/>
                </a:solidFill>
                <a:latin typeface="+mj-lt"/>
                <a:ea typeface="+mj-ea"/>
                <a:cs typeface="Helvetica"/>
              </a:defRPr>
            </a:lvl1pPr>
          </a:lstStyle>
          <a:p>
            <a:r>
              <a:rPr lang="en-GB" dirty="0"/>
              <a:t>RF </a:t>
            </a:r>
            <a:r>
              <a:rPr lang="en-GB" dirty="0" smtClean="0"/>
              <a:t>and HV Enable</a:t>
            </a:r>
            <a:endParaRPr lang="en-US" dirty="0"/>
          </a:p>
        </p:txBody>
      </p:sp>
      <p:sp>
        <p:nvSpPr>
          <p:cNvPr id="8" name="TextBox 7"/>
          <p:cNvSpPr txBox="1"/>
          <p:nvPr/>
        </p:nvSpPr>
        <p:spPr>
          <a:xfrm>
            <a:off x="251520" y="1484784"/>
            <a:ext cx="8496944" cy="615553"/>
          </a:xfrm>
          <a:prstGeom prst="rect">
            <a:avLst/>
          </a:prstGeom>
          <a:noFill/>
        </p:spPr>
        <p:txBody>
          <a:bodyPr wrap="square" rtlCol="0">
            <a:spAutoFit/>
          </a:bodyPr>
          <a:lstStyle/>
          <a:p>
            <a:r>
              <a:rPr lang="en-GB" sz="1700" b="1" dirty="0"/>
              <a:t>RF Enable: </a:t>
            </a:r>
            <a:r>
              <a:rPr lang="en-GB" sz="1700" dirty="0"/>
              <a:t>The RF Drive must be removed within less to 10 us under any of conditions listed below:</a:t>
            </a:r>
            <a:endParaRPr lang="en-US" sz="1700" dirty="0"/>
          </a:p>
        </p:txBody>
      </p:sp>
      <p:graphicFrame>
        <p:nvGraphicFramePr>
          <p:cNvPr id="5" name="Table 4"/>
          <p:cNvGraphicFramePr>
            <a:graphicFrameLocks noGrp="1"/>
          </p:cNvGraphicFramePr>
          <p:nvPr>
            <p:extLst>
              <p:ext uri="{D42A27DB-BD31-4B8C-83A1-F6EECF244321}">
                <p14:modId xmlns:p14="http://schemas.microsoft.com/office/powerpoint/2010/main" val="4172514125"/>
              </p:ext>
            </p:extLst>
          </p:nvPr>
        </p:nvGraphicFramePr>
        <p:xfrm>
          <a:off x="323528" y="2100336"/>
          <a:ext cx="8280920" cy="1685544"/>
        </p:xfrm>
        <a:graphic>
          <a:graphicData uri="http://schemas.openxmlformats.org/drawingml/2006/table">
            <a:tbl>
              <a:tblPr firstRow="1" firstCol="1" bandRow="1">
                <a:tableStyleId>{5C22544A-7EE6-4342-B048-85BDC9FD1C3A}</a:tableStyleId>
              </a:tblPr>
              <a:tblGrid>
                <a:gridCol w="2791793"/>
                <a:gridCol w="5489127"/>
              </a:tblGrid>
              <a:tr h="228600">
                <a:tc>
                  <a:txBody>
                    <a:bodyPr/>
                    <a:lstStyle/>
                    <a:p>
                      <a:pPr marL="0" marR="0">
                        <a:lnSpc>
                          <a:spcPct val="115000"/>
                        </a:lnSpc>
                        <a:spcBef>
                          <a:spcPts val="100"/>
                        </a:spcBef>
                        <a:spcAft>
                          <a:spcPts val="100"/>
                        </a:spcAft>
                      </a:pPr>
                      <a:r>
                        <a:rPr lang="en-GB" sz="1100" dirty="0">
                          <a:effectLst/>
                        </a:rPr>
                        <a:t>Input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15000"/>
                        </a:lnSpc>
                        <a:spcBef>
                          <a:spcPts val="100"/>
                        </a:spcBef>
                        <a:spcAft>
                          <a:spcPts val="100"/>
                        </a:spcAft>
                      </a:pPr>
                      <a:r>
                        <a:rPr lang="en-GB" sz="1100" dirty="0">
                          <a:effectLst/>
                        </a:rPr>
                        <a:t>Description</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228600">
                <a:tc>
                  <a:txBody>
                    <a:bodyPr/>
                    <a:lstStyle/>
                    <a:p>
                      <a:pPr marL="0" marR="0">
                        <a:lnSpc>
                          <a:spcPct val="115000"/>
                        </a:lnSpc>
                        <a:spcBef>
                          <a:spcPts val="100"/>
                        </a:spcBef>
                        <a:spcAft>
                          <a:spcPts val="100"/>
                        </a:spcAft>
                      </a:pPr>
                      <a:r>
                        <a:rPr lang="en-GB" sz="1100" dirty="0">
                          <a:effectLst/>
                        </a:rPr>
                        <a:t>Arc detector</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15000"/>
                        </a:lnSpc>
                        <a:spcBef>
                          <a:spcPts val="100"/>
                        </a:spcBef>
                        <a:spcAft>
                          <a:spcPts val="100"/>
                        </a:spcAft>
                      </a:pPr>
                      <a:r>
                        <a:rPr lang="en-GB" sz="1100" dirty="0">
                          <a:effectLst/>
                        </a:rPr>
                        <a:t>The RF drive must be removed if any arc is detected</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228600">
                <a:tc>
                  <a:txBody>
                    <a:bodyPr/>
                    <a:lstStyle/>
                    <a:p>
                      <a:pPr marL="0" marR="0">
                        <a:lnSpc>
                          <a:spcPct val="115000"/>
                        </a:lnSpc>
                        <a:spcBef>
                          <a:spcPts val="100"/>
                        </a:spcBef>
                        <a:spcAft>
                          <a:spcPts val="100"/>
                        </a:spcAft>
                      </a:pPr>
                      <a:r>
                        <a:rPr lang="en-GB" sz="1100" dirty="0">
                          <a:effectLst/>
                        </a:rPr>
                        <a:t>Power detector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15000"/>
                        </a:lnSpc>
                        <a:spcBef>
                          <a:spcPts val="100"/>
                        </a:spcBef>
                        <a:spcAft>
                          <a:spcPts val="100"/>
                        </a:spcAft>
                      </a:pPr>
                      <a:r>
                        <a:rPr lang="en-GB" sz="1100" dirty="0">
                          <a:effectLst/>
                        </a:rPr>
                        <a:t>Max power forward/reflecting exceeds the maximum limits defined by the user</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228600">
                <a:tc>
                  <a:txBody>
                    <a:bodyPr/>
                    <a:lstStyle/>
                    <a:p>
                      <a:pPr marL="0" marR="0">
                        <a:lnSpc>
                          <a:spcPct val="115000"/>
                        </a:lnSpc>
                        <a:spcBef>
                          <a:spcPts val="100"/>
                        </a:spcBef>
                        <a:spcAft>
                          <a:spcPts val="100"/>
                        </a:spcAft>
                      </a:pPr>
                      <a:r>
                        <a:rPr lang="en-GB" sz="1100">
                          <a:effectLst/>
                        </a:rPr>
                        <a:t>Klystron RF input - pulse width (RF power detector)</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15000"/>
                        </a:lnSpc>
                        <a:spcBef>
                          <a:spcPts val="100"/>
                        </a:spcBef>
                        <a:spcAft>
                          <a:spcPts val="100"/>
                        </a:spcAft>
                      </a:pPr>
                      <a:r>
                        <a:rPr lang="en-GB" sz="1100" dirty="0">
                          <a:effectLst/>
                        </a:rPr>
                        <a:t>RF pulse width exceeds the maximum width parameter defined by the user</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228600">
                <a:tc>
                  <a:txBody>
                    <a:bodyPr/>
                    <a:lstStyle/>
                    <a:p>
                      <a:pPr marL="0" marR="0">
                        <a:lnSpc>
                          <a:spcPct val="115000"/>
                        </a:lnSpc>
                        <a:spcBef>
                          <a:spcPts val="100"/>
                        </a:spcBef>
                        <a:spcAft>
                          <a:spcPts val="100"/>
                        </a:spcAft>
                      </a:pPr>
                      <a:r>
                        <a:rPr lang="en-GB" sz="1100">
                          <a:effectLst/>
                        </a:rPr>
                        <a:t>Klystron RF output - power average (RF power detector)</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15000"/>
                        </a:lnSpc>
                        <a:spcBef>
                          <a:spcPts val="100"/>
                        </a:spcBef>
                        <a:spcAft>
                          <a:spcPts val="100"/>
                        </a:spcAft>
                      </a:pPr>
                      <a:r>
                        <a:rPr lang="en-GB" sz="1100" dirty="0">
                          <a:effectLst/>
                        </a:rPr>
                        <a:t>Power average measured by the FIM exceeds the limits defined by the user according to the HV amplifier type.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228600">
                <a:tc>
                  <a:txBody>
                    <a:bodyPr/>
                    <a:lstStyle/>
                    <a:p>
                      <a:pPr marL="0" marR="0">
                        <a:lnSpc>
                          <a:spcPct val="115000"/>
                        </a:lnSpc>
                        <a:spcBef>
                          <a:spcPts val="100"/>
                        </a:spcBef>
                        <a:spcAft>
                          <a:spcPts val="100"/>
                        </a:spcAft>
                      </a:pPr>
                      <a:r>
                        <a:rPr lang="en-GB" sz="1100" dirty="0">
                          <a:effectLst/>
                        </a:rPr>
                        <a:t>PLC RF enable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15000"/>
                        </a:lnSpc>
                        <a:spcBef>
                          <a:spcPts val="100"/>
                        </a:spcBef>
                        <a:spcAft>
                          <a:spcPts val="100"/>
                        </a:spcAft>
                      </a:pPr>
                      <a:r>
                        <a:rPr lang="en-GB" sz="1100" dirty="0">
                          <a:effectLst/>
                        </a:rPr>
                        <a:t>PLC RF stop command detected</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bl>
          </a:graphicData>
        </a:graphic>
      </p:graphicFrame>
      <p:sp>
        <p:nvSpPr>
          <p:cNvPr id="7" name="Rectangle 6"/>
          <p:cNvSpPr/>
          <p:nvPr/>
        </p:nvSpPr>
        <p:spPr>
          <a:xfrm>
            <a:off x="251520" y="3789040"/>
            <a:ext cx="8496944" cy="615553"/>
          </a:xfrm>
          <a:prstGeom prst="rect">
            <a:avLst/>
          </a:prstGeom>
        </p:spPr>
        <p:txBody>
          <a:bodyPr wrap="square">
            <a:spAutoFit/>
          </a:bodyPr>
          <a:lstStyle/>
          <a:p>
            <a:r>
              <a:rPr lang="en-GB" sz="1700" b="1" dirty="0"/>
              <a:t>HV Enable: </a:t>
            </a:r>
            <a:r>
              <a:rPr lang="en-GB" sz="1700" dirty="0"/>
              <a:t>The HV Modulator permissions must be removed within less to 10 us under any of conditions listed below:</a:t>
            </a:r>
            <a:endParaRPr lang="en-US" sz="1700" dirty="0"/>
          </a:p>
        </p:txBody>
      </p:sp>
      <p:graphicFrame>
        <p:nvGraphicFramePr>
          <p:cNvPr id="11" name="Table 10"/>
          <p:cNvGraphicFramePr>
            <a:graphicFrameLocks noGrp="1"/>
          </p:cNvGraphicFramePr>
          <p:nvPr>
            <p:extLst>
              <p:ext uri="{D42A27DB-BD31-4B8C-83A1-F6EECF244321}">
                <p14:modId xmlns:p14="http://schemas.microsoft.com/office/powerpoint/2010/main" val="3139088006"/>
              </p:ext>
            </p:extLst>
          </p:nvPr>
        </p:nvGraphicFramePr>
        <p:xfrm>
          <a:off x="323528" y="4404593"/>
          <a:ext cx="8280920" cy="1757172"/>
        </p:xfrm>
        <a:graphic>
          <a:graphicData uri="http://schemas.openxmlformats.org/drawingml/2006/table">
            <a:tbl>
              <a:tblPr firstRow="1" firstCol="1" bandRow="1">
                <a:tableStyleId>{5C22544A-7EE6-4342-B048-85BDC9FD1C3A}</a:tableStyleId>
              </a:tblPr>
              <a:tblGrid>
                <a:gridCol w="2791793"/>
                <a:gridCol w="5489127"/>
              </a:tblGrid>
              <a:tr h="228600">
                <a:tc>
                  <a:txBody>
                    <a:bodyPr/>
                    <a:lstStyle/>
                    <a:p>
                      <a:pPr marL="0" marR="0">
                        <a:lnSpc>
                          <a:spcPct val="115000"/>
                        </a:lnSpc>
                        <a:spcBef>
                          <a:spcPts val="300"/>
                        </a:spcBef>
                        <a:spcAft>
                          <a:spcPts val="300"/>
                        </a:spcAft>
                      </a:pPr>
                      <a:r>
                        <a:rPr lang="en-GB" sz="1100" dirty="0">
                          <a:effectLst/>
                        </a:rPr>
                        <a:t>Input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15000"/>
                        </a:lnSpc>
                        <a:spcBef>
                          <a:spcPts val="300"/>
                        </a:spcBef>
                        <a:spcAft>
                          <a:spcPts val="300"/>
                        </a:spcAft>
                      </a:pPr>
                      <a:r>
                        <a:rPr lang="en-GB" sz="1100" dirty="0">
                          <a:effectLst/>
                        </a:rPr>
                        <a:t>Description</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228600">
                <a:tc>
                  <a:txBody>
                    <a:bodyPr/>
                    <a:lstStyle/>
                    <a:p>
                      <a:pPr marL="0" marR="0">
                        <a:lnSpc>
                          <a:spcPct val="115000"/>
                        </a:lnSpc>
                        <a:spcBef>
                          <a:spcPts val="300"/>
                        </a:spcBef>
                        <a:spcAft>
                          <a:spcPts val="300"/>
                        </a:spcAft>
                      </a:pPr>
                      <a:r>
                        <a:rPr lang="en-GB" sz="1100">
                          <a:effectLst/>
                        </a:rPr>
                        <a:t>Modulator current/voltage waveform</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15000"/>
                        </a:lnSpc>
                        <a:spcBef>
                          <a:spcPts val="300"/>
                        </a:spcBef>
                        <a:spcAft>
                          <a:spcPts val="300"/>
                        </a:spcAft>
                      </a:pPr>
                      <a:r>
                        <a:rPr lang="en-GB" sz="1100" dirty="0">
                          <a:effectLst/>
                        </a:rPr>
                        <a:t>Current/voltage waveform exceed the maximum limits defined by the user.</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228600">
                <a:tc>
                  <a:txBody>
                    <a:bodyPr/>
                    <a:lstStyle/>
                    <a:p>
                      <a:pPr marL="0" marR="0">
                        <a:lnSpc>
                          <a:spcPct val="115000"/>
                        </a:lnSpc>
                        <a:spcBef>
                          <a:spcPts val="300"/>
                        </a:spcBef>
                        <a:spcAft>
                          <a:spcPts val="300"/>
                        </a:spcAft>
                      </a:pPr>
                      <a:r>
                        <a:rPr lang="en-GB" sz="1100" dirty="0">
                          <a:effectLst/>
                        </a:rPr>
                        <a:t>HV pulse repetition rate (voltage waveform)</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15000"/>
                        </a:lnSpc>
                        <a:spcBef>
                          <a:spcPts val="100"/>
                        </a:spcBef>
                        <a:spcAft>
                          <a:spcPts val="100"/>
                        </a:spcAft>
                      </a:pPr>
                      <a:r>
                        <a:rPr lang="en-GB" sz="1100" dirty="0">
                          <a:effectLst/>
                        </a:rPr>
                        <a:t>HV voltage repetition rate should be measured from the voltage waveform analogue input. The pulse specification should be defined according to the amplifier type (default value 14Hz)</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228600">
                <a:tc>
                  <a:txBody>
                    <a:bodyPr/>
                    <a:lstStyle/>
                    <a:p>
                      <a:pPr marL="0" marR="0">
                        <a:lnSpc>
                          <a:spcPct val="115000"/>
                        </a:lnSpc>
                        <a:spcBef>
                          <a:spcPts val="300"/>
                        </a:spcBef>
                        <a:spcAft>
                          <a:spcPts val="300"/>
                        </a:spcAft>
                      </a:pPr>
                      <a:r>
                        <a:rPr lang="en-GB" sz="1100" dirty="0">
                          <a:effectLst/>
                        </a:rPr>
                        <a:t>HV pulse width (voltage waveform)</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15000"/>
                        </a:lnSpc>
                        <a:spcBef>
                          <a:spcPts val="300"/>
                        </a:spcBef>
                        <a:spcAft>
                          <a:spcPts val="300"/>
                        </a:spcAft>
                      </a:pPr>
                      <a:r>
                        <a:rPr lang="en-GB" sz="1100" dirty="0">
                          <a:effectLst/>
                        </a:rPr>
                        <a:t>HV voltage pulse width exceeds the maximum limits defined by the user (default value 3.2 </a:t>
                      </a:r>
                      <a:r>
                        <a:rPr lang="en-GB" sz="1100" dirty="0" err="1">
                          <a:effectLst/>
                        </a:rPr>
                        <a:t>ms</a:t>
                      </a:r>
                      <a:r>
                        <a:rPr lang="en-GB" sz="1100" dirty="0">
                          <a:effectLst/>
                        </a:rPr>
                        <a: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228600">
                <a:tc>
                  <a:txBody>
                    <a:bodyPr/>
                    <a:lstStyle/>
                    <a:p>
                      <a:pPr marL="0" marR="0">
                        <a:lnSpc>
                          <a:spcPct val="115000"/>
                        </a:lnSpc>
                        <a:spcBef>
                          <a:spcPts val="100"/>
                        </a:spcBef>
                        <a:spcAft>
                          <a:spcPts val="100"/>
                        </a:spcAft>
                      </a:pPr>
                      <a:r>
                        <a:rPr lang="en-GB" sz="1100">
                          <a:effectLst/>
                        </a:rPr>
                        <a:t>Solenoid current deviates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15000"/>
                        </a:lnSpc>
                        <a:spcBef>
                          <a:spcPts val="100"/>
                        </a:spcBef>
                        <a:spcAft>
                          <a:spcPts val="100"/>
                        </a:spcAft>
                      </a:pPr>
                      <a:r>
                        <a:rPr lang="en-GB" sz="1100" dirty="0">
                          <a:effectLst/>
                        </a:rPr>
                        <a:t>Solenoid current deviates more than +/-5% from the value given by the user</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228600">
                <a:tc>
                  <a:txBody>
                    <a:bodyPr/>
                    <a:lstStyle/>
                    <a:p>
                      <a:pPr marL="0" marR="0">
                        <a:lnSpc>
                          <a:spcPct val="115000"/>
                        </a:lnSpc>
                        <a:spcBef>
                          <a:spcPts val="300"/>
                        </a:spcBef>
                        <a:spcAft>
                          <a:spcPts val="300"/>
                        </a:spcAft>
                      </a:pPr>
                      <a:r>
                        <a:rPr lang="en-GB" sz="1100">
                          <a:effectLst/>
                        </a:rPr>
                        <a:t>Ion-pump</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15000"/>
                        </a:lnSpc>
                        <a:spcBef>
                          <a:spcPts val="300"/>
                        </a:spcBef>
                        <a:spcAft>
                          <a:spcPts val="300"/>
                        </a:spcAft>
                      </a:pPr>
                      <a:r>
                        <a:rPr lang="en-GB" sz="1100" dirty="0">
                          <a:effectLst/>
                        </a:rPr>
                        <a:t>Ion pump interlock</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228600">
                <a:tc>
                  <a:txBody>
                    <a:bodyPr/>
                    <a:lstStyle/>
                    <a:p>
                      <a:pPr marL="0" marR="0">
                        <a:lnSpc>
                          <a:spcPct val="115000"/>
                        </a:lnSpc>
                        <a:spcBef>
                          <a:spcPts val="300"/>
                        </a:spcBef>
                        <a:spcAft>
                          <a:spcPts val="300"/>
                        </a:spcAft>
                      </a:pPr>
                      <a:r>
                        <a:rPr lang="en-GB" sz="1100" dirty="0">
                          <a:effectLst/>
                        </a:rPr>
                        <a:t>PLC HV enable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15000"/>
                        </a:lnSpc>
                        <a:spcBef>
                          <a:spcPts val="300"/>
                        </a:spcBef>
                        <a:spcAft>
                          <a:spcPts val="300"/>
                        </a:spcAft>
                      </a:pPr>
                      <a:r>
                        <a:rPr lang="en-GB" sz="1100" dirty="0">
                          <a:effectLst/>
                        </a:rPr>
                        <a:t>PLC HV stop command detected</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bl>
          </a:graphicData>
        </a:graphic>
      </p:graphicFrame>
      <p:sp>
        <p:nvSpPr>
          <p:cNvPr id="12" name="Rectangle 11"/>
          <p:cNvSpPr/>
          <p:nvPr/>
        </p:nvSpPr>
        <p:spPr>
          <a:xfrm>
            <a:off x="251520" y="6237312"/>
            <a:ext cx="8208912" cy="461665"/>
          </a:xfrm>
          <a:prstGeom prst="rect">
            <a:avLst/>
          </a:prstGeom>
        </p:spPr>
        <p:txBody>
          <a:bodyPr wrap="square">
            <a:spAutoFit/>
          </a:bodyPr>
          <a:lstStyle/>
          <a:p>
            <a:r>
              <a:rPr lang="en-US" sz="1200" dirty="0" smtClean="0"/>
              <a:t>For more details see</a:t>
            </a:r>
            <a:r>
              <a:rPr lang="en-US" sz="1200" dirty="0"/>
              <a:t>: </a:t>
            </a:r>
            <a:r>
              <a:rPr lang="en-US" sz="1200" dirty="0" smtClean="0"/>
              <a:t>\</a:t>
            </a:r>
            <a:r>
              <a:rPr lang="en-US" sz="1200" dirty="0"/>
              <a:t>Collaboration Area\RF </a:t>
            </a:r>
            <a:r>
              <a:rPr lang="en-US" sz="1200" dirty="0" smtClean="0"/>
              <a:t>Systems\RF </a:t>
            </a:r>
            <a:r>
              <a:rPr lang="en-US" sz="1200" dirty="0"/>
              <a:t>Local Protection System</a:t>
            </a:r>
            <a:endParaRPr lang="en-US" sz="1200" dirty="0" smtClean="0"/>
          </a:p>
          <a:p>
            <a:r>
              <a:rPr lang="en-US" sz="1200" dirty="0"/>
              <a:t>	</a:t>
            </a:r>
            <a:r>
              <a:rPr lang="en-US" sz="1200" dirty="0" smtClean="0"/>
              <a:t>	</a:t>
            </a:r>
            <a:r>
              <a:rPr lang="en-US" sz="1200" dirty="0">
                <a:sym typeface="Wingdings" panose="05000000000000000000" pitchFamily="2" charset="2"/>
              </a:rPr>
              <a:t> RF-LPS FIM prototype.docx</a:t>
            </a:r>
            <a:endParaRPr lang="en-US" sz="1200" dirty="0"/>
          </a:p>
        </p:txBody>
      </p:sp>
      <p:sp>
        <p:nvSpPr>
          <p:cNvPr id="13" name="Slide Number Placeholder 3"/>
          <p:cNvSpPr>
            <a:spLocks noGrp="1"/>
          </p:cNvSpPr>
          <p:nvPr>
            <p:ph type="sldNum" sz="quarter" idx="12"/>
          </p:nvPr>
        </p:nvSpPr>
        <p:spPr>
          <a:xfrm>
            <a:off x="6553200" y="6356350"/>
            <a:ext cx="2133600" cy="365125"/>
          </a:xfrm>
        </p:spPr>
        <p:txBody>
          <a:bodyPr/>
          <a:lstStyle/>
          <a:p>
            <a:r>
              <a:rPr lang="en-GB" dirty="0" smtClean="0"/>
              <a:t>22</a:t>
            </a:r>
          </a:p>
        </p:txBody>
      </p:sp>
    </p:spTree>
    <p:extLst>
      <p:ext uri="{BB962C8B-B14F-4D97-AF65-F5344CB8AC3E}">
        <p14:creationId xmlns:p14="http://schemas.microsoft.com/office/powerpoint/2010/main" val="6064528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Screenshot 2016-01-28 09.07.23.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88483" y="1980987"/>
            <a:ext cx="4148013" cy="439439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200" y="274638"/>
            <a:ext cx="7139136" cy="994122"/>
          </a:xfrm>
        </p:spPr>
        <p:txBody>
          <a:bodyPr>
            <a:normAutofit/>
          </a:bodyPr>
          <a:lstStyle/>
          <a:p>
            <a:r>
              <a:rPr lang="en-US" sz="2800" b="1" dirty="0" smtClean="0"/>
              <a:t>RFLPS FIM – Cavity Interface</a:t>
            </a:r>
            <a:endParaRPr lang="en-US" sz="2800" b="1" dirty="0"/>
          </a:p>
        </p:txBody>
      </p:sp>
      <p:sp>
        <p:nvSpPr>
          <p:cNvPr id="4" name="Slide Number Placeholder 3"/>
          <p:cNvSpPr>
            <a:spLocks noGrp="1"/>
          </p:cNvSpPr>
          <p:nvPr>
            <p:ph type="sldNum" sz="quarter" idx="12"/>
          </p:nvPr>
        </p:nvSpPr>
        <p:spPr/>
        <p:txBody>
          <a:bodyPr/>
          <a:lstStyle/>
          <a:p>
            <a:fld id="{551115BC-487E-4422-894C-CB7CD3E79223}" type="slidenum">
              <a:rPr lang="sv-SE" smtClean="0"/>
              <a:t>26</a:t>
            </a:fld>
            <a:endParaRPr lang="sv-SE" dirty="0"/>
          </a:p>
        </p:txBody>
      </p:sp>
      <p:sp>
        <p:nvSpPr>
          <p:cNvPr id="6" name="Rectangle 5"/>
          <p:cNvSpPr/>
          <p:nvPr/>
        </p:nvSpPr>
        <p:spPr>
          <a:xfrm>
            <a:off x="251520" y="2121237"/>
            <a:ext cx="5256584" cy="3323987"/>
          </a:xfrm>
          <a:prstGeom prst="rect">
            <a:avLst/>
          </a:prstGeom>
        </p:spPr>
        <p:txBody>
          <a:bodyPr wrap="square">
            <a:spAutoFit/>
          </a:bodyPr>
          <a:lstStyle/>
          <a:p>
            <a:pPr algn="just"/>
            <a:r>
              <a:rPr lang="en-US" sz="2100" dirty="0" smtClean="0"/>
              <a:t>The RF drive must be removed within less to 10 us under any of the conditions listed below:</a:t>
            </a:r>
          </a:p>
          <a:p>
            <a:pPr algn="just"/>
            <a:endParaRPr lang="en-US" sz="2100" dirty="0"/>
          </a:p>
          <a:p>
            <a:pPr marL="342900" lvl="0" indent="-342900">
              <a:buFont typeface="Arial" panose="020B0604020202020204" pitchFamily="34" charset="0"/>
              <a:buChar char="•"/>
            </a:pPr>
            <a:r>
              <a:rPr lang="en-GB" sz="2100" dirty="0"/>
              <a:t>Vacuum arc-detector</a:t>
            </a:r>
            <a:endParaRPr lang="en-US" sz="2100" dirty="0"/>
          </a:p>
          <a:p>
            <a:pPr marL="342900" lvl="0" indent="-342900">
              <a:buFont typeface="Arial" panose="020B0604020202020204" pitchFamily="34" charset="0"/>
              <a:buChar char="•"/>
            </a:pPr>
            <a:r>
              <a:rPr lang="en-GB" sz="2100" dirty="0"/>
              <a:t>Atmosphere arc-detector</a:t>
            </a:r>
            <a:endParaRPr lang="en-US" sz="2100" dirty="0"/>
          </a:p>
          <a:p>
            <a:pPr marL="342900" lvl="0" indent="-342900">
              <a:buFont typeface="Arial" panose="020B0604020202020204" pitchFamily="34" charset="0"/>
              <a:buChar char="•"/>
            </a:pPr>
            <a:r>
              <a:rPr lang="en-GB" sz="2100" dirty="0"/>
              <a:t>Vacuum controller </a:t>
            </a:r>
            <a:r>
              <a:rPr lang="en-GB" sz="2100" dirty="0" smtClean="0"/>
              <a:t>interlock (digital interlock) </a:t>
            </a:r>
            <a:endParaRPr lang="en-US" sz="2100" dirty="0"/>
          </a:p>
          <a:p>
            <a:pPr marL="342900" lvl="0" indent="-342900">
              <a:buFont typeface="Arial" panose="020B0604020202020204" pitchFamily="34" charset="0"/>
              <a:buChar char="•"/>
            </a:pPr>
            <a:r>
              <a:rPr lang="en-GB" sz="2100" dirty="0"/>
              <a:t>Quench detector</a:t>
            </a:r>
            <a:endParaRPr lang="en-US" sz="2100" dirty="0"/>
          </a:p>
          <a:p>
            <a:pPr marL="342900" lvl="0" indent="-342900">
              <a:buFont typeface="Arial" panose="020B0604020202020204" pitchFamily="34" charset="0"/>
              <a:buChar char="•"/>
            </a:pPr>
            <a:r>
              <a:rPr lang="en-GB" sz="2100" dirty="0"/>
              <a:t>e</a:t>
            </a:r>
            <a:r>
              <a:rPr lang="en-GB" sz="2100" dirty="0" smtClean="0"/>
              <a:t> pick-up  (antenna)</a:t>
            </a:r>
            <a:endParaRPr lang="en-US" sz="2100" dirty="0"/>
          </a:p>
          <a:p>
            <a:pPr marL="342900" lvl="0" indent="-342900">
              <a:buFont typeface="Arial" panose="020B0604020202020204" pitchFamily="34" charset="0"/>
              <a:buChar char="•"/>
            </a:pPr>
            <a:r>
              <a:rPr lang="en-GB" sz="2100" dirty="0" smtClean="0"/>
              <a:t>Cavity ready </a:t>
            </a:r>
            <a:r>
              <a:rPr lang="en-GB" sz="2100" dirty="0"/>
              <a:t>chain</a:t>
            </a:r>
            <a:endParaRPr lang="en-US" sz="2100" dirty="0"/>
          </a:p>
        </p:txBody>
      </p:sp>
    </p:spTree>
    <p:extLst>
      <p:ext uri="{BB962C8B-B14F-4D97-AF65-F5344CB8AC3E}">
        <p14:creationId xmlns:p14="http://schemas.microsoft.com/office/powerpoint/2010/main" val="90587379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260648"/>
            <a:ext cx="7139136" cy="868958"/>
          </a:xfrm>
        </p:spPr>
        <p:txBody>
          <a:bodyPr/>
          <a:lstStyle/>
          <a:p>
            <a:r>
              <a:rPr lang="en-US" dirty="0"/>
              <a:t>RF-LPS FIM – </a:t>
            </a:r>
            <a:r>
              <a:rPr lang="en-US" dirty="0" smtClean="0"/>
              <a:t>ICS supported</a:t>
            </a:r>
            <a:endParaRPr lang="sv-SE" dirty="0"/>
          </a:p>
        </p:txBody>
      </p:sp>
      <p:sp>
        <p:nvSpPr>
          <p:cNvPr id="4" name="Slide Number Placeholder 3"/>
          <p:cNvSpPr>
            <a:spLocks noGrp="1"/>
          </p:cNvSpPr>
          <p:nvPr>
            <p:ph type="sldNum" sz="quarter" idx="12"/>
          </p:nvPr>
        </p:nvSpPr>
        <p:spPr/>
        <p:txBody>
          <a:bodyPr/>
          <a:lstStyle/>
          <a:p>
            <a:fld id="{551115BC-487E-4422-894C-CB7CD3E79223}" type="slidenum">
              <a:rPr lang="sv-SE" smtClean="0"/>
              <a:t>27</a:t>
            </a:fld>
            <a:endParaRPr lang="sv-SE"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84351" y="1493184"/>
            <a:ext cx="3819783" cy="50457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tangle 8"/>
          <p:cNvSpPr/>
          <p:nvPr/>
        </p:nvSpPr>
        <p:spPr>
          <a:xfrm>
            <a:off x="611560" y="3877547"/>
            <a:ext cx="1872208" cy="738664"/>
          </a:xfrm>
          <a:prstGeom prst="rect">
            <a:avLst/>
          </a:prstGeom>
        </p:spPr>
        <p:txBody>
          <a:bodyPr wrap="square">
            <a:spAutoFit/>
          </a:bodyPr>
          <a:lstStyle/>
          <a:p>
            <a:r>
              <a:rPr lang="en-US" sz="2100" dirty="0" smtClean="0"/>
              <a:t>IFC_1210 </a:t>
            </a:r>
          </a:p>
          <a:p>
            <a:r>
              <a:rPr lang="en-US" sz="2100" dirty="0" smtClean="0"/>
              <a:t>VME Based</a:t>
            </a:r>
            <a:endParaRPr lang="en-US" sz="2100" dirty="0"/>
          </a:p>
        </p:txBody>
      </p:sp>
    </p:spTree>
    <p:extLst>
      <p:ext uri="{BB962C8B-B14F-4D97-AF65-F5344CB8AC3E}">
        <p14:creationId xmlns:p14="http://schemas.microsoft.com/office/powerpoint/2010/main" val="120644963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544" y="1461795"/>
            <a:ext cx="8208719" cy="50635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US" dirty="0"/>
              <a:t>RF-LPS FIM – </a:t>
            </a:r>
            <a:r>
              <a:rPr lang="en-US" dirty="0" smtClean="0"/>
              <a:t>ICS supported</a:t>
            </a:r>
            <a:endParaRPr lang="sv-SE" dirty="0"/>
          </a:p>
        </p:txBody>
      </p:sp>
      <p:sp>
        <p:nvSpPr>
          <p:cNvPr id="4" name="Slide Number Placeholder 3"/>
          <p:cNvSpPr>
            <a:spLocks noGrp="1"/>
          </p:cNvSpPr>
          <p:nvPr>
            <p:ph type="sldNum" sz="quarter" idx="12"/>
          </p:nvPr>
        </p:nvSpPr>
        <p:spPr/>
        <p:txBody>
          <a:bodyPr/>
          <a:lstStyle/>
          <a:p>
            <a:fld id="{551115BC-487E-4422-894C-CB7CD3E79223}" type="slidenum">
              <a:rPr lang="sv-SE" smtClean="0"/>
              <a:t>28</a:t>
            </a:fld>
            <a:endParaRPr lang="sv-SE" dirty="0"/>
          </a:p>
        </p:txBody>
      </p:sp>
    </p:spTree>
    <p:extLst>
      <p:ext uri="{BB962C8B-B14F-4D97-AF65-F5344CB8AC3E}">
        <p14:creationId xmlns:p14="http://schemas.microsoft.com/office/powerpoint/2010/main" val="141874296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51115BC-487E-4422-894C-CB7CD3E79223}" type="slidenum">
              <a:rPr lang="en-GB" smtClean="0"/>
              <a:t>29</a:t>
            </a:fld>
            <a:endParaRPr lang="en-GB"/>
          </a:p>
        </p:txBody>
      </p:sp>
      <p:sp>
        <p:nvSpPr>
          <p:cNvPr id="7" name="TextBox 6"/>
          <p:cNvSpPr txBox="1"/>
          <p:nvPr/>
        </p:nvSpPr>
        <p:spPr>
          <a:xfrm>
            <a:off x="545665" y="2708920"/>
            <a:ext cx="8064896" cy="1785104"/>
          </a:xfrm>
          <a:prstGeom prst="rect">
            <a:avLst/>
          </a:prstGeom>
          <a:noFill/>
        </p:spPr>
        <p:txBody>
          <a:bodyPr wrap="square" rtlCol="0">
            <a:spAutoFit/>
          </a:bodyPr>
          <a:lstStyle/>
          <a:p>
            <a:pPr marL="285750" indent="-285750">
              <a:lnSpc>
                <a:spcPct val="110000"/>
              </a:lnSpc>
              <a:buFont typeface="Arial"/>
              <a:buChar char="•"/>
            </a:pPr>
            <a:r>
              <a:rPr lang="en-US" sz="2000" dirty="0" smtClean="0">
                <a:solidFill>
                  <a:schemeClr val="bg1">
                    <a:lumMod val="50000"/>
                  </a:schemeClr>
                </a:solidFill>
                <a:latin typeface="Calibri" panose="020F0502020204030204" pitchFamily="34" charset="0"/>
                <a:cs typeface="Helvetica Light"/>
              </a:rPr>
              <a:t>Project scope and system overview</a:t>
            </a:r>
            <a:endParaRPr lang="en-US" sz="2000" dirty="0">
              <a:solidFill>
                <a:schemeClr val="bg1">
                  <a:lumMod val="50000"/>
                </a:schemeClr>
              </a:solidFill>
              <a:latin typeface="Calibri" panose="020F0502020204030204" pitchFamily="34" charset="0"/>
              <a:cs typeface="Helvetica Light"/>
            </a:endParaRPr>
          </a:p>
          <a:p>
            <a:pPr marL="285750" indent="-285750">
              <a:lnSpc>
                <a:spcPct val="110000"/>
              </a:lnSpc>
              <a:buFont typeface="Arial"/>
              <a:buChar char="•"/>
            </a:pPr>
            <a:r>
              <a:rPr lang="en-US" sz="2000" dirty="0" smtClean="0">
                <a:solidFill>
                  <a:schemeClr val="bg1">
                    <a:lumMod val="50000"/>
                  </a:schemeClr>
                </a:solidFill>
                <a:latin typeface="Calibri" panose="020F0502020204030204" pitchFamily="34" charset="0"/>
                <a:cs typeface="Helvetica Light"/>
              </a:rPr>
              <a:t>SIM signal processing and Machine State</a:t>
            </a:r>
          </a:p>
          <a:p>
            <a:pPr marL="285750" indent="-285750">
              <a:lnSpc>
                <a:spcPct val="110000"/>
              </a:lnSpc>
              <a:buFont typeface="Arial"/>
              <a:buChar char="•"/>
            </a:pPr>
            <a:r>
              <a:rPr lang="en-US" sz="2000" dirty="0" smtClean="0">
                <a:solidFill>
                  <a:schemeClr val="bg1">
                    <a:lumMod val="50000"/>
                  </a:schemeClr>
                </a:solidFill>
                <a:latin typeface="Calibri" panose="020F0502020204030204" pitchFamily="34" charset="0"/>
                <a:cs typeface="Helvetica Light"/>
              </a:rPr>
              <a:t>FIM signal processing and Machine State</a:t>
            </a:r>
          </a:p>
          <a:p>
            <a:pPr marL="285750" indent="-285750">
              <a:lnSpc>
                <a:spcPct val="110000"/>
              </a:lnSpc>
              <a:buFont typeface="Arial"/>
              <a:buChar char="•"/>
            </a:pPr>
            <a:r>
              <a:rPr lang="en-US" sz="2000" dirty="0" smtClean="0">
                <a:latin typeface="Calibri" panose="020F0502020204030204" pitchFamily="34" charset="0"/>
                <a:cs typeface="Helvetica Light"/>
              </a:rPr>
              <a:t>EPICS integration</a:t>
            </a:r>
          </a:p>
          <a:p>
            <a:pPr marL="285750" indent="-285750">
              <a:lnSpc>
                <a:spcPct val="110000"/>
              </a:lnSpc>
              <a:buFont typeface="Arial"/>
              <a:buChar char="•"/>
            </a:pPr>
            <a:r>
              <a:rPr lang="en-US" sz="2000" dirty="0" smtClean="0">
                <a:solidFill>
                  <a:schemeClr val="bg1">
                    <a:lumMod val="50000"/>
                  </a:schemeClr>
                </a:solidFill>
                <a:latin typeface="Calibri" panose="020F0502020204030204" pitchFamily="34" charset="0"/>
                <a:cs typeface="Helvetica Light"/>
              </a:rPr>
              <a:t>Test stand integration and SIM commissioning</a:t>
            </a:r>
          </a:p>
        </p:txBody>
      </p:sp>
      <p:sp>
        <p:nvSpPr>
          <p:cNvPr id="5" name="Title 1"/>
          <p:cNvSpPr txBox="1">
            <a:spLocks/>
          </p:cNvSpPr>
          <p:nvPr/>
        </p:nvSpPr>
        <p:spPr>
          <a:xfrm>
            <a:off x="457200" y="274638"/>
            <a:ext cx="7139136" cy="850106"/>
          </a:xfrm>
          <a:prstGeom prst="rect">
            <a:avLst/>
          </a:prstGeom>
        </p:spPr>
        <p:txBody>
          <a:bodyPr vert="horz" lIns="91440" tIns="45720" rIns="91440" bIns="45720" rtlCol="0" anchor="ctr">
            <a:normAutofit/>
          </a:bodyPr>
          <a:lstStyle>
            <a:defPPr>
              <a:defRPr lang="sv-SE"/>
            </a:defPPr>
            <a:lvl1pPr>
              <a:spcBef>
                <a:spcPct val="0"/>
              </a:spcBef>
              <a:buNone/>
              <a:defRPr sz="2800" b="1" baseline="0">
                <a:solidFill>
                  <a:schemeClr val="bg1"/>
                </a:solidFill>
                <a:latin typeface="+mj-lt"/>
                <a:ea typeface="+mj-ea"/>
                <a:cs typeface="Helvetica"/>
              </a:defRPr>
            </a:lvl1pPr>
          </a:lstStyle>
          <a:p>
            <a:r>
              <a:rPr lang="en-US" dirty="0" smtClean="0"/>
              <a:t>Concepts</a:t>
            </a:r>
            <a:endParaRPr lang="en-GB" dirty="0"/>
          </a:p>
        </p:txBody>
      </p:sp>
    </p:spTree>
    <p:extLst>
      <p:ext uri="{BB962C8B-B14F-4D97-AF65-F5344CB8AC3E}">
        <p14:creationId xmlns:p14="http://schemas.microsoft.com/office/powerpoint/2010/main" val="42268949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51115BC-487E-4422-894C-CB7CD3E79223}" type="slidenum">
              <a:rPr lang="en-GB" smtClean="0"/>
              <a:t>3</a:t>
            </a:fld>
            <a:endParaRPr lang="en-GB"/>
          </a:p>
        </p:txBody>
      </p:sp>
      <p:sp>
        <p:nvSpPr>
          <p:cNvPr id="6" name="Title 1"/>
          <p:cNvSpPr txBox="1">
            <a:spLocks/>
          </p:cNvSpPr>
          <p:nvPr/>
        </p:nvSpPr>
        <p:spPr>
          <a:xfrm>
            <a:off x="457200" y="274638"/>
            <a:ext cx="7139136" cy="850106"/>
          </a:xfrm>
          <a:prstGeom prst="rect">
            <a:avLst/>
          </a:prstGeom>
        </p:spPr>
        <p:txBody>
          <a:bodyPr vert="horz" lIns="91440" tIns="45720" rIns="91440" bIns="45720" rtlCol="0" anchor="ctr">
            <a:normAutofit/>
          </a:bodyPr>
          <a:lstStyle>
            <a:defPPr>
              <a:defRPr lang="sv-SE"/>
            </a:defPPr>
            <a:lvl1pPr>
              <a:spcBef>
                <a:spcPct val="0"/>
              </a:spcBef>
              <a:buNone/>
              <a:defRPr sz="2800" b="1" baseline="0">
                <a:solidFill>
                  <a:schemeClr val="bg1"/>
                </a:solidFill>
                <a:latin typeface="+mj-lt"/>
                <a:ea typeface="+mj-ea"/>
                <a:cs typeface="Helvetica"/>
              </a:defRPr>
            </a:lvl1pPr>
          </a:lstStyle>
          <a:p>
            <a:r>
              <a:rPr lang="en-US" dirty="0" smtClean="0"/>
              <a:t>LPS project scope</a:t>
            </a:r>
            <a:endParaRPr lang="en-GB" dirty="0"/>
          </a:p>
        </p:txBody>
      </p:sp>
      <p:sp>
        <p:nvSpPr>
          <p:cNvPr id="7" name="TextBox 6"/>
          <p:cNvSpPr txBox="1"/>
          <p:nvPr/>
        </p:nvSpPr>
        <p:spPr>
          <a:xfrm>
            <a:off x="611560" y="1700808"/>
            <a:ext cx="7653739" cy="4401205"/>
          </a:xfrm>
          <a:prstGeom prst="rect">
            <a:avLst/>
          </a:prstGeom>
          <a:noFill/>
        </p:spPr>
        <p:txBody>
          <a:bodyPr wrap="square" rtlCol="0">
            <a:spAutoFit/>
          </a:bodyPr>
          <a:lstStyle/>
          <a:p>
            <a:pPr algn="just"/>
            <a:r>
              <a:rPr lang="en-US" sz="2000" dirty="0" smtClean="0">
                <a:latin typeface="Calibri" panose="020F0502020204030204" pitchFamily="34" charset="0"/>
              </a:rPr>
              <a:t>The project scope includes the interlock system to the RF stations.</a:t>
            </a:r>
          </a:p>
          <a:p>
            <a:pPr algn="just"/>
            <a:endParaRPr lang="en-US" sz="2000" dirty="0">
              <a:latin typeface="Calibri" panose="020F0502020204030204" pitchFamily="34" charset="0"/>
            </a:endParaRPr>
          </a:p>
          <a:p>
            <a:pPr algn="just"/>
            <a:r>
              <a:rPr lang="en-US" sz="2000" dirty="0" smtClean="0">
                <a:latin typeface="Calibri" panose="020F0502020204030204" pitchFamily="34" charset="0"/>
              </a:rPr>
              <a:t>704.42 MHz - cavities</a:t>
            </a:r>
            <a:endParaRPr lang="en-US" sz="2000" dirty="0">
              <a:latin typeface="Calibri" panose="020F0502020204030204" pitchFamily="34" charset="0"/>
            </a:endParaRPr>
          </a:p>
          <a:p>
            <a:pPr algn="just"/>
            <a:r>
              <a:rPr lang="en-US" sz="2000" dirty="0" smtClean="0">
                <a:latin typeface="Calibri" panose="020F0502020204030204" pitchFamily="34" charset="0"/>
              </a:rPr>
              <a:t>36 </a:t>
            </a:r>
            <a:r>
              <a:rPr lang="en-US" sz="2000" dirty="0">
                <a:latin typeface="Calibri" panose="020F0502020204030204" pitchFamily="34" charset="0"/>
              </a:rPr>
              <a:t>– Medium </a:t>
            </a:r>
            <a:r>
              <a:rPr lang="el-GR" sz="2000" dirty="0">
                <a:latin typeface="Calibri" panose="020F0502020204030204" pitchFamily="34" charset="0"/>
              </a:rPr>
              <a:t>β</a:t>
            </a:r>
          </a:p>
          <a:p>
            <a:pPr algn="just"/>
            <a:r>
              <a:rPr lang="en-US" sz="2000" dirty="0">
                <a:latin typeface="Calibri" panose="020F0502020204030204" pitchFamily="34" charset="0"/>
              </a:rPr>
              <a:t>84 – High </a:t>
            </a:r>
            <a:r>
              <a:rPr lang="el-GR" sz="2000" dirty="0" smtClean="0">
                <a:latin typeface="Calibri" panose="020F0502020204030204" pitchFamily="34" charset="0"/>
              </a:rPr>
              <a:t>β</a:t>
            </a:r>
            <a:endParaRPr lang="en-US" sz="2000" dirty="0" smtClean="0">
              <a:latin typeface="Calibri" panose="020F0502020204030204" pitchFamily="34" charset="0"/>
            </a:endParaRPr>
          </a:p>
          <a:p>
            <a:pPr algn="just"/>
            <a:endParaRPr lang="en-US" sz="2000" dirty="0" smtClean="0">
              <a:latin typeface="Calibri" panose="020F0502020204030204" pitchFamily="34" charset="0"/>
            </a:endParaRPr>
          </a:p>
          <a:p>
            <a:pPr algn="just"/>
            <a:r>
              <a:rPr lang="en-US" sz="2000" dirty="0" smtClean="0">
                <a:latin typeface="Calibri" panose="020F0502020204030204" pitchFamily="34" charset="0"/>
              </a:rPr>
              <a:t>352.21 MHz – cavities</a:t>
            </a:r>
          </a:p>
          <a:p>
            <a:pPr algn="just"/>
            <a:r>
              <a:rPr lang="en-US" sz="2000" dirty="0" smtClean="0">
                <a:latin typeface="Calibri" panose="020F0502020204030204" pitchFamily="34" charset="0"/>
              </a:rPr>
              <a:t>1 – RFQ</a:t>
            </a:r>
          </a:p>
          <a:p>
            <a:pPr algn="just"/>
            <a:r>
              <a:rPr lang="en-US" sz="2000" dirty="0" smtClean="0">
                <a:latin typeface="Calibri" panose="020F0502020204030204" pitchFamily="34" charset="0"/>
              </a:rPr>
              <a:t>5 – DTL</a:t>
            </a:r>
          </a:p>
          <a:p>
            <a:pPr algn="just"/>
            <a:endParaRPr lang="en-US" sz="2000" dirty="0" smtClean="0">
              <a:latin typeface="Calibri" panose="020F0502020204030204" pitchFamily="34" charset="0"/>
            </a:endParaRPr>
          </a:p>
          <a:p>
            <a:pPr algn="just"/>
            <a:r>
              <a:rPr lang="en-US" sz="2000" dirty="0" smtClean="0">
                <a:latin typeface="Calibri" panose="020F0502020204030204" pitchFamily="34" charset="0"/>
              </a:rPr>
              <a:t>The following cavities types will be provided by </a:t>
            </a:r>
            <a:r>
              <a:rPr lang="en-US" sz="2000" dirty="0" err="1" smtClean="0">
                <a:latin typeface="Calibri" panose="020F0502020204030204" pitchFamily="34" charset="0"/>
              </a:rPr>
              <a:t>Elettra</a:t>
            </a:r>
            <a:r>
              <a:rPr lang="en-US" sz="2000" dirty="0" smtClean="0">
                <a:latin typeface="Calibri" panose="020F0502020204030204" pitchFamily="34" charset="0"/>
              </a:rPr>
              <a:t> and ESS Bilbao according to the prototype design architecture.</a:t>
            </a:r>
          </a:p>
          <a:p>
            <a:pPr algn="just"/>
            <a:r>
              <a:rPr lang="en-US" sz="2000" dirty="0" smtClean="0">
                <a:latin typeface="Calibri" panose="020F0502020204030204" pitchFamily="34" charset="0"/>
              </a:rPr>
              <a:t>26 </a:t>
            </a:r>
            <a:r>
              <a:rPr lang="en-US" sz="2000" dirty="0">
                <a:latin typeface="Calibri" panose="020F0502020204030204" pitchFamily="34" charset="0"/>
              </a:rPr>
              <a:t>– </a:t>
            </a:r>
            <a:r>
              <a:rPr lang="en-US" sz="2000" dirty="0" smtClean="0">
                <a:latin typeface="Calibri" panose="020F0502020204030204" pitchFamily="34" charset="0"/>
              </a:rPr>
              <a:t>Spokes *</a:t>
            </a:r>
            <a:endParaRPr lang="en-US" sz="2000" dirty="0">
              <a:latin typeface="Calibri" panose="020F0502020204030204" pitchFamily="34" charset="0"/>
            </a:endParaRPr>
          </a:p>
          <a:p>
            <a:pPr algn="just"/>
            <a:r>
              <a:rPr lang="en-US" sz="2000" dirty="0">
                <a:latin typeface="Calibri" panose="020F0502020204030204" pitchFamily="34" charset="0"/>
              </a:rPr>
              <a:t>3 – </a:t>
            </a:r>
            <a:r>
              <a:rPr lang="en-US" sz="2000" dirty="0" smtClean="0">
                <a:latin typeface="Calibri" panose="020F0502020204030204" pitchFamily="34" charset="0"/>
              </a:rPr>
              <a:t>MEBT</a:t>
            </a:r>
            <a:endParaRPr lang="en-US" sz="2000" dirty="0">
              <a:latin typeface="Calibri" panose="020F0502020204030204" pitchFamily="34" charset="0"/>
            </a:endParaRPr>
          </a:p>
        </p:txBody>
      </p:sp>
    </p:spTree>
    <p:extLst>
      <p:ext uri="{BB962C8B-B14F-4D97-AF65-F5344CB8AC3E}">
        <p14:creationId xmlns:p14="http://schemas.microsoft.com/office/powerpoint/2010/main" val="22504349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139136" cy="922114"/>
          </a:xfrm>
        </p:spPr>
        <p:txBody>
          <a:bodyPr/>
          <a:lstStyle/>
          <a:p>
            <a:r>
              <a:rPr lang="en-US" dirty="0" smtClean="0"/>
              <a:t>Communication overview</a:t>
            </a:r>
            <a:endParaRPr lang="en-US" dirty="0"/>
          </a:p>
        </p:txBody>
      </p:sp>
      <p:sp>
        <p:nvSpPr>
          <p:cNvPr id="3" name="Content Placeholder 2"/>
          <p:cNvSpPr>
            <a:spLocks noGrp="1"/>
          </p:cNvSpPr>
          <p:nvPr>
            <p:ph idx="1"/>
          </p:nvPr>
        </p:nvSpPr>
        <p:spPr>
          <a:xfrm>
            <a:off x="487052" y="5109950"/>
            <a:ext cx="8077200" cy="1401763"/>
          </a:xfrm>
        </p:spPr>
        <p:txBody>
          <a:bodyPr>
            <a:normAutofit fontScale="92500" lnSpcReduction="10000"/>
          </a:bodyPr>
          <a:lstStyle/>
          <a:p>
            <a:r>
              <a:rPr lang="en-US" dirty="0" smtClean="0">
                <a:solidFill>
                  <a:schemeClr val="tx1"/>
                </a:solidFill>
              </a:rPr>
              <a:t>“</a:t>
            </a:r>
            <a:r>
              <a:rPr lang="en-US" dirty="0">
                <a:solidFill>
                  <a:schemeClr val="tx1"/>
                </a:solidFill>
              </a:rPr>
              <a:t>Send and </a:t>
            </a:r>
            <a:r>
              <a:rPr lang="en-US" dirty="0" smtClean="0">
                <a:solidFill>
                  <a:schemeClr val="tx1"/>
                </a:solidFill>
              </a:rPr>
              <a:t>Receive</a:t>
            </a:r>
            <a:r>
              <a:rPr lang="en-US" dirty="0">
                <a:solidFill>
                  <a:schemeClr val="tx1"/>
                </a:solidFill>
              </a:rPr>
              <a:t>” </a:t>
            </a:r>
            <a:r>
              <a:rPr lang="en-US" dirty="0" smtClean="0">
                <a:solidFill>
                  <a:schemeClr val="tx1"/>
                </a:solidFill>
              </a:rPr>
              <a:t>protocol - PLC</a:t>
            </a:r>
            <a:endParaRPr lang="en-US" dirty="0">
              <a:solidFill>
                <a:schemeClr val="tx1"/>
              </a:solidFill>
            </a:endParaRPr>
          </a:p>
          <a:p>
            <a:r>
              <a:rPr lang="en-US" dirty="0">
                <a:solidFill>
                  <a:schemeClr val="tx1"/>
                </a:solidFill>
              </a:rPr>
              <a:t>S7plc EPICS driver (PSI</a:t>
            </a:r>
            <a:r>
              <a:rPr lang="en-US" dirty="0" smtClean="0">
                <a:solidFill>
                  <a:schemeClr val="tx1"/>
                </a:solidFill>
              </a:rPr>
              <a:t>) - IOC</a:t>
            </a:r>
          </a:p>
          <a:p>
            <a:r>
              <a:rPr lang="en-US" dirty="0" smtClean="0">
                <a:solidFill>
                  <a:schemeClr val="tx1"/>
                </a:solidFill>
              </a:rPr>
              <a:t> Variables on PLC is transparently reflected as PVs</a:t>
            </a:r>
            <a:endParaRPr lang="en-US" dirty="0">
              <a:solidFill>
                <a:schemeClr val="tx1"/>
              </a:solidFill>
            </a:endParaRPr>
          </a:p>
        </p:txBody>
      </p:sp>
      <p:sp>
        <p:nvSpPr>
          <p:cNvPr id="4" name="Slide Number Placeholder 3"/>
          <p:cNvSpPr>
            <a:spLocks noGrp="1"/>
          </p:cNvSpPr>
          <p:nvPr>
            <p:ph type="sldNum" sz="quarter" idx="12"/>
          </p:nvPr>
        </p:nvSpPr>
        <p:spPr/>
        <p:txBody>
          <a:bodyPr/>
          <a:lstStyle/>
          <a:p>
            <a:fld id="{551115BC-487E-4422-894C-CB7CD3E79223}" type="slidenum">
              <a:rPr lang="sv-SE" smtClean="0"/>
              <a:t>30</a:t>
            </a:fld>
            <a:endParaRPr lang="sv-SE"/>
          </a:p>
        </p:txBody>
      </p:sp>
      <p:pic>
        <p:nvPicPr>
          <p:cNvPr id="5" name="Picture 4"/>
          <p:cNvPicPr/>
          <p:nvPr>
            <p:extLst/>
          </p:nvPr>
        </p:nvPicPr>
        <p:blipFill>
          <a:blip r:embed="rId3"/>
          <a:stretch>
            <a:fillRect/>
          </a:stretch>
        </p:blipFill>
        <p:spPr>
          <a:xfrm>
            <a:off x="1828801" y="1481137"/>
            <a:ext cx="5181600" cy="3541511"/>
          </a:xfrm>
          <a:prstGeom prst="rect">
            <a:avLst/>
          </a:prstGeom>
        </p:spPr>
      </p:pic>
    </p:spTree>
    <p:extLst>
      <p:ext uri="{BB962C8B-B14F-4D97-AF65-F5344CB8AC3E}">
        <p14:creationId xmlns:p14="http://schemas.microsoft.com/office/powerpoint/2010/main" val="288576744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332656"/>
            <a:ext cx="7139136" cy="778098"/>
          </a:xfrm>
        </p:spPr>
        <p:txBody>
          <a:bodyPr/>
          <a:lstStyle/>
          <a:p>
            <a:r>
              <a:rPr lang="en-US" dirty="0" smtClean="0"/>
              <a:t>EPICS - Expert User Interface</a:t>
            </a:r>
            <a:endParaRPr lang="sv-SE" dirty="0"/>
          </a:p>
        </p:txBody>
      </p:sp>
      <p:sp>
        <p:nvSpPr>
          <p:cNvPr id="4" name="Slide Number Placeholder 3"/>
          <p:cNvSpPr>
            <a:spLocks noGrp="1"/>
          </p:cNvSpPr>
          <p:nvPr>
            <p:ph type="sldNum" sz="quarter" idx="12"/>
          </p:nvPr>
        </p:nvSpPr>
        <p:spPr/>
        <p:txBody>
          <a:bodyPr/>
          <a:lstStyle/>
          <a:p>
            <a:fld id="{551115BC-487E-4422-894C-CB7CD3E79223}" type="slidenum">
              <a:rPr lang="sv-SE" smtClean="0"/>
              <a:t>31</a:t>
            </a:fld>
            <a:endParaRPr lang="sv-SE" dirty="0"/>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2346" y="1412775"/>
            <a:ext cx="6720740" cy="54452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0233116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23528" y="1374722"/>
            <a:ext cx="8604448" cy="5483278"/>
          </a:xfrm>
          <a:prstGeom prst="rect">
            <a:avLst/>
          </a:prstGeom>
        </p:spPr>
      </p:pic>
      <p:sp>
        <p:nvSpPr>
          <p:cNvPr id="2" name="Title 1"/>
          <p:cNvSpPr>
            <a:spLocks noGrp="1"/>
          </p:cNvSpPr>
          <p:nvPr>
            <p:ph type="title"/>
          </p:nvPr>
        </p:nvSpPr>
        <p:spPr>
          <a:xfrm>
            <a:off x="323528" y="332656"/>
            <a:ext cx="7139136" cy="778098"/>
          </a:xfrm>
        </p:spPr>
        <p:txBody>
          <a:bodyPr/>
          <a:lstStyle/>
          <a:p>
            <a:r>
              <a:rPr lang="en-US" dirty="0" smtClean="0"/>
              <a:t>EPICS - non-expert User Interface</a:t>
            </a:r>
            <a:endParaRPr lang="sv-SE" dirty="0"/>
          </a:p>
        </p:txBody>
      </p:sp>
      <p:sp>
        <p:nvSpPr>
          <p:cNvPr id="4" name="Slide Number Placeholder 3"/>
          <p:cNvSpPr>
            <a:spLocks noGrp="1"/>
          </p:cNvSpPr>
          <p:nvPr>
            <p:ph type="sldNum" sz="quarter" idx="12"/>
          </p:nvPr>
        </p:nvSpPr>
        <p:spPr/>
        <p:txBody>
          <a:bodyPr/>
          <a:lstStyle/>
          <a:p>
            <a:fld id="{551115BC-487E-4422-894C-CB7CD3E79223}" type="slidenum">
              <a:rPr lang="sv-SE" smtClean="0"/>
              <a:t>32</a:t>
            </a:fld>
            <a:endParaRPr lang="sv-SE" dirty="0"/>
          </a:p>
        </p:txBody>
      </p:sp>
    </p:spTree>
    <p:extLst>
      <p:ext uri="{BB962C8B-B14F-4D97-AF65-F5344CB8AC3E}">
        <p14:creationId xmlns:p14="http://schemas.microsoft.com/office/powerpoint/2010/main" val="159558843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51115BC-487E-4422-894C-CB7CD3E79223}" type="slidenum">
              <a:rPr lang="en-GB" smtClean="0"/>
              <a:t>33</a:t>
            </a:fld>
            <a:endParaRPr lang="en-GB"/>
          </a:p>
        </p:txBody>
      </p:sp>
      <p:sp>
        <p:nvSpPr>
          <p:cNvPr id="6" name="Title 1"/>
          <p:cNvSpPr txBox="1">
            <a:spLocks/>
          </p:cNvSpPr>
          <p:nvPr/>
        </p:nvSpPr>
        <p:spPr>
          <a:xfrm>
            <a:off x="457200" y="274638"/>
            <a:ext cx="7139136" cy="850106"/>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3200" kern="1200" baseline="0">
                <a:solidFill>
                  <a:schemeClr val="bg1"/>
                </a:solidFill>
                <a:latin typeface="+mj-lt"/>
                <a:ea typeface="+mj-ea"/>
                <a:cs typeface="+mj-cs"/>
              </a:defRPr>
            </a:lvl1pPr>
          </a:lstStyle>
          <a:p>
            <a:r>
              <a:rPr lang="en-US" sz="2800" b="1" dirty="0" smtClean="0">
                <a:cs typeface="Helvetica"/>
              </a:rPr>
              <a:t>RF System UI</a:t>
            </a:r>
            <a:endParaRPr lang="en-GB" sz="2800" b="1" dirty="0">
              <a:cs typeface="Helvetica"/>
            </a:endParaRPr>
          </a:p>
        </p:txBody>
      </p:sp>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584" y="1459921"/>
            <a:ext cx="7752112" cy="54254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2272906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51115BC-487E-4422-894C-CB7CD3E79223}" type="slidenum">
              <a:rPr lang="en-GB" smtClean="0"/>
              <a:t>34</a:t>
            </a:fld>
            <a:endParaRPr lang="en-GB"/>
          </a:p>
        </p:txBody>
      </p:sp>
      <p:sp>
        <p:nvSpPr>
          <p:cNvPr id="7" name="TextBox 6"/>
          <p:cNvSpPr txBox="1"/>
          <p:nvPr/>
        </p:nvSpPr>
        <p:spPr>
          <a:xfrm>
            <a:off x="545665" y="2708920"/>
            <a:ext cx="8064896" cy="1785104"/>
          </a:xfrm>
          <a:prstGeom prst="rect">
            <a:avLst/>
          </a:prstGeom>
          <a:noFill/>
        </p:spPr>
        <p:txBody>
          <a:bodyPr wrap="square" rtlCol="0">
            <a:spAutoFit/>
          </a:bodyPr>
          <a:lstStyle/>
          <a:p>
            <a:pPr marL="285750" indent="-285750">
              <a:lnSpc>
                <a:spcPct val="110000"/>
              </a:lnSpc>
              <a:buFont typeface="Arial"/>
              <a:buChar char="•"/>
            </a:pPr>
            <a:r>
              <a:rPr lang="en-US" sz="2000" dirty="0" smtClean="0">
                <a:solidFill>
                  <a:schemeClr val="bg1">
                    <a:lumMod val="50000"/>
                  </a:schemeClr>
                </a:solidFill>
                <a:latin typeface="Calibri" panose="020F0502020204030204" pitchFamily="34" charset="0"/>
                <a:cs typeface="Helvetica Light"/>
              </a:rPr>
              <a:t>Project scope and system overview</a:t>
            </a:r>
            <a:endParaRPr lang="en-US" sz="2000" dirty="0">
              <a:solidFill>
                <a:schemeClr val="bg1">
                  <a:lumMod val="50000"/>
                </a:schemeClr>
              </a:solidFill>
              <a:latin typeface="Calibri" panose="020F0502020204030204" pitchFamily="34" charset="0"/>
              <a:cs typeface="Helvetica Light"/>
            </a:endParaRPr>
          </a:p>
          <a:p>
            <a:pPr marL="285750" indent="-285750">
              <a:lnSpc>
                <a:spcPct val="110000"/>
              </a:lnSpc>
              <a:buFont typeface="Arial"/>
              <a:buChar char="•"/>
            </a:pPr>
            <a:r>
              <a:rPr lang="en-US" sz="2000" dirty="0" smtClean="0">
                <a:solidFill>
                  <a:schemeClr val="bg1">
                    <a:lumMod val="50000"/>
                  </a:schemeClr>
                </a:solidFill>
                <a:latin typeface="Calibri" panose="020F0502020204030204" pitchFamily="34" charset="0"/>
                <a:cs typeface="Helvetica Light"/>
              </a:rPr>
              <a:t>SIM signal processing and Machine State</a:t>
            </a:r>
          </a:p>
          <a:p>
            <a:pPr marL="285750" indent="-285750">
              <a:lnSpc>
                <a:spcPct val="110000"/>
              </a:lnSpc>
              <a:buFont typeface="Arial"/>
              <a:buChar char="•"/>
            </a:pPr>
            <a:r>
              <a:rPr lang="en-US" sz="2000" dirty="0" smtClean="0">
                <a:solidFill>
                  <a:schemeClr val="bg1">
                    <a:lumMod val="50000"/>
                  </a:schemeClr>
                </a:solidFill>
                <a:latin typeface="Calibri" panose="020F0502020204030204" pitchFamily="34" charset="0"/>
                <a:cs typeface="Helvetica Light"/>
              </a:rPr>
              <a:t>FIM signal processing and Machine State</a:t>
            </a:r>
          </a:p>
          <a:p>
            <a:pPr marL="285750" indent="-285750">
              <a:lnSpc>
                <a:spcPct val="110000"/>
              </a:lnSpc>
              <a:buFont typeface="Arial"/>
              <a:buChar char="•"/>
            </a:pPr>
            <a:r>
              <a:rPr lang="en-US" sz="2000" dirty="0" smtClean="0">
                <a:solidFill>
                  <a:schemeClr val="bg1">
                    <a:lumMod val="50000"/>
                  </a:schemeClr>
                </a:solidFill>
                <a:latin typeface="Calibri" panose="020F0502020204030204" pitchFamily="34" charset="0"/>
                <a:cs typeface="Helvetica Light"/>
              </a:rPr>
              <a:t>EPICS integration</a:t>
            </a:r>
          </a:p>
          <a:p>
            <a:pPr marL="285750" indent="-285750">
              <a:lnSpc>
                <a:spcPct val="110000"/>
              </a:lnSpc>
              <a:buFont typeface="Arial"/>
              <a:buChar char="•"/>
            </a:pPr>
            <a:r>
              <a:rPr lang="en-US" sz="2000" dirty="0" smtClean="0">
                <a:latin typeface="Calibri" panose="020F0502020204030204" pitchFamily="34" charset="0"/>
                <a:cs typeface="Helvetica Light"/>
              </a:rPr>
              <a:t>Test stand integration and SIM commissioning</a:t>
            </a:r>
          </a:p>
        </p:txBody>
      </p:sp>
      <p:sp>
        <p:nvSpPr>
          <p:cNvPr id="5" name="Title 1"/>
          <p:cNvSpPr txBox="1">
            <a:spLocks/>
          </p:cNvSpPr>
          <p:nvPr/>
        </p:nvSpPr>
        <p:spPr>
          <a:xfrm>
            <a:off x="457200" y="274638"/>
            <a:ext cx="7139136" cy="850106"/>
          </a:xfrm>
          <a:prstGeom prst="rect">
            <a:avLst/>
          </a:prstGeom>
        </p:spPr>
        <p:txBody>
          <a:bodyPr vert="horz" lIns="91440" tIns="45720" rIns="91440" bIns="45720" rtlCol="0" anchor="ctr">
            <a:normAutofit/>
          </a:bodyPr>
          <a:lstStyle>
            <a:defPPr>
              <a:defRPr lang="sv-SE"/>
            </a:defPPr>
            <a:lvl1pPr>
              <a:spcBef>
                <a:spcPct val="0"/>
              </a:spcBef>
              <a:buNone/>
              <a:defRPr sz="2800" b="1" baseline="0">
                <a:solidFill>
                  <a:schemeClr val="bg1"/>
                </a:solidFill>
                <a:latin typeface="+mj-lt"/>
                <a:ea typeface="+mj-ea"/>
                <a:cs typeface="Helvetica"/>
              </a:defRPr>
            </a:lvl1pPr>
          </a:lstStyle>
          <a:p>
            <a:r>
              <a:rPr lang="en-US" dirty="0" smtClean="0"/>
              <a:t>Concepts</a:t>
            </a:r>
            <a:endParaRPr lang="en-GB" dirty="0"/>
          </a:p>
        </p:txBody>
      </p:sp>
    </p:spTree>
    <p:extLst>
      <p:ext uri="{BB962C8B-B14F-4D97-AF65-F5344CB8AC3E}">
        <p14:creationId xmlns:p14="http://schemas.microsoft.com/office/powerpoint/2010/main" val="15756839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332656"/>
            <a:ext cx="7139136" cy="778098"/>
          </a:xfrm>
        </p:spPr>
        <p:txBody>
          <a:bodyPr/>
          <a:lstStyle/>
          <a:p>
            <a:r>
              <a:rPr lang="en-US" dirty="0" smtClean="0"/>
              <a:t>Test stand integration</a:t>
            </a:r>
            <a:endParaRPr lang="sv-SE" dirty="0"/>
          </a:p>
        </p:txBody>
      </p:sp>
      <p:sp>
        <p:nvSpPr>
          <p:cNvPr id="4" name="Slide Number Placeholder 3"/>
          <p:cNvSpPr>
            <a:spLocks noGrp="1"/>
          </p:cNvSpPr>
          <p:nvPr>
            <p:ph type="sldNum" sz="quarter" idx="12"/>
          </p:nvPr>
        </p:nvSpPr>
        <p:spPr/>
        <p:txBody>
          <a:bodyPr/>
          <a:lstStyle/>
          <a:p>
            <a:fld id="{551115BC-487E-4422-894C-CB7CD3E79223}" type="slidenum">
              <a:rPr lang="sv-SE" smtClean="0"/>
              <a:t>35</a:t>
            </a:fld>
            <a:endParaRPr lang="sv-SE" dirty="0"/>
          </a:p>
        </p:txBody>
      </p:sp>
      <p:pic>
        <p:nvPicPr>
          <p:cNvPr id="5" name="Picture 4"/>
          <p:cNvPicPr>
            <a:picLocks noChangeAspect="1"/>
          </p:cNvPicPr>
          <p:nvPr/>
        </p:nvPicPr>
        <p:blipFill>
          <a:blip r:embed="rId2"/>
          <a:stretch>
            <a:fillRect/>
          </a:stretch>
        </p:blipFill>
        <p:spPr>
          <a:xfrm>
            <a:off x="323528" y="1495122"/>
            <a:ext cx="8496944" cy="5357570"/>
          </a:xfrm>
          <a:prstGeom prst="rect">
            <a:avLst/>
          </a:prstGeom>
        </p:spPr>
      </p:pic>
      <p:pic>
        <p:nvPicPr>
          <p:cNvPr id="6" name="Picture 5"/>
          <p:cNvPicPr>
            <a:picLocks noChangeAspect="1"/>
          </p:cNvPicPr>
          <p:nvPr/>
        </p:nvPicPr>
        <p:blipFill>
          <a:blip r:embed="rId3"/>
          <a:stretch>
            <a:fillRect/>
          </a:stretch>
        </p:blipFill>
        <p:spPr>
          <a:xfrm>
            <a:off x="715541" y="1473724"/>
            <a:ext cx="7712918" cy="5342281"/>
          </a:xfrm>
          <a:prstGeom prst="rect">
            <a:avLst/>
          </a:prstGeom>
        </p:spPr>
      </p:pic>
    </p:spTree>
    <p:extLst>
      <p:ext uri="{BB962C8B-B14F-4D97-AF65-F5344CB8AC3E}">
        <p14:creationId xmlns:p14="http://schemas.microsoft.com/office/powerpoint/2010/main" val="2232835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51115BC-487E-4422-894C-CB7CD3E79223}" type="slidenum">
              <a:rPr lang="sv-SE" smtClean="0"/>
              <a:t>36</a:t>
            </a:fld>
            <a:endParaRPr lang="sv-SE" dirty="0"/>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16016" y="1412776"/>
            <a:ext cx="4083918" cy="5445224"/>
          </a:xfrm>
          <a:prstGeom prst="rect">
            <a:avLst/>
          </a:prstGeom>
        </p:spPr>
      </p:pic>
      <p:sp>
        <p:nvSpPr>
          <p:cNvPr id="8" name="Title 1"/>
          <p:cNvSpPr txBox="1">
            <a:spLocks/>
          </p:cNvSpPr>
          <p:nvPr/>
        </p:nvSpPr>
        <p:spPr>
          <a:xfrm>
            <a:off x="457200" y="274638"/>
            <a:ext cx="7139136" cy="922114"/>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3200" kern="1200" baseline="0">
                <a:solidFill>
                  <a:schemeClr val="bg1"/>
                </a:solidFill>
                <a:latin typeface="+mj-lt"/>
                <a:ea typeface="+mj-ea"/>
                <a:cs typeface="+mj-cs"/>
              </a:defRPr>
            </a:lvl1pPr>
          </a:lstStyle>
          <a:p>
            <a:r>
              <a:rPr lang="en-US" dirty="0" smtClean="0"/>
              <a:t>Toshiba Klystron commissioning</a:t>
            </a:r>
            <a:endParaRPr lang="sv-SE" dirty="0"/>
          </a:p>
        </p:txBody>
      </p:sp>
      <p:pic>
        <p:nvPicPr>
          <p:cNvPr id="6" name="Picture 5"/>
          <p:cNvPicPr>
            <a:picLocks noChangeAspect="1"/>
          </p:cNvPicPr>
          <p:nvPr/>
        </p:nvPicPr>
        <p:blipFill>
          <a:blip r:embed="rId3"/>
          <a:stretch>
            <a:fillRect/>
          </a:stretch>
        </p:blipFill>
        <p:spPr>
          <a:xfrm>
            <a:off x="626582" y="1412776"/>
            <a:ext cx="4089434" cy="5452578"/>
          </a:xfrm>
          <a:prstGeom prst="rect">
            <a:avLst/>
          </a:prstGeom>
        </p:spPr>
      </p:pic>
    </p:spTree>
    <p:extLst>
      <p:ext uri="{BB962C8B-B14F-4D97-AF65-F5344CB8AC3E}">
        <p14:creationId xmlns:p14="http://schemas.microsoft.com/office/powerpoint/2010/main" val="321766971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139136" cy="922114"/>
          </a:xfrm>
        </p:spPr>
        <p:txBody>
          <a:bodyPr/>
          <a:lstStyle/>
          <a:p>
            <a:r>
              <a:rPr lang="en-US" dirty="0" smtClean="0"/>
              <a:t>Toshiba Klystron commissioning</a:t>
            </a:r>
            <a:endParaRPr lang="sv-SE" dirty="0"/>
          </a:p>
        </p:txBody>
      </p:sp>
      <p:sp>
        <p:nvSpPr>
          <p:cNvPr id="4" name="Slide Number Placeholder 3"/>
          <p:cNvSpPr>
            <a:spLocks noGrp="1"/>
          </p:cNvSpPr>
          <p:nvPr>
            <p:ph type="sldNum" sz="quarter" idx="12"/>
          </p:nvPr>
        </p:nvSpPr>
        <p:spPr/>
        <p:txBody>
          <a:bodyPr/>
          <a:lstStyle/>
          <a:p>
            <a:fld id="{551115BC-487E-4422-894C-CB7CD3E79223}" type="slidenum">
              <a:rPr lang="sv-SE" smtClean="0"/>
              <a:t>37</a:t>
            </a:fld>
            <a:endParaRPr lang="sv-SE" dirty="0"/>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11760" y="1412776"/>
            <a:ext cx="4083918" cy="5445224"/>
          </a:xfrm>
          <a:prstGeom prst="rect">
            <a:avLst/>
          </a:prstGeom>
        </p:spPr>
      </p:pic>
    </p:spTree>
    <p:extLst>
      <p:ext uri="{BB962C8B-B14F-4D97-AF65-F5344CB8AC3E}">
        <p14:creationId xmlns:p14="http://schemas.microsoft.com/office/powerpoint/2010/main" val="74072432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RF-LPS FIM – NI </a:t>
            </a:r>
            <a:r>
              <a:rPr lang="en-US" dirty="0" err="1" smtClean="0"/>
              <a:t>cRIO</a:t>
            </a:r>
            <a:endParaRPr lang="sv-SE" dirty="0"/>
          </a:p>
        </p:txBody>
      </p:sp>
      <p:sp>
        <p:nvSpPr>
          <p:cNvPr id="4" name="Slide Number Placeholder 3"/>
          <p:cNvSpPr>
            <a:spLocks noGrp="1"/>
          </p:cNvSpPr>
          <p:nvPr>
            <p:ph type="sldNum" sz="quarter" idx="12"/>
          </p:nvPr>
        </p:nvSpPr>
        <p:spPr/>
        <p:txBody>
          <a:bodyPr/>
          <a:lstStyle/>
          <a:p>
            <a:fld id="{551115BC-487E-4422-894C-CB7CD3E79223}" type="slidenum">
              <a:rPr lang="sv-SE" smtClean="0"/>
              <a:t>38</a:t>
            </a:fld>
            <a:endParaRPr lang="sv-SE"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59632" y="1429221"/>
            <a:ext cx="7056337" cy="5292253"/>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59631" y="1429220"/>
            <a:ext cx="7056339" cy="5292254"/>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59631" y="1417638"/>
            <a:ext cx="7056338" cy="5292254"/>
          </a:xfrm>
          <a:prstGeom prst="rect">
            <a:avLst/>
          </a:prstGeom>
        </p:spPr>
      </p:pic>
    </p:spTree>
    <p:extLst>
      <p:ext uri="{BB962C8B-B14F-4D97-AF65-F5344CB8AC3E}">
        <p14:creationId xmlns:p14="http://schemas.microsoft.com/office/powerpoint/2010/main" val="4264867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Intermediate box for cooling cabling</a:t>
            </a:r>
            <a:endParaRPr lang="sv-SE" dirty="0"/>
          </a:p>
        </p:txBody>
      </p:sp>
      <p:sp>
        <p:nvSpPr>
          <p:cNvPr id="4" name="Slide Number Placeholder 3"/>
          <p:cNvSpPr>
            <a:spLocks noGrp="1"/>
          </p:cNvSpPr>
          <p:nvPr>
            <p:ph type="sldNum" sz="quarter" idx="12"/>
          </p:nvPr>
        </p:nvSpPr>
        <p:spPr/>
        <p:txBody>
          <a:bodyPr/>
          <a:lstStyle/>
          <a:p>
            <a:fld id="{551115BC-487E-4422-894C-CB7CD3E79223}" type="slidenum">
              <a:rPr lang="sv-SE" smtClean="0"/>
              <a:t>39</a:t>
            </a:fld>
            <a:endParaRPr lang="sv-SE" dirty="0"/>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31640" y="1484784"/>
            <a:ext cx="6876256" cy="5157192"/>
          </a:xfrm>
          <a:prstGeom prst="rect">
            <a:avLst/>
          </a:prstGeom>
        </p:spPr>
      </p:pic>
      <p:sp>
        <p:nvSpPr>
          <p:cNvPr id="8" name="Rectangle 7"/>
          <p:cNvSpPr/>
          <p:nvPr/>
        </p:nvSpPr>
        <p:spPr>
          <a:xfrm>
            <a:off x="251520" y="6308079"/>
            <a:ext cx="8208912" cy="461665"/>
          </a:xfrm>
          <a:prstGeom prst="rect">
            <a:avLst/>
          </a:prstGeom>
        </p:spPr>
        <p:txBody>
          <a:bodyPr wrap="square">
            <a:spAutoFit/>
          </a:bodyPr>
          <a:lstStyle/>
          <a:p>
            <a:r>
              <a:rPr lang="en-US" sz="1200" dirty="0" smtClean="0"/>
              <a:t>For more details see</a:t>
            </a:r>
            <a:r>
              <a:rPr lang="en-US" sz="1200" dirty="0"/>
              <a:t>: </a:t>
            </a:r>
            <a:r>
              <a:rPr lang="en-US" sz="1200" dirty="0" smtClean="0"/>
              <a:t>\</a:t>
            </a:r>
            <a:r>
              <a:rPr lang="en-US" sz="1200" dirty="0"/>
              <a:t>Collaboration Area\RF </a:t>
            </a:r>
            <a:r>
              <a:rPr lang="en-US" sz="1200" dirty="0" smtClean="0"/>
              <a:t>Systems\RF </a:t>
            </a:r>
            <a:r>
              <a:rPr lang="en-US" sz="1200" dirty="0"/>
              <a:t>Local Protection System\Electrical documentation	</a:t>
            </a:r>
            <a:r>
              <a:rPr lang="en-US" sz="1200" dirty="0" smtClean="0"/>
              <a:t>	</a:t>
            </a:r>
            <a:r>
              <a:rPr lang="en-US" sz="1200" dirty="0">
                <a:sym typeface="Wingdings" panose="05000000000000000000" pitchFamily="2" charset="2"/>
              </a:rPr>
              <a:t> INTERMEDIATE BOX_v2.pdf</a:t>
            </a:r>
            <a:endParaRPr lang="en-US" sz="1200" dirty="0"/>
          </a:p>
        </p:txBody>
      </p:sp>
    </p:spTree>
    <p:extLst>
      <p:ext uri="{BB962C8B-B14F-4D97-AF65-F5344CB8AC3E}">
        <p14:creationId xmlns:p14="http://schemas.microsoft.com/office/powerpoint/2010/main" val="30786894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51115BC-487E-4422-894C-CB7CD3E79223}" type="slidenum">
              <a:rPr lang="en-GB" smtClean="0"/>
              <a:t>4</a:t>
            </a:fld>
            <a:endParaRPr lang="en-GB"/>
          </a:p>
        </p:txBody>
      </p:sp>
      <p:sp>
        <p:nvSpPr>
          <p:cNvPr id="6" name="Title 1"/>
          <p:cNvSpPr txBox="1">
            <a:spLocks/>
          </p:cNvSpPr>
          <p:nvPr/>
        </p:nvSpPr>
        <p:spPr>
          <a:xfrm>
            <a:off x="457200" y="274638"/>
            <a:ext cx="7139136" cy="850106"/>
          </a:xfrm>
          <a:prstGeom prst="rect">
            <a:avLst/>
          </a:prstGeom>
        </p:spPr>
        <p:txBody>
          <a:bodyPr vert="horz" lIns="91440" tIns="45720" rIns="91440" bIns="45720" rtlCol="0" anchor="ctr">
            <a:normAutofit/>
          </a:bodyPr>
          <a:lstStyle>
            <a:defPPr>
              <a:defRPr lang="sv-SE"/>
            </a:defPPr>
            <a:lvl1pPr>
              <a:spcBef>
                <a:spcPct val="0"/>
              </a:spcBef>
              <a:buNone/>
              <a:defRPr sz="2800" b="1" baseline="0">
                <a:solidFill>
                  <a:schemeClr val="bg1"/>
                </a:solidFill>
                <a:latin typeface="+mj-lt"/>
                <a:ea typeface="+mj-ea"/>
                <a:cs typeface="Helvetica"/>
              </a:defRPr>
            </a:lvl1pPr>
          </a:lstStyle>
          <a:p>
            <a:r>
              <a:rPr lang="en-US" dirty="0" smtClean="0"/>
              <a:t>Planning</a:t>
            </a:r>
            <a:endParaRPr lang="en-GB" dirty="0"/>
          </a:p>
        </p:txBody>
      </p:sp>
      <p:sp>
        <p:nvSpPr>
          <p:cNvPr id="7" name="TextBox 6"/>
          <p:cNvSpPr txBox="1"/>
          <p:nvPr/>
        </p:nvSpPr>
        <p:spPr>
          <a:xfrm>
            <a:off x="251518" y="1890117"/>
            <a:ext cx="8659913" cy="1200329"/>
          </a:xfrm>
          <a:prstGeom prst="rect">
            <a:avLst/>
          </a:prstGeom>
          <a:noFill/>
        </p:spPr>
        <p:txBody>
          <a:bodyPr wrap="square" rtlCol="0">
            <a:spAutoFit/>
          </a:bodyPr>
          <a:lstStyle/>
          <a:p>
            <a:r>
              <a:rPr lang="en-US" sz="2800" dirty="0" smtClean="0">
                <a:latin typeface="Calibri" panose="020F0502020204030204" pitchFamily="34" charset="0"/>
                <a:cs typeface="Helvetica"/>
              </a:rPr>
              <a:t>Primavera plan</a:t>
            </a:r>
            <a:endParaRPr lang="en-US" sz="2800" dirty="0">
              <a:latin typeface="Calibri" panose="020F0502020204030204" pitchFamily="34" charset="0"/>
              <a:cs typeface="Helvetica"/>
            </a:endParaRPr>
          </a:p>
          <a:p>
            <a:pPr>
              <a:lnSpc>
                <a:spcPct val="110000"/>
              </a:lnSpc>
            </a:pPr>
            <a:r>
              <a:rPr lang="en-US" sz="2000" dirty="0" smtClean="0">
                <a:latin typeface="Calibri" panose="020F0502020204030204" pitchFamily="34" charset="0"/>
                <a:cs typeface="Helvetica Light"/>
              </a:rPr>
              <a:t>The </a:t>
            </a:r>
            <a:r>
              <a:rPr lang="en-US" sz="2000" dirty="0" smtClean="0">
                <a:latin typeface="Calibri" panose="020F0502020204030204" pitchFamily="34" charset="0"/>
                <a:cs typeface="Helvetica Light"/>
              </a:rPr>
              <a:t>in-kind partner would provide support on the development and series unit assembling.</a:t>
            </a: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846" y="5033324"/>
            <a:ext cx="9047154" cy="17080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2" name="Table 1"/>
          <p:cNvGraphicFramePr>
            <a:graphicFrameLocks noGrp="1"/>
          </p:cNvGraphicFramePr>
          <p:nvPr>
            <p:extLst/>
          </p:nvPr>
        </p:nvGraphicFramePr>
        <p:xfrm>
          <a:off x="1763688" y="3461136"/>
          <a:ext cx="6096000" cy="1285240"/>
        </p:xfrm>
        <a:graphic>
          <a:graphicData uri="http://schemas.openxmlformats.org/drawingml/2006/table">
            <a:tbl>
              <a:tblPr firstRow="1" bandRow="1">
                <a:tableStyleId>{5C22544A-7EE6-4342-B048-85BDC9FD1C3A}</a:tableStyleId>
              </a:tblPr>
              <a:tblGrid>
                <a:gridCol w="2032000"/>
                <a:gridCol w="2032000"/>
                <a:gridCol w="2032000"/>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err="1" smtClean="0">
                          <a:latin typeface="Calibri" panose="020F0502020204030204" pitchFamily="34" charset="0"/>
                        </a:rPr>
                        <a:t>Atomki</a:t>
                      </a:r>
                      <a:r>
                        <a:rPr lang="en-US" sz="1800" dirty="0" smtClean="0">
                          <a:latin typeface="Calibri" panose="020F0502020204030204" pitchFamily="34" charset="0"/>
                        </a:rPr>
                        <a:t> MTA</a:t>
                      </a:r>
                    </a:p>
                  </a:txBody>
                  <a:tcPr/>
                </a:tc>
                <a:tc>
                  <a:txBody>
                    <a:bodyPr/>
                    <a:lstStyle/>
                    <a:p>
                      <a:r>
                        <a:rPr lang="en-US" dirty="0" smtClean="0"/>
                        <a:t>ESS Bilbao</a:t>
                      </a:r>
                      <a:endParaRPr lang="en-US" dirty="0"/>
                    </a:p>
                  </a:txBody>
                  <a:tcPr/>
                </a:tc>
                <a:tc>
                  <a:txBody>
                    <a:bodyPr/>
                    <a:lstStyle/>
                    <a:p>
                      <a:r>
                        <a:rPr lang="en-US" dirty="0" err="1" smtClean="0"/>
                        <a:t>Elettra</a:t>
                      </a:r>
                      <a:endParaRPr lang="en-US" dirty="0"/>
                    </a:p>
                  </a:txBody>
                  <a:tcPr/>
                </a:tc>
              </a:tr>
              <a:tr h="370840">
                <a:tc>
                  <a:txBody>
                    <a:bodyPr/>
                    <a:lstStyle/>
                    <a:p>
                      <a:pPr algn="just"/>
                      <a:r>
                        <a:rPr lang="en-US" sz="1800" dirty="0" smtClean="0">
                          <a:latin typeface="Calibri" panose="020F0502020204030204" pitchFamily="34" charset="0"/>
                        </a:rPr>
                        <a:t>36 – Medium </a:t>
                      </a:r>
                      <a:r>
                        <a:rPr lang="el-GR" sz="1800" dirty="0" smtClean="0">
                          <a:latin typeface="Calibri" panose="020F0502020204030204" pitchFamily="34" charset="0"/>
                        </a:rPr>
                        <a:t>β</a:t>
                      </a:r>
                    </a:p>
                    <a:p>
                      <a:pPr algn="just"/>
                      <a:r>
                        <a:rPr lang="en-US" sz="1800" dirty="0" smtClean="0">
                          <a:latin typeface="Calibri" panose="020F0502020204030204" pitchFamily="34" charset="0"/>
                        </a:rPr>
                        <a:t>84 – High </a:t>
                      </a:r>
                      <a:r>
                        <a:rPr lang="el-GR" sz="1800" dirty="0" smtClean="0">
                          <a:latin typeface="Calibri" panose="020F0502020204030204" pitchFamily="34" charset="0"/>
                        </a:rPr>
                        <a:t>β</a:t>
                      </a:r>
                      <a:endParaRPr lang="en-US" sz="1800" dirty="0" smtClean="0">
                        <a:latin typeface="Calibri" panose="020F0502020204030204" pitchFamily="34" charset="0"/>
                      </a:endParaRPr>
                    </a:p>
                  </a:txBody>
                  <a:tcPr/>
                </a:tc>
                <a:tc>
                  <a:txBody>
                    <a:bodyPr/>
                    <a:lstStyle/>
                    <a:p>
                      <a:pPr algn="just"/>
                      <a:r>
                        <a:rPr lang="en-US" sz="1800" dirty="0" smtClean="0">
                          <a:latin typeface="Calibri" panose="020F0502020204030204" pitchFamily="34" charset="0"/>
                        </a:rPr>
                        <a:t>1 – RFQ</a:t>
                      </a:r>
                    </a:p>
                    <a:p>
                      <a:pPr algn="just"/>
                      <a:r>
                        <a:rPr lang="en-US" sz="1800" dirty="0" smtClean="0">
                          <a:latin typeface="Calibri" panose="020F0502020204030204" pitchFamily="34" charset="0"/>
                        </a:rPr>
                        <a:t>5 – DTL</a:t>
                      </a:r>
                    </a:p>
                    <a:p>
                      <a:pPr algn="just"/>
                      <a:r>
                        <a:rPr lang="en-US" sz="1800" dirty="0" smtClean="0">
                          <a:latin typeface="Calibri" panose="020F0502020204030204" pitchFamily="34" charset="0"/>
                        </a:rPr>
                        <a:t>3 - MEBT</a:t>
                      </a:r>
                    </a:p>
                  </a:txBody>
                  <a:tcPr/>
                </a:tc>
                <a:tc>
                  <a:txBody>
                    <a:bodyPr/>
                    <a:lstStyle/>
                    <a:p>
                      <a:pPr algn="just"/>
                      <a:r>
                        <a:rPr lang="en-US" sz="1800" dirty="0" smtClean="0">
                          <a:latin typeface="Calibri" panose="020F0502020204030204" pitchFamily="34" charset="0"/>
                        </a:rPr>
                        <a:t>26 - Spokes</a:t>
                      </a:r>
                    </a:p>
                  </a:txBody>
                  <a:tcPr/>
                </a:tc>
              </a:tr>
            </a:tbl>
          </a:graphicData>
        </a:graphic>
      </p:graphicFrame>
    </p:spTree>
    <p:extLst>
      <p:ext uri="{BB962C8B-B14F-4D97-AF65-F5344CB8AC3E}">
        <p14:creationId xmlns:p14="http://schemas.microsoft.com/office/powerpoint/2010/main" val="1128132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51115BC-487E-4422-894C-CB7CD3E79223}" type="slidenum">
              <a:rPr lang="en-GB" smtClean="0"/>
              <a:t>40</a:t>
            </a:fld>
            <a:endParaRPr lang="en-GB"/>
          </a:p>
        </p:txBody>
      </p:sp>
      <p:sp>
        <p:nvSpPr>
          <p:cNvPr id="5" name="Title 1"/>
          <p:cNvSpPr txBox="1">
            <a:spLocks/>
          </p:cNvSpPr>
          <p:nvPr/>
        </p:nvSpPr>
        <p:spPr>
          <a:xfrm>
            <a:off x="457200" y="274638"/>
            <a:ext cx="7139136" cy="850106"/>
          </a:xfrm>
          <a:prstGeom prst="rect">
            <a:avLst/>
          </a:prstGeom>
        </p:spPr>
        <p:txBody>
          <a:bodyPr vert="horz" lIns="91440" tIns="45720" rIns="91440" bIns="45720" rtlCol="0" anchor="ctr">
            <a:normAutofit/>
          </a:bodyPr>
          <a:lstStyle>
            <a:defPPr>
              <a:defRPr lang="sv-SE"/>
            </a:defPPr>
            <a:lvl1pPr>
              <a:spcBef>
                <a:spcPct val="0"/>
              </a:spcBef>
              <a:buNone/>
              <a:defRPr sz="2800" b="1" baseline="0">
                <a:solidFill>
                  <a:schemeClr val="bg1"/>
                </a:solidFill>
                <a:latin typeface="+mj-lt"/>
                <a:ea typeface="+mj-ea"/>
                <a:cs typeface="Helvetica"/>
              </a:defRPr>
            </a:lvl1pPr>
          </a:lstStyle>
          <a:p>
            <a:r>
              <a:rPr lang="en-US" dirty="0" smtClean="0"/>
              <a:t>PLC Interfaces and I/O protection</a:t>
            </a:r>
            <a:endParaRPr lang="en-GB" dirty="0"/>
          </a:p>
        </p:txBody>
      </p:sp>
      <p:graphicFrame>
        <p:nvGraphicFramePr>
          <p:cNvPr id="9" name="Table 8"/>
          <p:cNvGraphicFramePr>
            <a:graphicFrameLocks noGrp="1"/>
          </p:cNvGraphicFramePr>
          <p:nvPr>
            <p:extLst>
              <p:ext uri="{D42A27DB-BD31-4B8C-83A1-F6EECF244321}">
                <p14:modId xmlns:p14="http://schemas.microsoft.com/office/powerpoint/2010/main" val="994520004"/>
              </p:ext>
            </p:extLst>
          </p:nvPr>
        </p:nvGraphicFramePr>
        <p:xfrm>
          <a:off x="683568" y="2924944"/>
          <a:ext cx="7632848" cy="3337560"/>
        </p:xfrm>
        <a:graphic>
          <a:graphicData uri="http://schemas.openxmlformats.org/drawingml/2006/table">
            <a:tbl>
              <a:tblPr firstRow="1" bandRow="1">
                <a:tableStyleId>{5C22544A-7EE6-4342-B048-85BDC9FD1C3A}</a:tableStyleId>
              </a:tblPr>
              <a:tblGrid>
                <a:gridCol w="2715532"/>
                <a:gridCol w="4917316"/>
              </a:tblGrid>
              <a:tr h="370840">
                <a:tc>
                  <a:txBody>
                    <a:bodyPr/>
                    <a:lstStyle/>
                    <a:p>
                      <a:r>
                        <a:rPr lang="en-US" dirty="0" smtClean="0"/>
                        <a:t>Interface</a:t>
                      </a:r>
                      <a:endParaRPr lang="en-US" dirty="0"/>
                    </a:p>
                  </a:txBody>
                  <a:tcPr/>
                </a:tc>
                <a:tc>
                  <a:txBody>
                    <a:bodyPr/>
                    <a:lstStyle/>
                    <a:p>
                      <a:r>
                        <a:rPr lang="en-US" dirty="0" smtClean="0"/>
                        <a:t>Type of isolation / cable detection</a:t>
                      </a:r>
                      <a:endParaRPr lang="en-US" dirty="0"/>
                    </a:p>
                  </a:txBody>
                  <a:tcPr/>
                </a:tc>
              </a:tr>
              <a:tr h="370840">
                <a:tc>
                  <a:txBody>
                    <a:bodyPr/>
                    <a:lstStyle/>
                    <a:p>
                      <a:r>
                        <a:rPr lang="en-US" dirty="0" smtClean="0"/>
                        <a:t>PLC – PSUs</a:t>
                      </a:r>
                      <a:endParaRPr lang="en-US" dirty="0"/>
                    </a:p>
                  </a:txBody>
                  <a:tcPr/>
                </a:tc>
                <a:tc>
                  <a:txBody>
                    <a:bodyPr/>
                    <a:lstStyle/>
                    <a:p>
                      <a:r>
                        <a:rPr lang="en-US" dirty="0" smtClean="0"/>
                        <a:t>Dry-contacts</a:t>
                      </a:r>
                      <a:endParaRPr lang="en-US" dirty="0"/>
                    </a:p>
                  </a:txBody>
                  <a:tcPr/>
                </a:tc>
              </a:tr>
              <a:tr h="370840">
                <a:tc>
                  <a:txBody>
                    <a:bodyPr/>
                    <a:lstStyle/>
                    <a:p>
                      <a:r>
                        <a:rPr lang="en-US" dirty="0" smtClean="0"/>
                        <a:t>PLC – FPGA</a:t>
                      </a:r>
                      <a:endParaRPr lang="en-US" dirty="0"/>
                    </a:p>
                  </a:txBody>
                  <a:tcPr/>
                </a:tc>
                <a:tc>
                  <a:txBody>
                    <a:bodyPr/>
                    <a:lstStyle/>
                    <a:p>
                      <a:r>
                        <a:rPr lang="en-US" dirty="0" smtClean="0"/>
                        <a:t>Dry-contacts</a:t>
                      </a:r>
                      <a:endParaRPr lang="en-US" dirty="0"/>
                    </a:p>
                  </a:txBody>
                  <a:tcPr/>
                </a:tc>
              </a:tr>
              <a:tr h="370840">
                <a:tc>
                  <a:txBody>
                    <a:bodyPr/>
                    <a:lstStyle/>
                    <a:p>
                      <a:r>
                        <a:rPr lang="en-US" dirty="0" smtClean="0"/>
                        <a:t>PLC – Cooling</a:t>
                      </a:r>
                      <a:endParaRPr lang="en-US" dirty="0"/>
                    </a:p>
                  </a:txBody>
                  <a:tcPr/>
                </a:tc>
                <a:tc>
                  <a:txBody>
                    <a:bodyPr/>
                    <a:lstStyle/>
                    <a:p>
                      <a:r>
                        <a:rPr lang="en-US" dirty="0" smtClean="0"/>
                        <a:t>Secondary power supply</a:t>
                      </a:r>
                      <a:endParaRPr lang="en-US" dirty="0"/>
                    </a:p>
                  </a:txBody>
                  <a:tcPr/>
                </a:tc>
              </a:tr>
              <a:tr h="370840">
                <a:tc>
                  <a:txBody>
                    <a:bodyPr/>
                    <a:lstStyle/>
                    <a:p>
                      <a:r>
                        <a:rPr lang="en-US" dirty="0" smtClean="0"/>
                        <a:t>PSUs – PLC </a:t>
                      </a:r>
                      <a:endParaRPr lang="en-US" dirty="0"/>
                    </a:p>
                  </a:txBody>
                  <a:tcPr/>
                </a:tc>
                <a:tc>
                  <a:txBody>
                    <a:bodyPr/>
                    <a:lstStyle/>
                    <a:p>
                      <a:r>
                        <a:rPr lang="en-US" dirty="0" smtClean="0"/>
                        <a:t>Dry-contacts</a:t>
                      </a:r>
                      <a:endParaRPr lang="en-US" dirty="0"/>
                    </a:p>
                  </a:txBody>
                  <a:tcPr/>
                </a:tc>
              </a:tr>
              <a:tr h="370840">
                <a:tc>
                  <a:txBody>
                    <a:bodyPr/>
                    <a:lstStyle/>
                    <a:p>
                      <a:r>
                        <a:rPr lang="en-US" dirty="0" smtClean="0"/>
                        <a:t>Conn.</a:t>
                      </a:r>
                      <a:r>
                        <a:rPr lang="en-US" baseline="0" dirty="0" smtClean="0"/>
                        <a:t> Box </a:t>
                      </a:r>
                      <a:r>
                        <a:rPr lang="en-US" dirty="0" smtClean="0"/>
                        <a:t>–</a:t>
                      </a:r>
                      <a:r>
                        <a:rPr lang="en-US" baseline="0" dirty="0" smtClean="0"/>
                        <a:t> PS-2</a:t>
                      </a:r>
                      <a:endParaRPr lang="en-US" dirty="0"/>
                    </a:p>
                  </a:txBody>
                  <a:tcPr/>
                </a:tc>
                <a:tc>
                  <a:txBody>
                    <a:bodyPr/>
                    <a:lstStyle/>
                    <a:p>
                      <a:r>
                        <a:rPr lang="en-US" dirty="0" smtClean="0"/>
                        <a:t>500 mA fuses</a:t>
                      </a:r>
                      <a:endParaRPr lang="en-US" dirty="0"/>
                    </a:p>
                  </a:txBody>
                  <a:tcPr/>
                </a:tc>
              </a:tr>
              <a:tr h="370840">
                <a:tc>
                  <a:txBody>
                    <a:bodyPr/>
                    <a:lstStyle/>
                    <a:p>
                      <a:r>
                        <a:rPr lang="en-US" dirty="0" smtClean="0"/>
                        <a:t>PSUs – PLC</a:t>
                      </a:r>
                      <a:endParaRPr lang="en-US" dirty="0"/>
                    </a:p>
                  </a:txBody>
                  <a:tcPr/>
                </a:tc>
                <a:tc>
                  <a:txBody>
                    <a:bodyPr/>
                    <a:lstStyle/>
                    <a:p>
                      <a:r>
                        <a:rPr lang="en-US" dirty="0" smtClean="0"/>
                        <a:t>Cable</a:t>
                      </a:r>
                      <a:r>
                        <a:rPr lang="en-US" baseline="0" dirty="0" smtClean="0"/>
                        <a:t> detection</a:t>
                      </a:r>
                      <a:endParaRPr lang="en-US" dirty="0"/>
                    </a:p>
                  </a:txBody>
                  <a:tcPr/>
                </a:tc>
              </a:tr>
              <a:tr h="370840">
                <a:tc>
                  <a:txBody>
                    <a:bodyPr/>
                    <a:lstStyle/>
                    <a:p>
                      <a:r>
                        <a:rPr lang="en-US" dirty="0" smtClean="0"/>
                        <a:t>PLC – Sensors</a:t>
                      </a:r>
                      <a:endParaRPr lang="en-US" dirty="0"/>
                    </a:p>
                  </a:txBody>
                  <a:tcPr/>
                </a:tc>
                <a:tc>
                  <a:txBody>
                    <a:bodyPr/>
                    <a:lstStyle/>
                    <a:p>
                      <a:r>
                        <a:rPr lang="en-US" dirty="0" smtClean="0"/>
                        <a:t>Pull-up/down signals</a:t>
                      </a:r>
                      <a:r>
                        <a:rPr lang="en-US" baseline="0" dirty="0" smtClean="0"/>
                        <a:t> when no sensor connected</a:t>
                      </a:r>
                      <a:endParaRPr lang="en-US" dirty="0"/>
                    </a:p>
                  </a:txBody>
                  <a:tcPr/>
                </a:tc>
              </a:tr>
              <a:tr h="370840">
                <a:tc>
                  <a:txBody>
                    <a:bodyPr/>
                    <a:lstStyle/>
                    <a:p>
                      <a:r>
                        <a:rPr lang="en-US" dirty="0" smtClean="0"/>
                        <a:t>PLC – Arc-detector (CERN)</a:t>
                      </a:r>
                      <a:endParaRPr lang="en-US" dirty="0"/>
                    </a:p>
                  </a:txBody>
                  <a:tcPr/>
                </a:tc>
                <a:tc>
                  <a:txBody>
                    <a:bodyPr/>
                    <a:lstStyle/>
                    <a:p>
                      <a:r>
                        <a:rPr lang="en-US" dirty="0" smtClean="0"/>
                        <a:t>Test arc-detector</a:t>
                      </a:r>
                      <a:r>
                        <a:rPr lang="en-US" baseline="0" dirty="0" smtClean="0"/>
                        <a:t> from a PLC command</a:t>
                      </a:r>
                      <a:endParaRPr lang="en-US" dirty="0"/>
                    </a:p>
                  </a:txBody>
                  <a:tcPr/>
                </a:tc>
              </a:tr>
            </a:tbl>
          </a:graphicData>
        </a:graphic>
      </p:graphicFrame>
      <p:sp>
        <p:nvSpPr>
          <p:cNvPr id="31" name="TextBox 30"/>
          <p:cNvSpPr txBox="1"/>
          <p:nvPr/>
        </p:nvSpPr>
        <p:spPr>
          <a:xfrm>
            <a:off x="323528" y="1988840"/>
            <a:ext cx="8496944" cy="615553"/>
          </a:xfrm>
          <a:prstGeom prst="rect">
            <a:avLst/>
          </a:prstGeom>
          <a:noFill/>
        </p:spPr>
        <p:txBody>
          <a:bodyPr wrap="square" rtlCol="0">
            <a:spAutoFit/>
          </a:bodyPr>
          <a:lstStyle/>
          <a:p>
            <a:pPr algn="just"/>
            <a:r>
              <a:rPr lang="en-GB" sz="1700" dirty="0" smtClean="0"/>
              <a:t>The sensors are powered by a secondary power supply (PS), in order to isolate the PLC PS from the sensors and actuators.</a:t>
            </a:r>
            <a:endParaRPr lang="en-GB" sz="1700" dirty="0"/>
          </a:p>
        </p:txBody>
      </p:sp>
    </p:spTree>
    <p:extLst>
      <p:ext uri="{BB962C8B-B14F-4D97-AF65-F5344CB8AC3E}">
        <p14:creationId xmlns:p14="http://schemas.microsoft.com/office/powerpoint/2010/main" val="31721276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332656"/>
            <a:ext cx="7139136" cy="778098"/>
          </a:xfrm>
        </p:spPr>
        <p:txBody>
          <a:bodyPr/>
          <a:lstStyle/>
          <a:p>
            <a:r>
              <a:rPr lang="en-US" dirty="0" smtClean="0"/>
              <a:t>Electrical documentation</a:t>
            </a:r>
            <a:endParaRPr lang="sv-SE" dirty="0"/>
          </a:p>
        </p:txBody>
      </p:sp>
      <p:sp>
        <p:nvSpPr>
          <p:cNvPr id="4" name="Slide Number Placeholder 3"/>
          <p:cNvSpPr>
            <a:spLocks noGrp="1"/>
          </p:cNvSpPr>
          <p:nvPr>
            <p:ph type="sldNum" sz="quarter" idx="12"/>
          </p:nvPr>
        </p:nvSpPr>
        <p:spPr/>
        <p:txBody>
          <a:bodyPr/>
          <a:lstStyle/>
          <a:p>
            <a:fld id="{551115BC-487E-4422-894C-CB7CD3E79223}" type="slidenum">
              <a:rPr lang="sv-SE" smtClean="0"/>
              <a:t>41</a:t>
            </a:fld>
            <a:endParaRPr lang="sv-SE" dirty="0"/>
          </a:p>
        </p:txBody>
      </p:sp>
      <p:sp>
        <p:nvSpPr>
          <p:cNvPr id="6" name="Rectangle 5"/>
          <p:cNvSpPr/>
          <p:nvPr/>
        </p:nvSpPr>
        <p:spPr>
          <a:xfrm>
            <a:off x="251520" y="6308079"/>
            <a:ext cx="8208912" cy="276999"/>
          </a:xfrm>
          <a:prstGeom prst="rect">
            <a:avLst/>
          </a:prstGeom>
        </p:spPr>
        <p:txBody>
          <a:bodyPr wrap="square">
            <a:spAutoFit/>
          </a:bodyPr>
          <a:lstStyle/>
          <a:p>
            <a:r>
              <a:rPr lang="en-US" sz="1200" dirty="0" smtClean="0"/>
              <a:t>For more details see</a:t>
            </a:r>
            <a:r>
              <a:rPr lang="en-US" sz="1200" dirty="0"/>
              <a:t>: </a:t>
            </a:r>
            <a:r>
              <a:rPr lang="en-US" sz="1200" dirty="0" smtClean="0"/>
              <a:t>\</a:t>
            </a:r>
            <a:r>
              <a:rPr lang="en-US" sz="1200" dirty="0"/>
              <a:t>Collaboration Area\RF Systems confidential\RF Local Protection System\Electrical documentation</a:t>
            </a:r>
          </a:p>
        </p:txBody>
      </p:sp>
      <p:sp>
        <p:nvSpPr>
          <p:cNvPr id="7" name="TextBox 6"/>
          <p:cNvSpPr txBox="1"/>
          <p:nvPr/>
        </p:nvSpPr>
        <p:spPr>
          <a:xfrm>
            <a:off x="267041" y="2754522"/>
            <a:ext cx="8496944" cy="1923604"/>
          </a:xfrm>
          <a:prstGeom prst="rect">
            <a:avLst/>
          </a:prstGeom>
          <a:noFill/>
        </p:spPr>
        <p:txBody>
          <a:bodyPr wrap="square" rtlCol="0">
            <a:spAutoFit/>
          </a:bodyPr>
          <a:lstStyle/>
          <a:p>
            <a:pPr algn="just"/>
            <a:r>
              <a:rPr lang="en-GB" sz="1700" dirty="0" smtClean="0"/>
              <a:t>The follow links show the electrical documentation created on </a:t>
            </a:r>
            <a:r>
              <a:rPr lang="en-GB" sz="1700" dirty="0" err="1" smtClean="0"/>
              <a:t>ePLAN</a:t>
            </a:r>
            <a:r>
              <a:rPr lang="en-GB" sz="1700" dirty="0" smtClean="0"/>
              <a:t>, which shows the internal cabling connections of each system.</a:t>
            </a:r>
          </a:p>
          <a:p>
            <a:pPr marL="342900" indent="-342900" algn="just">
              <a:buFont typeface="+mj-lt"/>
              <a:buAutoNum type="arabicPeriod"/>
            </a:pPr>
            <a:endParaRPr lang="en-GB" sz="1700" dirty="0" smtClean="0"/>
          </a:p>
          <a:p>
            <a:pPr marL="342900" indent="-342900" algn="just">
              <a:buFont typeface="+mj-lt"/>
              <a:buAutoNum type="arabicPeriod"/>
            </a:pPr>
            <a:r>
              <a:rPr lang="en-GB" sz="1700" dirty="0" smtClean="0">
                <a:hlinkClick r:id="rId2" action="ppaction://hlinkfile"/>
              </a:rPr>
              <a:t>Slow Interlock Module</a:t>
            </a:r>
            <a:endParaRPr lang="en-GB" sz="1700" dirty="0" smtClean="0"/>
          </a:p>
          <a:p>
            <a:pPr marL="342900" indent="-342900" algn="just">
              <a:buFont typeface="+mj-lt"/>
              <a:buAutoNum type="arabicPeriod"/>
            </a:pPr>
            <a:r>
              <a:rPr lang="en-GB" sz="1700" dirty="0" smtClean="0">
                <a:hlinkClick r:id="rId3" action="ppaction://hlinkfile"/>
              </a:rPr>
              <a:t>Fast Interlock Module</a:t>
            </a:r>
            <a:endParaRPr lang="en-GB" sz="1700" dirty="0" smtClean="0"/>
          </a:p>
          <a:p>
            <a:pPr marL="342900" indent="-342900" algn="just">
              <a:buFont typeface="+mj-lt"/>
              <a:buAutoNum type="arabicPeriod"/>
            </a:pPr>
            <a:r>
              <a:rPr lang="en-GB" sz="1700" dirty="0" smtClean="0">
                <a:hlinkClick r:id="rId4" action="ppaction://hlinkfile"/>
              </a:rPr>
              <a:t>ESS cooling connection box</a:t>
            </a:r>
            <a:endParaRPr lang="en-GB" sz="1700" dirty="0" smtClean="0"/>
          </a:p>
          <a:p>
            <a:pPr marL="342900" indent="-342900" algn="just">
              <a:buFont typeface="+mj-lt"/>
              <a:buAutoNum type="arabicPeriod"/>
            </a:pPr>
            <a:r>
              <a:rPr lang="en-GB" sz="1700" dirty="0" smtClean="0">
                <a:hlinkClick r:id="rId5" action="ppaction://hlinkfile"/>
              </a:rPr>
              <a:t>CERN cooling connection box</a:t>
            </a:r>
            <a:endParaRPr lang="en-GB" sz="1700" dirty="0"/>
          </a:p>
        </p:txBody>
      </p:sp>
    </p:spTree>
    <p:extLst>
      <p:ext uri="{BB962C8B-B14F-4D97-AF65-F5344CB8AC3E}">
        <p14:creationId xmlns:p14="http://schemas.microsoft.com/office/powerpoint/2010/main" val="748501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51115BC-487E-4422-894C-CB7CD3E79223}" type="slidenum">
              <a:rPr lang="en-GB" smtClean="0"/>
              <a:t>42</a:t>
            </a:fld>
            <a:endParaRPr lang="en-GB"/>
          </a:p>
        </p:txBody>
      </p:sp>
      <p:sp>
        <p:nvSpPr>
          <p:cNvPr id="2" name="TextBox 1"/>
          <p:cNvSpPr txBox="1"/>
          <p:nvPr/>
        </p:nvSpPr>
        <p:spPr>
          <a:xfrm>
            <a:off x="3670636" y="3527430"/>
            <a:ext cx="1463862" cy="523220"/>
          </a:xfrm>
          <a:prstGeom prst="rect">
            <a:avLst/>
          </a:prstGeom>
          <a:noFill/>
        </p:spPr>
        <p:txBody>
          <a:bodyPr wrap="none" rtlCol="0" anchor="ctr">
            <a:spAutoFit/>
          </a:bodyPr>
          <a:lstStyle/>
          <a:p>
            <a:pPr algn="ctr"/>
            <a:r>
              <a:rPr lang="en-US" sz="2800" dirty="0" smtClean="0">
                <a:latin typeface="Helvetica"/>
                <a:cs typeface="Helvetica"/>
              </a:rPr>
              <a:t>Thanks!</a:t>
            </a:r>
          </a:p>
        </p:txBody>
      </p:sp>
      <p:pic>
        <p:nvPicPr>
          <p:cNvPr id="5" name="Picture 4"/>
          <p:cNvPicPr>
            <a:picLocks noChangeAspect="1"/>
          </p:cNvPicPr>
          <p:nvPr/>
        </p:nvPicPr>
        <p:blipFill>
          <a:blip r:embed="rId2"/>
          <a:stretch>
            <a:fillRect/>
          </a:stretch>
        </p:blipFill>
        <p:spPr>
          <a:xfrm>
            <a:off x="6732240" y="4284590"/>
            <a:ext cx="2404598" cy="2564904"/>
          </a:xfrm>
          <a:prstGeom prst="rect">
            <a:avLst/>
          </a:prstGeom>
        </p:spPr>
      </p:pic>
    </p:spTree>
    <p:extLst>
      <p:ext uri="{BB962C8B-B14F-4D97-AF65-F5344CB8AC3E}">
        <p14:creationId xmlns:p14="http://schemas.microsoft.com/office/powerpoint/2010/main" val="7060108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331640" y="1726735"/>
            <a:ext cx="6782982" cy="4961948"/>
          </a:xfrm>
          <a:prstGeom prst="rect">
            <a:avLst/>
          </a:prstGeom>
        </p:spPr>
      </p:pic>
      <p:sp>
        <p:nvSpPr>
          <p:cNvPr id="2" name="Title 1"/>
          <p:cNvSpPr>
            <a:spLocks noGrp="1"/>
          </p:cNvSpPr>
          <p:nvPr>
            <p:ph type="title"/>
          </p:nvPr>
        </p:nvSpPr>
        <p:spPr>
          <a:xfrm>
            <a:off x="457200" y="274638"/>
            <a:ext cx="7139136" cy="994122"/>
          </a:xfrm>
        </p:spPr>
        <p:txBody>
          <a:bodyPr/>
          <a:lstStyle/>
          <a:p>
            <a:r>
              <a:rPr lang="en-US" dirty="0" smtClean="0"/>
              <a:t>RF overall system diagram</a:t>
            </a:r>
            <a:endParaRPr lang="sv-SE" dirty="0"/>
          </a:p>
        </p:txBody>
      </p:sp>
      <p:sp>
        <p:nvSpPr>
          <p:cNvPr id="4" name="Slide Number Placeholder 3"/>
          <p:cNvSpPr>
            <a:spLocks noGrp="1"/>
          </p:cNvSpPr>
          <p:nvPr>
            <p:ph type="sldNum" sz="quarter" idx="12"/>
          </p:nvPr>
        </p:nvSpPr>
        <p:spPr/>
        <p:txBody>
          <a:bodyPr/>
          <a:lstStyle/>
          <a:p>
            <a:fld id="{551115BC-487E-4422-894C-CB7CD3E79223}" type="slidenum">
              <a:rPr lang="sv-SE" smtClean="0"/>
              <a:t>5</a:t>
            </a:fld>
            <a:endParaRPr lang="sv-SE" dirty="0"/>
          </a:p>
        </p:txBody>
      </p:sp>
      <p:sp>
        <p:nvSpPr>
          <p:cNvPr id="8" name="Rectangle 7"/>
          <p:cNvSpPr/>
          <p:nvPr/>
        </p:nvSpPr>
        <p:spPr>
          <a:xfrm>
            <a:off x="5436096" y="2492896"/>
            <a:ext cx="2993614" cy="1224136"/>
          </a:xfrm>
          <a:prstGeom prst="rect">
            <a:avLst/>
          </a:prstGeom>
          <a:no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1907704" y="1628800"/>
            <a:ext cx="3477028" cy="1800200"/>
          </a:xfrm>
          <a:prstGeom prst="rect">
            <a:avLst/>
          </a:prstGeom>
          <a:no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1907704" y="1592436"/>
            <a:ext cx="545342" cy="369332"/>
          </a:xfrm>
          <a:prstGeom prst="rect">
            <a:avLst/>
          </a:prstGeom>
        </p:spPr>
        <p:txBody>
          <a:bodyPr wrap="none">
            <a:spAutoFit/>
          </a:bodyPr>
          <a:lstStyle/>
          <a:p>
            <a:r>
              <a:rPr lang="en-US" dirty="0" smtClean="0">
                <a:latin typeface="Calibri" panose="020F0502020204030204" pitchFamily="34" charset="0"/>
              </a:rPr>
              <a:t>SIM</a:t>
            </a:r>
            <a:endParaRPr lang="en-US" dirty="0"/>
          </a:p>
        </p:txBody>
      </p:sp>
      <p:sp>
        <p:nvSpPr>
          <p:cNvPr id="14" name="Rectangle 13"/>
          <p:cNvSpPr/>
          <p:nvPr/>
        </p:nvSpPr>
        <p:spPr>
          <a:xfrm>
            <a:off x="7884368" y="2460104"/>
            <a:ext cx="545342" cy="369332"/>
          </a:xfrm>
          <a:prstGeom prst="rect">
            <a:avLst/>
          </a:prstGeom>
        </p:spPr>
        <p:txBody>
          <a:bodyPr wrap="square">
            <a:spAutoFit/>
          </a:bodyPr>
          <a:lstStyle/>
          <a:p>
            <a:r>
              <a:rPr lang="en-US" dirty="0" smtClean="0">
                <a:latin typeface="Calibri" panose="020F0502020204030204" pitchFamily="34" charset="0"/>
              </a:rPr>
              <a:t>FIM</a:t>
            </a:r>
            <a:endParaRPr lang="en-US" dirty="0"/>
          </a:p>
        </p:txBody>
      </p:sp>
    </p:spTree>
    <p:extLst>
      <p:ext uri="{BB962C8B-B14F-4D97-AF65-F5344CB8AC3E}">
        <p14:creationId xmlns:p14="http://schemas.microsoft.com/office/powerpoint/2010/main" val="235721786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139136" cy="994122"/>
          </a:xfrm>
        </p:spPr>
        <p:txBody>
          <a:bodyPr/>
          <a:lstStyle/>
          <a:p>
            <a:r>
              <a:rPr lang="en-US" dirty="0" smtClean="0"/>
              <a:t>RF system diagram</a:t>
            </a:r>
            <a:endParaRPr lang="sv-SE" dirty="0"/>
          </a:p>
        </p:txBody>
      </p:sp>
      <p:sp>
        <p:nvSpPr>
          <p:cNvPr id="4" name="Slide Number Placeholder 3"/>
          <p:cNvSpPr>
            <a:spLocks noGrp="1"/>
          </p:cNvSpPr>
          <p:nvPr>
            <p:ph type="sldNum" sz="quarter" idx="12"/>
          </p:nvPr>
        </p:nvSpPr>
        <p:spPr/>
        <p:txBody>
          <a:bodyPr/>
          <a:lstStyle/>
          <a:p>
            <a:fld id="{551115BC-487E-4422-894C-CB7CD3E79223}" type="slidenum">
              <a:rPr lang="sv-SE" smtClean="0"/>
              <a:t>6</a:t>
            </a:fld>
            <a:endParaRPr lang="sv-SE" dirty="0"/>
          </a:p>
        </p:txBody>
      </p:sp>
      <p:pic>
        <p:nvPicPr>
          <p:cNvPr id="6" name="Picture 5"/>
          <p:cNvPicPr>
            <a:picLocks noChangeAspect="1"/>
          </p:cNvPicPr>
          <p:nvPr/>
        </p:nvPicPr>
        <p:blipFill>
          <a:blip r:embed="rId2"/>
          <a:stretch>
            <a:fillRect/>
          </a:stretch>
        </p:blipFill>
        <p:spPr>
          <a:xfrm>
            <a:off x="827584" y="1530349"/>
            <a:ext cx="7441285" cy="4826001"/>
          </a:xfrm>
          <a:prstGeom prst="rect">
            <a:avLst/>
          </a:prstGeom>
        </p:spPr>
      </p:pic>
    </p:spTree>
    <p:extLst>
      <p:ext uri="{BB962C8B-B14F-4D97-AF65-F5344CB8AC3E}">
        <p14:creationId xmlns:p14="http://schemas.microsoft.com/office/powerpoint/2010/main" val="252422019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51115BC-487E-4422-894C-CB7CD3E79223}" type="slidenum">
              <a:rPr lang="en-GB" smtClean="0"/>
              <a:t>7</a:t>
            </a:fld>
            <a:endParaRPr lang="en-GB"/>
          </a:p>
        </p:txBody>
      </p:sp>
      <p:sp>
        <p:nvSpPr>
          <p:cNvPr id="7" name="TextBox 6"/>
          <p:cNvSpPr txBox="1"/>
          <p:nvPr/>
        </p:nvSpPr>
        <p:spPr>
          <a:xfrm>
            <a:off x="545665" y="2708920"/>
            <a:ext cx="8064896" cy="1785104"/>
          </a:xfrm>
          <a:prstGeom prst="rect">
            <a:avLst/>
          </a:prstGeom>
          <a:noFill/>
        </p:spPr>
        <p:txBody>
          <a:bodyPr wrap="square" rtlCol="0">
            <a:spAutoFit/>
          </a:bodyPr>
          <a:lstStyle/>
          <a:p>
            <a:pPr marL="285750" indent="-285750">
              <a:lnSpc>
                <a:spcPct val="110000"/>
              </a:lnSpc>
              <a:buFont typeface="Arial"/>
              <a:buChar char="•"/>
            </a:pPr>
            <a:r>
              <a:rPr lang="en-US" sz="2000" dirty="0" smtClean="0">
                <a:solidFill>
                  <a:schemeClr val="bg1">
                    <a:lumMod val="50000"/>
                  </a:schemeClr>
                </a:solidFill>
                <a:latin typeface="Calibri" panose="020F0502020204030204" pitchFamily="34" charset="0"/>
                <a:cs typeface="Helvetica Light"/>
              </a:rPr>
              <a:t>Project scope and system overview</a:t>
            </a:r>
            <a:endParaRPr lang="en-US" sz="2000" dirty="0">
              <a:solidFill>
                <a:schemeClr val="bg1">
                  <a:lumMod val="50000"/>
                </a:schemeClr>
              </a:solidFill>
              <a:latin typeface="Calibri" panose="020F0502020204030204" pitchFamily="34" charset="0"/>
              <a:cs typeface="Helvetica Light"/>
            </a:endParaRPr>
          </a:p>
          <a:p>
            <a:pPr marL="285750" indent="-285750">
              <a:lnSpc>
                <a:spcPct val="110000"/>
              </a:lnSpc>
              <a:buFont typeface="Arial"/>
              <a:buChar char="•"/>
            </a:pPr>
            <a:r>
              <a:rPr lang="en-US" sz="2000" dirty="0" smtClean="0">
                <a:latin typeface="Calibri" panose="020F0502020204030204" pitchFamily="34" charset="0"/>
                <a:cs typeface="Helvetica Light"/>
              </a:rPr>
              <a:t>SIM signal processing and Machine State</a:t>
            </a:r>
          </a:p>
          <a:p>
            <a:pPr marL="285750" indent="-285750">
              <a:lnSpc>
                <a:spcPct val="110000"/>
              </a:lnSpc>
              <a:buFont typeface="Arial"/>
              <a:buChar char="•"/>
            </a:pPr>
            <a:r>
              <a:rPr lang="en-US" sz="2000" dirty="0" smtClean="0">
                <a:solidFill>
                  <a:schemeClr val="bg1">
                    <a:lumMod val="50000"/>
                  </a:schemeClr>
                </a:solidFill>
                <a:latin typeface="Calibri" panose="020F0502020204030204" pitchFamily="34" charset="0"/>
                <a:cs typeface="Helvetica Light"/>
              </a:rPr>
              <a:t>FIM signal processing and Machine State</a:t>
            </a:r>
          </a:p>
          <a:p>
            <a:pPr marL="285750" indent="-285750">
              <a:lnSpc>
                <a:spcPct val="110000"/>
              </a:lnSpc>
              <a:buFont typeface="Arial"/>
              <a:buChar char="•"/>
            </a:pPr>
            <a:r>
              <a:rPr lang="en-US" sz="2000" dirty="0" smtClean="0">
                <a:solidFill>
                  <a:schemeClr val="bg1">
                    <a:lumMod val="50000"/>
                  </a:schemeClr>
                </a:solidFill>
                <a:latin typeface="Calibri" panose="020F0502020204030204" pitchFamily="34" charset="0"/>
                <a:cs typeface="Helvetica Light"/>
              </a:rPr>
              <a:t>EPICS integration</a:t>
            </a:r>
          </a:p>
          <a:p>
            <a:pPr marL="285750" indent="-285750">
              <a:lnSpc>
                <a:spcPct val="110000"/>
              </a:lnSpc>
              <a:buFont typeface="Arial"/>
              <a:buChar char="•"/>
            </a:pPr>
            <a:r>
              <a:rPr lang="en-US" sz="2000" dirty="0" smtClean="0">
                <a:solidFill>
                  <a:schemeClr val="bg1">
                    <a:lumMod val="50000"/>
                  </a:schemeClr>
                </a:solidFill>
                <a:latin typeface="Calibri" panose="020F0502020204030204" pitchFamily="34" charset="0"/>
                <a:cs typeface="Helvetica Light"/>
              </a:rPr>
              <a:t>Test stand integration and SIM commissioning</a:t>
            </a:r>
          </a:p>
        </p:txBody>
      </p:sp>
      <p:sp>
        <p:nvSpPr>
          <p:cNvPr id="5" name="Title 1"/>
          <p:cNvSpPr txBox="1">
            <a:spLocks/>
          </p:cNvSpPr>
          <p:nvPr/>
        </p:nvSpPr>
        <p:spPr>
          <a:xfrm>
            <a:off x="457200" y="274638"/>
            <a:ext cx="7139136" cy="850106"/>
          </a:xfrm>
          <a:prstGeom prst="rect">
            <a:avLst/>
          </a:prstGeom>
        </p:spPr>
        <p:txBody>
          <a:bodyPr vert="horz" lIns="91440" tIns="45720" rIns="91440" bIns="45720" rtlCol="0" anchor="ctr">
            <a:normAutofit/>
          </a:bodyPr>
          <a:lstStyle>
            <a:defPPr>
              <a:defRPr lang="sv-SE"/>
            </a:defPPr>
            <a:lvl1pPr>
              <a:spcBef>
                <a:spcPct val="0"/>
              </a:spcBef>
              <a:buNone/>
              <a:defRPr sz="2800" b="1" baseline="0">
                <a:solidFill>
                  <a:schemeClr val="bg1"/>
                </a:solidFill>
                <a:latin typeface="+mj-lt"/>
                <a:ea typeface="+mj-ea"/>
                <a:cs typeface="Helvetica"/>
              </a:defRPr>
            </a:lvl1pPr>
          </a:lstStyle>
          <a:p>
            <a:r>
              <a:rPr lang="en-US" dirty="0" smtClean="0"/>
              <a:t>Concepts</a:t>
            </a:r>
            <a:endParaRPr lang="en-GB" dirty="0"/>
          </a:p>
        </p:txBody>
      </p:sp>
    </p:spTree>
    <p:extLst>
      <p:ext uri="{BB962C8B-B14F-4D97-AF65-F5344CB8AC3E}">
        <p14:creationId xmlns:p14="http://schemas.microsoft.com/office/powerpoint/2010/main" val="19197245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51115BC-487E-4422-894C-CB7CD3E79223}" type="slidenum">
              <a:rPr lang="en-GB" smtClean="0"/>
              <a:t>8</a:t>
            </a:fld>
            <a:endParaRPr lang="en-GB"/>
          </a:p>
        </p:txBody>
      </p:sp>
      <p:sp>
        <p:nvSpPr>
          <p:cNvPr id="6" name="Title 1"/>
          <p:cNvSpPr txBox="1">
            <a:spLocks/>
          </p:cNvSpPr>
          <p:nvPr/>
        </p:nvSpPr>
        <p:spPr>
          <a:xfrm>
            <a:off x="457200" y="274638"/>
            <a:ext cx="7139136" cy="850106"/>
          </a:xfrm>
          <a:prstGeom prst="rect">
            <a:avLst/>
          </a:prstGeom>
        </p:spPr>
        <p:txBody>
          <a:bodyPr vert="horz" lIns="91440" tIns="45720" rIns="91440" bIns="45720" rtlCol="0" anchor="ctr">
            <a:normAutofit fontScale="92500"/>
          </a:bodyPr>
          <a:lstStyle>
            <a:lvl1pPr algn="l" defTabSz="914400" rtl="0" eaLnBrk="1" latinLnBrk="0" hangingPunct="1">
              <a:spcBef>
                <a:spcPct val="0"/>
              </a:spcBef>
              <a:buNone/>
              <a:defRPr sz="3200" kern="1200" baseline="0">
                <a:solidFill>
                  <a:schemeClr val="bg1"/>
                </a:solidFill>
                <a:latin typeface="+mj-lt"/>
                <a:ea typeface="+mj-ea"/>
                <a:cs typeface="+mj-cs"/>
              </a:defRPr>
            </a:lvl1pPr>
          </a:lstStyle>
          <a:p>
            <a:r>
              <a:rPr lang="en-US" sz="2800" b="1" dirty="0" smtClean="0">
                <a:cs typeface="Helvetica"/>
              </a:rPr>
              <a:t>RF-LPS SIM - Internal diagnostic and process data</a:t>
            </a:r>
            <a:endParaRPr lang="en-GB" sz="2800" b="1" dirty="0">
              <a:cs typeface="Helvetica"/>
            </a:endParaRPr>
          </a:p>
        </p:txBody>
      </p:sp>
      <p:sp>
        <p:nvSpPr>
          <p:cNvPr id="8" name="TextBox 7"/>
          <p:cNvSpPr txBox="1"/>
          <p:nvPr/>
        </p:nvSpPr>
        <p:spPr>
          <a:xfrm>
            <a:off x="323528" y="3850526"/>
            <a:ext cx="4320480" cy="991169"/>
          </a:xfrm>
          <a:prstGeom prst="rect">
            <a:avLst/>
          </a:prstGeom>
        </p:spPr>
        <p:txBody>
          <a:bodyPr wrap="square">
            <a:spAutoFit/>
          </a:bodyPr>
          <a:lstStyle>
            <a:defPPr>
              <a:defRPr lang="sv-SE"/>
            </a:defPPr>
            <a:lvl1pPr algn="just">
              <a:lnSpc>
                <a:spcPct val="110000"/>
              </a:lnSpc>
              <a:defRPr sz="1600">
                <a:latin typeface="Calibri" panose="020F0502020204030204" pitchFamily="34" charset="0"/>
                <a:cs typeface="Helvetica Light"/>
              </a:defRPr>
            </a:lvl1pPr>
          </a:lstStyle>
          <a:p>
            <a:r>
              <a:rPr lang="en-US" sz="1800" dirty="0"/>
              <a:t>The PLC </a:t>
            </a:r>
            <a:r>
              <a:rPr lang="en-US" sz="1800" dirty="0" smtClean="0"/>
              <a:t>also include </a:t>
            </a:r>
            <a:r>
              <a:rPr lang="en-US" sz="1800" dirty="0"/>
              <a:t>a diagnostic system to detect the </a:t>
            </a:r>
            <a:r>
              <a:rPr lang="en-US" sz="1800" dirty="0" smtClean="0"/>
              <a:t>time-stamp when an interlock is detected.</a:t>
            </a:r>
            <a:endParaRPr lang="en-US" sz="1800" dirty="0"/>
          </a:p>
        </p:txBody>
      </p:sp>
      <p:pic>
        <p:nvPicPr>
          <p:cNvPr id="7" name="Picture 6"/>
          <p:cNvPicPr>
            <a:picLocks noChangeAspect="1"/>
          </p:cNvPicPr>
          <p:nvPr/>
        </p:nvPicPr>
        <p:blipFill>
          <a:blip r:embed="rId2"/>
          <a:stretch>
            <a:fillRect/>
          </a:stretch>
        </p:blipFill>
        <p:spPr>
          <a:xfrm>
            <a:off x="4670063" y="3762173"/>
            <a:ext cx="3873748" cy="2801678"/>
          </a:xfrm>
          <a:prstGeom prst="rect">
            <a:avLst/>
          </a:prstGeom>
        </p:spPr>
      </p:pic>
      <p:sp>
        <p:nvSpPr>
          <p:cNvPr id="23" name="Rectangle 22"/>
          <p:cNvSpPr/>
          <p:nvPr/>
        </p:nvSpPr>
        <p:spPr>
          <a:xfrm>
            <a:off x="323528" y="1511451"/>
            <a:ext cx="7848872" cy="2209964"/>
          </a:xfrm>
          <a:prstGeom prst="rect">
            <a:avLst/>
          </a:prstGeom>
        </p:spPr>
        <p:txBody>
          <a:bodyPr wrap="square">
            <a:spAutoFit/>
          </a:bodyPr>
          <a:lstStyle/>
          <a:p>
            <a:pPr algn="just">
              <a:lnSpc>
                <a:spcPct val="110000"/>
              </a:lnSpc>
            </a:pPr>
            <a:r>
              <a:rPr lang="en-US" dirty="0" smtClean="0">
                <a:latin typeface="Calibri" panose="020F0502020204030204" pitchFamily="34" charset="0"/>
                <a:cs typeface="Helvetica Light"/>
              </a:rPr>
              <a:t>The PLC program measures the field values as an integer and scale it to engineering units (EGU). The value then will be compared to the threshold levels defined by the user through EPICS. This feature allows the user to define the window of operation of the sensor described in green in the following figure.</a:t>
            </a:r>
          </a:p>
          <a:p>
            <a:pPr algn="just">
              <a:lnSpc>
                <a:spcPct val="110000"/>
              </a:lnSpc>
            </a:pPr>
            <a:endParaRPr lang="en-US" dirty="0" smtClean="0">
              <a:latin typeface="Calibri" panose="020F0502020204030204" pitchFamily="34" charset="0"/>
              <a:cs typeface="Helvetica Light"/>
            </a:endParaRPr>
          </a:p>
          <a:p>
            <a:pPr algn="just">
              <a:lnSpc>
                <a:spcPct val="110000"/>
              </a:lnSpc>
            </a:pPr>
            <a:r>
              <a:rPr lang="en-US" dirty="0" smtClean="0">
                <a:latin typeface="Calibri" panose="020F0502020204030204" pitchFamily="34" charset="0"/>
                <a:cs typeface="Helvetica Light"/>
              </a:rPr>
              <a:t>The reestablish mode of the interlocks would be defined by the CPU “latched” bit, which means the PLC will keep the interlock until reset is applied.</a:t>
            </a:r>
          </a:p>
        </p:txBody>
      </p:sp>
      <p:sp>
        <p:nvSpPr>
          <p:cNvPr id="2" name="Rectangle 1"/>
          <p:cNvSpPr/>
          <p:nvPr/>
        </p:nvSpPr>
        <p:spPr>
          <a:xfrm>
            <a:off x="5390143" y="4266160"/>
            <a:ext cx="2664296" cy="394201"/>
          </a:xfrm>
          <a:prstGeom prst="rect">
            <a:avLst/>
          </a:prstGeom>
          <a:solidFill>
            <a:srgbClr val="FFC000">
              <a:alpha val="70000"/>
            </a:srgb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5" name="Rectangle 24"/>
          <p:cNvSpPr/>
          <p:nvPr/>
        </p:nvSpPr>
        <p:spPr>
          <a:xfrm>
            <a:off x="6059485" y="4266229"/>
            <a:ext cx="1274874" cy="369332"/>
          </a:xfrm>
          <a:prstGeom prst="rect">
            <a:avLst/>
          </a:prstGeom>
        </p:spPr>
        <p:txBody>
          <a:bodyPr wrap="none">
            <a:spAutoFit/>
          </a:bodyPr>
          <a:lstStyle/>
          <a:p>
            <a:r>
              <a:rPr lang="en-US" dirty="0" smtClean="0">
                <a:latin typeface="Helvetica Light"/>
                <a:cs typeface="Helvetica Light"/>
              </a:rPr>
              <a:t>WARNING</a:t>
            </a:r>
            <a:endParaRPr lang="en-US" dirty="0"/>
          </a:p>
        </p:txBody>
      </p:sp>
      <p:sp>
        <p:nvSpPr>
          <p:cNvPr id="17" name="Rectangle 16"/>
          <p:cNvSpPr/>
          <p:nvPr/>
        </p:nvSpPr>
        <p:spPr>
          <a:xfrm>
            <a:off x="5390143" y="5682087"/>
            <a:ext cx="2664296" cy="394201"/>
          </a:xfrm>
          <a:prstGeom prst="rect">
            <a:avLst/>
          </a:prstGeom>
          <a:solidFill>
            <a:srgbClr val="FFC000">
              <a:alpha val="70000"/>
            </a:srgb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6" name="Rectangle 25"/>
          <p:cNvSpPr/>
          <p:nvPr/>
        </p:nvSpPr>
        <p:spPr>
          <a:xfrm>
            <a:off x="6110223" y="5697097"/>
            <a:ext cx="1274874" cy="369332"/>
          </a:xfrm>
          <a:prstGeom prst="rect">
            <a:avLst/>
          </a:prstGeom>
        </p:spPr>
        <p:txBody>
          <a:bodyPr wrap="none">
            <a:spAutoFit/>
          </a:bodyPr>
          <a:lstStyle/>
          <a:p>
            <a:r>
              <a:rPr lang="en-US" dirty="0" smtClean="0">
                <a:latin typeface="Helvetica Light"/>
                <a:cs typeface="Helvetica Light"/>
              </a:rPr>
              <a:t>WARNING</a:t>
            </a:r>
            <a:endParaRPr lang="en-US" dirty="0"/>
          </a:p>
        </p:txBody>
      </p:sp>
      <p:sp>
        <p:nvSpPr>
          <p:cNvPr id="18" name="Rectangle 17"/>
          <p:cNvSpPr/>
          <p:nvPr/>
        </p:nvSpPr>
        <p:spPr>
          <a:xfrm>
            <a:off x="5390143" y="3749288"/>
            <a:ext cx="2664296" cy="394201"/>
          </a:xfrm>
          <a:prstGeom prst="rect">
            <a:avLst/>
          </a:prstGeom>
          <a:solidFill>
            <a:srgbClr val="FF0000">
              <a:alpha val="70000"/>
            </a:srgb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4" name="Rectangle 23"/>
          <p:cNvSpPr/>
          <p:nvPr/>
        </p:nvSpPr>
        <p:spPr>
          <a:xfrm>
            <a:off x="5540015" y="3752881"/>
            <a:ext cx="2442416" cy="369332"/>
          </a:xfrm>
          <a:prstGeom prst="rect">
            <a:avLst/>
          </a:prstGeom>
        </p:spPr>
        <p:txBody>
          <a:bodyPr wrap="none">
            <a:spAutoFit/>
          </a:bodyPr>
          <a:lstStyle/>
          <a:p>
            <a:r>
              <a:rPr lang="en-US" dirty="0" smtClean="0">
                <a:latin typeface="Helvetica Light"/>
                <a:cs typeface="Helvetica Light"/>
              </a:rPr>
              <a:t>ALARM / INTERLOCK</a:t>
            </a:r>
            <a:endParaRPr lang="en-US" dirty="0"/>
          </a:p>
        </p:txBody>
      </p:sp>
      <p:sp>
        <p:nvSpPr>
          <p:cNvPr id="19" name="Rectangle 18"/>
          <p:cNvSpPr/>
          <p:nvPr/>
        </p:nvSpPr>
        <p:spPr>
          <a:xfrm>
            <a:off x="5390143" y="6169650"/>
            <a:ext cx="2664296" cy="394201"/>
          </a:xfrm>
          <a:prstGeom prst="rect">
            <a:avLst/>
          </a:prstGeom>
          <a:solidFill>
            <a:srgbClr val="FF0000">
              <a:alpha val="70000"/>
            </a:srgb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7" name="Rectangle 26"/>
          <p:cNvSpPr/>
          <p:nvPr/>
        </p:nvSpPr>
        <p:spPr>
          <a:xfrm>
            <a:off x="5534159" y="6210445"/>
            <a:ext cx="2442416" cy="369332"/>
          </a:xfrm>
          <a:prstGeom prst="rect">
            <a:avLst/>
          </a:prstGeom>
        </p:spPr>
        <p:txBody>
          <a:bodyPr wrap="none">
            <a:spAutoFit/>
          </a:bodyPr>
          <a:lstStyle/>
          <a:p>
            <a:r>
              <a:rPr lang="en-US" dirty="0" smtClean="0">
                <a:latin typeface="Helvetica Light"/>
                <a:cs typeface="Helvetica Light"/>
              </a:rPr>
              <a:t>ALARM / INTERLOCK</a:t>
            </a:r>
            <a:endParaRPr lang="en-US" dirty="0"/>
          </a:p>
        </p:txBody>
      </p:sp>
      <p:sp>
        <p:nvSpPr>
          <p:cNvPr id="28" name="Rectangle 27"/>
          <p:cNvSpPr/>
          <p:nvPr/>
        </p:nvSpPr>
        <p:spPr>
          <a:xfrm>
            <a:off x="5364774" y="4768811"/>
            <a:ext cx="2664296" cy="793562"/>
          </a:xfrm>
          <a:prstGeom prst="rect">
            <a:avLst/>
          </a:prstGeom>
          <a:solidFill>
            <a:srgbClr val="33CC33">
              <a:alpha val="69804"/>
            </a:srgb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9218954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randombar(horizontal)">
                                      <p:cBhvr>
                                        <p:cTn id="7" dur="500"/>
                                        <p:tgtEl>
                                          <p:spTgt spid="28"/>
                                        </p:tgtEl>
                                      </p:cBhvr>
                                    </p:animEffect>
                                  </p:childTnLst>
                                </p:cTn>
                              </p:par>
                            </p:childTnLst>
                          </p:cTn>
                        </p:par>
                        <p:par>
                          <p:cTn id="8" fill="hold">
                            <p:stCondLst>
                              <p:cond delay="500"/>
                            </p:stCondLst>
                            <p:childTnLst>
                              <p:par>
                                <p:cTn id="9" presetID="14" presetClass="entr" presetSubtype="10" fill="hold" grpId="0" nodeType="afterEffect">
                                  <p:stCondLst>
                                    <p:cond delay="250"/>
                                  </p:stCondLst>
                                  <p:childTnLst>
                                    <p:set>
                                      <p:cBhvr>
                                        <p:cTn id="10" dur="1" fill="hold">
                                          <p:stCondLst>
                                            <p:cond delay="0"/>
                                          </p:stCondLst>
                                        </p:cTn>
                                        <p:tgtEl>
                                          <p:spTgt spid="2"/>
                                        </p:tgtEl>
                                        <p:attrNameLst>
                                          <p:attrName>style.visibility</p:attrName>
                                        </p:attrNameLst>
                                      </p:cBhvr>
                                      <p:to>
                                        <p:strVal val="visible"/>
                                      </p:to>
                                    </p:set>
                                    <p:animEffect transition="in" filter="randombar(horizontal)">
                                      <p:cBhvr>
                                        <p:cTn id="11" dur="500"/>
                                        <p:tgtEl>
                                          <p:spTgt spid="2"/>
                                        </p:tgtEl>
                                      </p:cBhvr>
                                    </p:animEffect>
                                  </p:childTnLst>
                                </p:cTn>
                              </p:par>
                              <p:par>
                                <p:cTn id="12" presetID="14" presetClass="entr" presetSubtype="10" fill="hold" grpId="0" nodeType="withEffect">
                                  <p:stCondLst>
                                    <p:cond delay="250"/>
                                  </p:stCondLst>
                                  <p:childTnLst>
                                    <p:set>
                                      <p:cBhvr>
                                        <p:cTn id="13" dur="1" fill="hold">
                                          <p:stCondLst>
                                            <p:cond delay="0"/>
                                          </p:stCondLst>
                                        </p:cTn>
                                        <p:tgtEl>
                                          <p:spTgt spid="17"/>
                                        </p:tgtEl>
                                        <p:attrNameLst>
                                          <p:attrName>style.visibility</p:attrName>
                                        </p:attrNameLst>
                                      </p:cBhvr>
                                      <p:to>
                                        <p:strVal val="visible"/>
                                      </p:to>
                                    </p:set>
                                    <p:animEffect transition="in" filter="randombar(horizontal)">
                                      <p:cBhvr>
                                        <p:cTn id="14" dur="500"/>
                                        <p:tgtEl>
                                          <p:spTgt spid="17"/>
                                        </p:tgtEl>
                                      </p:cBhvr>
                                    </p:animEffect>
                                  </p:childTnLst>
                                </p:cTn>
                              </p:par>
                              <p:par>
                                <p:cTn id="15" presetID="14" presetClass="entr" presetSubtype="10" fill="hold" grpId="0" nodeType="withEffect">
                                  <p:stCondLst>
                                    <p:cond delay="250"/>
                                  </p:stCondLst>
                                  <p:childTnLst>
                                    <p:set>
                                      <p:cBhvr>
                                        <p:cTn id="16" dur="1" fill="hold">
                                          <p:stCondLst>
                                            <p:cond delay="0"/>
                                          </p:stCondLst>
                                        </p:cTn>
                                        <p:tgtEl>
                                          <p:spTgt spid="26"/>
                                        </p:tgtEl>
                                        <p:attrNameLst>
                                          <p:attrName>style.visibility</p:attrName>
                                        </p:attrNameLst>
                                      </p:cBhvr>
                                      <p:to>
                                        <p:strVal val="visible"/>
                                      </p:to>
                                    </p:set>
                                    <p:animEffect transition="in" filter="randombar(horizontal)">
                                      <p:cBhvr>
                                        <p:cTn id="17" dur="500"/>
                                        <p:tgtEl>
                                          <p:spTgt spid="26"/>
                                        </p:tgtEl>
                                      </p:cBhvr>
                                    </p:animEffect>
                                  </p:childTnLst>
                                </p:cTn>
                              </p:par>
                              <p:par>
                                <p:cTn id="18" presetID="14" presetClass="entr" presetSubtype="10" fill="hold" grpId="0" nodeType="withEffect">
                                  <p:stCondLst>
                                    <p:cond delay="250"/>
                                  </p:stCondLst>
                                  <p:childTnLst>
                                    <p:set>
                                      <p:cBhvr>
                                        <p:cTn id="19" dur="1" fill="hold">
                                          <p:stCondLst>
                                            <p:cond delay="0"/>
                                          </p:stCondLst>
                                        </p:cTn>
                                        <p:tgtEl>
                                          <p:spTgt spid="25"/>
                                        </p:tgtEl>
                                        <p:attrNameLst>
                                          <p:attrName>style.visibility</p:attrName>
                                        </p:attrNameLst>
                                      </p:cBhvr>
                                      <p:to>
                                        <p:strVal val="visible"/>
                                      </p:to>
                                    </p:set>
                                    <p:animEffect transition="in" filter="randombar(horizontal)">
                                      <p:cBhvr>
                                        <p:cTn id="20" dur="500"/>
                                        <p:tgtEl>
                                          <p:spTgt spid="25"/>
                                        </p:tgtEl>
                                      </p:cBhvr>
                                    </p:animEffect>
                                  </p:childTnLst>
                                </p:cTn>
                              </p:par>
                            </p:childTnLst>
                          </p:cTn>
                        </p:par>
                        <p:par>
                          <p:cTn id="21" fill="hold">
                            <p:stCondLst>
                              <p:cond delay="1250"/>
                            </p:stCondLst>
                            <p:childTnLst>
                              <p:par>
                                <p:cTn id="22" presetID="14" presetClass="entr" presetSubtype="10" fill="hold" grpId="0" nodeType="afterEffect">
                                  <p:stCondLst>
                                    <p:cond delay="250"/>
                                  </p:stCondLst>
                                  <p:childTnLst>
                                    <p:set>
                                      <p:cBhvr>
                                        <p:cTn id="23" dur="1" fill="hold">
                                          <p:stCondLst>
                                            <p:cond delay="0"/>
                                          </p:stCondLst>
                                        </p:cTn>
                                        <p:tgtEl>
                                          <p:spTgt spid="19"/>
                                        </p:tgtEl>
                                        <p:attrNameLst>
                                          <p:attrName>style.visibility</p:attrName>
                                        </p:attrNameLst>
                                      </p:cBhvr>
                                      <p:to>
                                        <p:strVal val="visible"/>
                                      </p:to>
                                    </p:set>
                                    <p:animEffect transition="in" filter="randombar(horizontal)">
                                      <p:cBhvr>
                                        <p:cTn id="24" dur="500"/>
                                        <p:tgtEl>
                                          <p:spTgt spid="19"/>
                                        </p:tgtEl>
                                      </p:cBhvr>
                                    </p:animEffect>
                                  </p:childTnLst>
                                </p:cTn>
                              </p:par>
                              <p:par>
                                <p:cTn id="25" presetID="14" presetClass="entr" presetSubtype="10" fill="hold" grpId="0" nodeType="withEffect">
                                  <p:stCondLst>
                                    <p:cond delay="250"/>
                                  </p:stCondLst>
                                  <p:childTnLst>
                                    <p:set>
                                      <p:cBhvr>
                                        <p:cTn id="26" dur="1" fill="hold">
                                          <p:stCondLst>
                                            <p:cond delay="0"/>
                                          </p:stCondLst>
                                        </p:cTn>
                                        <p:tgtEl>
                                          <p:spTgt spid="18"/>
                                        </p:tgtEl>
                                        <p:attrNameLst>
                                          <p:attrName>style.visibility</p:attrName>
                                        </p:attrNameLst>
                                      </p:cBhvr>
                                      <p:to>
                                        <p:strVal val="visible"/>
                                      </p:to>
                                    </p:set>
                                    <p:animEffect transition="in" filter="randombar(horizontal)">
                                      <p:cBhvr>
                                        <p:cTn id="27" dur="500"/>
                                        <p:tgtEl>
                                          <p:spTgt spid="18"/>
                                        </p:tgtEl>
                                      </p:cBhvr>
                                    </p:animEffect>
                                  </p:childTnLst>
                                </p:cTn>
                              </p:par>
                              <p:par>
                                <p:cTn id="28" presetID="14" presetClass="entr" presetSubtype="10" fill="hold" grpId="0" nodeType="withEffect">
                                  <p:stCondLst>
                                    <p:cond delay="250"/>
                                  </p:stCondLst>
                                  <p:childTnLst>
                                    <p:set>
                                      <p:cBhvr>
                                        <p:cTn id="29" dur="1" fill="hold">
                                          <p:stCondLst>
                                            <p:cond delay="0"/>
                                          </p:stCondLst>
                                        </p:cTn>
                                        <p:tgtEl>
                                          <p:spTgt spid="27"/>
                                        </p:tgtEl>
                                        <p:attrNameLst>
                                          <p:attrName>style.visibility</p:attrName>
                                        </p:attrNameLst>
                                      </p:cBhvr>
                                      <p:to>
                                        <p:strVal val="visible"/>
                                      </p:to>
                                    </p:set>
                                    <p:animEffect transition="in" filter="randombar(horizontal)">
                                      <p:cBhvr>
                                        <p:cTn id="30" dur="500"/>
                                        <p:tgtEl>
                                          <p:spTgt spid="27"/>
                                        </p:tgtEl>
                                      </p:cBhvr>
                                    </p:animEffect>
                                  </p:childTnLst>
                                </p:cTn>
                              </p:par>
                              <p:par>
                                <p:cTn id="31" presetID="14" presetClass="entr" presetSubtype="10" fill="hold" grpId="0" nodeType="withEffect">
                                  <p:stCondLst>
                                    <p:cond delay="250"/>
                                  </p:stCondLst>
                                  <p:childTnLst>
                                    <p:set>
                                      <p:cBhvr>
                                        <p:cTn id="32" dur="1" fill="hold">
                                          <p:stCondLst>
                                            <p:cond delay="0"/>
                                          </p:stCondLst>
                                        </p:cTn>
                                        <p:tgtEl>
                                          <p:spTgt spid="24"/>
                                        </p:tgtEl>
                                        <p:attrNameLst>
                                          <p:attrName>style.visibility</p:attrName>
                                        </p:attrNameLst>
                                      </p:cBhvr>
                                      <p:to>
                                        <p:strVal val="visible"/>
                                      </p:to>
                                    </p:set>
                                    <p:animEffect transition="in" filter="randombar(horizontal)">
                                      <p:cBhvr>
                                        <p:cTn id="33"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5" grpId="0"/>
      <p:bldP spid="17" grpId="0" animBg="1"/>
      <p:bldP spid="26" grpId="0"/>
      <p:bldP spid="18" grpId="0" animBg="1"/>
      <p:bldP spid="24" grpId="0"/>
      <p:bldP spid="19" grpId="0" animBg="1"/>
      <p:bldP spid="27" grpId="0"/>
      <p:bldP spid="2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stretch>
            <a:fillRect/>
          </a:stretch>
        </p:blipFill>
        <p:spPr>
          <a:xfrm>
            <a:off x="755576" y="2404419"/>
            <a:ext cx="3289170" cy="304501"/>
          </a:xfrm>
          <a:prstGeom prst="rect">
            <a:avLst/>
          </a:prstGeom>
        </p:spPr>
      </p:pic>
      <p:pic>
        <p:nvPicPr>
          <p:cNvPr id="11" name="Picture 10"/>
          <p:cNvPicPr>
            <a:picLocks noChangeAspect="1"/>
          </p:cNvPicPr>
          <p:nvPr/>
        </p:nvPicPr>
        <p:blipFill>
          <a:blip r:embed="rId4"/>
          <a:stretch>
            <a:fillRect/>
          </a:stretch>
        </p:blipFill>
        <p:spPr>
          <a:xfrm>
            <a:off x="755576" y="2771549"/>
            <a:ext cx="3289169" cy="297411"/>
          </a:xfrm>
          <a:prstGeom prst="rect">
            <a:avLst/>
          </a:prstGeom>
        </p:spPr>
      </p:pic>
      <p:pic>
        <p:nvPicPr>
          <p:cNvPr id="10" name="Picture 9"/>
          <p:cNvPicPr>
            <a:picLocks noChangeAspect="1"/>
          </p:cNvPicPr>
          <p:nvPr/>
        </p:nvPicPr>
        <p:blipFill>
          <a:blip r:embed="rId5"/>
          <a:stretch>
            <a:fillRect/>
          </a:stretch>
        </p:blipFill>
        <p:spPr>
          <a:xfrm>
            <a:off x="755576" y="3138483"/>
            <a:ext cx="3289174" cy="2450757"/>
          </a:xfrm>
          <a:prstGeom prst="rect">
            <a:avLst/>
          </a:prstGeom>
        </p:spPr>
      </p:pic>
      <p:sp>
        <p:nvSpPr>
          <p:cNvPr id="4" name="Slide Number Placeholder 3"/>
          <p:cNvSpPr>
            <a:spLocks noGrp="1"/>
          </p:cNvSpPr>
          <p:nvPr>
            <p:ph type="sldNum" sz="quarter" idx="12"/>
          </p:nvPr>
        </p:nvSpPr>
        <p:spPr/>
        <p:txBody>
          <a:bodyPr/>
          <a:lstStyle/>
          <a:p>
            <a:fld id="{551115BC-487E-4422-894C-CB7CD3E79223}" type="slidenum">
              <a:rPr lang="en-GB" smtClean="0"/>
              <a:t>9</a:t>
            </a:fld>
            <a:endParaRPr lang="en-GB" dirty="0"/>
          </a:p>
        </p:txBody>
      </p:sp>
      <p:sp>
        <p:nvSpPr>
          <p:cNvPr id="5" name="Title 1"/>
          <p:cNvSpPr txBox="1">
            <a:spLocks/>
          </p:cNvSpPr>
          <p:nvPr/>
        </p:nvSpPr>
        <p:spPr>
          <a:xfrm>
            <a:off x="457200" y="274638"/>
            <a:ext cx="7139136" cy="850106"/>
          </a:xfrm>
          <a:prstGeom prst="rect">
            <a:avLst/>
          </a:prstGeom>
        </p:spPr>
        <p:txBody>
          <a:bodyPr vert="horz" lIns="91440" tIns="45720" rIns="91440" bIns="45720" rtlCol="0" anchor="ctr">
            <a:normAutofit/>
          </a:bodyPr>
          <a:lstStyle>
            <a:defPPr>
              <a:defRPr lang="sv-SE"/>
            </a:defPPr>
            <a:lvl1pPr>
              <a:spcBef>
                <a:spcPct val="0"/>
              </a:spcBef>
              <a:buNone/>
              <a:defRPr sz="2800" b="1" baseline="0">
                <a:solidFill>
                  <a:schemeClr val="bg1"/>
                </a:solidFill>
                <a:latin typeface="+mj-lt"/>
                <a:ea typeface="+mj-ea"/>
                <a:cs typeface="Helvetica"/>
              </a:defRPr>
            </a:lvl1pPr>
          </a:lstStyle>
          <a:p>
            <a:r>
              <a:rPr lang="en-US" dirty="0" smtClean="0"/>
              <a:t>SIM FILAMENT PSU</a:t>
            </a:r>
            <a:endParaRPr lang="en-GB" dirty="0"/>
          </a:p>
        </p:txBody>
      </p:sp>
      <p:sp>
        <p:nvSpPr>
          <p:cNvPr id="15" name="Rectangle 14"/>
          <p:cNvSpPr/>
          <p:nvPr/>
        </p:nvSpPr>
        <p:spPr>
          <a:xfrm>
            <a:off x="2195736" y="1563603"/>
            <a:ext cx="4572000" cy="646331"/>
          </a:xfrm>
          <a:prstGeom prst="rect">
            <a:avLst/>
          </a:prstGeom>
        </p:spPr>
        <p:txBody>
          <a:bodyPr>
            <a:spAutoFit/>
          </a:bodyPr>
          <a:lstStyle/>
          <a:p>
            <a:pPr algn="ctr"/>
            <a:r>
              <a:rPr lang="en-US" dirty="0" smtClean="0">
                <a:solidFill>
                  <a:srgbClr val="000000"/>
                </a:solidFill>
                <a:latin typeface="Calibri" panose="020F0502020204030204" pitchFamily="34" charset="0"/>
              </a:rPr>
              <a:t>Filament PSU control </a:t>
            </a:r>
          </a:p>
          <a:p>
            <a:pPr algn="ctr"/>
            <a:r>
              <a:rPr lang="en-US" dirty="0" smtClean="0">
                <a:solidFill>
                  <a:srgbClr val="000000"/>
                </a:solidFill>
                <a:latin typeface="Calibri" panose="020F0502020204030204" pitchFamily="34" charset="0"/>
              </a:rPr>
              <a:t>and protection function</a:t>
            </a:r>
            <a:endParaRPr lang="en-US" dirty="0"/>
          </a:p>
        </p:txBody>
      </p:sp>
      <p:sp>
        <p:nvSpPr>
          <p:cNvPr id="16" name="Rectangle 15"/>
          <p:cNvSpPr/>
          <p:nvPr/>
        </p:nvSpPr>
        <p:spPr>
          <a:xfrm>
            <a:off x="457200" y="5892581"/>
            <a:ext cx="3744416" cy="646331"/>
          </a:xfrm>
          <a:prstGeom prst="rect">
            <a:avLst/>
          </a:prstGeom>
        </p:spPr>
        <p:txBody>
          <a:bodyPr wrap="square">
            <a:spAutoFit/>
          </a:bodyPr>
          <a:lstStyle/>
          <a:p>
            <a:r>
              <a:rPr lang="en-US" sz="1200" dirty="0" smtClean="0"/>
              <a:t>+/- I, read back monitor: The function monitors whether the I-setting will the same that the PLC is reading from the I-monitor.</a:t>
            </a:r>
            <a:endParaRPr lang="en-US" sz="1200" dirty="0"/>
          </a:p>
        </p:txBody>
      </p:sp>
      <p:pic>
        <p:nvPicPr>
          <p:cNvPr id="17" name="Picture 16"/>
          <p:cNvPicPr>
            <a:picLocks noChangeAspect="1"/>
          </p:cNvPicPr>
          <p:nvPr/>
        </p:nvPicPr>
        <p:blipFill>
          <a:blip r:embed="rId6"/>
          <a:stretch>
            <a:fillRect/>
          </a:stretch>
        </p:blipFill>
        <p:spPr>
          <a:xfrm>
            <a:off x="2078029" y="4005064"/>
            <a:ext cx="693771" cy="784854"/>
          </a:xfrm>
          <a:prstGeom prst="rect">
            <a:avLst/>
          </a:prstGeom>
        </p:spPr>
      </p:pic>
      <p:pic>
        <p:nvPicPr>
          <p:cNvPr id="18" name="Picture 17"/>
          <p:cNvPicPr>
            <a:picLocks noChangeAspect="1"/>
          </p:cNvPicPr>
          <p:nvPr/>
        </p:nvPicPr>
        <p:blipFill>
          <a:blip r:embed="rId7"/>
          <a:stretch>
            <a:fillRect/>
          </a:stretch>
        </p:blipFill>
        <p:spPr>
          <a:xfrm>
            <a:off x="5148064" y="2276548"/>
            <a:ext cx="3456384" cy="4135408"/>
          </a:xfrm>
          <a:prstGeom prst="rect">
            <a:avLst/>
          </a:prstGeom>
        </p:spPr>
      </p:pic>
      <p:pic>
        <p:nvPicPr>
          <p:cNvPr id="19" name="Picture 18"/>
          <p:cNvPicPr>
            <a:picLocks noChangeAspect="1"/>
          </p:cNvPicPr>
          <p:nvPr/>
        </p:nvPicPr>
        <p:blipFill>
          <a:blip r:embed="rId8"/>
          <a:stretch>
            <a:fillRect/>
          </a:stretch>
        </p:blipFill>
        <p:spPr>
          <a:xfrm>
            <a:off x="199375" y="2276872"/>
            <a:ext cx="4302557" cy="3744416"/>
          </a:xfrm>
          <a:prstGeom prst="rect">
            <a:avLst/>
          </a:prstGeom>
        </p:spPr>
      </p:pic>
    </p:spTree>
    <p:extLst>
      <p:ext uri="{BB962C8B-B14F-4D97-AF65-F5344CB8AC3E}">
        <p14:creationId xmlns:p14="http://schemas.microsoft.com/office/powerpoint/2010/main" val="9543588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ESS Core Powerpoin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21325</TotalTime>
  <Words>2279</Words>
  <Application>Microsoft Office PowerPoint</Application>
  <PresentationFormat>On-screen Show (4:3)</PresentationFormat>
  <Paragraphs>657</Paragraphs>
  <Slides>42</Slides>
  <Notes>18</Notes>
  <HiddenSlides>3</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42</vt:i4>
      </vt:variant>
    </vt:vector>
  </HeadingPairs>
  <TitlesOfParts>
    <vt:vector size="51" baseType="lpstr">
      <vt:lpstr>Arial</vt:lpstr>
      <vt:lpstr>Calibri</vt:lpstr>
      <vt:lpstr>Helvetica</vt:lpstr>
      <vt:lpstr>Helvetica Light</vt:lpstr>
      <vt:lpstr>Helvetica Neue Light</vt:lpstr>
      <vt:lpstr>Liberation Sans</vt:lpstr>
      <vt:lpstr>Times New Roman</vt:lpstr>
      <vt:lpstr>Wingdings</vt:lpstr>
      <vt:lpstr>ESS Core Powerpoint</vt:lpstr>
      <vt:lpstr>RF Local Protection System RF Cell review</vt:lpstr>
      <vt:lpstr>PowerPoint Presentation</vt:lpstr>
      <vt:lpstr>PowerPoint Presentation</vt:lpstr>
      <vt:lpstr>PowerPoint Presentation</vt:lpstr>
      <vt:lpstr>RF overall system diagram</vt:lpstr>
      <vt:lpstr>RF system diagram</vt:lpstr>
      <vt:lpstr>PowerPoint Presentation</vt:lpstr>
      <vt:lpstr>PowerPoint Presentation</vt:lpstr>
      <vt:lpstr>PowerPoint Presentation</vt:lpstr>
      <vt:lpstr>PowerPoint Presentation</vt:lpstr>
      <vt:lpstr>PowerPoint Presentation</vt:lpstr>
      <vt:lpstr>PLC Machine State</vt:lpstr>
      <vt:lpstr>PLC Machine State</vt:lpstr>
      <vt:lpstr>PowerPoint Presentation</vt:lpstr>
      <vt:lpstr>PLC hardware layout</vt:lpstr>
      <vt:lpstr>PowerPoint Presentation</vt:lpstr>
      <vt:lpstr>FIM – RF-DC converter based on LTC5530 </vt:lpstr>
      <vt:lpstr>PowerPoint Presentation</vt:lpstr>
      <vt:lpstr>PowerPoint Presentation</vt:lpstr>
      <vt:lpstr>PowerPoint Presentation</vt:lpstr>
      <vt:lpstr>PowerPoint Presentation</vt:lpstr>
      <vt:lpstr>FPGA Machine State</vt:lpstr>
      <vt:lpstr>FPGA Machine State</vt:lpstr>
      <vt:lpstr>FPGA Machine State</vt:lpstr>
      <vt:lpstr>PowerPoint Presentation</vt:lpstr>
      <vt:lpstr>RFLPS FIM – Cavity Interface</vt:lpstr>
      <vt:lpstr>RF-LPS FIM – ICS supported</vt:lpstr>
      <vt:lpstr>RF-LPS FIM – ICS supported</vt:lpstr>
      <vt:lpstr>PowerPoint Presentation</vt:lpstr>
      <vt:lpstr>Communication overview</vt:lpstr>
      <vt:lpstr>EPICS - Expert User Interface</vt:lpstr>
      <vt:lpstr>EPICS - non-expert User Interface</vt:lpstr>
      <vt:lpstr>PowerPoint Presentation</vt:lpstr>
      <vt:lpstr>PowerPoint Presentation</vt:lpstr>
      <vt:lpstr>Test stand integration</vt:lpstr>
      <vt:lpstr>PowerPoint Presentation</vt:lpstr>
      <vt:lpstr>Toshiba Klystron commissioning</vt:lpstr>
      <vt:lpstr>RF-LPS FIM – NI cRIO</vt:lpstr>
      <vt:lpstr>Intermediate box for cooling cabling</vt:lpstr>
      <vt:lpstr>PowerPoint Presentation</vt:lpstr>
      <vt:lpstr>Electrical documentation</vt:lpstr>
      <vt:lpstr>PowerPoint Presentation</vt:lpstr>
    </vt:vector>
  </TitlesOfParts>
  <Company>ESS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Heléne Björkman</dc:creator>
  <cp:lastModifiedBy>Rafael Montano</cp:lastModifiedBy>
  <cp:revision>712</cp:revision>
  <dcterms:created xsi:type="dcterms:W3CDTF">2013-10-29T16:05:10Z</dcterms:created>
  <dcterms:modified xsi:type="dcterms:W3CDTF">2017-05-11T11:41:55Z</dcterms:modified>
</cp:coreProperties>
</file>