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455" r:id="rId3"/>
    <p:sldId id="526" r:id="rId4"/>
    <p:sldId id="557" r:id="rId5"/>
    <p:sldId id="552" r:id="rId6"/>
    <p:sldId id="528" r:id="rId7"/>
    <p:sldId id="560" r:id="rId8"/>
    <p:sldId id="553" r:id="rId9"/>
    <p:sldId id="568" r:id="rId10"/>
    <p:sldId id="561" r:id="rId11"/>
    <p:sldId id="562" r:id="rId12"/>
    <p:sldId id="564" r:id="rId13"/>
    <p:sldId id="565" r:id="rId14"/>
    <p:sldId id="566" r:id="rId15"/>
    <p:sldId id="563" r:id="rId16"/>
    <p:sldId id="567" r:id="rId17"/>
    <p:sldId id="52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CFF93"/>
    <a:srgbClr val="00FF00"/>
    <a:srgbClr val="800000"/>
    <a:srgbClr val="000000"/>
    <a:srgbClr val="408000"/>
    <a:srgbClr val="008040"/>
    <a:srgbClr val="800040"/>
    <a:srgbClr val="40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89"/>
    <p:restoredTop sz="50000" autoAdjust="0"/>
  </p:normalViewPr>
  <p:slideViewPr>
    <p:cSldViewPr snapToGrid="0" snapToObjects="1">
      <p:cViewPr varScale="1">
        <p:scale>
          <a:sx n="127" d="100"/>
          <a:sy n="127" d="100"/>
        </p:scale>
        <p:origin x="68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2A830-38A4-8944-BCBF-85BD8116FDA5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E1298-E1C2-F040-879E-8FA32C3DB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730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9BCA9-1CE0-DA44-BE7F-3DBE22FAA1A4}" type="datetimeFigureOut">
              <a:rPr lang="en-US" smtClean="0"/>
              <a:t>5/11/17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DA8EA-CDBC-5146-BD43-804A34D3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0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781E-7A6E-9C4E-95B4-5A17061EA62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5/11/17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6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9241-F49B-954F-B935-9643CD4647C3}" type="datetime1">
              <a:rPr lang="en-US" smtClean="0"/>
              <a:t>5/11/17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3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2C40-3ADE-9545-8103-3A0EC2E18491}" type="datetime1">
              <a:rPr lang="en-US" smtClean="0"/>
              <a:t>5/11/17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2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413-1BEB-6146-A404-A707F8BD91D6}" type="datetime1">
              <a:rPr lang="en-US" smtClean="0"/>
              <a:t>5/11/17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9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D94A-2FCD-7D41-BC26-C92C4C766789}" type="datetime1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3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05365-3FEC-2742-A6D8-B40F7AE2355D}" type="datetime1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3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0FE06-47C7-414A-BF96-5695B5173955}" type="datetime1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7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66C6-8CCC-E34F-A8AA-44ADC9ACB993}" type="datetime1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0429-9D6A-E04A-90AC-A6E03AFEBCD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5/11/17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5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3FCA-D960-9544-AE04-7339958583CA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5/11/17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7D51-02C7-5843-AB2D-C66F88FA09C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5/11/17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95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45B16-9B63-428E-AC01-2B905A6F4506}" type="slidenum">
              <a:rPr lang="pt-PT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pt-P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01685" y="6560728"/>
            <a:ext cx="824082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 sz="1300" i="1" dirty="0" smtClean="0">
                <a:solidFill>
                  <a:srgbClr val="91581F"/>
                </a:solidFill>
                <a:latin typeface="Franklin Gothic Book" pitchFamily="32" charset="0"/>
              </a:rPr>
              <a:t>Klystron Modulators for ESS	Carlos A. Martins – ESS AB, Accelerator Division, RF Group</a:t>
            </a:r>
          </a:p>
        </p:txBody>
      </p:sp>
    </p:spTree>
    <p:extLst>
      <p:ext uri="{BB962C8B-B14F-4D97-AF65-F5344CB8AC3E}">
        <p14:creationId xmlns:p14="http://schemas.microsoft.com/office/powerpoint/2010/main" val="158940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9E71-73BE-944F-B05D-36AA43F9C8D2}" type="datetime1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9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170A-9EC9-6240-A3A8-94778E7A0980}" type="datetime1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8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D6DF-89C8-4145-B3E0-688CE4709ADB}" type="datetime1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52D5-ACB9-3249-BB88-04083AB7CEFD}" type="datetime1">
              <a:rPr lang="en-US" smtClean="0"/>
              <a:t>5/11/17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5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247C309-7917-5B42-B26C-0E405662B9A8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5/11/17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93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8704-8C2A-A944-BD72-C955B0D55B86}" type="datetime1">
              <a:rPr lang="en-US" smtClean="0"/>
              <a:t>5/11/17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7551-655E-4243-AF44-754CE67D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Reference Distribution System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Rihua Zeng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RF Cell Review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2017-May-11</a:t>
            </a:r>
          </a:p>
        </p:txBody>
      </p:sp>
    </p:spTree>
    <p:extLst>
      <p:ext uri="{BB962C8B-B14F-4D97-AF65-F5344CB8AC3E}">
        <p14:creationId xmlns:p14="http://schemas.microsoft.com/office/powerpoint/2010/main" val="33830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in Test(Temperature Control)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132" y="1757045"/>
            <a:ext cx="3469641" cy="2255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289" y="1847223"/>
            <a:ext cx="4588932" cy="22786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422" y="4239665"/>
            <a:ext cx="5757333" cy="225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5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Prototye</a:t>
            </a:r>
            <a:r>
              <a:rPr lang="en-US" dirty="0" smtClean="0"/>
              <a:t> in Test (Installation)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768" y="2279093"/>
            <a:ext cx="4659723" cy="349479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4974" y="1744269"/>
            <a:ext cx="3014981" cy="209501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0333" y="3839281"/>
            <a:ext cx="4385733" cy="251706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813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15.03.20017, ESS,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Pressure and Humidity Control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2174966" y="6356350"/>
            <a:ext cx="5619206" cy="365125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PRDS Pressure and Humidity Stabilization and PRDS Installation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(W.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Wierba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57066" y="1609943"/>
            <a:ext cx="8593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pressure of Nitrogen will be reduced to ~2 </a:t>
            </a:r>
            <a:r>
              <a:rPr lang="en-US" sz="1600" dirty="0" smtClean="0"/>
              <a:t>Bar</a:t>
            </a:r>
            <a:r>
              <a:rPr lang="pl-PL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Precision </a:t>
            </a:r>
            <a:r>
              <a:rPr lang="en-US" sz="1600" dirty="0"/>
              <a:t>absolute pressure reducer will provide gas pressure set to 1100 </a:t>
            </a:r>
            <a:r>
              <a:rPr lang="en-US" sz="1600" dirty="0" err="1"/>
              <a:t>mBar</a:t>
            </a:r>
            <a:r>
              <a:rPr lang="en-US" sz="1600" dirty="0"/>
              <a:t>. </a:t>
            </a:r>
            <a:endParaRPr lang="pl-PL" sz="1600" dirty="0" smtClean="0"/>
          </a:p>
        </p:txBody>
      </p:sp>
      <p:pic>
        <p:nvPicPr>
          <p:cNvPr id="9" name="Obraz 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04" y="2504237"/>
            <a:ext cx="7079368" cy="33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15.03.2017,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Update for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PRL Planning, K. Czuba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85345"/>
              </p:ext>
            </p:extLst>
          </p:nvPr>
        </p:nvGraphicFramePr>
        <p:xfrm>
          <a:off x="259079" y="1733660"/>
          <a:ext cx="8752015" cy="1138661"/>
        </p:xfrm>
        <a:graphic>
          <a:graphicData uri="http://schemas.openxmlformats.org/drawingml/2006/table">
            <a:tbl>
              <a:tblPr firstRow="1" bandRow="1"/>
              <a:tblGrid>
                <a:gridCol w="292225"/>
                <a:gridCol w="2008484"/>
                <a:gridCol w="758477"/>
                <a:gridCol w="1306956"/>
                <a:gridCol w="3260815"/>
                <a:gridCol w="96357"/>
                <a:gridCol w="104853"/>
                <a:gridCol w="81741"/>
                <a:gridCol w="81742"/>
                <a:gridCol w="98487"/>
                <a:gridCol w="102723"/>
                <a:gridCol w="94317"/>
                <a:gridCol w="88030"/>
                <a:gridCol w="94317"/>
                <a:gridCol w="100605"/>
                <a:gridCol w="88030"/>
                <a:gridCol w="93856"/>
              </a:tblGrid>
              <a:tr h="3531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No.</a:t>
                      </a:r>
                      <a:endParaRPr lang="en-US" sz="1200" b="1" dirty="0"/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Activity</a:t>
                      </a:r>
                      <a:endParaRPr lang="en-US" sz="1200" b="1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Dates</a:t>
                      </a:r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Who</a:t>
                      </a:r>
                      <a:endParaRPr lang="en-US" sz="1200" b="1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Comments</a:t>
                      </a:r>
                      <a:endParaRPr lang="en-US" sz="1200" b="1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Q1</a:t>
                      </a:r>
                      <a:endParaRPr lang="en-US" sz="1200" b="1" dirty="0"/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Q2</a:t>
                      </a:r>
                      <a:endParaRPr lang="en-US" sz="1200" b="1" dirty="0"/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Q3</a:t>
                      </a:r>
                      <a:endParaRPr lang="en-US" sz="1200" b="1" dirty="0"/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Q4</a:t>
                      </a:r>
                      <a:endParaRPr lang="en-US" sz="1200" b="1" dirty="0"/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855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Installations</a:t>
                      </a:r>
                      <a:endParaRPr lang="en-US" sz="1200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August – December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+ cont.</a:t>
                      </a:r>
                      <a:r>
                        <a:rPr lang="en-US" sz="1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</a:rPr>
                        <a:t>in 2018</a:t>
                      </a:r>
                      <a:endParaRPr lang="en-US" sz="1200" dirty="0">
                        <a:solidFill>
                          <a:srgbClr val="C00000"/>
                        </a:solidFill>
                      </a:endParaRPr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r>
                        <a:rPr lang="en-US" sz="1200" baseline="0" dirty="0" smtClean="0"/>
                        <a:t> + i</a:t>
                      </a:r>
                      <a:r>
                        <a:rPr lang="en-US" sz="1200" dirty="0" smtClean="0"/>
                        <a:t>nstallation team</a:t>
                      </a:r>
                      <a:endParaRPr lang="en-US" sz="1200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Plan to hire additional persons for installation work</a:t>
                      </a:r>
                      <a:endParaRPr lang="en-US" sz="1200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000" marR="27000" marT="27000" marB="27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27000" marR="27000" marT="27000" marB="27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67" y="3019009"/>
            <a:ext cx="8875627" cy="29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Preparation in June, July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Safety Training for Partners</a:t>
            </a:r>
          </a:p>
          <a:p>
            <a:endParaRPr lang="en-US" dirty="0" smtClean="0"/>
          </a:p>
          <a:p>
            <a:r>
              <a:rPr lang="en-US" dirty="0" smtClean="0"/>
              <a:t>Tunnel measurement and marker</a:t>
            </a:r>
          </a:p>
          <a:p>
            <a:endParaRPr lang="en-US" dirty="0" smtClean="0"/>
          </a:p>
          <a:p>
            <a:r>
              <a:rPr lang="en-US" dirty="0" smtClean="0"/>
              <a:t>Trial of installation for one section in Front End Building(or somewhere else)</a:t>
            </a:r>
          </a:p>
          <a:p>
            <a:pPr lvl="1"/>
            <a:r>
              <a:rPr lang="en-US" dirty="0" smtClean="0"/>
              <a:t>Familiar with environment</a:t>
            </a:r>
          </a:p>
          <a:p>
            <a:pPr lvl="1"/>
            <a:r>
              <a:rPr lang="en-US" dirty="0" smtClean="0"/>
              <a:t>Test logistic and inventory</a:t>
            </a:r>
          </a:p>
          <a:p>
            <a:pPr lvl="1"/>
            <a:r>
              <a:rPr lang="en-US" dirty="0" smtClean="0"/>
              <a:t>Test the transport sequence</a:t>
            </a:r>
          </a:p>
          <a:p>
            <a:pPr lvl="1"/>
            <a:r>
              <a:rPr lang="en-US" dirty="0" smtClean="0"/>
              <a:t>Test installation sequence</a:t>
            </a:r>
          </a:p>
          <a:p>
            <a:pPr lvl="1"/>
            <a:r>
              <a:rPr lang="en-US" dirty="0" smtClean="0"/>
              <a:t>Develop ‘routine’ for daily work-flow</a:t>
            </a:r>
          </a:p>
          <a:p>
            <a:pPr lvl="1"/>
            <a:r>
              <a:rPr lang="en-US" dirty="0" smtClean="0"/>
              <a:t>Build collaboration-coordination with work area managers</a:t>
            </a:r>
          </a:p>
          <a:p>
            <a:pPr lvl="1"/>
            <a:r>
              <a:rPr lang="is-IS" dirty="0" smtClean="0"/>
              <a:t>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0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WSCP to be done this month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87" y="1983564"/>
            <a:ext cx="4521531" cy="298823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747" y="1916289"/>
            <a:ext cx="4549053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6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0" y="3492501"/>
            <a:ext cx="5816600" cy="9017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Thanks!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934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3600" cy="4525963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 Design and In-Kind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Prototype</a:t>
            </a:r>
            <a:endParaRPr lang="en-US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altLang="zh-C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Installation soon in August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2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66889" y="1698045"/>
            <a:ext cx="8229600" cy="4377897"/>
          </a:xfrm>
        </p:spPr>
        <p:txBody>
          <a:bodyPr>
            <a:normAutofit fontScale="47500" lnSpcReduction="20000"/>
          </a:bodyPr>
          <a:lstStyle/>
          <a:p>
            <a:pPr lvl="0"/>
            <a:endParaRPr lang="en-US" dirty="0" smtClean="0">
              <a:solidFill>
                <a:srgbClr val="00B0F0"/>
              </a:solidFill>
            </a:endParaRPr>
          </a:p>
          <a:p>
            <a:pPr lvl="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Along the whole 600m tunnel, provide around 200 reference signals for LLRF, BPM and BSM with required power level, phase noise, and phase drift</a:t>
            </a:r>
          </a:p>
          <a:p>
            <a:pPr lvl="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Power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levels:</a:t>
            </a: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input power level: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dBm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MO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output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power levels: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BPM/BSM: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+15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dBm (±2 dB), i.e. +13 dBm…17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dBm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lvl="2"/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LLRF: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+17dBm(±2dB)</a:t>
            </a:r>
          </a:p>
          <a:p>
            <a:pPr lvl="2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Harmonics: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 than -60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dBc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Phase noise:</a:t>
            </a:r>
          </a:p>
          <a:p>
            <a:pPr lvl="1"/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Less than 100fs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over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00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Hz –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Hz (more detailed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specification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separated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document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at 704.42MHz</a:t>
            </a:r>
          </a:p>
          <a:p>
            <a:pPr lvl="1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Phase stability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requirements: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phase drift between neighboring outputs: 0.1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°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phase drifts between any PRL outputs: 2.0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°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short-term (during one RF pulse: ~3.5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): 0.1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°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558ED5"/>
                </a:solidFill>
                <a:sym typeface="Wingdings"/>
              </a:rPr>
              <a:t> Electrical </a:t>
            </a:r>
            <a:r>
              <a:rPr lang="en-GB" b="1" dirty="0">
                <a:solidFill>
                  <a:srgbClr val="558ED5"/>
                </a:solidFill>
                <a:sym typeface="Wingdings"/>
              </a:rPr>
              <a:t>l</a:t>
            </a:r>
            <a:r>
              <a:rPr lang="en-GB" b="1" dirty="0" smtClean="0">
                <a:solidFill>
                  <a:srgbClr val="558ED5"/>
                </a:solidFill>
              </a:rPr>
              <a:t>ength </a:t>
            </a:r>
            <a:r>
              <a:rPr lang="en-GB" b="1" dirty="0">
                <a:solidFill>
                  <a:srgbClr val="558ED5"/>
                </a:solidFill>
              </a:rPr>
              <a:t>change of </a:t>
            </a:r>
            <a:r>
              <a:rPr lang="en-GB" b="1" dirty="0" smtClean="0">
                <a:solidFill>
                  <a:srgbClr val="558ED5"/>
                </a:solidFill>
              </a:rPr>
              <a:t>whole </a:t>
            </a:r>
            <a:r>
              <a:rPr lang="en-GB" b="1" dirty="0">
                <a:solidFill>
                  <a:srgbClr val="558ED5"/>
                </a:solidFill>
              </a:rPr>
              <a:t>line </a:t>
            </a:r>
            <a:r>
              <a:rPr lang="en-GB" b="1" dirty="0">
                <a:solidFill>
                  <a:srgbClr val="FF0000"/>
                </a:solidFill>
              </a:rPr>
              <a:t>(600 meters) </a:t>
            </a:r>
            <a:r>
              <a:rPr lang="en-GB" b="1" dirty="0">
                <a:solidFill>
                  <a:srgbClr val="558ED5"/>
                </a:solidFill>
              </a:rPr>
              <a:t>should be:</a:t>
            </a:r>
          </a:p>
          <a:p>
            <a:pPr marL="457200" lvl="1" indent="0" algn="ctr">
              <a:buNone/>
            </a:pPr>
            <a:r>
              <a:rPr lang="en-GB" sz="3600" b="1" dirty="0">
                <a:solidFill>
                  <a:srgbClr val="FF0000"/>
                </a:solidFill>
              </a:rPr>
              <a:t>ΔL(T, P) &lt; ±2 mm </a:t>
            </a:r>
          </a:p>
          <a:p>
            <a:pPr lvl="1"/>
            <a:endParaRPr lang="en-GB" b="1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15.03.2017, Lund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Parameter Requirements</a:t>
            </a:r>
            <a:endParaRPr lang="en-US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 smtClean="0">
                <a:solidFill>
                  <a:prstClr val="black">
                    <a:tint val="75000"/>
                  </a:prstClr>
                </a:solidFill>
              </a:rPr>
              <a:t>PRL Overview and Requirements, K. Czuba</a:t>
            </a:r>
          </a:p>
        </p:txBody>
      </p:sp>
    </p:spTree>
    <p:extLst>
      <p:ext uri="{BB962C8B-B14F-4D97-AF65-F5344CB8AC3E}">
        <p14:creationId xmlns:p14="http://schemas.microsoft.com/office/powerpoint/2010/main" val="1693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Starting Point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other facilities are using: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Content Placeholder 4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7900" y="3444825"/>
            <a:ext cx="4000500" cy="2654300"/>
          </a:xfrm>
          <a:prstGeom prst="rect">
            <a:avLst/>
          </a:prstGeom>
        </p:spPr>
      </p:pic>
      <p:pic>
        <p:nvPicPr>
          <p:cNvPr id="6" name="Content Placeholder 4" descr="PhaseLineInSN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50" y="3444825"/>
            <a:ext cx="4038600" cy="2654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250" y="2094347"/>
            <a:ext cx="3238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SNS: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Rigid line/Coaxial cable for LLRF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Optical fiber for BPM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Distribution in Tunnel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Temperature control by heating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3150" y="2094347"/>
            <a:ext cx="3340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JPARC: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Rigid line/Coaxial cable for BPM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Optical fiber for LLRF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Distribution in Klystron Gallery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Temperature control by cooling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7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Design Context at ESS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Start from SNS and JPARC experience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Strongly recommended to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synchronize RF and BI reference </a:t>
            </a:r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signals (from the same source)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Successfully integrate PID feedback loop in EPICS in LTH prototype</a:t>
            </a: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Thoroughly phase drift characterization of RF cables, RF components, and Rigid line.</a:t>
            </a:r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700" y="3978275"/>
            <a:ext cx="3708400" cy="2167466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142438"/>
              </p:ext>
            </p:extLst>
          </p:nvPr>
        </p:nvGraphicFramePr>
        <p:xfrm>
          <a:off x="4356100" y="3978275"/>
          <a:ext cx="3810000" cy="237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Document" r:id="rId5" imgW="5715000" imgH="3568700" progId="Word.Document.12">
                  <p:embed/>
                </p:oleObj>
              </mc:Choice>
              <mc:Fallback>
                <p:oleObj name="Document" r:id="rId5" imgW="5715000" imgH="356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6100" y="3978275"/>
                        <a:ext cx="3810000" cy="2379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0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/>
          </a:bodyPr>
          <a:lstStyle/>
          <a:p>
            <a:r>
              <a:rPr lang="en-US" sz="3600" noProof="0" dirty="0" smtClean="0"/>
              <a:t>System Layout</a:t>
            </a:r>
            <a:endParaRPr lang="en-US" sz="3600" noProof="0" dirty="0"/>
          </a:p>
        </p:txBody>
      </p:sp>
      <p:sp>
        <p:nvSpPr>
          <p:cNvPr id="13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051720" y="6356350"/>
            <a:ext cx="5112568" cy="365125"/>
          </a:xfrm>
        </p:spPr>
        <p:txBody>
          <a:bodyPr/>
          <a:lstStyle/>
          <a:p>
            <a:r>
              <a:rPr lang="pl-PL" dirty="0" smtClean="0"/>
              <a:t>PRDS Architecture and </a:t>
            </a:r>
            <a:r>
              <a:rPr lang="pl-PL" dirty="0" err="1" smtClean="0"/>
              <a:t>Topology</a:t>
            </a:r>
            <a:r>
              <a:rPr lang="pl-PL" dirty="0" smtClean="0"/>
              <a:t>, </a:t>
            </a:r>
            <a:r>
              <a:rPr lang="en-US" dirty="0"/>
              <a:t>M. </a:t>
            </a:r>
            <a:r>
              <a:rPr lang="en-US" dirty="0" err="1"/>
              <a:t>Zukocinski</a:t>
            </a:r>
            <a:r>
              <a:rPr lang="en-US" dirty="0"/>
              <a:t>, </a:t>
            </a:r>
            <a:r>
              <a:rPr lang="en-US" dirty="0" smtClean="0"/>
              <a:t>WUT</a:t>
            </a:r>
            <a:endParaRPr lang="en-US" dirty="0"/>
          </a:p>
        </p:txBody>
      </p:sp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8255D15-7724-4BF4-B539-954004ED6E2F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16" name="Picture 2" descr="Znalezione obrazy dla zapytania ise pw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9" y="6372750"/>
            <a:ext cx="668655" cy="368618"/>
          </a:xfrm>
          <a:prstGeom prst="rect">
            <a:avLst/>
          </a:prstGeom>
          <a:noFill/>
        </p:spPr>
      </p:pic>
      <p:pic>
        <p:nvPicPr>
          <p:cNvPr id="15362" name="Picture 2" descr="H:\ESS\dokumenty\path6999-0-1-7-3-0-5-2-9-7-7-9-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979005" cy="5268216"/>
          </a:xfrm>
          <a:prstGeom prst="rect">
            <a:avLst/>
          </a:prstGeom>
          <a:noFill/>
        </p:spPr>
      </p:pic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1</a:t>
            </a:r>
            <a:r>
              <a:rPr lang="en-US" dirty="0" smtClean="0"/>
              <a:t>5</a:t>
            </a:r>
            <a:r>
              <a:rPr lang="pl-PL" dirty="0" smtClean="0"/>
              <a:t>.0</a:t>
            </a:r>
            <a:r>
              <a:rPr lang="en-US" dirty="0" smtClean="0"/>
              <a:t>3</a:t>
            </a:r>
            <a:r>
              <a:rPr lang="pl-PL" dirty="0" smtClean="0"/>
              <a:t>.2017, </a:t>
            </a:r>
            <a:r>
              <a:rPr lang="en-US" dirty="0" smtClean="0"/>
              <a:t>Lund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0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48"/>
            <a:ext cx="7139136" cy="1143000"/>
          </a:xfrm>
        </p:spPr>
        <p:txBody>
          <a:bodyPr/>
          <a:lstStyle/>
          <a:p>
            <a:r>
              <a:rPr lang="en-US" dirty="0" smtClean="0"/>
              <a:t>System Functions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87"/>
            <a:ext cx="8229600" cy="1046839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Two RF Frequencies(352.21MHz&amp;704.42MHz) running in the same rigid line along the tunnel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The whole system divided into around 70 zones, each zone is controlled individually by PID loop in EPICS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56 taps offers LLRF/BPM/BSM reference signals (current 198 reference signals) at 15~18dBm power level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352783" y="2688662"/>
            <a:ext cx="7453337" cy="3757294"/>
            <a:chOff x="1586393" y="3057994"/>
            <a:chExt cx="6149643" cy="2858887"/>
          </a:xfrm>
        </p:grpSpPr>
        <p:grpSp>
          <p:nvGrpSpPr>
            <p:cNvPr id="36" name="Group 35"/>
            <p:cNvGrpSpPr/>
            <p:nvPr/>
          </p:nvGrpSpPr>
          <p:grpSpPr>
            <a:xfrm>
              <a:off x="1586393" y="3057994"/>
              <a:ext cx="6149643" cy="2858887"/>
              <a:chOff x="1586393" y="3057994"/>
              <a:chExt cx="6149643" cy="2858887"/>
            </a:xfrm>
          </p:grpSpPr>
          <p:pic>
            <p:nvPicPr>
              <p:cNvPr id="15" name="Picture 4" descr="H:\ESS\dokumenty\text13223-4-1-6-8-2-61-8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6393" y="3057994"/>
                <a:ext cx="4897481" cy="2858887"/>
              </a:xfrm>
              <a:prstGeom prst="rect">
                <a:avLst/>
              </a:prstGeom>
              <a:noFill/>
            </p:spPr>
          </p:pic>
          <p:sp>
            <p:nvSpPr>
              <p:cNvPr id="16" name="pole tekstowe 7"/>
              <p:cNvSpPr txBox="1"/>
              <p:nvPr/>
            </p:nvSpPr>
            <p:spPr>
              <a:xfrm>
                <a:off x="5168854" y="3149994"/>
                <a:ext cx="1045933" cy="226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00B050"/>
                    </a:solidFill>
                  </a:rPr>
                  <a:t>Interface to MO</a:t>
                </a:r>
              </a:p>
            </p:txBody>
          </p:sp>
          <p:cxnSp>
            <p:nvCxnSpPr>
              <p:cNvPr id="17" name="Łącznik prosty ze strzałką 8"/>
              <p:cNvCxnSpPr>
                <a:stCxn id="20" idx="1"/>
              </p:cNvCxnSpPr>
              <p:nvPr/>
            </p:nvCxnSpPr>
            <p:spPr>
              <a:xfrm flipH="1">
                <a:off x="4229386" y="3263434"/>
                <a:ext cx="939468" cy="18100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Łącznik prosty ze strzałką 10"/>
              <p:cNvCxnSpPr/>
              <p:nvPr/>
            </p:nvCxnSpPr>
            <p:spPr>
              <a:xfrm flipH="1">
                <a:off x="2058989" y="3254708"/>
                <a:ext cx="599325" cy="181281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pole tekstowe 11"/>
              <p:cNvSpPr txBox="1"/>
              <p:nvPr/>
            </p:nvSpPr>
            <p:spPr>
              <a:xfrm>
                <a:off x="2630851" y="3149994"/>
                <a:ext cx="859144" cy="226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rgbClr val="00B050"/>
                    </a:solidFill>
                  </a:rPr>
                  <a:t>ICS Interface</a:t>
                </a:r>
              </a:p>
            </p:txBody>
          </p:sp>
          <p:sp>
            <p:nvSpPr>
              <p:cNvPr id="20" name="pole tekstowe 13"/>
              <p:cNvSpPr txBox="1"/>
              <p:nvPr/>
            </p:nvSpPr>
            <p:spPr>
              <a:xfrm>
                <a:off x="6727541" y="5001855"/>
                <a:ext cx="1008495" cy="383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>
                    <a:solidFill>
                      <a:srgbClr val="00B050"/>
                    </a:solidFill>
                  </a:rPr>
                  <a:t>Interface to Local PRDS</a:t>
                </a:r>
              </a:p>
            </p:txBody>
          </p:sp>
          <p:cxnSp>
            <p:nvCxnSpPr>
              <p:cNvPr id="21" name="Łącznik prosty ze strzałką 14"/>
              <p:cNvCxnSpPr/>
              <p:nvPr/>
            </p:nvCxnSpPr>
            <p:spPr>
              <a:xfrm flipH="1" flipV="1">
                <a:off x="5788073" y="5106567"/>
                <a:ext cx="939468" cy="87263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/>
              <p:cNvGrpSpPr/>
              <p:nvPr/>
            </p:nvGrpSpPr>
            <p:grpSpPr>
              <a:xfrm>
                <a:off x="2552144" y="4201538"/>
                <a:ext cx="2808000" cy="648000"/>
                <a:chOff x="2552146" y="4201538"/>
                <a:chExt cx="2806977" cy="648000"/>
              </a:xfrm>
            </p:grpSpPr>
            <p:cxnSp>
              <p:nvCxnSpPr>
                <p:cNvPr id="22" name="Straight Connector 21"/>
                <p:cNvCxnSpPr/>
                <p:nvPr/>
              </p:nvCxnSpPr>
              <p:spPr>
                <a:xfrm>
                  <a:off x="3009346" y="4201538"/>
                  <a:ext cx="277" cy="648000"/>
                </a:xfrm>
                <a:prstGeom prst="line">
                  <a:avLst/>
                </a:prstGeom>
                <a:ln w="158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552146" y="4201538"/>
                  <a:ext cx="277" cy="648000"/>
                </a:xfrm>
                <a:prstGeom prst="line">
                  <a:avLst/>
                </a:prstGeom>
                <a:ln w="158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3479246" y="4201538"/>
                  <a:ext cx="277" cy="648000"/>
                </a:xfrm>
                <a:prstGeom prst="line">
                  <a:avLst/>
                </a:prstGeom>
                <a:ln w="158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3961846" y="4201538"/>
                  <a:ext cx="277" cy="648000"/>
                </a:xfrm>
                <a:prstGeom prst="line">
                  <a:avLst/>
                </a:prstGeom>
                <a:ln w="158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4419046" y="4201538"/>
                  <a:ext cx="277" cy="648000"/>
                </a:xfrm>
                <a:prstGeom prst="line">
                  <a:avLst/>
                </a:prstGeom>
                <a:ln w="158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888946" y="4201538"/>
                  <a:ext cx="277" cy="648000"/>
                </a:xfrm>
                <a:prstGeom prst="line">
                  <a:avLst/>
                </a:prstGeom>
                <a:ln w="158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358846" y="4201538"/>
                  <a:ext cx="277" cy="648000"/>
                </a:xfrm>
                <a:prstGeom prst="line">
                  <a:avLst/>
                </a:prstGeom>
                <a:ln w="15875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5" name="TextBox 34"/>
              <p:cNvSpPr txBox="1"/>
              <p:nvPr/>
            </p:nvSpPr>
            <p:spPr>
              <a:xfrm>
                <a:off x="5727681" y="4232639"/>
                <a:ext cx="600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sz="2400" dirty="0" smtClean="0"/>
                  <a:t>…</a:t>
                </a:r>
                <a:endParaRPr lang="en-US" sz="2400" dirty="0"/>
              </a:p>
            </p:txBody>
          </p:sp>
        </p:grpSp>
        <p:cxnSp>
          <p:nvCxnSpPr>
            <p:cNvPr id="37" name="Straight Connector 36"/>
            <p:cNvCxnSpPr/>
            <p:nvPr/>
          </p:nvCxnSpPr>
          <p:spPr>
            <a:xfrm>
              <a:off x="5778967" y="4201538"/>
              <a:ext cx="277" cy="648000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7024223" y="6424723"/>
            <a:ext cx="1421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M. </a:t>
            </a:r>
            <a:r>
              <a:rPr lang="en-US" sz="1200" dirty="0" err="1" smtClean="0"/>
              <a:t>Zukocinski</a:t>
            </a:r>
            <a:r>
              <a:rPr lang="en-US" sz="1200" dirty="0" smtClean="0"/>
              <a:t>, WUT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85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Scope of </a:t>
            </a:r>
            <a:r>
              <a:rPr lang="en-US" b="1" dirty="0" err="1" smtClean="0"/>
              <a:t>InKind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572574" y="3384431"/>
            <a:ext cx="2231326" cy="1034853"/>
            <a:chOff x="800143" y="2580635"/>
            <a:chExt cx="1720004" cy="1073809"/>
          </a:xfrm>
        </p:grpSpPr>
        <p:sp>
          <p:nvSpPr>
            <p:cNvPr id="25" name="Rectangle 24"/>
            <p:cNvSpPr/>
            <p:nvPr/>
          </p:nvSpPr>
          <p:spPr>
            <a:xfrm>
              <a:off x="800143" y="2580635"/>
              <a:ext cx="1720004" cy="107380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894508" y="2728118"/>
              <a:ext cx="1531273" cy="729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600" kern="1200" dirty="0" smtClean="0"/>
                <a:t>Detailed Design/Prototype/Installation/Commission</a:t>
              </a:r>
              <a:endParaRPr lang="en-US" sz="1600" kern="1200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6722175" y="3394908"/>
            <a:ext cx="1795650" cy="945833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System Integration to RF/Operation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44392" y="3428942"/>
            <a:ext cx="2144261" cy="998948"/>
            <a:chOff x="575403" y="2531264"/>
            <a:chExt cx="1751429" cy="729473"/>
          </a:xfrm>
        </p:grpSpPr>
        <p:sp>
          <p:nvSpPr>
            <p:cNvPr id="29" name="Rectangle 28"/>
            <p:cNvSpPr/>
            <p:nvPr/>
          </p:nvSpPr>
          <p:spPr>
            <a:xfrm>
              <a:off x="682888" y="2531264"/>
              <a:ext cx="1643944" cy="72947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575403" y="2557698"/>
              <a:ext cx="1751429" cy="7030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smtClean="0"/>
                <a:t>Conceptual design /</a:t>
              </a:r>
              <a:r>
                <a:rPr lang="en-US" sz="1600" kern="1200" smtClean="0"/>
                <a:t>Prototype</a:t>
              </a:r>
              <a:endParaRPr lang="en-US" sz="1600" kern="1200" dirty="0"/>
            </a:p>
          </p:txBody>
        </p:sp>
      </p:grpSp>
      <p:sp>
        <p:nvSpPr>
          <p:cNvPr id="31" name="Right Arrow 30"/>
          <p:cNvSpPr/>
          <p:nvPr/>
        </p:nvSpPr>
        <p:spPr>
          <a:xfrm>
            <a:off x="5803899" y="3762118"/>
            <a:ext cx="918276" cy="25108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2719133" y="3812466"/>
            <a:ext cx="822960" cy="231898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5985" y="3041511"/>
            <a:ext cx="174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ESS, LTH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518242" y="3041511"/>
            <a:ext cx="3034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InKind</a:t>
            </a:r>
            <a:r>
              <a:rPr lang="en-US" dirty="0" smtClean="0"/>
              <a:t> (2016 Oct ~2018 Dec)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87821" y="3021399"/>
            <a:ext cx="174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9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in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Obraz 9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00" y="1693005"/>
            <a:ext cx="4001234" cy="2687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623" y="3142545"/>
            <a:ext cx="4043302" cy="303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5446"/>
      </p:ext>
    </p:extLst>
  </p:cSld>
  <p:clrMapOvr>
    <a:masterClrMapping/>
  </p:clrMapOvr>
</p:sld>
</file>

<file path=ppt/theme/theme1.xml><?xml version="1.0" encoding="utf-8"?>
<a:theme xmlns:a="http://schemas.openxmlformats.org/drawingml/2006/main" name="1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28074</TotalTime>
  <Words>474</Words>
  <Application>Microsoft Macintosh PowerPoint</Application>
  <PresentationFormat>On-screen Show (4:3)</PresentationFormat>
  <Paragraphs>129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Franklin Gothic Book</vt:lpstr>
      <vt:lpstr>Wingdings</vt:lpstr>
      <vt:lpstr>宋体</vt:lpstr>
      <vt:lpstr>Arial</vt:lpstr>
      <vt:lpstr>1_ESS Core Powerpoint</vt:lpstr>
      <vt:lpstr>1_Office Theme</vt:lpstr>
      <vt:lpstr>Document</vt:lpstr>
      <vt:lpstr>Phase Reference Distribution System</vt:lpstr>
      <vt:lpstr>Outline</vt:lpstr>
      <vt:lpstr>Signal Parameter Requirements</vt:lpstr>
      <vt:lpstr>Starting Point</vt:lpstr>
      <vt:lpstr>Design Context at ESS</vt:lpstr>
      <vt:lpstr>System Layout</vt:lpstr>
      <vt:lpstr>System Functions</vt:lpstr>
      <vt:lpstr>Scope of InKind</vt:lpstr>
      <vt:lpstr>Prototype in Test</vt:lpstr>
      <vt:lpstr>Prototype in Test(Temperature Control)</vt:lpstr>
      <vt:lpstr>Prototye in Test (Installation)</vt:lpstr>
      <vt:lpstr>Air Pressure and Humidity Control</vt:lpstr>
      <vt:lpstr>Schedule Update for 2017</vt:lpstr>
      <vt:lpstr>Installation Preparation in June, July</vt:lpstr>
      <vt:lpstr>WSCP to be done this month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 User</dc:creator>
  <cp:lastModifiedBy>Microsoft Office User</cp:lastModifiedBy>
  <cp:revision>745</cp:revision>
  <cp:lastPrinted>2011-06-25T10:40:32Z</cp:lastPrinted>
  <dcterms:created xsi:type="dcterms:W3CDTF">2011-05-29T15:23:34Z</dcterms:created>
  <dcterms:modified xsi:type="dcterms:W3CDTF">2017-05-11T08:52:01Z</dcterms:modified>
</cp:coreProperties>
</file>