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9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676" autoAdjust="0"/>
  </p:normalViewPr>
  <p:slideViewPr>
    <p:cSldViewPr>
      <p:cViewPr varScale="1">
        <p:scale>
          <a:sx n="56" d="100"/>
          <a:sy n="56" d="100"/>
        </p:scale>
        <p:origin x="832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2017-05-10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41B54-37C2-44EA-9ACF-DDC926E938E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65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41B54-37C2-44EA-9ACF-DDC926E938E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32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10/05/2017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10/05/2017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10/05/2017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10/05/2017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10/05/2017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v-SE" dirty="0" smtClean="0"/>
              <a:t>Master Oscillator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Anders Svensson 2017-05-11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21799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ESS performance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0297" y="4581128"/>
            <a:ext cx="1368152" cy="4468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800" dirty="0" smtClean="0"/>
              <a:t>Jitter RMS: </a:t>
            </a:r>
            <a:endParaRPr lang="sv-SE" sz="1800" dirty="0"/>
          </a:p>
        </p:txBody>
      </p:sp>
      <p:pic>
        <p:nvPicPr>
          <p:cNvPr id="5" name="Bildobjekt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556792"/>
            <a:ext cx="4666667" cy="2619048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611560" y="1768416"/>
          <a:ext cx="34560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0000"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Offset [Hz]</a:t>
                      </a:r>
                      <a:endParaRPr lang="en-US" sz="1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Phase</a:t>
                      </a:r>
                      <a:r>
                        <a:rPr lang="sv-SE" sz="1200" baseline="0" dirty="0" smtClean="0"/>
                        <a:t> Noise [dBc/Hz]</a:t>
                      </a:r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88 MHz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352 MHz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704 MHz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-110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-98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-92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100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-123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-111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-105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1k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-148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-137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-135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10k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-156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-150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-155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100k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-162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-156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-160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1M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-162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-158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-165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50157" y="142116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Target values: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4355977" y="4365104"/>
          <a:ext cx="406152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31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2021"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BW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88 MHz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352 MHz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704 MHz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0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 smtClean="0"/>
                        <a:t>10 Hz.. 1 MHz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42 fs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37 fs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35 fs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021"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100 Hz.. 1 MHz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26 fs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17 fs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13 fs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717201" y="1812990"/>
            <a:ext cx="1735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smtClean="0"/>
              <a:t>DRO performance</a:t>
            </a:r>
            <a:endParaRPr 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55576" y="5301208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MO phase drift target:</a:t>
            </a:r>
          </a:p>
          <a:p>
            <a:r>
              <a:rPr lang="sv-SE" dirty="0" smtClean="0"/>
              <a:t>between 352 and 704 MHz: &lt; ± 0.05° (normalized to 704 MHz)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83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SNS </a:t>
            </a:r>
            <a:r>
              <a:rPr lang="sv-SE" dirty="0" err="1" smtClean="0"/>
              <a:t>performance</a:t>
            </a:r>
            <a:r>
              <a:rPr lang="sv-SE" dirty="0" smtClean="0"/>
              <a:t> (ESS)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123" y="1563370"/>
            <a:ext cx="32670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08" y="4361284"/>
            <a:ext cx="38004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9592" y="5877272"/>
            <a:ext cx="64807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Source: </a:t>
            </a:r>
            <a:r>
              <a:rPr lang="en-US" sz="1400" dirty="0"/>
              <a:t>THE SPALLATION NEUTRON SOURCE RF REFERENCE </a:t>
            </a:r>
            <a:r>
              <a:rPr lang="en-US" sz="1400" dirty="0" smtClean="0"/>
              <a:t>SYSTEM, </a:t>
            </a:r>
            <a:r>
              <a:rPr lang="en-US" sz="1200" dirty="0"/>
              <a:t>M. </a:t>
            </a:r>
            <a:r>
              <a:rPr lang="en-US" sz="1200" dirty="0" err="1"/>
              <a:t>Piller</a:t>
            </a:r>
            <a:r>
              <a:rPr lang="en-US" sz="1200" dirty="0"/>
              <a:t>, M. Champion, M. </a:t>
            </a:r>
            <a:r>
              <a:rPr lang="en-US" sz="1200" dirty="0" err="1"/>
              <a:t>Crofford</a:t>
            </a:r>
            <a:r>
              <a:rPr lang="en-US" sz="1200" dirty="0"/>
              <a:t>, H. Ma, ORNL/SNS, Oak Ridge, TN 37831, USA</a:t>
            </a:r>
          </a:p>
          <a:p>
            <a:r>
              <a:rPr lang="nn-NO" sz="1200" dirty="0"/>
              <a:t>L. Doolittle, LBNL, Berkeley, CA 94720, USA</a:t>
            </a:r>
            <a:endParaRPr lang="en-US" sz="1200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361334"/>
            <a:ext cx="32385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6742" y="3478942"/>
            <a:ext cx="3683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/>
              <a:t>Phase drift: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259632" y="393305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Reference Line: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147599" y="3933056"/>
            <a:ext cx="2519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Long term phase drift: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47599" y="329427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Part of MO phase drift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4628393" y="4818534"/>
            <a:ext cx="3471533" cy="26856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407274" y="3663608"/>
            <a:ext cx="216489" cy="106705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899592" y="1284382"/>
          <a:ext cx="34560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0000"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Offset [Hz]</a:t>
                      </a:r>
                      <a:endParaRPr lang="en-US" sz="1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Phase</a:t>
                      </a:r>
                      <a:r>
                        <a:rPr lang="sv-SE" sz="1200" baseline="0" dirty="0" smtClean="0"/>
                        <a:t> Noise [dBc/Hz]</a:t>
                      </a:r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88 MHz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352 MHz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704 MHz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-110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-98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-92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100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-123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-111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-105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1k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-148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-137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-135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10k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-156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-150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-155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100k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-162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-156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-160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1M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-162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-158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-165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8756" y="2011883"/>
            <a:ext cx="1651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</a:rPr>
              <a:t>ESS</a:t>
            </a:r>
            <a:endParaRPr lang="sv-SE" sz="4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52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Reliability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1872207"/>
          </a:xfrm>
        </p:spPr>
        <p:txBody>
          <a:bodyPr>
            <a:normAutofit fontScale="92500" lnSpcReduction="10000"/>
          </a:bodyPr>
          <a:lstStyle/>
          <a:p>
            <a:r>
              <a:rPr lang="sv-SE" dirty="0" smtClean="0"/>
              <a:t>Redundancy -&gt; high availability</a:t>
            </a:r>
          </a:p>
          <a:p>
            <a:r>
              <a:rPr lang="sv-SE" dirty="0" smtClean="0"/>
              <a:t>Preventive maintenance</a:t>
            </a:r>
          </a:p>
          <a:p>
            <a:r>
              <a:rPr lang="sv-SE" dirty="0" smtClean="0"/>
              <a:t>Design considerations </a:t>
            </a:r>
          </a:p>
          <a:p>
            <a:r>
              <a:rPr lang="sv-SE" dirty="0" smtClean="0"/>
              <a:t>RAMI including amplifiers (PRL)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331640" y="3789040"/>
          <a:ext cx="6118487" cy="2831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r:id="rId3" imgW="5126289" imgH="2374900" progId="Visio.Drawing.11">
                  <p:embed/>
                </p:oleObj>
              </mc:Choice>
              <mc:Fallback>
                <p:oleObj r:id="rId3" imgW="5126289" imgH="2374900" progId="Visio.Drawing.11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3789040"/>
                        <a:ext cx="6118487" cy="28315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970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Rack location and layout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000" dirty="0" smtClean="0"/>
              <a:t>3 racks located in </a:t>
            </a:r>
            <a:r>
              <a:rPr lang="sv-SE" sz="2000" b="1" dirty="0" smtClean="0"/>
              <a:t>MBL-070</a:t>
            </a:r>
            <a:r>
              <a:rPr lang="sv-SE" sz="2000" dirty="0" smtClean="0"/>
              <a:t> to get balanced power distribution of PRL</a:t>
            </a:r>
          </a:p>
          <a:p>
            <a:r>
              <a:rPr lang="sv-SE" sz="2000" dirty="0" smtClean="0"/>
              <a:t>Two identical racks for reliability reasons, and third for EVG and switch panel</a:t>
            </a:r>
            <a:endParaRPr lang="sv-SE" sz="2000" dirty="0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026" y="2610457"/>
            <a:ext cx="1572756" cy="4209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638" y="2610458"/>
            <a:ext cx="1572756" cy="4209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088" y="2610459"/>
            <a:ext cx="1572756" cy="4209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08352" y="234888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Rack1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247964" y="234787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Rack2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43414" y="233376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Rack3</a:t>
            </a:r>
          </a:p>
        </p:txBody>
      </p:sp>
    </p:spTree>
    <p:extLst>
      <p:ext uri="{BB962C8B-B14F-4D97-AF65-F5344CB8AC3E}">
        <p14:creationId xmlns:p14="http://schemas.microsoft.com/office/powerpoint/2010/main" val="944768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GPS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dirty="0" smtClean="0"/>
              <a:t>GPS disciplined Rb source</a:t>
            </a:r>
          </a:p>
          <a:p>
            <a:r>
              <a:rPr lang="sv-SE" sz="2400" dirty="0" smtClean="0"/>
              <a:t>Ethernet, 1 PPS and 10 MHz </a:t>
            </a:r>
            <a:r>
              <a:rPr lang="sv-SE" sz="2400" dirty="0" err="1" smtClean="0"/>
              <a:t>reference</a:t>
            </a:r>
            <a:endParaRPr lang="sv-SE" sz="2400" dirty="0" smtClean="0"/>
          </a:p>
          <a:p>
            <a:r>
              <a:rPr lang="sv-SE" sz="2400" dirty="0" smtClean="0"/>
              <a:t>Antenna outside the Gallery building and RF coax to receiver input 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063" y="3158943"/>
            <a:ext cx="1102328" cy="11293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72" y="4288322"/>
            <a:ext cx="5370667" cy="1986667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6457950" y="4191000"/>
            <a:ext cx="1382067" cy="1533525"/>
          </a:xfrm>
          <a:custGeom>
            <a:avLst/>
            <a:gdLst>
              <a:gd name="connsiteX0" fmla="*/ 962025 w 1382067"/>
              <a:gd name="connsiteY0" fmla="*/ 0 h 1533525"/>
              <a:gd name="connsiteX1" fmla="*/ 1333500 w 1382067"/>
              <a:gd name="connsiteY1" fmla="*/ 1123950 h 1533525"/>
              <a:gd name="connsiteX2" fmla="*/ 0 w 1382067"/>
              <a:gd name="connsiteY2" fmla="*/ 1533525 h 153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2067" h="1533525">
                <a:moveTo>
                  <a:pt x="962025" y="0"/>
                </a:moveTo>
                <a:cubicBezTo>
                  <a:pt x="1227931" y="434181"/>
                  <a:pt x="1493837" y="868363"/>
                  <a:pt x="1333500" y="1123950"/>
                </a:cubicBezTo>
                <a:cubicBezTo>
                  <a:pt x="1173163" y="1379537"/>
                  <a:pt x="222250" y="1468438"/>
                  <a:pt x="0" y="1533525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39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OCXO PLL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067128" cy="1531476"/>
          </a:xfrm>
        </p:spPr>
        <p:txBody>
          <a:bodyPr>
            <a:normAutofit/>
          </a:bodyPr>
          <a:lstStyle/>
          <a:p>
            <a:r>
              <a:rPr lang="sv-SE" dirty="0" smtClean="0"/>
              <a:t>Generates 100 MHz from 10 MHz reference provided by Rb source</a:t>
            </a:r>
          </a:p>
          <a:p>
            <a:endParaRPr lang="sv-SE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710224"/>
            <a:ext cx="4251325" cy="17024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27904" y="313167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OCXO PLL design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979" y="3429000"/>
            <a:ext cx="3758138" cy="226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488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DRO PLL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800" dirty="0" smtClean="0"/>
              <a:t>Generates 704.42 MHz from 100 MHz reference provided by OCXO</a:t>
            </a:r>
          </a:p>
          <a:p>
            <a:endParaRPr lang="sv-SE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284168" y="3158630"/>
          <a:ext cx="4271199" cy="2491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r:id="rId3" imgW="4339340" imgH="2535061" progId="Visio.Drawing.11">
                  <p:embed/>
                </p:oleObj>
              </mc:Choice>
              <mc:Fallback>
                <p:oleObj r:id="rId3" imgW="4339340" imgH="2535061" progId="Visio.Drawing.11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68" y="3158630"/>
                        <a:ext cx="4271199" cy="24915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4285942" y="2660736"/>
            <a:ext cx="1870234" cy="2209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99992" y="2340721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DR in cavity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37112"/>
            <a:ext cx="2713673" cy="212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V="1">
            <a:off x="2627784" y="3140968"/>
            <a:ext cx="1584176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144226" y="3821928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Stabilized temperature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989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Distribution Unit (DU)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57731" cy="1600863"/>
          </a:xfrm>
        </p:spPr>
        <p:txBody>
          <a:bodyPr>
            <a:normAutofit/>
          </a:bodyPr>
          <a:lstStyle/>
          <a:p>
            <a:r>
              <a:rPr lang="sv-SE" sz="2000" dirty="0" smtClean="0"/>
              <a:t>Provides 352 MHz and 88 MHz signals</a:t>
            </a:r>
          </a:p>
          <a:p>
            <a:r>
              <a:rPr lang="sv-SE" sz="2000" dirty="0" smtClean="0"/>
              <a:t>Ethernet interface to EPICS using XT-Pico module</a:t>
            </a:r>
          </a:p>
          <a:p>
            <a:r>
              <a:rPr lang="sv-SE" sz="2000" dirty="0" err="1" smtClean="0"/>
              <a:t>Monitoring</a:t>
            </a:r>
            <a:r>
              <a:rPr lang="sv-SE" sz="2000" dirty="0" smtClean="0"/>
              <a:t> </a:t>
            </a:r>
            <a:r>
              <a:rPr lang="sv-SE" sz="2000" dirty="0" err="1" smtClean="0"/>
              <a:t>of</a:t>
            </a:r>
            <a:r>
              <a:rPr lang="sv-SE" sz="2000" dirty="0" smtClean="0"/>
              <a:t> </a:t>
            </a:r>
            <a:r>
              <a:rPr lang="sv-SE" sz="2000" dirty="0" smtClean="0"/>
              <a:t>RF signals </a:t>
            </a:r>
            <a:r>
              <a:rPr lang="sv-SE" sz="2000" dirty="0" smtClean="0"/>
              <a:t>and </a:t>
            </a:r>
            <a:r>
              <a:rPr lang="sv-SE" sz="2000" dirty="0" err="1" smtClean="0"/>
              <a:t>temperature</a:t>
            </a:r>
            <a:endParaRPr lang="sv-SE" sz="2000"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324519" y="3455400"/>
            <a:ext cx="5345430" cy="2231390"/>
          </a:xfrm>
          <a:prstGeom prst="rect">
            <a:avLst/>
          </a:prstGeom>
        </p:spPr>
      </p:pic>
      <p:pic>
        <p:nvPicPr>
          <p:cNvPr id="7" name="Picture 2" descr="C:\Users\eit-aso.UW\AppData\Local\Microsoft\Windows\Temporary Internet Files\Content.Outlook\L2KHTZO1\IMG_03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007" y="4894700"/>
            <a:ext cx="2623164" cy="196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Group 35"/>
          <p:cNvGrpSpPr/>
          <p:nvPr/>
        </p:nvGrpSpPr>
        <p:grpSpPr>
          <a:xfrm>
            <a:off x="5669949" y="2348880"/>
            <a:ext cx="3153995" cy="2116172"/>
            <a:chOff x="5669949" y="2446536"/>
            <a:chExt cx="3153995" cy="2116172"/>
          </a:xfrm>
        </p:grpSpPr>
        <p:sp>
          <p:nvSpPr>
            <p:cNvPr id="9" name="Rounded Rectangle 8"/>
            <p:cNvSpPr/>
            <p:nvPr/>
          </p:nvSpPr>
          <p:spPr>
            <a:xfrm>
              <a:off x="8028060" y="2833062"/>
              <a:ext cx="792412" cy="23589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15 IO’s TTL</a:t>
              </a:r>
              <a:endParaRPr lang="sv-SE" sz="1000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8015334" y="3733914"/>
              <a:ext cx="808610" cy="41516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/>
                <a:t>LEDs</a:t>
              </a:r>
              <a:endParaRPr lang="sv-SE" sz="1400" dirty="0"/>
            </a:p>
          </p:txBody>
        </p:sp>
        <p:sp>
          <p:nvSpPr>
            <p:cNvPr id="11" name="Pentagon 10"/>
            <p:cNvSpPr/>
            <p:nvPr/>
          </p:nvSpPr>
          <p:spPr>
            <a:xfrm>
              <a:off x="8028058" y="3140968"/>
              <a:ext cx="795886" cy="352432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smtClean="0"/>
                <a:t>Voltage monitor</a:t>
              </a:r>
              <a:endParaRPr lang="sv-SE" sz="1100" dirty="0"/>
            </a:p>
          </p:txBody>
        </p:sp>
        <p:pic>
          <p:nvPicPr>
            <p:cNvPr id="12" name="Picture 7" descr="C:\Users\rafaelbaron\Pictures\download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9949" y="2953333"/>
              <a:ext cx="936117" cy="936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05" t="35102" r="36250" b="35374"/>
            <a:stretch/>
          </p:blipFill>
          <p:spPr bwMode="auto">
            <a:xfrm>
              <a:off x="6456161" y="3022039"/>
              <a:ext cx="1140175" cy="694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7380312" y="3380394"/>
              <a:ext cx="8018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 smtClean="0"/>
                <a:t>I2C bus</a:t>
              </a:r>
              <a:endParaRPr lang="sv-SE" sz="1600" b="1" dirty="0"/>
            </a:p>
          </p:txBody>
        </p:sp>
        <p:sp>
          <p:nvSpPr>
            <p:cNvPr id="15" name="Left-Right Arrow 14"/>
            <p:cNvSpPr/>
            <p:nvPr/>
          </p:nvSpPr>
          <p:spPr>
            <a:xfrm>
              <a:off x="7596336" y="3212976"/>
              <a:ext cx="431724" cy="171486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835900" y="2446536"/>
              <a:ext cx="2988044" cy="1780110"/>
            </a:xfrm>
            <a:prstGeom prst="roundRect">
              <a:avLst>
                <a:gd name="adj" fmla="val 278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476445" y="4326621"/>
              <a:ext cx="423196" cy="2016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5V, 1A</a:t>
              </a:r>
              <a:endParaRPr lang="sv-SE" dirty="0"/>
            </a:p>
          </p:txBody>
        </p:sp>
        <p:sp>
          <p:nvSpPr>
            <p:cNvPr id="18" name="Down Arrow 17"/>
            <p:cNvSpPr/>
            <p:nvPr/>
          </p:nvSpPr>
          <p:spPr>
            <a:xfrm flipV="1">
              <a:off x="6138008" y="4068717"/>
              <a:ext cx="353847" cy="49399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9" name="Straight Arrow Connector 18"/>
            <p:cNvCxnSpPr>
              <a:stCxn id="15" idx="2"/>
              <a:endCxn id="21" idx="2"/>
            </p:cNvCxnSpPr>
            <p:nvPr/>
          </p:nvCxnSpPr>
          <p:spPr>
            <a:xfrm flipV="1">
              <a:off x="7682079" y="2764304"/>
              <a:ext cx="2437" cy="44867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ounded Rectangle 19"/>
            <p:cNvSpPr/>
            <p:nvPr/>
          </p:nvSpPr>
          <p:spPr>
            <a:xfrm>
              <a:off x="5940152" y="2446537"/>
              <a:ext cx="1072587" cy="43571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smtClean="0"/>
                <a:t>Serial number on chip</a:t>
              </a:r>
              <a:endParaRPr lang="sv-SE" sz="1100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7252468" y="2446537"/>
              <a:ext cx="864096" cy="3177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smtClean="0"/>
                <a:t>Connector</a:t>
              </a:r>
              <a:endParaRPr lang="sv-SE" sz="11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476445" y="4657816"/>
            <a:ext cx="18722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Divider AD9515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934529" y="1916832"/>
            <a:ext cx="87783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XT-Pico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123728" y="3139069"/>
            <a:ext cx="197767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Distribution Unit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79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OCXO and DRO PCB</a:t>
            </a:r>
            <a:endParaRPr lang="sv-S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284984"/>
            <a:ext cx="5517650" cy="2442551"/>
          </a:xfrm>
        </p:spPr>
      </p:pic>
      <p:sp>
        <p:nvSpPr>
          <p:cNvPr id="6" name="TextBox 5"/>
          <p:cNvSpPr txBox="1"/>
          <p:nvPr/>
        </p:nvSpPr>
        <p:spPr>
          <a:xfrm>
            <a:off x="4031940" y="293423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OCXO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56176" y="4103437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10 MHz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51920" y="5186091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704 MHz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55776" y="544522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DC input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64088" y="4854358"/>
            <a:ext cx="129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Monitoring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99792" y="2566645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Cavity feeds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613238" y="3212976"/>
            <a:ext cx="1407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µ-controller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364088" y="3501008"/>
            <a:ext cx="432048" cy="864096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2"/>
          </p:cNvCxnSpPr>
          <p:nvPr/>
        </p:nvCxnSpPr>
        <p:spPr>
          <a:xfrm>
            <a:off x="3203848" y="3212976"/>
            <a:ext cx="216024" cy="504056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203848" y="3212976"/>
            <a:ext cx="1224136" cy="1512168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092619" y="2769698"/>
            <a:ext cx="1407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DRO PLL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4774841" y="3118902"/>
            <a:ext cx="589247" cy="1132639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123728" y="3212976"/>
            <a:ext cx="432048" cy="1259793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547664" y="2611070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Voltage regulators</a:t>
            </a:r>
            <a:endParaRPr lang="en-US" dirty="0"/>
          </a:p>
        </p:txBody>
      </p:sp>
      <p:cxnSp>
        <p:nvCxnSpPr>
          <p:cNvPr id="29" name="Straight Arrow Connector 28"/>
          <p:cNvCxnSpPr>
            <a:stCxn id="27" idx="2"/>
          </p:cNvCxnSpPr>
          <p:nvPr/>
        </p:nvCxnSpPr>
        <p:spPr>
          <a:xfrm>
            <a:off x="2123728" y="3257401"/>
            <a:ext cx="144016" cy="846036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403648" y="1412776"/>
            <a:ext cx="5832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Same PCB for simplicity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 smtClean="0"/>
              <a:t>size 155 x 155 mm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 smtClean="0"/>
              <a:t>4-layers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57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Benchmark - overview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4783"/>
          </a:xfrm>
        </p:spPr>
        <p:txBody>
          <a:bodyPr>
            <a:normAutofit fontScale="92500" lnSpcReduction="10000"/>
          </a:bodyPr>
          <a:lstStyle/>
          <a:p>
            <a:r>
              <a:rPr lang="sv-SE" dirty="0" smtClean="0"/>
              <a:t>Frequency generation provided by Wenzel</a:t>
            </a:r>
          </a:p>
          <a:p>
            <a:pPr lvl="1"/>
            <a:r>
              <a:rPr lang="sv-SE" dirty="0" smtClean="0"/>
              <a:t>SNS MO provided by same vendor</a:t>
            </a:r>
          </a:p>
          <a:p>
            <a:pPr lvl="1"/>
            <a:r>
              <a:rPr lang="sv-SE" dirty="0" smtClean="0"/>
              <a:t>3U </a:t>
            </a:r>
            <a:r>
              <a:rPr lang="sv-SE" dirty="0"/>
              <a:t>s</a:t>
            </a:r>
            <a:r>
              <a:rPr lang="sv-SE" dirty="0" smtClean="0"/>
              <a:t>tandard 19” rack mount</a:t>
            </a:r>
          </a:p>
          <a:p>
            <a:pPr lvl="1"/>
            <a:r>
              <a:rPr lang="sv-SE" dirty="0" smtClean="0">
                <a:solidFill>
                  <a:srgbClr val="FF0000"/>
                </a:solidFill>
              </a:rPr>
              <a:t>Monitoring over EPICS not supported</a:t>
            </a:r>
          </a:p>
          <a:p>
            <a:endParaRPr lang="sv-SE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84984"/>
            <a:ext cx="72390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097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MO - Introduction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400" dirty="0" smtClean="0"/>
              <a:t>Primary timing and frequency source for ESS</a:t>
            </a:r>
          </a:p>
          <a:p>
            <a:r>
              <a:rPr lang="en-US" sz="2400" dirty="0" smtClean="0"/>
              <a:t>Accurate </a:t>
            </a:r>
            <a:r>
              <a:rPr lang="en-US" sz="2400" dirty="0"/>
              <a:t>timing information to the ESS timing system </a:t>
            </a:r>
            <a:r>
              <a:rPr lang="en-US" sz="2400" dirty="0" smtClean="0"/>
              <a:t>(EVG) based </a:t>
            </a:r>
            <a:r>
              <a:rPr lang="en-US" sz="2400" dirty="0"/>
              <a:t>on 88.0525 MHz </a:t>
            </a:r>
            <a:r>
              <a:rPr lang="en-US" sz="2400" dirty="0" smtClean="0"/>
              <a:t>clock</a:t>
            </a:r>
          </a:p>
          <a:p>
            <a:r>
              <a:rPr lang="sv-SE" sz="2400" dirty="0" err="1" smtClean="0"/>
              <a:t>Highly</a:t>
            </a:r>
            <a:r>
              <a:rPr lang="sv-SE" sz="2400" dirty="0"/>
              <a:t> </a:t>
            </a:r>
            <a:r>
              <a:rPr lang="sv-SE" sz="2400" dirty="0" err="1" smtClean="0"/>
              <a:t>stable</a:t>
            </a:r>
            <a:r>
              <a:rPr lang="sv-SE" sz="2400" dirty="0" smtClean="0"/>
              <a:t> </a:t>
            </a:r>
            <a:r>
              <a:rPr lang="sv-SE" sz="2400" dirty="0" smtClean="0"/>
              <a:t>RF signals to LLRF and </a:t>
            </a:r>
            <a:r>
              <a:rPr lang="sv-SE" sz="2400" dirty="0" smtClean="0"/>
              <a:t>BPM</a:t>
            </a:r>
          </a:p>
          <a:p>
            <a:r>
              <a:rPr lang="sv-SE" sz="2400" dirty="0" err="1" smtClean="0"/>
              <a:t>Located</a:t>
            </a:r>
            <a:r>
              <a:rPr lang="sv-SE" sz="2400" dirty="0" smtClean="0"/>
              <a:t> </a:t>
            </a:r>
            <a:r>
              <a:rPr lang="sv-SE" sz="2400" dirty="0" smtClean="0"/>
              <a:t>in the Gallery next to EVG and distributes reference to Phase Reference Line</a:t>
            </a:r>
          </a:p>
          <a:p>
            <a:r>
              <a:rPr lang="sv-SE" sz="2400" dirty="0" smtClean="0"/>
              <a:t>High availability</a:t>
            </a:r>
          </a:p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093351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Benchmark – performance and cost</a:t>
            </a:r>
            <a:endParaRPr lang="sv-S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83568" y="2060848"/>
          <a:ext cx="5410944" cy="2330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9918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Frequency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88 MHz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352 MHz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704 MHz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918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Offset</a:t>
                      </a:r>
                      <a:r>
                        <a:rPr lang="sv-SE" sz="1600" baseline="0" dirty="0" smtClean="0"/>
                        <a:t> [Hz]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Phase noise [dBc/Hz]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 smtClean="0"/>
                        <a:t>Phase noise [dBc/Hz]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 smtClean="0"/>
                        <a:t>Phase noise [dBc/Hz]</a:t>
                      </a:r>
                      <a:endParaRPr lang="en-US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239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100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-125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-121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-115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239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1k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-153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-149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-143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239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10k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-165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-166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-160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239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100k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-165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-171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-165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683568" y="5445224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HW 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Wenzel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ESS design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3 units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$134.000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€20.000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3960" y="1521032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Performance sligthly better than ESS design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3960" y="4661520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HW cost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GPS and </a:t>
            </a:r>
            <a:r>
              <a:rPr lang="sv-SE" dirty="0"/>
              <a:t>switch panel </a:t>
            </a:r>
            <a:r>
              <a:rPr lang="sv-SE" dirty="0" smtClean="0"/>
              <a:t>monitoring not included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06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Project Plan - Design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15994"/>
            <a:ext cx="8229600" cy="3941284"/>
          </a:xfrm>
        </p:spPr>
      </p:pic>
      <p:sp>
        <p:nvSpPr>
          <p:cNvPr id="5" name="TextBox 4"/>
          <p:cNvSpPr txBox="1"/>
          <p:nvPr/>
        </p:nvSpPr>
        <p:spPr>
          <a:xfrm>
            <a:off x="683568" y="1412776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PDR: 28-April - </a:t>
            </a:r>
            <a:r>
              <a:rPr lang="sv-SE" dirty="0" err="1" smtClean="0">
                <a:solidFill>
                  <a:srgbClr val="00B050"/>
                </a:solidFill>
              </a:rPr>
              <a:t>completed</a:t>
            </a:r>
            <a:endParaRPr lang="sv-SE" dirty="0" smtClean="0">
              <a:solidFill>
                <a:srgbClr val="00B050"/>
              </a:solidFill>
            </a:endParaRPr>
          </a:p>
          <a:p>
            <a:r>
              <a:rPr lang="sv-SE" dirty="0" smtClean="0"/>
              <a:t>CDR: 27-Sep - </a:t>
            </a:r>
            <a:r>
              <a:rPr lang="sv-SE" dirty="0" err="1" smtClean="0">
                <a:solidFill>
                  <a:srgbClr val="FFC000"/>
                </a:solidFill>
              </a:rPr>
              <a:t>preliminary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68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Project Plan - Procurement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1412776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Procurement: starts after CDR and ends 10-Jan</a:t>
            </a:r>
          </a:p>
          <a:p>
            <a:r>
              <a:rPr lang="sv-SE" dirty="0" smtClean="0"/>
              <a:t>SAT: end of January 2018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08998"/>
            <a:ext cx="8229600" cy="2908366"/>
          </a:xfrm>
        </p:spPr>
      </p:pic>
    </p:spTree>
    <p:extLst>
      <p:ext uri="{BB962C8B-B14F-4D97-AF65-F5344CB8AC3E}">
        <p14:creationId xmlns:p14="http://schemas.microsoft.com/office/powerpoint/2010/main" val="279185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800" dirty="0" smtClean="0"/>
              <a:t>THE END</a:t>
            </a:r>
            <a:endParaRPr lang="sv-SE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23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75197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Concept</a:t>
            </a:r>
            <a:endParaRPr lang="sv-S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3250704" cy="4205064"/>
          </a:xfrm>
        </p:spPr>
        <p:txBody>
          <a:bodyPr>
            <a:normAutofit fontScale="92500"/>
          </a:bodyPr>
          <a:lstStyle/>
          <a:p>
            <a:r>
              <a:rPr lang="sv-SE" sz="1800" dirty="0" smtClean="0"/>
              <a:t>GPS disciplined Rubidium source</a:t>
            </a:r>
          </a:p>
          <a:p>
            <a:endParaRPr lang="sv-SE" sz="1800" dirty="0" smtClean="0"/>
          </a:p>
          <a:p>
            <a:r>
              <a:rPr lang="sv-SE" sz="1800" dirty="0" smtClean="0"/>
              <a:t>Crystal Oscillator (OCXO) with low close in phase noise</a:t>
            </a:r>
          </a:p>
          <a:p>
            <a:endParaRPr lang="sv-SE" sz="1800" dirty="0" smtClean="0"/>
          </a:p>
          <a:p>
            <a:r>
              <a:rPr lang="sv-SE" sz="1800" dirty="0" smtClean="0"/>
              <a:t>DRO running at 704 MHz for best phase noise performance</a:t>
            </a:r>
          </a:p>
          <a:p>
            <a:endParaRPr lang="sv-SE" sz="1800" dirty="0" smtClean="0"/>
          </a:p>
          <a:p>
            <a:r>
              <a:rPr lang="sv-SE" sz="1800" dirty="0" smtClean="0"/>
              <a:t>Distribution Unit (DU) delivers clock and RF signals</a:t>
            </a:r>
          </a:p>
          <a:p>
            <a:endParaRPr lang="sv-SE" sz="1800" dirty="0" smtClean="0"/>
          </a:p>
          <a:p>
            <a:r>
              <a:rPr lang="sv-SE" sz="1800" dirty="0" smtClean="0"/>
              <a:t>EPICS interface for monitoring and control</a:t>
            </a:r>
          </a:p>
          <a:p>
            <a:endParaRPr lang="sv-SE" dirty="0" smtClean="0"/>
          </a:p>
          <a:p>
            <a:endParaRPr lang="sv-SE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654" y="2165583"/>
            <a:ext cx="5372850" cy="313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23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Interfaces</a:t>
            </a:r>
            <a:endParaRPr lang="sv-SE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3568" y="2852936"/>
          <a:ext cx="7632848" cy="30406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6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95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3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629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3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Interface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Type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Level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Details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3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GPS antenna input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50 Ω coaxial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See </a:t>
                      </a:r>
                      <a:r>
                        <a:rPr lang="en-US" sz="1100" dirty="0" err="1">
                          <a:effectLst/>
                        </a:rPr>
                        <a:t>x.xx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TNC jack, L1:1575.42 MHz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3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GPS </a:t>
                      </a:r>
                      <a:r>
                        <a:rPr lang="en-US" sz="1100" dirty="0" smtClean="0">
                          <a:effectLst/>
                        </a:rPr>
                        <a:t>Ref output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50 Ω, BNC female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+13 </a:t>
                      </a:r>
                      <a:r>
                        <a:rPr lang="en-US" sz="1100" dirty="0" err="1">
                          <a:effectLst/>
                        </a:rPr>
                        <a:t>dBm</a:t>
                      </a:r>
                      <a:r>
                        <a:rPr lang="en-US" sz="1100" dirty="0">
                          <a:effectLst/>
                        </a:rPr>
                        <a:t> ± 2 dB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 MHz sinusoidal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3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AC supply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AC, 50 Hz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230VAC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AC with UPS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49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RF signals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      704.42 MHz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      352.21 MHz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50 Ω, N female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50 Ω, N female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+10 dBm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+10 dBm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sinusoidal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sinusoidal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Timing Generator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1 PPS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88 MHz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UTC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50 Ω, BNC female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50 Ω, N female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IPv4/IPv6, RJ-45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Positive TTL pulse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+ 10 dBm TBD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 us, 1 ms, 100 ms or 500 ms widths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sinusoidal or square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Time and date information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3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Ethernet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IPv4/IPv6, RJ-45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en-US" sz="1100" dirty="0" smtClean="0">
                          <a:effectLst/>
                        </a:rPr>
                        <a:t>For monitoring</a:t>
                      </a:r>
                      <a:r>
                        <a:rPr lang="en-US" sz="1100" baseline="0" dirty="0" smtClean="0">
                          <a:effectLst/>
                        </a:rPr>
                        <a:t> and control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55576" y="1812121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External: PRL and EVG (ICS)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94470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MO – PRL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Interface requirements to PRL: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361020"/>
            <a:ext cx="6806184" cy="378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348879"/>
            <a:ext cx="247269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161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MO performance requirements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Trade off between cost, complexity and performance</a:t>
            </a:r>
          </a:p>
          <a:p>
            <a:r>
              <a:rPr lang="sv-SE" dirty="0" smtClean="0"/>
              <a:t>SNS performance comparison</a:t>
            </a:r>
          </a:p>
          <a:p>
            <a:r>
              <a:rPr lang="sv-SE" dirty="0" smtClean="0"/>
              <a:t>System impact: LLRF and BPM</a:t>
            </a:r>
          </a:p>
          <a:p>
            <a:r>
              <a:rPr lang="sv-SE" dirty="0" smtClean="0"/>
              <a:t>LO generation</a:t>
            </a:r>
          </a:p>
          <a:p>
            <a:r>
              <a:rPr lang="en-US" dirty="0" smtClean="0"/>
              <a:t>Noise from SSPA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1553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SNS performance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123" y="1563370"/>
            <a:ext cx="32670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08" y="4361284"/>
            <a:ext cx="38004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4042792" cy="820687"/>
          </a:xfrm>
        </p:spPr>
        <p:txBody>
          <a:bodyPr>
            <a:normAutofit/>
          </a:bodyPr>
          <a:lstStyle/>
          <a:p>
            <a:r>
              <a:rPr lang="sv-SE" sz="2400" dirty="0" smtClean="0"/>
              <a:t>Phase noise performance: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5877272"/>
            <a:ext cx="64807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Source: </a:t>
            </a:r>
            <a:r>
              <a:rPr lang="en-US" sz="1400" dirty="0"/>
              <a:t>THE SPALLATION NEUTRON SOURCE RF REFERENCE </a:t>
            </a:r>
            <a:r>
              <a:rPr lang="en-US" sz="1400" dirty="0" smtClean="0"/>
              <a:t>SYSTEM, </a:t>
            </a:r>
            <a:r>
              <a:rPr lang="en-US" sz="1200" dirty="0"/>
              <a:t>M. </a:t>
            </a:r>
            <a:r>
              <a:rPr lang="en-US" sz="1200" dirty="0" err="1"/>
              <a:t>Piller</a:t>
            </a:r>
            <a:r>
              <a:rPr lang="en-US" sz="1200" dirty="0"/>
              <a:t>, M. Champion, M. </a:t>
            </a:r>
            <a:r>
              <a:rPr lang="en-US" sz="1200" dirty="0" err="1"/>
              <a:t>Crofford</a:t>
            </a:r>
            <a:r>
              <a:rPr lang="en-US" sz="1200" dirty="0"/>
              <a:t>, H. Ma, ORNL/SNS, Oak Ridge, TN 37831, USA</a:t>
            </a:r>
          </a:p>
          <a:p>
            <a:r>
              <a:rPr lang="nn-NO" sz="1200" dirty="0"/>
              <a:t>L. Doolittle, LBNL, Berkeley, CA 94720, USA</a:t>
            </a:r>
            <a:endParaRPr lang="en-US" sz="1200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361334"/>
            <a:ext cx="32385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6742" y="3209200"/>
            <a:ext cx="3683210" cy="507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/>
              <a:t>Phase drift: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259632" y="393305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Reference Line: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147599" y="3933056"/>
            <a:ext cx="2519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Long term phase drift: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47599" y="329427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Part of MO phase drift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4628393" y="4818534"/>
            <a:ext cx="3471533" cy="26856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407274" y="3663608"/>
            <a:ext cx="216489" cy="106705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704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MO impact of LLRF performance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sv-SE" dirty="0" smtClean="0"/>
              <a:t>MO reference jitter degrades LLRF stability performance</a:t>
            </a:r>
          </a:p>
          <a:p>
            <a:pPr lvl="1"/>
            <a:r>
              <a:rPr lang="sv-SE" dirty="0" smtClean="0"/>
              <a:t>Reference also used by LO generation units</a:t>
            </a:r>
          </a:p>
        </p:txBody>
      </p:sp>
      <p:grpSp>
        <p:nvGrpSpPr>
          <p:cNvPr id="4" name="Grupp 13"/>
          <p:cNvGrpSpPr/>
          <p:nvPr/>
        </p:nvGrpSpPr>
        <p:grpSpPr>
          <a:xfrm>
            <a:off x="4220590" y="3799536"/>
            <a:ext cx="4848481" cy="2919897"/>
            <a:chOff x="5042329" y="3165902"/>
            <a:chExt cx="4848481" cy="2919897"/>
          </a:xfrm>
        </p:grpSpPr>
        <p:pic>
          <p:nvPicPr>
            <p:cNvPr id="5" name="Bildobjekt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42329" y="3165902"/>
              <a:ext cx="4848481" cy="2653560"/>
            </a:xfrm>
            <a:prstGeom prst="rect">
              <a:avLst/>
            </a:prstGeom>
          </p:spPr>
        </p:pic>
        <p:sp>
          <p:nvSpPr>
            <p:cNvPr id="6" name="textruta 8"/>
            <p:cNvSpPr txBox="1"/>
            <p:nvPr/>
          </p:nvSpPr>
          <p:spPr>
            <a:xfrm>
              <a:off x="5915365" y="3778690"/>
              <a:ext cx="16768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 smtClean="0"/>
                <a:t>LO to </a:t>
              </a:r>
              <a:r>
                <a:rPr lang="sv-SE" dirty="0" err="1" smtClean="0"/>
                <a:t>Cavity</a:t>
              </a:r>
              <a:endParaRPr lang="en-US" dirty="0"/>
            </a:p>
          </p:txBody>
        </p:sp>
        <p:sp>
          <p:nvSpPr>
            <p:cNvPr id="7" name="Vänster-höger 9"/>
            <p:cNvSpPr/>
            <p:nvPr/>
          </p:nvSpPr>
          <p:spPr>
            <a:xfrm>
              <a:off x="5771349" y="4348315"/>
              <a:ext cx="3019040" cy="288032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Rak 10"/>
            <p:cNvCxnSpPr/>
            <p:nvPr/>
          </p:nvCxnSpPr>
          <p:spPr>
            <a:xfrm>
              <a:off x="8790389" y="4636347"/>
              <a:ext cx="0" cy="864096"/>
            </a:xfrm>
            <a:prstGeom prst="line">
              <a:avLst/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ruta 11"/>
            <p:cNvSpPr txBox="1"/>
            <p:nvPr/>
          </p:nvSpPr>
          <p:spPr>
            <a:xfrm>
              <a:off x="8430349" y="5716467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 smtClean="0">
                  <a:solidFill>
                    <a:srgbClr val="0070C0"/>
                  </a:solidFill>
                </a:rPr>
                <a:t>1 MHz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-270167" y="3769584"/>
            <a:ext cx="4842167" cy="2653560"/>
            <a:chOff x="-270167" y="3769584"/>
            <a:chExt cx="4842167" cy="2653560"/>
          </a:xfrm>
        </p:grpSpPr>
        <p:pic>
          <p:nvPicPr>
            <p:cNvPr id="11" name="Bildobjekt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70167" y="3769584"/>
              <a:ext cx="4842167" cy="2653560"/>
            </a:xfrm>
            <a:prstGeom prst="rect">
              <a:avLst/>
            </a:prstGeom>
          </p:spPr>
        </p:pic>
        <p:sp>
          <p:nvSpPr>
            <p:cNvPr id="12" name="textruta 16"/>
            <p:cNvSpPr txBox="1"/>
            <p:nvPr/>
          </p:nvSpPr>
          <p:spPr>
            <a:xfrm>
              <a:off x="796186" y="4371543"/>
              <a:ext cx="16768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 smtClean="0"/>
                <a:t>REF to </a:t>
              </a:r>
              <a:r>
                <a:rPr lang="sv-SE" dirty="0" err="1" smtClean="0"/>
                <a:t>Cavity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4685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PRL Amplifier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44" y="1340768"/>
            <a:ext cx="8229600" cy="1756792"/>
          </a:xfrm>
        </p:spPr>
        <p:txBody>
          <a:bodyPr>
            <a:normAutofit/>
          </a:bodyPr>
          <a:lstStyle/>
          <a:p>
            <a:r>
              <a:rPr lang="sv-SE" sz="2400" dirty="0" smtClean="0"/>
              <a:t>MO output: +10 dBm (10mW)</a:t>
            </a:r>
          </a:p>
          <a:p>
            <a:r>
              <a:rPr lang="sv-SE" sz="2400" dirty="0" smtClean="0"/>
              <a:t>PRL-line input power: ~+53 dBm (200W)</a:t>
            </a:r>
          </a:p>
          <a:p>
            <a:r>
              <a:rPr lang="sv-SE" sz="2400" dirty="0" smtClean="0"/>
              <a:t>Amplifier adds spurious and noise, R&amp;S BC500</a:t>
            </a:r>
            <a:endParaRPr lang="en-US" sz="24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24944"/>
            <a:ext cx="4339524" cy="389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12790"/>
            <a:ext cx="4339524" cy="389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8100392" y="5765282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934926" y="5589240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24128" y="5085184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284166" y="5445224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524328" y="5733256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5746987" y="4725144"/>
            <a:ext cx="2399124" cy="909815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63688" y="4005064"/>
            <a:ext cx="936104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1600" b="1" dirty="0" smtClean="0">
                <a:solidFill>
                  <a:schemeClr val="accent6">
                    <a:lumMod val="75000"/>
                  </a:schemeClr>
                </a:solidFill>
              </a:rPr>
              <a:t>Input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40152" y="4003996"/>
            <a:ext cx="1584175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1600" b="1" dirty="0" smtClean="0">
                <a:solidFill>
                  <a:schemeClr val="accent6">
                    <a:lumMod val="75000"/>
                  </a:schemeClr>
                </a:solidFill>
              </a:rPr>
              <a:t>Output: </a:t>
            </a:r>
            <a:r>
              <a:rPr lang="sv-SE" sz="1600" b="1" dirty="0">
                <a:solidFill>
                  <a:schemeClr val="accent6">
                    <a:lumMod val="75000"/>
                  </a:schemeClr>
                </a:solidFill>
              </a:rPr>
              <a:t>56 dBm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69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Chess Core Powerpoint</Template>
  <TotalTime>38</TotalTime>
  <Words>908</Words>
  <Application>Microsoft Office PowerPoint</Application>
  <PresentationFormat>On-screen Show (4:3)</PresentationFormat>
  <Paragraphs>281</Paragraphs>
  <Slides>23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Office Theme</vt:lpstr>
      <vt:lpstr>Visio.Drawing.11</vt:lpstr>
      <vt:lpstr>Master Oscillator</vt:lpstr>
      <vt:lpstr>MO - Introduction</vt:lpstr>
      <vt:lpstr>Concept</vt:lpstr>
      <vt:lpstr>Interfaces</vt:lpstr>
      <vt:lpstr>MO – PRL interface</vt:lpstr>
      <vt:lpstr>MO performance requirements</vt:lpstr>
      <vt:lpstr>SNS performance</vt:lpstr>
      <vt:lpstr>MO impact of LLRF performance</vt:lpstr>
      <vt:lpstr>PRL Amplifier impact</vt:lpstr>
      <vt:lpstr>ESS performance</vt:lpstr>
      <vt:lpstr>SNS performance (ESS)</vt:lpstr>
      <vt:lpstr>Reliability</vt:lpstr>
      <vt:lpstr>Rack location and layout</vt:lpstr>
      <vt:lpstr>GPS</vt:lpstr>
      <vt:lpstr>OCXO PLL</vt:lpstr>
      <vt:lpstr>DRO PLL</vt:lpstr>
      <vt:lpstr>Distribution Unit (DU)</vt:lpstr>
      <vt:lpstr>OCXO and DRO PCB</vt:lpstr>
      <vt:lpstr>Benchmark - overview</vt:lpstr>
      <vt:lpstr>Benchmark – performance and cost</vt:lpstr>
      <vt:lpstr>Project Plan - Design</vt:lpstr>
      <vt:lpstr>Project Plan - Procurement</vt:lpstr>
      <vt:lpstr>PowerPoint Presentation</vt:lpstr>
    </vt:vector>
  </TitlesOfParts>
  <Company>European Spallation Source ERIC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Oscillator</dc:title>
  <dc:creator>Anders Svensson</dc:creator>
  <cp:lastModifiedBy>Anders Svensson</cp:lastModifiedBy>
  <cp:revision>9</cp:revision>
  <dcterms:created xsi:type="dcterms:W3CDTF">2017-05-10T13:36:23Z</dcterms:created>
  <dcterms:modified xsi:type="dcterms:W3CDTF">2017-05-10T14:15:41Z</dcterms:modified>
</cp:coreProperties>
</file>