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338" r:id="rId3"/>
    <p:sldId id="327" r:id="rId4"/>
    <p:sldId id="319" r:id="rId5"/>
    <p:sldId id="332" r:id="rId6"/>
    <p:sldId id="334" r:id="rId7"/>
    <p:sldId id="335" r:id="rId8"/>
    <p:sldId id="336" r:id="rId9"/>
    <p:sldId id="337" r:id="rId10"/>
    <p:sldId id="322" r:id="rId11"/>
    <p:sldId id="329" r:id="rId12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5" autoAdjust="0"/>
    <p:restoredTop sz="94676" autoAdjust="0"/>
  </p:normalViewPr>
  <p:slideViewPr>
    <p:cSldViewPr>
      <p:cViewPr varScale="1">
        <p:scale>
          <a:sx n="105" d="100"/>
          <a:sy n="105" d="100"/>
        </p:scale>
        <p:origin x="-1744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E8E88-AC79-374A-A953-16A2ECC56734}" type="datetimeFigureOut">
              <a:rPr lang="en-US" smtClean="0"/>
              <a:t>11/05/17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DF338E-50E3-BB41-81A7-3FD58D4C2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5632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11/05/17</a:t>
            </a:fld>
            <a:endParaRPr lang="sv-S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A680-F1CA-B64F-87B2-6D9D05678F00}" type="datetime1">
              <a:rPr lang="en-US" smtClean="0"/>
              <a:t>11/05/17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0648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77DBC-C616-BC4D-8C79-02AE7CBD876E}" type="datetime1">
              <a:rPr lang="en-US" smtClean="0"/>
              <a:t>11/05/17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32B92-1E56-0347-B518-B4ECA8A40ED7}" type="datetime1">
              <a:rPr lang="en-US" smtClean="0"/>
              <a:t>11/05/17</a:t>
            </a:fld>
            <a:endParaRPr lang="sv-S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662" y="260648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6EA8B-E815-0041-8407-86C1E43B3080}" type="datetime1">
              <a:rPr lang="en-US" smtClean="0"/>
              <a:t>11/05/17</a:t>
            </a:fld>
            <a:endParaRPr lang="sv-S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Click to edit Master title style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B8C94-B5B7-5249-AD1D-7218FDD1611B}" type="datetime1">
              <a:rPr lang="en-US" smtClean="0"/>
              <a:t>11/05/17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sv-SE" sz="4000" dirty="0" smtClean="0"/>
              <a:t>ACCSYS WP16 </a:t>
            </a:r>
            <a:r>
              <a:rPr lang="sv-SE" sz="4000" dirty="0" err="1" smtClean="0"/>
              <a:t>Cooling</a:t>
            </a:r>
            <a:r>
              <a:rPr lang="sv-SE" sz="4000" dirty="0" smtClean="0"/>
              <a:t> Support</a:t>
            </a:r>
            <a:endParaRPr lang="sv-SE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sv-SE" sz="2000" dirty="0" smtClean="0">
                <a:solidFill>
                  <a:schemeClr val="bg1"/>
                </a:solidFill>
              </a:rPr>
              <a:t>Anton Lundmark</a:t>
            </a:r>
          </a:p>
          <a:p>
            <a:r>
              <a:rPr lang="sv-SE" sz="2000" dirty="0" err="1" smtClean="0">
                <a:solidFill>
                  <a:schemeClr val="bg1"/>
                </a:solidFill>
              </a:rPr>
              <a:t>Cooling</a:t>
            </a:r>
            <a:r>
              <a:rPr lang="sv-SE" sz="2000" dirty="0" smtClean="0">
                <a:solidFill>
                  <a:schemeClr val="bg1"/>
                </a:solidFill>
              </a:rPr>
              <a:t> System </a:t>
            </a:r>
            <a:r>
              <a:rPr lang="sv-SE" sz="2000" dirty="0" err="1" smtClean="0">
                <a:solidFill>
                  <a:schemeClr val="bg1"/>
                </a:solidFill>
              </a:rPr>
              <a:t>Engineer</a:t>
            </a:r>
            <a:endParaRPr lang="sv-SE" sz="20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5949280"/>
            <a:ext cx="4572000" cy="60324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1600" dirty="0" smtClean="0">
                <a:solidFill>
                  <a:srgbClr val="FFFFFF"/>
                </a:solidFill>
              </a:rPr>
              <a:t>www.europeanspallationsource.se</a:t>
            </a:r>
          </a:p>
          <a:p>
            <a:pPr algn="ctr"/>
            <a:fld id="{656E358F-28A8-D04A-99E6-206C49444CD4}" type="datetime3">
              <a:rPr lang="sv-SE" sz="1400" smtClean="0">
                <a:solidFill>
                  <a:srgbClr val="FFFFFF"/>
                </a:solidFill>
              </a:rPr>
              <a:t>11 May 2017</a:t>
            </a:fld>
            <a:endParaRPr lang="en-GB" sz="14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613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Ongoing </a:t>
            </a:r>
            <a:r>
              <a:rPr lang="en-US" dirty="0" smtClean="0"/>
              <a:t>activities</a:t>
            </a:r>
            <a:r>
              <a:rPr lang="en-US" dirty="0" smtClean="0"/>
              <a:t>/issues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Collisions in roof with beams – solved via CFRFI on confluence 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Difficult finding space for filter 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Lack of space in-between klystrons for valves and instruments for load circuit 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Have defined connector types for klystrons, loads, circulators and modulators 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Want to avoid welding so we may go for tubing, i.e. need to set up tubing specification together with EIS 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Initiated effort to set up framework agreements for piping installations together with procurement, EIS, and quality 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Received quotes for instrumentation for TS2 manifold, thus detailed design for water instrumentation for the rest of the gallery is progressing 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FBS structure for gallery cooling is in place (WP16 parts, not CF parts) 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Some issues exists how to connect to P&amp;IDs since these follow ESS (ICS) naming and not FBS (RDS) tagging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Met several times with Skanska/SEC and discussed commissioning of the G02 temporary utilities 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Included ICS in last meeting 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Updating TS2 WSCP to include entire G02 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Most focus regarding piping design has been on MBL/HBL; RFQ/DTL have to progress since this is the first installation 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Spoke is fairly “easy” since all instrumentation and controls are included in the power stations. Thus, spoke is mainly pipe routing.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19742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Schedule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8004" b="8004"/>
          <a:stretch>
            <a:fillRect/>
          </a:stretch>
        </p:blipFill>
        <p:spPr>
          <a:xfrm>
            <a:off x="468313" y="1773238"/>
            <a:ext cx="8229600" cy="452596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11</a:t>
            </a:fld>
            <a:endParaRPr lang="sv-SE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1763688" y="3789040"/>
            <a:ext cx="1008112" cy="129614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771800" y="3573016"/>
            <a:ext cx="2318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Installation of first skid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2339752" y="4365104"/>
            <a:ext cx="1440160" cy="86409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779912" y="4077072"/>
            <a:ext cx="3526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Installation of cooling system for RF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962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WP16 scope</a:t>
            </a:r>
          </a:p>
          <a:p>
            <a:r>
              <a:rPr lang="en-US" dirty="0" smtClean="0"/>
              <a:t>Input documents </a:t>
            </a:r>
          </a:p>
          <a:p>
            <a:r>
              <a:rPr lang="en-US" dirty="0" smtClean="0"/>
              <a:t>Status </a:t>
            </a:r>
          </a:p>
          <a:p>
            <a:r>
              <a:rPr lang="en-US" dirty="0" smtClean="0"/>
              <a:t>Some ongoing activities/open issues </a:t>
            </a:r>
          </a:p>
          <a:p>
            <a:r>
              <a:rPr lang="en-US" dirty="0" smtClean="0"/>
              <a:t>Schedule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77711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WP16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Anton Lundmark – WP leader </a:t>
            </a:r>
          </a:p>
          <a:p>
            <a:r>
              <a:rPr lang="en-US" dirty="0" err="1" smtClean="0">
                <a:solidFill>
                  <a:srgbClr val="000000"/>
                </a:solidFill>
              </a:rPr>
              <a:t>Akif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Coku</a:t>
            </a:r>
            <a:r>
              <a:rPr lang="en-US" dirty="0" smtClean="0">
                <a:solidFill>
                  <a:srgbClr val="000000"/>
                </a:solidFill>
              </a:rPr>
              <a:t> – Lead Engineer  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Fredrik </a:t>
            </a:r>
            <a:r>
              <a:rPr lang="en-US" dirty="0" err="1" smtClean="0">
                <a:solidFill>
                  <a:srgbClr val="000000"/>
                </a:solidFill>
              </a:rPr>
              <a:t>Persson</a:t>
            </a:r>
            <a:r>
              <a:rPr lang="en-US" dirty="0" smtClean="0">
                <a:solidFill>
                  <a:srgbClr val="000000"/>
                </a:solidFill>
              </a:rPr>
              <a:t> – Piping design Engineer – ACC tunnel  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Roy </a:t>
            </a:r>
            <a:r>
              <a:rPr lang="en-US" dirty="0" err="1" smtClean="0">
                <a:solidFill>
                  <a:srgbClr val="000000"/>
                </a:solidFill>
              </a:rPr>
              <a:t>Montheli</a:t>
            </a:r>
            <a:r>
              <a:rPr lang="en-US" dirty="0" smtClean="0">
                <a:solidFill>
                  <a:srgbClr val="000000"/>
                </a:solidFill>
              </a:rPr>
              <a:t> – Piping design Engineer – RF gallery 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2 x Technicians TBD 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Support from other groups: </a:t>
            </a:r>
          </a:p>
          <a:p>
            <a:pPr lvl="1"/>
            <a:r>
              <a:rPr lang="en-US" dirty="0" err="1" smtClean="0">
                <a:solidFill>
                  <a:srgbClr val="000000"/>
                </a:solidFill>
              </a:rPr>
              <a:t>Piero</a:t>
            </a:r>
            <a:r>
              <a:rPr lang="en-US" dirty="0" smtClean="0">
                <a:solidFill>
                  <a:srgbClr val="000000"/>
                </a:solidFill>
              </a:rPr>
              <a:t> Valente (EIS) – system design, E3D and FBS support, leading process and plant standardization group 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Anders Olsson (EIS) – Structural analyses 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Martin Hansson (CF) – Process design and interfaces with CF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5957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documents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4</a:t>
            </a:fld>
            <a:endParaRPr lang="sv-SE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1700808"/>
            <a:ext cx="7956376" cy="5632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ESS-0027146 - WP16 water cooling systems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ESS-0021791 - Water cooling requirements for the ESS RF system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ESS-0094205 </a:t>
            </a:r>
            <a:r>
              <a:rPr lang="en-US" dirty="0"/>
              <a:t>- </a:t>
            </a:r>
            <a:r>
              <a:rPr lang="en-US" dirty="0" smtClean="0"/>
              <a:t>structural </a:t>
            </a:r>
            <a:r>
              <a:rPr lang="en-US" dirty="0"/>
              <a:t>loads for </a:t>
            </a:r>
            <a:r>
              <a:rPr lang="en-US" dirty="0" smtClean="0"/>
              <a:t>STFC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ESS-0094585 – structural loads for SPK waveguide supports 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Cleanup of document required </a:t>
            </a:r>
          </a:p>
          <a:p>
            <a:pPr marL="285750" lvl="1" indent="-285750">
              <a:buFont typeface="Arial"/>
              <a:buChar char="•"/>
            </a:pPr>
            <a:r>
              <a:rPr lang="en-US" dirty="0"/>
              <a:t>Working on developing structural loads for RFQ/DTL cells 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“Water cooling devices” – requirement specification regarding instrumentation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Not in CHESS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P</a:t>
            </a:r>
            <a:r>
              <a:rPr lang="en-US" dirty="0"/>
              <a:t>&amp;</a:t>
            </a:r>
            <a:r>
              <a:rPr lang="en-US" dirty="0" smtClean="0"/>
              <a:t>ID:s 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TS2 – done; will be used as basis for rest of gallery 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RFQ/DTL/MEBT/SPK/MBL/HBL – preliminary; should be updated with recent minor changes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CF prerequisites: 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Design pressure 10 bar(g)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CWL, 8 °C 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CWM, 25 °C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CWH, 50 °C  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Water quality </a:t>
            </a:r>
          </a:p>
          <a:p>
            <a:pPr marL="742950" lvl="1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3317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Status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5</a:t>
            </a:fld>
            <a:endParaRPr lang="sv-SE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DTL/RFQ/MEBT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P&amp;ID; need minor updates based on new input from TS2 work 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No details about RFDS support structures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 Spoke 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P&amp;ID; preliminary but main features are known (power station includes required instrumentation and valves)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Enough details exist regarding RFDS supports  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Preliminary pipe routing 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MBL/HBL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P&amp;ID; need minor updates due to input from TS2 work 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Enough details exist regarding RFDS supports 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Ongoing detail design </a:t>
            </a:r>
          </a:p>
          <a:p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936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Status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6</a:t>
            </a:fld>
            <a:endParaRPr lang="sv-SE" dirty="0"/>
          </a:p>
        </p:txBody>
      </p:sp>
      <p:pic>
        <p:nvPicPr>
          <p:cNvPr id="6" name="Content Placeholder 5" descr="image002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81" r="-248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904931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Status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7</a:t>
            </a:fld>
            <a:endParaRPr lang="sv-SE" dirty="0"/>
          </a:p>
        </p:txBody>
      </p:sp>
      <p:pic>
        <p:nvPicPr>
          <p:cNvPr id="5" name="Content Placeholder 4" descr="image003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4" b="246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342299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P&amp;ID MBL/HBL klystron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8</a:t>
            </a:fld>
            <a:endParaRPr lang="sv-SE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rcRect l="-14050" r="-1405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916352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P&amp;ID MBL/HBL Circulators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l="-14091" r="-14091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80660289"/>
      </p:ext>
    </p:extLst>
  </p:cSld>
  <p:clrMapOvr>
    <a:masterClrMapping/>
  </p:clrMapOvr>
</p:sld>
</file>

<file path=ppt/theme/theme1.xml><?xml version="1.0" encoding="utf-8"?>
<a:theme xmlns:a="http://schemas.openxmlformats.org/drawingml/2006/main" name="ESS Core 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 Core Powerpoint.pptx</Template>
  <TotalTime>37619</TotalTime>
  <Words>577</Words>
  <Application>Microsoft Macintosh PowerPoint</Application>
  <PresentationFormat>On-screen Show (4:3)</PresentationFormat>
  <Paragraphs>83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ESS Core Powerpoint</vt:lpstr>
      <vt:lpstr>ACCSYS WP16 Cooling Support</vt:lpstr>
      <vt:lpstr>Outline</vt:lpstr>
      <vt:lpstr>WP16 </vt:lpstr>
      <vt:lpstr>Design documents    </vt:lpstr>
      <vt:lpstr>Status </vt:lpstr>
      <vt:lpstr>Status </vt:lpstr>
      <vt:lpstr>Status </vt:lpstr>
      <vt:lpstr>P&amp;ID MBL/HBL klystron</vt:lpstr>
      <vt:lpstr>P&amp;ID MBL/HBL Circulators</vt:lpstr>
      <vt:lpstr>Ongoing activities/issues </vt:lpstr>
      <vt:lpstr>Schedule </vt:lpstr>
    </vt:vector>
  </TitlesOfParts>
  <Company>ESS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Heléne Björkman</dc:creator>
  <cp:lastModifiedBy>Anton Lundmark</cp:lastModifiedBy>
  <cp:revision>75</cp:revision>
  <dcterms:created xsi:type="dcterms:W3CDTF">2013-10-29T16:05:10Z</dcterms:created>
  <dcterms:modified xsi:type="dcterms:W3CDTF">2017-05-11T13:27:41Z</dcterms:modified>
</cp:coreProperties>
</file>