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92" r:id="rId4"/>
    <p:sldId id="278" r:id="rId5"/>
    <p:sldId id="296" r:id="rId6"/>
    <p:sldId id="293" r:id="rId7"/>
    <p:sldId id="326" r:id="rId8"/>
    <p:sldId id="282" r:id="rId9"/>
    <p:sldId id="283" r:id="rId10"/>
    <p:sldId id="284" r:id="rId11"/>
    <p:sldId id="285" r:id="rId12"/>
    <p:sldId id="273" r:id="rId13"/>
    <p:sldId id="304" r:id="rId14"/>
    <p:sldId id="324" r:id="rId15"/>
    <p:sldId id="309" r:id="rId16"/>
    <p:sldId id="313" r:id="rId17"/>
    <p:sldId id="317" r:id="rId18"/>
    <p:sldId id="318" r:id="rId19"/>
    <p:sldId id="274" r:id="rId20"/>
    <p:sldId id="267" r:id="rId21"/>
    <p:sldId id="268" r:id="rId22"/>
    <p:sldId id="270" r:id="rId23"/>
    <p:sldId id="325" r:id="rId24"/>
    <p:sldId id="320" r:id="rId25"/>
    <p:sldId id="272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269" r:id="rId34"/>
    <p:sldId id="323" r:id="rId35"/>
    <p:sldId id="310" r:id="rId3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 Marcus" initials="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1743" autoAdjust="0"/>
  </p:normalViewPr>
  <p:slideViewPr>
    <p:cSldViewPr>
      <p:cViewPr>
        <p:scale>
          <a:sx n="100" d="100"/>
          <a:sy n="100" d="100"/>
        </p:scale>
        <p:origin x="-8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11/05/17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11/05/17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11/05/17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11/05/17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11/05/17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11/05/17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11/05/17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4" Type="http://schemas.openxmlformats.org/officeDocument/2006/relationships/image" Target="../media/image9.tmp"/><Relationship Id="rId5" Type="http://schemas.openxmlformats.org/officeDocument/2006/relationships/image" Target="../media/image10.tmp"/><Relationship Id="rId6" Type="http://schemas.openxmlformats.org/officeDocument/2006/relationships/image" Target="../media/image11.tmp"/><Relationship Id="rId7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RF </a:t>
            </a:r>
            <a:r>
              <a:rPr lang="en-GB" sz="4000" dirty="0" smtClean="0"/>
              <a:t>Systems and Machine Protection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568" y="3886200"/>
            <a:ext cx="7304856" cy="17526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Annika Nordt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Group Leader for Machine Protection and Personnel Safety Systems/ICS/ESS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2017-05-11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BIS Behaviour – Escalation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BIS checks </a:t>
            </a:r>
            <a:r>
              <a:rPr lang="en-US" sz="2200" dirty="0" smtClean="0"/>
              <a:t>if Beam Inhibit/ Regular Beam Interlock was </a:t>
            </a:r>
            <a:r>
              <a:rPr lang="en-US" sz="2200" b="1" dirty="0" smtClean="0"/>
              <a:t>successful: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Based on beam presence information from BI systems,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Based on status feedback from Actuation Systems.</a:t>
            </a:r>
          </a:p>
          <a:p>
            <a:endParaRPr lang="en-US" sz="2200" dirty="0" smtClean="0"/>
          </a:p>
          <a:p>
            <a:r>
              <a:rPr lang="en-US" sz="2200" b="1" dirty="0" smtClean="0"/>
              <a:t>If not </a:t>
            </a:r>
            <a:r>
              <a:rPr lang="en-US" sz="2200" dirty="0" smtClean="0"/>
              <a:t>successful then the </a:t>
            </a:r>
            <a:r>
              <a:rPr lang="en-US" sz="2200" b="1" dirty="0" smtClean="0"/>
              <a:t>BIS </a:t>
            </a:r>
            <a:r>
              <a:rPr lang="en-US" sz="2200" dirty="0" smtClean="0"/>
              <a:t>can </a:t>
            </a:r>
            <a:r>
              <a:rPr lang="en-US" sz="2200" b="1" dirty="0" smtClean="0"/>
              <a:t>escalate</a:t>
            </a:r>
            <a:r>
              <a:rPr lang="en-US" sz="2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Beam Inhibit</a:t>
            </a:r>
            <a:r>
              <a:rPr lang="en-US" sz="2200" dirty="0" smtClean="0">
                <a:sym typeface="Wingdings"/>
              </a:rPr>
              <a:t> Regular Beam Interlock Emergency Beam Interlock.</a:t>
            </a:r>
          </a:p>
          <a:p>
            <a:endParaRPr lang="en-US" sz="2200" dirty="0" smtClean="0"/>
          </a:p>
          <a:p>
            <a:r>
              <a:rPr lang="en-US" sz="2200" b="1" dirty="0"/>
              <a:t>BIS informs Timing </a:t>
            </a:r>
            <a:r>
              <a:rPr lang="en-US" sz="2200" dirty="0"/>
              <a:t>System about beam </a:t>
            </a:r>
            <a:r>
              <a:rPr lang="en-US" sz="2200" dirty="0" smtClean="0"/>
              <a:t>interlocks such that timing can send post mortem freeze triggers to all systems.</a:t>
            </a:r>
            <a:endParaRPr lang="en-US" sz="2200" b="1" dirty="0"/>
          </a:p>
          <a:p>
            <a:endParaRPr lang="en-US" sz="2200" dirty="0"/>
          </a:p>
          <a:p>
            <a:r>
              <a:rPr lang="en-US" sz="2200" b="1" dirty="0" smtClean="0"/>
              <a:t>BIS </a:t>
            </a:r>
            <a:r>
              <a:rPr lang="en-US" sz="2200" b="1" dirty="0"/>
              <a:t>can act in two ways</a:t>
            </a:r>
            <a:r>
              <a:rPr lang="en-US" sz="2200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b="1" dirty="0"/>
              <a:t>Automatic</a:t>
            </a:r>
            <a:r>
              <a:rPr lang="en-US" sz="2200" dirty="0"/>
              <a:t> </a:t>
            </a:r>
            <a:r>
              <a:rPr lang="en-US" sz="2200" dirty="0" smtClean="0"/>
              <a:t>resumption of operation,</a:t>
            </a:r>
            <a:endParaRPr lang="en-US" sz="2200" dirty="0"/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Resumption to operation </a:t>
            </a:r>
            <a:r>
              <a:rPr lang="en-US" sz="2200" b="1" dirty="0"/>
              <a:t>after external </a:t>
            </a:r>
            <a:r>
              <a:rPr lang="en-US" sz="2200" b="1" dirty="0" smtClean="0"/>
              <a:t>reset.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107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1143000"/>
          </a:xfrm>
        </p:spPr>
        <p:txBody>
          <a:bodyPr/>
          <a:lstStyle/>
          <a:p>
            <a:r>
              <a:rPr lang="en-GB" dirty="0" smtClean="0"/>
              <a:t>Example: If Nothing Works</a:t>
            </a:r>
            <a:br>
              <a:rPr lang="en-GB" dirty="0" smtClean="0"/>
            </a:br>
            <a:r>
              <a:rPr lang="en-GB" dirty="0" smtClean="0"/>
              <a:t>Emergency Beam Interlock</a:t>
            </a:r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351331" y="-937355"/>
            <a:ext cx="369331" cy="8568952"/>
            <a:chOff x="3923926" y="3356992"/>
            <a:chExt cx="939659" cy="792088"/>
          </a:xfrm>
        </p:grpSpPr>
        <p:sp>
          <p:nvSpPr>
            <p:cNvPr id="4" name="Frame 3"/>
            <p:cNvSpPr/>
            <p:nvPr/>
          </p:nvSpPr>
          <p:spPr>
            <a:xfrm>
              <a:off x="3923926" y="3356992"/>
              <a:ext cx="916023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997712" y="3283207"/>
              <a:ext cx="792088" cy="939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Interlock System: </a:t>
              </a:r>
              <a:r>
                <a:rPr lang="en-US" dirty="0" smtClean="0">
                  <a:solidFill>
                    <a:srgbClr val="FF0000"/>
                  </a:solidFill>
                </a:rPr>
                <a:t>NOK</a:t>
              </a:r>
              <a:r>
                <a:rPr lang="en-US" dirty="0" smtClean="0">
                  <a:solidFill>
                    <a:schemeClr val="bg1"/>
                  </a:solidFill>
                </a:rPr>
                <a:t> in the middle of a pulse</a:t>
              </a:r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 </a:t>
              </a:r>
              <a:r>
                <a:rPr lang="en-US" dirty="0" smtClean="0">
                  <a:solidFill>
                    <a:schemeClr val="bg1"/>
                  </a:solidFill>
                </a:rPr>
                <a:t>Global Beam Permit == </a:t>
              </a:r>
              <a:r>
                <a:rPr lang="en-US" dirty="0" smtClean="0">
                  <a:solidFill>
                    <a:srgbClr val="FF0000"/>
                  </a:solidFill>
                </a:rPr>
                <a:t>NOK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635896" y="2730406"/>
            <a:ext cx="6858" cy="43204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20072" y="2730406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32240" y="2730406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244408" y="2730406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67744" y="2730406"/>
            <a:ext cx="0" cy="43204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99592" y="2730406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267744" y="3522494"/>
            <a:ext cx="0" cy="321130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660232" y="3522494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51920" y="3522494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20072" y="3522494"/>
            <a:ext cx="0" cy="321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99592" y="3522494"/>
            <a:ext cx="0" cy="360040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12160" y="5394702"/>
            <a:ext cx="266429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Switch off HVPS of ISRC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1452" y="4976008"/>
            <a:ext cx="36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case a “REGULAR BEAM INTERLOCK” could not be executed successfully, an “</a:t>
            </a:r>
            <a:r>
              <a:rPr lang="en-US" b="1" dirty="0" smtClean="0"/>
              <a:t>EMERGENCY BEAM INTERLOCK” </a:t>
            </a:r>
            <a:r>
              <a:rPr lang="en-US" dirty="0" smtClean="0"/>
              <a:t>is being initiated.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012160" y="5898758"/>
            <a:ext cx="266429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Actuation of ISRC Magnetron </a:t>
            </a:r>
          </a:p>
        </p:txBody>
      </p:sp>
      <p:cxnSp>
        <p:nvCxnSpPr>
          <p:cNvPr id="72" name="Elbow Connector 71"/>
          <p:cNvCxnSpPr/>
          <p:nvPr/>
        </p:nvCxnSpPr>
        <p:spPr>
          <a:xfrm rot="5400000">
            <a:off x="8347384" y="5507750"/>
            <a:ext cx="874167" cy="21602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1763688" y="3810526"/>
            <a:ext cx="1296144" cy="830997"/>
            <a:chOff x="827584" y="1556792"/>
            <a:chExt cx="1296144" cy="830997"/>
          </a:xfrm>
        </p:grpSpPr>
        <p:sp>
          <p:nvSpPr>
            <p:cNvPr id="94" name="Frame 93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ISRC Magnetron</a:t>
              </a:r>
            </a:p>
            <a:p>
              <a:pPr algn="ctr"/>
              <a:r>
                <a:rPr lang="en-US" sz="1600" dirty="0" smtClean="0"/>
                <a:t>System ==OK</a:t>
              </a:r>
              <a:endParaRPr lang="en-US" sz="16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131840" y="3810526"/>
            <a:ext cx="1296144" cy="830997"/>
            <a:chOff x="827584" y="1556792"/>
            <a:chExt cx="1296144" cy="830997"/>
          </a:xfrm>
        </p:grpSpPr>
        <p:sp>
          <p:nvSpPr>
            <p:cNvPr id="97" name="Frame 9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ISRC HVPS</a:t>
              </a:r>
            </a:p>
            <a:p>
              <a:pPr algn="ctr"/>
              <a:r>
                <a:rPr lang="en-US" sz="1600" dirty="0" smtClean="0"/>
                <a:t>System==OK,</a:t>
              </a:r>
            </a:p>
            <a:p>
              <a:pPr algn="ctr"/>
              <a:r>
                <a:rPr lang="en-US" sz="1600" dirty="0" smtClean="0"/>
                <a:t>HV Status</a:t>
              </a:r>
              <a:endParaRPr lang="en-US" sz="16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99992" y="3810526"/>
            <a:ext cx="1368152" cy="1323439"/>
            <a:chOff x="827584" y="1556792"/>
            <a:chExt cx="1231337" cy="1323439"/>
          </a:xfrm>
        </p:grpSpPr>
        <p:sp>
          <p:nvSpPr>
            <p:cNvPr id="100" name="Frame 99"/>
            <p:cNvSpPr/>
            <p:nvPr/>
          </p:nvSpPr>
          <p:spPr>
            <a:xfrm>
              <a:off x="827584" y="1556792"/>
              <a:ext cx="1231337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27584" y="1556792"/>
              <a:ext cx="1231337" cy="132343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LEBT Chopper</a:t>
              </a:r>
            </a:p>
            <a:p>
              <a:pPr algn="ctr"/>
              <a:r>
                <a:rPr lang="en-US" sz="1600" dirty="0"/>
                <a:t>System </a:t>
              </a:r>
              <a:r>
                <a:rPr lang="en-US" sz="1600" dirty="0" smtClean="0"/>
                <a:t>failure during Regular Beam Interlock</a:t>
              </a:r>
              <a:endParaRPr lang="en-US" sz="16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940152" y="3810526"/>
            <a:ext cx="1440159" cy="830997"/>
            <a:chOff x="755577" y="1556792"/>
            <a:chExt cx="1440159" cy="830997"/>
          </a:xfrm>
        </p:grpSpPr>
        <p:sp>
          <p:nvSpPr>
            <p:cNvPr id="103" name="Frame 102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5577" y="1556792"/>
              <a:ext cx="1440159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MEBT </a:t>
              </a:r>
              <a:r>
                <a:rPr lang="en-US" sz="1600" dirty="0"/>
                <a:t>Chopper</a:t>
              </a:r>
            </a:p>
            <a:p>
              <a:pPr algn="ctr"/>
              <a:r>
                <a:rPr lang="en-US" sz="1600" dirty="0"/>
                <a:t>System == </a:t>
              </a:r>
              <a:r>
                <a:rPr lang="en-US" sz="1600" dirty="0" smtClean="0"/>
                <a:t>OK,</a:t>
              </a:r>
              <a:endParaRPr lang="en-US" sz="1600" dirty="0"/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496" y="3810526"/>
            <a:ext cx="1656184" cy="830997"/>
            <a:chOff x="755576" y="1556792"/>
            <a:chExt cx="1656184" cy="830997"/>
          </a:xfrm>
        </p:grpSpPr>
        <p:sp>
          <p:nvSpPr>
            <p:cNvPr id="109" name="Frame 108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5576" y="1556792"/>
              <a:ext cx="165618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Mode and event  information from Timing </a:t>
              </a:r>
              <a:r>
                <a:rPr lang="en-US" sz="1600" dirty="0"/>
                <a:t>S</a:t>
              </a:r>
              <a:r>
                <a:rPr lang="en-US" sz="1600" dirty="0" smtClean="0"/>
                <a:t>ystem</a:t>
              </a:r>
              <a:endParaRPr lang="en-US" sz="1600" dirty="0"/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flipV="1">
            <a:off x="7884368" y="3522494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2915816" y="1971417"/>
            <a:ext cx="1368152" cy="830997"/>
            <a:chOff x="3923928" y="3356992"/>
            <a:chExt cx="1119397" cy="830997"/>
          </a:xfrm>
        </p:grpSpPr>
        <p:sp>
          <p:nvSpPr>
            <p:cNvPr id="131" name="Frame 130"/>
            <p:cNvSpPr/>
            <p:nvPr/>
          </p:nvSpPr>
          <p:spPr>
            <a:xfrm>
              <a:off x="3923928" y="3356992"/>
              <a:ext cx="1119397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923928" y="3356992"/>
              <a:ext cx="1119397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RF LPS </a:t>
              </a:r>
            </a:p>
            <a:p>
              <a:pPr algn="ctr"/>
              <a:r>
                <a:rPr lang="en-US" sz="1600" dirty="0" smtClean="0"/>
                <a:t>Beam Permit == OK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355976" y="1971417"/>
            <a:ext cx="1512168" cy="830997"/>
            <a:chOff x="3851920" y="1556792"/>
            <a:chExt cx="1512168" cy="830997"/>
          </a:xfrm>
        </p:grpSpPr>
        <p:sp>
          <p:nvSpPr>
            <p:cNvPr id="134" name="Frame 133"/>
            <p:cNvSpPr/>
            <p:nvPr/>
          </p:nvSpPr>
          <p:spPr>
            <a:xfrm>
              <a:off x="4283968" y="1556792"/>
              <a:ext cx="1080120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851920" y="15567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Presence  </a:t>
              </a:r>
            </a:p>
            <a:p>
              <a:pPr algn="ctr"/>
              <a:r>
                <a:rPr lang="en-US" sz="1600" dirty="0" smtClean="0"/>
                <a:t>Information</a:t>
              </a:r>
            </a:p>
            <a:p>
              <a:pPr algn="ctr"/>
              <a:r>
                <a:rPr lang="en-US" sz="1600" dirty="0" smtClean="0"/>
                <a:t>from BI, ISRC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452320" y="1971417"/>
            <a:ext cx="1656184" cy="830997"/>
            <a:chOff x="5940152" y="1556792"/>
            <a:chExt cx="1440160" cy="830997"/>
          </a:xfrm>
        </p:grpSpPr>
        <p:sp>
          <p:nvSpPr>
            <p:cNvPr id="137" name="Frame 136"/>
            <p:cNvSpPr/>
            <p:nvPr/>
          </p:nvSpPr>
          <p:spPr>
            <a:xfrm>
              <a:off x="5940152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940152" y="1556792"/>
              <a:ext cx="144016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Operational Status &amp; Health== OK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547664" y="1971417"/>
            <a:ext cx="1296144" cy="830997"/>
            <a:chOff x="827584" y="1556792"/>
            <a:chExt cx="1296144" cy="830997"/>
          </a:xfrm>
        </p:grpSpPr>
        <p:sp>
          <p:nvSpPr>
            <p:cNvPr id="140" name="Frame 13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BI Mode configuration information</a:t>
              </a:r>
              <a:endParaRPr lang="en-US" sz="16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5496" y="1971417"/>
            <a:ext cx="1460862" cy="830997"/>
            <a:chOff x="755576" y="1556792"/>
            <a:chExt cx="1354436" cy="1077218"/>
          </a:xfrm>
        </p:grpSpPr>
        <p:sp>
          <p:nvSpPr>
            <p:cNvPr id="143" name="Frame 142"/>
            <p:cNvSpPr/>
            <p:nvPr/>
          </p:nvSpPr>
          <p:spPr>
            <a:xfrm>
              <a:off x="755576" y="1556792"/>
              <a:ext cx="1354436" cy="792088"/>
            </a:xfrm>
            <a:prstGeom prst="frame">
              <a:avLst>
                <a:gd name="adj1" fmla="val 0"/>
              </a:avLst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55576" y="1556792"/>
              <a:ext cx="1335242" cy="107721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Destination </a:t>
              </a:r>
            </a:p>
            <a:p>
              <a:pPr algn="ctr"/>
              <a:r>
                <a:rPr lang="en-US" sz="1600" dirty="0"/>
                <a:t>Information LPSID, LPS-A2T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940152" y="1971417"/>
            <a:ext cx="1440160" cy="830997"/>
            <a:chOff x="3783341" y="1556792"/>
            <a:chExt cx="1783055" cy="830997"/>
          </a:xfrm>
        </p:grpSpPr>
        <p:sp>
          <p:nvSpPr>
            <p:cNvPr id="146" name="Frame 145"/>
            <p:cNvSpPr/>
            <p:nvPr/>
          </p:nvSpPr>
          <p:spPr>
            <a:xfrm>
              <a:off x="4283968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83341" y="1556792"/>
              <a:ext cx="1783055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Beam Monitoring Systems == OK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452320" y="3810526"/>
            <a:ext cx="1296144" cy="830997"/>
            <a:chOff x="813868" y="1556792"/>
            <a:chExt cx="1795700" cy="830997"/>
          </a:xfrm>
        </p:grpSpPr>
        <p:sp>
          <p:nvSpPr>
            <p:cNvPr id="149" name="Frame 148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13868" y="1556792"/>
              <a:ext cx="179570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PSS,TSS </a:t>
              </a:r>
            </a:p>
            <a:p>
              <a:pPr algn="ctr"/>
              <a:r>
                <a:rPr lang="en-US" sz="1600" dirty="0" smtClean="0"/>
                <a:t>Beam Permit </a:t>
              </a:r>
            </a:p>
            <a:p>
              <a:pPr algn="ctr"/>
              <a:r>
                <a:rPr lang="en-US" sz="1600" dirty="0" smtClean="0"/>
                <a:t>== OK</a:t>
              </a:r>
            </a:p>
          </p:txBody>
        </p:sp>
      </p:grpSp>
      <p:cxnSp>
        <p:nvCxnSpPr>
          <p:cNvPr id="151" name="Elbow Connector 150"/>
          <p:cNvCxnSpPr/>
          <p:nvPr/>
        </p:nvCxnSpPr>
        <p:spPr>
          <a:xfrm flipH="1">
            <a:off x="8676456" y="3378478"/>
            <a:ext cx="144018" cy="2179694"/>
          </a:xfrm>
          <a:prstGeom prst="bentConnector3">
            <a:avLst>
              <a:gd name="adj1" fmla="val -5873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16200000">
            <a:off x="8107727" y="4750328"/>
            <a:ext cx="18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Global Beam Permit==NOK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2843808" y="1844824"/>
            <a:ext cx="1728192" cy="1080120"/>
          </a:xfrm>
          <a:prstGeom prst="donut">
            <a:avLst>
              <a:gd name="adj" fmla="val 3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GB" dirty="0" smtClean="0"/>
              <a:t>Interfaces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60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 - RF LPS Interface </a:t>
            </a:r>
            <a:r>
              <a:rPr lang="en-US" dirty="0" smtClean="0"/>
              <a:t>– Requirements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3845025"/>
          </a:xfrm>
        </p:spPr>
        <p:txBody>
          <a:bodyPr>
            <a:normAutofit/>
          </a:bodyPr>
          <a:lstStyle/>
          <a:p>
            <a:r>
              <a:rPr lang="en-GB" dirty="0"/>
              <a:t>Primary </a:t>
            </a:r>
            <a:r>
              <a:rPr lang="en-GB" b="1" dirty="0"/>
              <a:t>Functional</a:t>
            </a:r>
            <a:r>
              <a:rPr lang="en-GB" dirty="0"/>
              <a:t> Requirement</a:t>
            </a:r>
          </a:p>
          <a:p>
            <a:pPr lvl="1"/>
            <a:r>
              <a:rPr lang="en-GB" dirty="0"/>
              <a:t>Transmit </a:t>
            </a:r>
            <a:r>
              <a:rPr lang="en-GB" dirty="0" err="1"/>
              <a:t>boolean</a:t>
            </a:r>
            <a:r>
              <a:rPr lang="en-GB" dirty="0"/>
              <a:t> BEAM-PERMIT </a:t>
            </a:r>
            <a:r>
              <a:rPr lang="en-GB" dirty="0" smtClean="0"/>
              <a:t>signal [OK/NOK]</a:t>
            </a:r>
          </a:p>
          <a:p>
            <a:pPr lvl="1"/>
            <a:endParaRPr lang="en-GB" dirty="0"/>
          </a:p>
          <a:p>
            <a:r>
              <a:rPr lang="en-GB" dirty="0"/>
              <a:t>Primary </a:t>
            </a:r>
            <a:r>
              <a:rPr lang="en-GB" b="1" dirty="0"/>
              <a:t>Performance </a:t>
            </a:r>
            <a:r>
              <a:rPr lang="en-GB" dirty="0"/>
              <a:t>Requirements</a:t>
            </a:r>
          </a:p>
          <a:p>
            <a:pPr lvl="1"/>
            <a:r>
              <a:rPr lang="en-GB" dirty="0"/>
              <a:t>Optimize for </a:t>
            </a:r>
            <a:r>
              <a:rPr lang="en-GB" dirty="0" smtClean="0"/>
              <a:t>speed</a:t>
            </a:r>
            <a:endParaRPr lang="en-GB" dirty="0"/>
          </a:p>
          <a:p>
            <a:pPr lvl="1"/>
            <a:r>
              <a:rPr lang="en-GB" dirty="0" smtClean="0"/>
              <a:t>PIL </a:t>
            </a:r>
            <a:r>
              <a:rPr lang="en-GB" dirty="0"/>
              <a:t>2 </a:t>
            </a:r>
            <a:r>
              <a:rPr lang="en-GB" dirty="0" smtClean="0"/>
              <a:t>capability (Protection Integrity Level 2)</a:t>
            </a:r>
            <a:endParaRPr lang="en-GB" dirty="0"/>
          </a:p>
          <a:p>
            <a:pPr lvl="1"/>
            <a:r>
              <a:rPr lang="en-GB" dirty="0"/>
              <a:t>Minimize “spurious trip” </a:t>
            </a:r>
            <a:r>
              <a:rPr lang="en-GB" dirty="0" smtClean="0"/>
              <a:t>probability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7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 </a:t>
            </a:r>
            <a:r>
              <a:rPr lang="en-US" dirty="0"/>
              <a:t>- RF LPS Interface </a:t>
            </a:r>
            <a:r>
              <a:rPr lang="en-US" dirty="0" smtClean="0"/>
              <a:t>– Requirements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199"/>
            <a:ext cx="8784976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Additional </a:t>
            </a:r>
            <a:r>
              <a:rPr lang="en-US" b="1" dirty="0" smtClean="0"/>
              <a:t>Requirements</a:t>
            </a:r>
            <a:r>
              <a:rPr lang="en-US" dirty="0" smtClean="0"/>
              <a:t> according to </a:t>
            </a:r>
            <a:r>
              <a:rPr lang="en-US" b="1" dirty="0" smtClean="0"/>
              <a:t>IEC 61508-2:2010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Mode Confusion</a:t>
            </a:r>
            <a:r>
              <a:rPr lang="en-US" dirty="0" smtClean="0"/>
              <a:t>: input systems assume wrong mode, wrong reference values for failure detection: </a:t>
            </a:r>
            <a:r>
              <a:rPr lang="en-US" dirty="0" smtClean="0">
                <a:sym typeface="Wingdings" panose="05000000000000000000" pitchFamily="2" charset="2"/>
              </a:rPr>
              <a:t>Loss of protection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	</a:t>
            </a:r>
            <a:r>
              <a:rPr lang="en-US" b="1" dirty="0" smtClean="0"/>
              <a:t>Send «mode» information to BIS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Input system “dies” with stuck-at OK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Loss of Protection</a:t>
            </a:r>
          </a:p>
          <a:p>
            <a:pPr marL="457200" lvl="1" indent="0">
              <a:buNone/>
            </a:pPr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 dirty="0" smtClean="0">
                <a:sym typeface="Wingdings"/>
              </a:rPr>
              <a:t> S</a:t>
            </a:r>
            <a:r>
              <a:rPr lang="en-US" b="1" dirty="0" smtClean="0"/>
              <a:t>end a regular «heartbeat» signal to the BIS</a:t>
            </a:r>
          </a:p>
          <a:p>
            <a:pPr lvl="2"/>
            <a:r>
              <a:rPr lang="en-US" dirty="0" smtClean="0"/>
              <a:t>can be timestamp, incrementing counter.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1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 </a:t>
            </a:r>
            <a:r>
              <a:rPr lang="en-US" dirty="0"/>
              <a:t>- RF LPS Interface </a:t>
            </a:r>
            <a:r>
              <a:rPr lang="en-US" dirty="0" smtClean="0"/>
              <a:t>– Requirements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3528" y="1844824"/>
            <a:ext cx="8496944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interface to the BIS must allow </a:t>
            </a:r>
            <a:r>
              <a:rPr lang="en-US" b="1" dirty="0" smtClean="0"/>
              <a:t>detection</a:t>
            </a:r>
            <a:r>
              <a:rPr lang="en-US" dirty="0" smtClean="0"/>
              <a:t> of the following </a:t>
            </a:r>
            <a:r>
              <a:rPr lang="en-US" b="1" dirty="0" smtClean="0"/>
              <a:t>link faults</a:t>
            </a:r>
            <a:r>
              <a:rPr lang="en-US" dirty="0" smtClean="0"/>
              <a:t>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Stuck-At OK  Loss of Protection Function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Stuck-At NOK, Glitches  Loss of Availability (Spurious Trips)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Degraded Connection, Connection Loss  Both Consequences possible 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From Facility Operations point of view:</a:t>
            </a:r>
          </a:p>
          <a:p>
            <a:pPr lvl="1"/>
            <a:r>
              <a:rPr lang="en-US" dirty="0" smtClean="0"/>
              <a:t>System shall </a:t>
            </a:r>
            <a:r>
              <a:rPr lang="en-US" b="1" dirty="0" smtClean="0"/>
              <a:t>allow to detect disconnected or degraded links directly </a:t>
            </a:r>
            <a:r>
              <a:rPr lang="en-US" dirty="0" smtClean="0"/>
              <a:t>and explicitly.</a:t>
            </a:r>
          </a:p>
          <a:p>
            <a:pPr lvl="1"/>
            <a:r>
              <a:rPr lang="en-US" dirty="0" smtClean="0"/>
              <a:t>Rationale: allow for efficient system test, </a:t>
            </a:r>
            <a:r>
              <a:rPr lang="en-US" b="1" dirty="0" smtClean="0"/>
              <a:t>fast problem diagnostics and troubleshooting.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	</a:t>
            </a:r>
            <a:r>
              <a:rPr lang="en-US" sz="2600" b="1" dirty="0" smtClean="0"/>
              <a:t>Link to BIS needs to support direct detection of 	</a:t>
            </a:r>
            <a:r>
              <a:rPr lang="en-US" sz="2600" b="1" dirty="0" smtClean="0"/>
              <a:t>		       connection </a:t>
            </a:r>
            <a:r>
              <a:rPr lang="en-US" sz="2600" b="1" dirty="0" smtClean="0"/>
              <a:t>loss and degraded connection.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25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BIS </a:t>
            </a:r>
            <a:r>
              <a:rPr lang="en-US" dirty="0"/>
              <a:t>- RF LPS Interface </a:t>
            </a:r>
            <a:r>
              <a:rPr lang="en-US" dirty="0"/>
              <a:t>- </a:t>
            </a:r>
            <a:r>
              <a:rPr lang="en-US" dirty="0" smtClean="0"/>
              <a:t>Satisfy </a:t>
            </a:r>
            <a:r>
              <a:rPr lang="en-US" dirty="0"/>
              <a:t>all Requirements – Current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CH" dirty="0"/>
              <a:t>Discrete, static link for BEAM-PERMIT transmission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Minimize Latency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Support «high-density» logic</a:t>
            </a:r>
            <a:endParaRPr lang="de-CH" dirty="0"/>
          </a:p>
          <a:p>
            <a:r>
              <a:rPr lang="de-CH" dirty="0"/>
              <a:t>Additional data-link</a:t>
            </a:r>
          </a:p>
          <a:p>
            <a:pPr lvl="1"/>
            <a:r>
              <a:rPr lang="de-CH" dirty="0"/>
              <a:t>Transmission of «mode» information</a:t>
            </a:r>
          </a:p>
          <a:p>
            <a:pPr lvl="1"/>
            <a:r>
              <a:rPr lang="de-CH" dirty="0"/>
              <a:t>Transmission of «heartbeat»</a:t>
            </a:r>
          </a:p>
          <a:p>
            <a:pPr lvl="1"/>
            <a:r>
              <a:rPr lang="de-CH" dirty="0"/>
              <a:t>Redundant and diverse transmission</a:t>
            </a:r>
            <a:br>
              <a:rPr lang="de-CH" dirty="0"/>
            </a:br>
            <a:r>
              <a:rPr lang="de-CH" dirty="0"/>
              <a:t>of BEAM-PERMIT states</a:t>
            </a:r>
          </a:p>
          <a:p>
            <a:pPr lvl="1"/>
            <a:r>
              <a:rPr lang="de-CH" dirty="0"/>
              <a:t>Bonus: full Handshake Capability</a:t>
            </a:r>
            <a:br>
              <a:rPr lang="de-CH" dirty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5508104" y="2096853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Primary Requirement: Speed</a:t>
            </a:r>
            <a:endParaRPr lang="en-US" dirty="0"/>
          </a:p>
        </p:txBody>
      </p:sp>
      <p:sp>
        <p:nvSpPr>
          <p:cNvPr id="6" name="Arrow: Right 5"/>
          <p:cNvSpPr/>
          <p:nvPr/>
        </p:nvSpPr>
        <p:spPr>
          <a:xfrm rot="10800000">
            <a:off x="3556382" y="2278536"/>
            <a:ext cx="1879713" cy="1423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 rot="9385850">
            <a:off x="4919597" y="2608481"/>
            <a:ext cx="468051" cy="1330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0152" y="3140968"/>
            <a:ext cx="2520280" cy="4696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Mode Confusion Check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0152" y="3944097"/>
            <a:ext cx="2520280" cy="4696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Sensor «Alive» Check</a:t>
            </a:r>
            <a:endParaRPr lang="en-US" dirty="0"/>
          </a:p>
        </p:txBody>
      </p:sp>
      <p:sp>
        <p:nvSpPr>
          <p:cNvPr id="10" name="Arrow: Right 9"/>
          <p:cNvSpPr/>
          <p:nvPr/>
        </p:nvSpPr>
        <p:spPr>
          <a:xfrm rot="9385850">
            <a:off x="5401808" y="3360694"/>
            <a:ext cx="468051" cy="1330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 rot="10800000" flipV="1">
            <a:off x="4912516" y="4052792"/>
            <a:ext cx="956723" cy="1433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786" y="4884726"/>
            <a:ext cx="2520280" cy="9757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Allows Input comparison/voting (Table A.7 IEC 61508-2)</a:t>
            </a:r>
            <a:endParaRPr lang="en-US" dirty="0"/>
          </a:p>
        </p:txBody>
      </p:sp>
      <p:sp>
        <p:nvSpPr>
          <p:cNvPr id="13" name="Arrow: Right 12"/>
          <p:cNvSpPr/>
          <p:nvPr/>
        </p:nvSpPr>
        <p:spPr>
          <a:xfrm rot="11324506" flipV="1">
            <a:off x="4356754" y="4882859"/>
            <a:ext cx="1302959" cy="1227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0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Realization Options for ICS standard </a:t>
            </a:r>
            <a:br>
              <a:rPr lang="en-US" dirty="0" smtClean="0"/>
            </a:br>
            <a:r>
              <a:rPr lang="en-US" dirty="0" smtClean="0"/>
              <a:t>IFC 14x0 based boards -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809851" cy="5069160"/>
          </a:xfrm>
        </p:spPr>
        <p:txBody>
          <a:bodyPr>
            <a:normAutofit lnSpcReduction="10000"/>
          </a:bodyPr>
          <a:lstStyle/>
          <a:p>
            <a:r>
              <a:rPr lang="de-CH" sz="2400" dirty="0"/>
              <a:t>Three connection options</a:t>
            </a:r>
          </a:p>
          <a:p>
            <a:pPr lvl="1"/>
            <a:r>
              <a:rPr lang="de-CH" sz="2200" dirty="0"/>
              <a:t>Dedicated Interlock Piggy-Back (top picture shows mock-up)</a:t>
            </a:r>
          </a:p>
          <a:p>
            <a:pPr lvl="1"/>
            <a:r>
              <a:rPr lang="de-CH" sz="2200" dirty="0"/>
              <a:t>Dedicated Interlock FMC Card</a:t>
            </a:r>
          </a:p>
          <a:p>
            <a:pPr lvl="1"/>
            <a:r>
              <a:rPr lang="de-CH" sz="2200" dirty="0"/>
              <a:t>Interlock Connectivity on uRTM</a:t>
            </a:r>
          </a:p>
          <a:p>
            <a:r>
              <a:rPr lang="de-CH" sz="2600" dirty="0"/>
              <a:t>Connector options under investigation</a:t>
            </a:r>
          </a:p>
          <a:p>
            <a:pPr lvl="1"/>
            <a:r>
              <a:rPr lang="de-CH" sz="2200" dirty="0"/>
              <a:t>3M-SDR 26 pin</a:t>
            </a:r>
          </a:p>
          <a:p>
            <a:pPr lvl="2"/>
            <a:r>
              <a:rPr lang="de-CH" sz="1800" dirty="0"/>
              <a:t>mixed data-link and multiple discrete signal connection (bottom picture shows connector example; courtesy of Ioxos)</a:t>
            </a:r>
          </a:p>
          <a:p>
            <a:pPr lvl="2"/>
            <a:r>
              <a:rPr lang="de-CH" sz="1800" dirty="0"/>
              <a:t>Support for redundant interface</a:t>
            </a:r>
          </a:p>
          <a:p>
            <a:pPr lvl="1"/>
            <a:r>
              <a:rPr lang="de-CH" sz="2000" dirty="0"/>
              <a:t>3M-SDR for discrete signals and RJ-45 for data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51" y="1755712"/>
            <a:ext cx="3635896" cy="175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4" y="3791812"/>
            <a:ext cx="3419749" cy="25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Realization Options for ICS standard </a:t>
            </a:r>
            <a:br>
              <a:rPr lang="en-US" dirty="0"/>
            </a:br>
            <a:r>
              <a:rPr lang="en-US" dirty="0"/>
              <a:t>IFC 14x0 based boards - </a:t>
            </a:r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Direct Integration of interlock interface management into TOSCA framework:</a:t>
            </a:r>
          </a:p>
          <a:p>
            <a:pPr lvl="1"/>
            <a:r>
              <a:rPr lang="de-CH" dirty="0"/>
              <a:t>User does not need to cope with data-link protocol details or concrete discrete link </a:t>
            </a:r>
            <a:r>
              <a:rPr lang="de-CH" dirty="0" err="1" smtClean="0"/>
              <a:t>implementation</a:t>
            </a:r>
            <a:endParaRPr lang="de-CH" dirty="0" smtClean="0"/>
          </a:p>
          <a:p>
            <a:pPr lvl="1"/>
            <a:endParaRPr lang="de-CH" dirty="0"/>
          </a:p>
          <a:p>
            <a:r>
              <a:rPr lang="de-CH" dirty="0"/>
              <a:t>Include «heartbeat» generation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 smtClean="0"/>
              <a:t>protection</a:t>
            </a:r>
            <a:r>
              <a:rPr lang="de-CH" dirty="0" smtClean="0"/>
              <a:t> </a:t>
            </a:r>
            <a:r>
              <a:rPr lang="de-CH" dirty="0"/>
              <a:t>function processing</a:t>
            </a:r>
          </a:p>
          <a:p>
            <a:pPr marL="0" indent="0">
              <a:buNone/>
            </a:pPr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4" y="4490725"/>
            <a:ext cx="3635896" cy="17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1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GB" dirty="0" smtClean="0"/>
              <a:t>MP-Analysis for RF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5576" y="2924944"/>
            <a:ext cx="7355160" cy="9361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Analysis </a:t>
            </a:r>
            <a:r>
              <a:rPr lang="en-US" dirty="0"/>
              <a:t>underway </a:t>
            </a:r>
            <a:r>
              <a:rPr lang="en-US" dirty="0" smtClean="0"/>
              <a:t>(we plan to be ready for the CDR of the RF LPS taking place on 2017-06-01)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0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8424936" cy="4032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RF and Machine Protection put in context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Interfaces between RF and Beam Interlock System</a:t>
            </a:r>
          </a:p>
          <a:p>
            <a:endParaRPr lang="en-US" dirty="0" smtClean="0"/>
          </a:p>
          <a:p>
            <a:r>
              <a:rPr lang="en-US" dirty="0"/>
              <a:t>Analysis </a:t>
            </a:r>
            <a:r>
              <a:rPr lang="en-US" dirty="0" smtClean="0"/>
              <a:t>of RF systems related </a:t>
            </a:r>
            <a:r>
              <a:rPr lang="en-US" dirty="0"/>
              <a:t>to Machine </a:t>
            </a:r>
            <a:r>
              <a:rPr lang="en-US" dirty="0" smtClean="0"/>
              <a:t>Protection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Status overview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6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US" dirty="0"/>
              <a:t>Example of R</a:t>
            </a:r>
            <a:r>
              <a:rPr lang="en-US" dirty="0" smtClean="0"/>
              <a:t>esults from Beam-Induced Damage </a:t>
            </a:r>
            <a:r>
              <a:rPr lang="en-US" dirty="0"/>
              <a:t>W</a:t>
            </a:r>
            <a:r>
              <a:rPr lang="en-US" dirty="0" smtClean="0"/>
              <a:t>orkshops</a:t>
            </a:r>
            <a:r>
              <a:rPr lang="en-US" dirty="0"/>
              <a:t>: RF in the RFQ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643507"/>
              </p:ext>
            </p:extLst>
          </p:nvPr>
        </p:nvGraphicFramePr>
        <p:xfrm>
          <a:off x="-1" y="1484784"/>
          <a:ext cx="9144002" cy="502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64"/>
                <a:gridCol w="1403937"/>
                <a:gridCol w="1622823"/>
                <a:gridCol w="2257204"/>
                <a:gridCol w="1311187"/>
                <a:gridCol w="1311187"/>
              </a:tblGrid>
              <a:tr h="364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Failure mode (event)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Consequences on the device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Consequences on the beam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Possible beam induced damage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Preventive function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Mitigation function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896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RF (e.g. Failure in RF generation)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RF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into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cavity. RF decays in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some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is partially or totally lost in the RFQ. </a:t>
                      </a:r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Simulation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needed to define loss maps (time dependent).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lost anywhere in the LINAC (to be simulated in 1). When RF is low enough, the beam is lost in the first part of the RFQ (75Kev).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LPS to stop the beam before cavity field is too low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BLM and BCM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detect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893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too high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Possible damage to the coupler. Possible increase of Kilpatrick limit which leads to higher spark rate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immidiate consequence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Reflected</a:t>
                      </a:r>
                      <a:r>
                        <a:rPr lang="sk-SK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power too high: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 LPS to stop the beam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1070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too Low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RF field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is partially or totally lost in the RFQ. </a:t>
                      </a:r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Simulation 1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needed to define loss maps (time dependent). Maybe slower than previous.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lost anywhere in the LINAC (to be simulated in 1). When RF is low enough, the beam is lost in the first part of the RFQ (75Kev).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BLM and BCM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detect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64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 RF (phase)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effect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 phase of the exit beam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lost partially or totally in the rest of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BLM and BCM to detect losses</a:t>
                      </a:r>
                    </a:p>
                  </a:txBody>
                  <a:tcPr marL="12700" marR="12700" marT="12700" marB="0" anchor="ctr"/>
                </a:tc>
              </a:tr>
              <a:tr h="541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 timing of the RF (RF comes before the pulse)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Possibility of having beam and no RF in the RFQ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acceleration, focusing or bunching for part of the pulse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is first lost in the whole linac and after some time is totally lost in the RFQ (simulation 1)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BLM and BCM to detect losses</a:t>
                      </a:r>
                    </a:p>
                  </a:txBody>
                  <a:tcPr marL="12700" marR="12700" marT="12700" marB="0" anchor="ctr"/>
                </a:tc>
              </a:tr>
              <a:tr h="717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 timing of the RF (RF comes after the pulse)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Possibility of having beam and no RF in the RFQ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acceleration, focusing or bunching for part of the pulse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is first lost in the RFQ and after some time (when RF starts) is lost in the whole LINAC (simulation 1)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BLM and BCM to detect losses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8327" y="6534835"/>
            <a:ext cx="4214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Courtesy of E. </a:t>
            </a:r>
            <a:r>
              <a:rPr lang="en-US" sz="1500" dirty="0" err="1" smtClean="0"/>
              <a:t>Bargallo</a:t>
            </a:r>
            <a:r>
              <a:rPr lang="en-US" sz="1500" dirty="0" smtClean="0"/>
              <a:t>, A. </a:t>
            </a:r>
            <a:r>
              <a:rPr lang="en-US" sz="1500" dirty="0" err="1" smtClean="0"/>
              <a:t>Ponton</a:t>
            </a:r>
            <a:r>
              <a:rPr lang="en-US" sz="1500" dirty="0" smtClean="0"/>
              <a:t>, M. </a:t>
            </a:r>
            <a:r>
              <a:rPr lang="en-US" sz="1500" dirty="0" err="1" smtClean="0"/>
              <a:t>Eshraqi</a:t>
            </a:r>
            <a:r>
              <a:rPr lang="en-US" sz="1500" dirty="0" smtClean="0"/>
              <a:t>, et al.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2060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US" dirty="0"/>
              <a:t>Preliminary analysis of an RF Cell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Picture 4" descr="Screen Shot 2017-05-10 at 17.0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36" y="1553405"/>
            <a:ext cx="6413500" cy="518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1556792"/>
            <a:ext cx="2962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Courtesy of E. </a:t>
            </a:r>
            <a:r>
              <a:rPr lang="en-US" sz="1500" dirty="0" err="1" smtClean="0"/>
              <a:t>Bargallo</a:t>
            </a:r>
            <a:r>
              <a:rPr lang="en-US" sz="1500" dirty="0" smtClean="0"/>
              <a:t>, R. Montano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275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7139136" cy="1143000"/>
          </a:xfrm>
        </p:spPr>
        <p:txBody>
          <a:bodyPr/>
          <a:lstStyle/>
          <a:p>
            <a:r>
              <a:rPr lang="en-US" dirty="0" smtClean="0"/>
              <a:t>Very </a:t>
            </a:r>
            <a:r>
              <a:rPr lang="en-US" dirty="0"/>
              <a:t>V</a:t>
            </a:r>
            <a:r>
              <a:rPr lang="en-US" dirty="0" smtClean="0"/>
              <a:t>ery Useful for an Analysis, especially a gap analysis! THANKS!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 dirty="0"/>
          </a:p>
        </p:txBody>
      </p:sp>
      <p:pic>
        <p:nvPicPr>
          <p:cNvPr id="3" name="Picture 2" descr="RFQ block diagram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459432"/>
            <a:ext cx="11017224" cy="7560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6453336"/>
            <a:ext cx="19129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Courtesy of M. Jensen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3475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US" dirty="0" smtClean="0"/>
              <a:t>Status: Gaps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Quench Detection </a:t>
            </a:r>
            <a:r>
              <a:rPr lang="en-US" sz="2000" dirty="0"/>
              <a:t>(was orphan item) </a:t>
            </a:r>
            <a:r>
              <a:rPr lang="en-US" sz="2000" dirty="0" smtClean="0"/>
              <a:t>(now in WP8</a:t>
            </a:r>
            <a:r>
              <a:rPr lang="en-US" sz="2000" dirty="0"/>
              <a:t>-EMR)</a:t>
            </a:r>
          </a:p>
          <a:p>
            <a:r>
              <a:rPr lang="en-US" sz="2000" dirty="0" smtClean="0"/>
              <a:t>	Requirements for quench detection not </a:t>
            </a:r>
            <a:r>
              <a:rPr lang="en-US" sz="2000" dirty="0"/>
              <a:t>fully defined, however fast </a:t>
            </a:r>
            <a:r>
              <a:rPr lang="en-US" sz="2000" dirty="0" smtClean="0"/>
              <a:t>	digital </a:t>
            </a:r>
            <a:r>
              <a:rPr lang="en-US" sz="2000" dirty="0"/>
              <a:t>concept proposed and </a:t>
            </a:r>
            <a:r>
              <a:rPr lang="en-US" sz="2000" dirty="0" smtClean="0"/>
              <a:t>detailed </a:t>
            </a:r>
            <a:r>
              <a:rPr lang="en-US" sz="2000" dirty="0"/>
              <a:t>design being started</a:t>
            </a:r>
          </a:p>
          <a:p>
            <a:r>
              <a:rPr lang="sk-SK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sk-SK" sz="2000" dirty="0"/>
              <a:t>Electron </a:t>
            </a:r>
            <a:r>
              <a:rPr lang="sk-SK" sz="2000" dirty="0" smtClean="0"/>
              <a:t>Pick Up </a:t>
            </a:r>
            <a:r>
              <a:rPr lang="sk-SK" sz="2000" dirty="0"/>
              <a:t>(was orphan item) </a:t>
            </a:r>
            <a:r>
              <a:rPr lang="sk-SK" sz="2000" dirty="0" smtClean="0"/>
              <a:t>(now in WP8</a:t>
            </a:r>
            <a:r>
              <a:rPr lang="sk-SK" sz="2000" dirty="0"/>
              <a:t>-EMR)</a:t>
            </a:r>
          </a:p>
          <a:p>
            <a:r>
              <a:rPr lang="sk-SK" sz="2000" dirty="0" smtClean="0"/>
              <a:t>	Requirement </a:t>
            </a:r>
            <a:r>
              <a:rPr lang="sk-SK" sz="2000" dirty="0"/>
              <a:t>agreed, first design complete and prototyping under </a:t>
            </a:r>
            <a:r>
              <a:rPr lang="sk-SK" sz="2000" dirty="0" smtClean="0"/>
              <a:t>	way</a:t>
            </a:r>
          </a:p>
          <a:p>
            <a:endParaRPr lang="sk-SK" sz="2000" dirty="0" smtClean="0"/>
          </a:p>
          <a:p>
            <a:pPr marL="342900" indent="-342900">
              <a:buFont typeface="Arial"/>
              <a:buChar char="•"/>
            </a:pPr>
            <a:r>
              <a:rPr lang="sk-SK" sz="2000" dirty="0" smtClean="0"/>
              <a:t>Interface between LLRF and BCMs</a:t>
            </a:r>
          </a:p>
          <a:p>
            <a:pPr lvl="1"/>
            <a:r>
              <a:rPr lang="sk-SK" sz="2000" dirty="0"/>
              <a:t>	</a:t>
            </a:r>
            <a:r>
              <a:rPr lang="sk-SK" sz="2000" dirty="0" smtClean="0"/>
              <a:t>No information at the moment, will be addressed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3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Global Status </a:t>
            </a:r>
            <a:r>
              <a:rPr lang="de-CH" dirty="0" err="1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56895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Analysis</a:t>
            </a:r>
            <a:r>
              <a:rPr lang="en-US" dirty="0" smtClean="0"/>
              <a:t> for RF systems (focus on MP/RAMI):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ood</a:t>
            </a:r>
            <a:r>
              <a:rPr lang="en-US" dirty="0" smtClean="0"/>
              <a:t> base existing, detailed analysis ongoing (results stored in insight)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Plan is to be ready by 2017-06-01 for the CDR of the RF LPS.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Functional interfaces </a:t>
            </a:r>
            <a:r>
              <a:rPr lang="en-US" dirty="0" smtClean="0"/>
              <a:t>between RF systems and Beam Interlock System: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Established</a:t>
            </a:r>
            <a:r>
              <a:rPr lang="en-US" dirty="0" smtClean="0"/>
              <a:t> and communicated. Some more workshops needed. Not critical.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Hw</a:t>
            </a:r>
            <a:r>
              <a:rPr lang="en-US" b="1" dirty="0" smtClean="0"/>
              <a:t> and </a:t>
            </a:r>
            <a:r>
              <a:rPr lang="en-US" b="1" dirty="0" err="1" smtClean="0"/>
              <a:t>sw</a:t>
            </a:r>
            <a:r>
              <a:rPr lang="en-US" b="1" dirty="0" smtClean="0"/>
              <a:t> interfaces </a:t>
            </a:r>
            <a:r>
              <a:rPr lang="en-US" dirty="0"/>
              <a:t>between RF systems and Beam Interlock </a:t>
            </a:r>
            <a:r>
              <a:rPr lang="en-US" dirty="0" smtClean="0"/>
              <a:t>System: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Agreement</a:t>
            </a:r>
            <a:r>
              <a:rPr lang="en-US" dirty="0" smtClean="0"/>
              <a:t> between both teams exists and ICS standard platform will be used for RF, hence integration in BIS is straight forward.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Real implementation and testing ongoing (RF test stand is an option for testing)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Post Mortem Integration: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progress: this shall be addressed with higher priority!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Documentation</a:t>
            </a:r>
            <a:r>
              <a:rPr lang="en-US" dirty="0" smtClean="0"/>
              <a:t> of Machine Protection requirements for RF: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Ongoing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Will be tough to have all ready for the CDR, but we focus.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Collaboration between the different teams/WPs: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Is </a:t>
            </a:r>
            <a:r>
              <a:rPr lang="en-US" dirty="0" smtClean="0">
                <a:solidFill>
                  <a:srgbClr val="008000"/>
                </a:solidFill>
              </a:rPr>
              <a:t>very good </a:t>
            </a:r>
            <a:r>
              <a:rPr lang="en-US" dirty="0" smtClean="0"/>
              <a:t>and we would like to thank the team for RF, in particular Morten, Rafael, and Anders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It is really efficient that the RF team has 1 full time responsible for the RF LPS since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12610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US" dirty="0" smtClean="0"/>
              <a:t>Back Up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75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Rules for BIS Behaviour:</a:t>
            </a:r>
            <a:br>
              <a:rPr lang="en-GB" dirty="0"/>
            </a:br>
            <a:r>
              <a:rPr lang="en-GB" dirty="0"/>
              <a:t>Global Beam Permit == OK, IF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b="1" dirty="0" smtClean="0"/>
              <a:t>The BIS allows for beam operation based on: </a:t>
            </a:r>
          </a:p>
          <a:p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BEAM</a:t>
            </a:r>
            <a:r>
              <a:rPr lang="en-US" sz="2200" dirty="0"/>
              <a:t>-PERMIT </a:t>
            </a:r>
            <a:r>
              <a:rPr lang="en-US" sz="2200" dirty="0" smtClean="0"/>
              <a:t>signals.</a:t>
            </a:r>
          </a:p>
          <a:p>
            <a:pPr marL="800100" lvl="1" indent="-342900">
              <a:buFont typeface="Arial"/>
              <a:buChar char="•"/>
            </a:pP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perational </a:t>
            </a:r>
            <a:r>
              <a:rPr lang="en-US" sz="2200" dirty="0"/>
              <a:t>status and health </a:t>
            </a:r>
            <a:r>
              <a:rPr lang="en-US" sz="2200" dirty="0" smtClean="0"/>
              <a:t>status.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Operational </a:t>
            </a:r>
            <a:r>
              <a:rPr lang="en-US" sz="2200" dirty="0"/>
              <a:t>mode of </a:t>
            </a:r>
            <a:r>
              <a:rPr lang="en-US" sz="2200" dirty="0" smtClean="0"/>
              <a:t>accelerator, target, NSS.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“Beam Mode and Destination” </a:t>
            </a:r>
            <a:r>
              <a:rPr lang="en-US" sz="2200" dirty="0"/>
              <a:t>configuration of </a:t>
            </a:r>
            <a:r>
              <a:rPr lang="en-US" sz="2200" dirty="0" smtClean="0"/>
              <a:t>relevant systems.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“Beam Presence” information.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Positions of interceptive devices. Status of Bending Magnets.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327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348880"/>
            <a:ext cx="712879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 order to understand better the concept of operations for the BIS, we go quickly through an example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Selected example</a:t>
            </a:r>
            <a:r>
              <a:rPr lang="en-US" sz="2400" dirty="0"/>
              <a:t>: </a:t>
            </a:r>
            <a:r>
              <a:rPr lang="en-US" sz="2400" b="1" dirty="0"/>
              <a:t>We want to start beam operation after some days of </a:t>
            </a:r>
            <a:r>
              <a:rPr lang="en-US" sz="2400" b="1" dirty="0" smtClean="0"/>
              <a:t>stopping and we send beam only to DTL Faraday Cup 4.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36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HOW: </a:t>
            </a:r>
            <a:br>
              <a:rPr lang="en-GB" dirty="0" smtClean="0"/>
            </a:br>
            <a:r>
              <a:rPr lang="en-GB" dirty="0" smtClean="0"/>
              <a:t>Start of Beam Operation after Long Stop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8928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0)    PSS must be ready and allow for beam operation.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The operator must select </a:t>
            </a:r>
            <a:r>
              <a:rPr lang="en-US" b="1" dirty="0"/>
              <a:t>in </a:t>
            </a:r>
            <a:r>
              <a:rPr lang="en-US" b="1" dirty="0" smtClean="0"/>
              <a:t>a special “Operations GUI”: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beam</a:t>
            </a:r>
            <a:r>
              <a:rPr lang="en-US" dirty="0" smtClean="0"/>
              <a:t> </a:t>
            </a:r>
            <a:r>
              <a:rPr lang="en-US" b="1" dirty="0" smtClean="0"/>
              <a:t>destination</a:t>
            </a:r>
            <a:r>
              <a:rPr lang="en-US" dirty="0" smtClean="0"/>
              <a:t> (DTL4-FC).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beam mode </a:t>
            </a:r>
            <a:r>
              <a:rPr lang="en-US" dirty="0" smtClean="0"/>
              <a:t>(probe beam).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2559" y="3573016"/>
            <a:ext cx="6319761" cy="2880320"/>
            <a:chOff x="1979712" y="3789040"/>
            <a:chExt cx="6319761" cy="2880320"/>
          </a:xfrm>
        </p:grpSpPr>
        <p:sp>
          <p:nvSpPr>
            <p:cNvPr id="6" name="Frame 5"/>
            <p:cNvSpPr/>
            <p:nvPr/>
          </p:nvSpPr>
          <p:spPr>
            <a:xfrm>
              <a:off x="1979712" y="3789040"/>
              <a:ext cx="4536504" cy="2448272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1720" y="3933056"/>
              <a:ext cx="1894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Beam Destination 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9992" y="393305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Beam Mode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3728" y="4581128"/>
              <a:ext cx="144376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LEBT-FC</a:t>
              </a:r>
            </a:p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MEBT-FC</a:t>
              </a:r>
            </a:p>
            <a:p>
              <a:r>
                <a:rPr lang="en-US" b="1" i="1" u="sng" dirty="0" smtClean="0">
                  <a:solidFill>
                    <a:srgbClr val="008000"/>
                  </a:solidFill>
                </a:rPr>
                <a:t>DTL4-FC</a:t>
              </a:r>
            </a:p>
            <a:p>
              <a:r>
                <a:rPr lang="en-US" dirty="0" smtClean="0">
                  <a:solidFill>
                    <a:srgbClr val="A6A6A6"/>
                  </a:solidFill>
                </a:rPr>
                <a:t>Tuning Dump</a:t>
              </a:r>
            </a:p>
            <a:p>
              <a:r>
                <a:rPr lang="en-US" dirty="0" smtClean="0">
                  <a:solidFill>
                    <a:srgbClr val="A6A6A6"/>
                  </a:solidFill>
                </a:rPr>
                <a:t>Target</a:t>
              </a:r>
              <a:endParaRPr lang="en-US" dirty="0">
                <a:solidFill>
                  <a:srgbClr val="A6A6A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9992" y="4581128"/>
              <a:ext cx="190813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A6A6A6"/>
                  </a:solidFill>
                </a:rPr>
                <a:t>No Beam</a:t>
              </a:r>
            </a:p>
            <a:p>
              <a:r>
                <a:rPr lang="en-US" b="1" i="1" u="sng" dirty="0" smtClean="0">
                  <a:solidFill>
                    <a:srgbClr val="008000"/>
                  </a:solidFill>
                </a:rPr>
                <a:t>Probe Beam</a:t>
              </a:r>
            </a:p>
            <a:p>
              <a:r>
                <a:rPr lang="en-US" dirty="0" smtClean="0">
                  <a:solidFill>
                    <a:srgbClr val="A6A6A6"/>
                  </a:solidFill>
                </a:rPr>
                <a:t>Slow Tuning Beam</a:t>
              </a:r>
            </a:p>
            <a:p>
              <a:r>
                <a:rPr lang="en-US" dirty="0" smtClean="0">
                  <a:solidFill>
                    <a:srgbClr val="A6A6A6"/>
                  </a:solidFill>
                </a:rPr>
                <a:t>Fast Tuning Beam</a:t>
              </a:r>
            </a:p>
            <a:p>
              <a:r>
                <a:rPr lang="en-US" dirty="0" smtClean="0">
                  <a:solidFill>
                    <a:srgbClr val="A6A6A6"/>
                  </a:solidFill>
                </a:rPr>
                <a:t>Full Power Beam</a:t>
              </a:r>
              <a:endParaRPr lang="en-US" dirty="0">
                <a:solidFill>
                  <a:srgbClr val="A6A6A6"/>
                </a:solidFill>
              </a:endParaRPr>
            </a:p>
          </p:txBody>
        </p:sp>
        <p:pic>
          <p:nvPicPr>
            <p:cNvPr id="11" name="Picture 10" descr="Selec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365104"/>
              <a:ext cx="1567233" cy="230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76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HOW: </a:t>
            </a:r>
            <a:br>
              <a:rPr lang="en-GB" dirty="0" smtClean="0"/>
            </a:br>
            <a:r>
              <a:rPr lang="en-GB" dirty="0" smtClean="0"/>
              <a:t>Start of Beam Operation after Long Stop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915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b="1" dirty="0" smtClean="0"/>
              <a:t>The Timing System will broadcast this information to every system.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1560" y="2348880"/>
            <a:ext cx="3816424" cy="2952328"/>
            <a:chOff x="611560" y="2348880"/>
            <a:chExt cx="3816424" cy="2952328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2348880"/>
              <a:ext cx="3816424" cy="1837368"/>
              <a:chOff x="1979712" y="3789040"/>
              <a:chExt cx="4536504" cy="1837368"/>
            </a:xfrm>
          </p:grpSpPr>
          <p:sp>
            <p:nvSpPr>
              <p:cNvPr id="6" name="Frame 5"/>
              <p:cNvSpPr/>
              <p:nvPr/>
            </p:nvSpPr>
            <p:spPr>
              <a:xfrm>
                <a:off x="1979712" y="3789040"/>
                <a:ext cx="4536504" cy="1800200"/>
              </a:xfrm>
              <a:prstGeom prst="frame">
                <a:avLst>
                  <a:gd name="adj1" fmla="val 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51720" y="3789040"/>
                <a:ext cx="1894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Beam Destination 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76356" y="3789040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Beam Mode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23728" y="4149080"/>
                <a:ext cx="1443761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LEBT-FC</a:t>
                </a:r>
              </a:p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MEBT-FC</a:t>
                </a:r>
              </a:p>
              <a:p>
                <a:r>
                  <a:rPr lang="en-US" b="1" i="1" u="sng" dirty="0" smtClean="0">
                    <a:solidFill>
                      <a:srgbClr val="008000"/>
                    </a:solidFill>
                  </a:rPr>
                  <a:t>DTL4-FC</a:t>
                </a:r>
              </a:p>
              <a:p>
                <a:r>
                  <a:rPr lang="en-US" dirty="0" smtClean="0">
                    <a:solidFill>
                      <a:srgbClr val="A6A6A6"/>
                    </a:solidFill>
                  </a:rPr>
                  <a:t>Tuning Dump</a:t>
                </a:r>
              </a:p>
              <a:p>
                <a:r>
                  <a:rPr lang="en-US" dirty="0" smtClean="0">
                    <a:solidFill>
                      <a:srgbClr val="A6A6A6"/>
                    </a:solidFill>
                  </a:rPr>
                  <a:t>Target</a:t>
                </a:r>
                <a:endParaRPr lang="en-US" dirty="0">
                  <a:solidFill>
                    <a:srgbClr val="A6A6A6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90761" y="4149080"/>
                <a:ext cx="190813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A6A6A6"/>
                    </a:solidFill>
                  </a:rPr>
                  <a:t>No Beam</a:t>
                </a:r>
              </a:p>
              <a:p>
                <a:r>
                  <a:rPr lang="en-US" b="1" i="1" u="sng" dirty="0" smtClean="0">
                    <a:solidFill>
                      <a:srgbClr val="008000"/>
                    </a:solidFill>
                  </a:rPr>
                  <a:t>Probe Beam</a:t>
                </a:r>
              </a:p>
              <a:p>
                <a:r>
                  <a:rPr lang="en-US" dirty="0" smtClean="0">
                    <a:solidFill>
                      <a:srgbClr val="A6A6A6"/>
                    </a:solidFill>
                  </a:rPr>
                  <a:t>Slow Tuning Beam</a:t>
                </a:r>
              </a:p>
              <a:p>
                <a:r>
                  <a:rPr lang="en-US" dirty="0" smtClean="0">
                    <a:solidFill>
                      <a:srgbClr val="A6A6A6"/>
                    </a:solidFill>
                  </a:rPr>
                  <a:t>Fast Tuning Beam</a:t>
                </a:r>
              </a:p>
              <a:p>
                <a:r>
                  <a:rPr lang="en-US" dirty="0" smtClean="0">
                    <a:solidFill>
                      <a:srgbClr val="A6A6A6"/>
                    </a:solidFill>
                  </a:rPr>
                  <a:t>Full Power Beam</a:t>
                </a:r>
                <a:endParaRPr lang="en-US" dirty="0">
                  <a:solidFill>
                    <a:srgbClr val="A6A6A6"/>
                  </a:solidFill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2483768" y="4149080"/>
              <a:ext cx="6858" cy="64807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ame 23"/>
            <p:cNvSpPr/>
            <p:nvPr/>
          </p:nvSpPr>
          <p:spPr>
            <a:xfrm>
              <a:off x="1403648" y="4797152"/>
              <a:ext cx="2160240" cy="504056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5406" y="4869160"/>
              <a:ext cx="2128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Timing System (EVG)</a:t>
              </a:r>
              <a:endParaRPr lang="en-US" dirty="0"/>
            </a:p>
          </p:txBody>
        </p:sp>
      </p:grpSp>
      <p:sp>
        <p:nvSpPr>
          <p:cNvPr id="29" name="Frame 28"/>
          <p:cNvSpPr/>
          <p:nvPr/>
        </p:nvSpPr>
        <p:spPr>
          <a:xfrm>
            <a:off x="1403648" y="5661248"/>
            <a:ext cx="2160240" cy="1080120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996808" y="4348008"/>
            <a:ext cx="53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EPICS</a:t>
            </a:r>
            <a:endParaRPr lang="en-US" sz="1200" dirty="0"/>
          </a:p>
        </p:txBody>
      </p:sp>
      <p:cxnSp>
        <p:nvCxnSpPr>
          <p:cNvPr id="36" name="Elbow Connector 35"/>
          <p:cNvCxnSpPr/>
          <p:nvPr/>
        </p:nvCxnSpPr>
        <p:spPr>
          <a:xfrm flipV="1">
            <a:off x="3563888" y="2672916"/>
            <a:ext cx="2736304" cy="3528392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ame 37"/>
          <p:cNvSpPr/>
          <p:nvPr/>
        </p:nvSpPr>
        <p:spPr>
          <a:xfrm>
            <a:off x="6300192" y="2420888"/>
            <a:ext cx="2088232" cy="648072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9588" y="2420888"/>
            <a:ext cx="167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Timing Receiver</a:t>
            </a:r>
          </a:p>
          <a:p>
            <a:pPr algn="ctr"/>
            <a:r>
              <a:rPr lang="en-US" dirty="0" smtClean="0"/>
              <a:t>System 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7046474" y="4042299"/>
            <a:ext cx="368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 smtClean="0"/>
              <a:t>…..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765380" y="6095037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5μs</a:t>
            </a:r>
            <a:r>
              <a:rPr lang="en-US" dirty="0"/>
              <a:t>, 6mA, 1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DTL4-FC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05914" y="5779062"/>
            <a:ext cx="909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/>
              <a:t>….............</a:t>
            </a:r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483768" y="5301208"/>
            <a:ext cx="0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932040" y="3645024"/>
            <a:ext cx="1368152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6200000">
            <a:off x="4201784" y="4681265"/>
            <a:ext cx="1183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Timing Network</a:t>
            </a:r>
            <a:endParaRPr lang="en-US" sz="1200" dirty="0"/>
          </a:p>
        </p:txBody>
      </p:sp>
      <p:sp>
        <p:nvSpPr>
          <p:cNvPr id="90" name="Frame 89"/>
          <p:cNvSpPr/>
          <p:nvPr/>
        </p:nvSpPr>
        <p:spPr>
          <a:xfrm>
            <a:off x="6300192" y="3356992"/>
            <a:ext cx="2088232" cy="648072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69588" y="3358733"/>
            <a:ext cx="167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Timing Receiver</a:t>
            </a:r>
          </a:p>
          <a:p>
            <a:pPr algn="ctr"/>
            <a:r>
              <a:rPr lang="en-US" dirty="0" smtClean="0"/>
              <a:t>System 2</a:t>
            </a:r>
            <a:endParaRPr lang="en-US" dirty="0"/>
          </a:p>
        </p:txBody>
      </p:sp>
      <p:sp>
        <p:nvSpPr>
          <p:cNvPr id="92" name="Frame 91"/>
          <p:cNvSpPr/>
          <p:nvPr/>
        </p:nvSpPr>
        <p:spPr>
          <a:xfrm>
            <a:off x="6300192" y="4293096"/>
            <a:ext cx="2088232" cy="648072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69588" y="4294837"/>
            <a:ext cx="167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Timing Receiver</a:t>
            </a:r>
          </a:p>
          <a:p>
            <a:pPr algn="ctr"/>
            <a:r>
              <a:rPr lang="en-US" dirty="0" smtClean="0"/>
              <a:t>System n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932040" y="4581128"/>
            <a:ext cx="1368152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1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GB" dirty="0" smtClean="0"/>
              <a:t>MP-Strategy for RF Systems (Simplified)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640960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Clear split of responsibilities: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AD</a:t>
            </a:r>
            <a:r>
              <a:rPr lang="en-US" dirty="0" smtClean="0"/>
              <a:t> is </a:t>
            </a:r>
            <a:r>
              <a:rPr lang="en-US" b="1" dirty="0" smtClean="0"/>
              <a:t>in charge </a:t>
            </a:r>
            <a:r>
              <a:rPr lang="en-US" dirty="0" smtClean="0"/>
              <a:t>of the design, procurement, installation, operation of the </a:t>
            </a:r>
            <a:r>
              <a:rPr lang="en-US" b="1" dirty="0" smtClean="0"/>
              <a:t>RF Local Protection System (RF LPS):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RF LPS protects all the RF equipment </a:t>
            </a:r>
            <a:r>
              <a:rPr lang="en-US" dirty="0" smtClean="0"/>
              <a:t>(1 RF LPS per RF cell) </a:t>
            </a:r>
          </a:p>
          <a:p>
            <a:pPr lvl="1"/>
            <a:r>
              <a:rPr lang="en-US" b="1" dirty="0" smtClean="0"/>
              <a:t>The RF LPS informs the Beam Interlock System (BIS) </a:t>
            </a:r>
            <a:r>
              <a:rPr lang="en-US" dirty="0" smtClean="0"/>
              <a:t>in case beam operation should be interrupted.</a:t>
            </a:r>
          </a:p>
          <a:p>
            <a:endParaRPr lang="en-US" b="1" dirty="0" smtClean="0"/>
          </a:p>
          <a:p>
            <a:r>
              <a:rPr lang="en-US" b="1" dirty="0" smtClean="0"/>
              <a:t>ICS/WP14.5 </a:t>
            </a:r>
            <a:r>
              <a:rPr lang="en-US" dirty="0" smtClean="0"/>
              <a:t>is in </a:t>
            </a:r>
            <a:r>
              <a:rPr lang="en-US" b="1" dirty="0" smtClean="0"/>
              <a:t>charge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Of providing </a:t>
            </a:r>
            <a:r>
              <a:rPr lang="en-US" b="1" dirty="0" smtClean="0"/>
              <a:t>support for the analysis</a:t>
            </a:r>
            <a:r>
              <a:rPr lang="en-US" dirty="0"/>
              <a:t> </a:t>
            </a:r>
            <a:r>
              <a:rPr lang="en-US" dirty="0" smtClean="0"/>
              <a:t>of the RF systems related to MP/RAMI,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b="1" dirty="0" smtClean="0"/>
              <a:t>documentation</a:t>
            </a:r>
            <a:r>
              <a:rPr lang="en-US" dirty="0" smtClean="0"/>
              <a:t> of MP/RAMI-related requirements and </a:t>
            </a:r>
          </a:p>
          <a:p>
            <a:pPr lvl="1"/>
            <a:r>
              <a:rPr lang="en-US" dirty="0" smtClean="0"/>
              <a:t>For</a:t>
            </a:r>
            <a:r>
              <a:rPr lang="en-US" b="1" dirty="0" smtClean="0"/>
              <a:t> integration</a:t>
            </a:r>
            <a:r>
              <a:rPr lang="en-US" dirty="0" smtClean="0"/>
              <a:t> into overall ESS MP/RAMI Strategy and to Beam Interlock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2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HOW: </a:t>
            </a:r>
            <a:br>
              <a:rPr lang="en-GB" dirty="0" smtClean="0"/>
            </a:br>
            <a:r>
              <a:rPr lang="en-GB" dirty="0" smtClean="0"/>
              <a:t>Start of Beam Operation after Long Stop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892899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en-US" b="1" dirty="0" smtClean="0"/>
              <a:t>Every system will start to configure itself accordingly, for example:</a:t>
            </a:r>
          </a:p>
          <a:p>
            <a:endParaRPr lang="en-US" b="1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LPSID reads out position switches from IDs and detects that the DTL4-FC is set as destination already (DTL4-FC is IN and all other IDs are OUT).</a:t>
            </a:r>
          </a:p>
          <a:p>
            <a:pPr marL="914400" lvl="1" indent="-457200">
              <a:buFont typeface="Arial"/>
              <a:buChar char="•"/>
            </a:pP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LPSVAC will check whether all sector gate valves up to DTL4-FC are open and if the vacuum levels are all OK. </a:t>
            </a:r>
          </a:p>
          <a:p>
            <a:pPr marL="914400" lvl="1" indent="-457200">
              <a:buFont typeface="Arial"/>
              <a:buChar char="•"/>
            </a:pP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BCMs will prepare to check for beam with 5μs, 6mA, 1 Hz (probe beam).</a:t>
            </a:r>
          </a:p>
          <a:p>
            <a:pPr marL="914400" lvl="1" indent="-457200">
              <a:buFont typeface="Arial"/>
              <a:buChar char="•"/>
            </a:pP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LPS-A2T and TSS input is not required, as we send beam only to DTL4-FC.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The BIS expects RF to be ready up to DTL tank 4. RF LPS BEAM PERMITS must be OK.</a:t>
            </a:r>
          </a:p>
          <a:p>
            <a:pPr lvl="1"/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Etc.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/>
              <a:t>The BIS will wait until all relevant systems are ready </a:t>
            </a:r>
            <a:r>
              <a:rPr lang="en-US" dirty="0" smtClean="0"/>
              <a:t>and then derive </a:t>
            </a:r>
            <a:r>
              <a:rPr lang="en-US" dirty="0"/>
              <a:t>the Global Beam </a:t>
            </a:r>
            <a:r>
              <a:rPr lang="en-US" dirty="0" smtClean="0"/>
              <a:t>Permit, telling the timing system to send triggers to the Ion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29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HOW: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Start of Beam Operation after Long Stop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78444"/>
            <a:ext cx="8928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4)      The BIS derives the GLOBAL BEAM PERMIT == OK, IF the following is true:</a:t>
            </a:r>
          </a:p>
          <a:p>
            <a:pPr lvl="2"/>
            <a:endParaRPr lang="en-US" sz="1700" b="1" dirty="0" smtClean="0"/>
          </a:p>
          <a:p>
            <a:pPr marL="1200150" lvl="2" indent="-285750">
              <a:buFont typeface="Arial"/>
              <a:buChar char="•"/>
            </a:pPr>
            <a:r>
              <a:rPr lang="en-US" sz="1700" b="1" dirty="0" smtClean="0"/>
              <a:t>Beam Permit</a:t>
            </a:r>
            <a:r>
              <a:rPr lang="en-US" sz="1700" b="1" baseline="-25000" dirty="0" smtClean="0"/>
              <a:t> </a:t>
            </a:r>
            <a:r>
              <a:rPr lang="en-US" sz="1700" b="1" dirty="0" smtClean="0"/>
              <a:t>== OK from LPSs:</a:t>
            </a:r>
            <a:r>
              <a:rPr lang="en-US" sz="1700" dirty="0" smtClean="0"/>
              <a:t> Vacuum, Magnets, Interceptive Devices, ISRC, RF, 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/>
              <a:t>Beam Permit</a:t>
            </a:r>
            <a:r>
              <a:rPr lang="en-US" sz="1700" b="1" baseline="-25000" dirty="0"/>
              <a:t> </a:t>
            </a:r>
            <a:r>
              <a:rPr lang="en-US" sz="1700" b="1" dirty="0"/>
              <a:t>== OK from Beam Monitoring </a:t>
            </a:r>
            <a:r>
              <a:rPr lang="en-US" sz="1700" b="1" dirty="0" smtClean="0"/>
              <a:t>Systems: </a:t>
            </a:r>
          </a:p>
          <a:p>
            <a:pPr lvl="2"/>
            <a:r>
              <a:rPr lang="en-US" sz="1700" b="1" dirty="0"/>
              <a:t> </a:t>
            </a:r>
            <a:r>
              <a:rPr lang="en-US" sz="1700" b="1" dirty="0" smtClean="0"/>
              <a:t>     </a:t>
            </a:r>
            <a:r>
              <a:rPr lang="en-US" sz="1700" dirty="0" smtClean="0"/>
              <a:t>BCMs,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/>
              <a:t>Beam Permit</a:t>
            </a:r>
            <a:r>
              <a:rPr lang="en-US" sz="1700" b="1" baseline="-25000" dirty="0"/>
              <a:t> </a:t>
            </a:r>
            <a:r>
              <a:rPr lang="en-US" sz="1700" b="1" dirty="0"/>
              <a:t>== OK </a:t>
            </a:r>
            <a:r>
              <a:rPr lang="en-US" sz="1700" b="1" dirty="0" smtClean="0"/>
              <a:t>from Actuation Systems:                                                                  </a:t>
            </a:r>
            <a:r>
              <a:rPr lang="en-US" sz="1700" dirty="0" smtClean="0"/>
              <a:t>LEBT chopper, MEBT chopper, ISRC Magnetron, ISRC HVPS,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 smtClean="0"/>
              <a:t>BCM configuration </a:t>
            </a:r>
            <a:r>
              <a:rPr lang="en-US" sz="1700" dirty="0" smtClean="0"/>
              <a:t>== probe beam == timing system configuration,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 smtClean="0"/>
              <a:t>Beam destination </a:t>
            </a:r>
            <a:r>
              <a:rPr lang="en-US" sz="1700" dirty="0" smtClean="0"/>
              <a:t>detected by LPSID == DTL4-FC </a:t>
            </a:r>
            <a:r>
              <a:rPr lang="en-US" sz="1700" dirty="0"/>
              <a:t>== timing system </a:t>
            </a:r>
            <a:r>
              <a:rPr lang="en-US" sz="1700" dirty="0" smtClean="0"/>
              <a:t>configuration,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 smtClean="0"/>
              <a:t>Position of interceptive devices </a:t>
            </a:r>
            <a:r>
              <a:rPr lang="en-US" sz="1700" dirty="0" smtClean="0"/>
              <a:t>detected by LPSID == OK according to beam destination and beam mode,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/>
              <a:t>Operational status and health </a:t>
            </a:r>
            <a:r>
              <a:rPr lang="en-US" sz="1700" b="1" dirty="0" smtClean="0"/>
              <a:t>status </a:t>
            </a:r>
            <a:r>
              <a:rPr lang="en-US" sz="1700" dirty="0" smtClean="0"/>
              <a:t>== OK for all relevant systems,</a:t>
            </a:r>
          </a:p>
          <a:p>
            <a:pPr marL="1200150" lvl="2" indent="-285750">
              <a:buFont typeface="Arial"/>
              <a:buChar char="•"/>
            </a:pPr>
            <a:r>
              <a:rPr lang="en-US" sz="1700" b="1" dirty="0" smtClean="0"/>
              <a:t>Beam Presence </a:t>
            </a:r>
            <a:r>
              <a:rPr lang="en-US" sz="1700" dirty="0" smtClean="0"/>
              <a:t>information from BI systems, ISRC == information sent by timing system (event trigger information).</a:t>
            </a:r>
          </a:p>
          <a:p>
            <a:pPr marL="1200150" lvl="2" indent="-285750">
              <a:buFont typeface="Arial"/>
              <a:buChar char="•"/>
            </a:pPr>
            <a:endParaRPr lang="en-US" sz="1700" dirty="0"/>
          </a:p>
          <a:p>
            <a:pPr algn="ctr"/>
            <a:r>
              <a:rPr lang="en-US" sz="1700" b="1" dirty="0" smtClean="0"/>
              <a:t>If the GLOBAL BEAM PERMIT == OK, then the Timing System is permitted to send around trigger events, and the ISRC will start beam operation</a:t>
            </a:r>
          </a:p>
          <a:p>
            <a:pPr lvl="2"/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521314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BIS Behaviour - Assumptions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628800"/>
            <a:ext cx="889248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Assumptions:</a:t>
            </a:r>
            <a:endParaRPr lang="en-US" sz="2200" b="1" dirty="0"/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r>
              <a:rPr lang="en-US" sz="2200" dirty="0" smtClean="0"/>
              <a:t>BIS </a:t>
            </a:r>
            <a:r>
              <a:rPr lang="en-US" sz="2200" dirty="0"/>
              <a:t>knows when beam is expected/not expected (from </a:t>
            </a:r>
            <a:r>
              <a:rPr lang="en-US" sz="2200" dirty="0" smtClean="0"/>
              <a:t>Timing System).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r>
              <a:rPr lang="en-US" sz="2200" dirty="0" smtClean="0"/>
              <a:t>BIS </a:t>
            </a:r>
            <a:r>
              <a:rPr lang="en-US" sz="2200" dirty="0"/>
              <a:t>receives dependable information whether beam is present (from BI</a:t>
            </a:r>
            <a:r>
              <a:rPr lang="en-US" sz="2200" dirty="0" smtClean="0"/>
              <a:t>):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Directly downstream of </a:t>
            </a:r>
            <a:r>
              <a:rPr lang="en-US" sz="2200" dirty="0"/>
              <a:t>beam </a:t>
            </a:r>
            <a:r>
              <a:rPr lang="en-US" sz="2200" dirty="0" smtClean="0"/>
              <a:t>destinations.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At </a:t>
            </a:r>
            <a:r>
              <a:rPr lang="en-US" sz="2200" dirty="0"/>
              <a:t>the Proton </a:t>
            </a:r>
            <a:r>
              <a:rPr lang="en-US" sz="2200" dirty="0" smtClean="0"/>
              <a:t>Source.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r>
              <a:rPr lang="en-US" sz="2200" dirty="0" smtClean="0"/>
              <a:t>BIS </a:t>
            </a:r>
            <a:r>
              <a:rPr lang="en-US" sz="2200" dirty="0"/>
              <a:t>receives dependable information about current state of Actuation </a:t>
            </a:r>
            <a:r>
              <a:rPr lang="en-US" sz="2200" dirty="0" smtClean="0"/>
              <a:t>Systems: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Whether </a:t>
            </a:r>
            <a:r>
              <a:rPr lang="en-US" sz="2200" dirty="0"/>
              <a:t>beam is extracted or not (from Proton Source</a:t>
            </a:r>
            <a:r>
              <a:rPr lang="en-US" sz="2200" dirty="0" smtClean="0"/>
              <a:t>).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Whether </a:t>
            </a:r>
            <a:r>
              <a:rPr lang="en-US" sz="2200" dirty="0"/>
              <a:t>high-voltage is applied or not to LEBT/MEBT </a:t>
            </a:r>
            <a:r>
              <a:rPr lang="en-US" sz="2200" dirty="0" smtClean="0"/>
              <a:t>Choppers.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8250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39136" cy="1143000"/>
          </a:xfrm>
        </p:spPr>
        <p:txBody>
          <a:bodyPr/>
          <a:lstStyle/>
          <a:p>
            <a:r>
              <a:rPr lang="en-US" dirty="0" smtClean="0"/>
              <a:t>Storing Analysis Results in </a:t>
            </a:r>
            <a:r>
              <a:rPr lang="en-US" dirty="0" err="1" smtClean="0"/>
              <a:t>InSight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33</a:t>
            </a:fld>
            <a:endParaRPr lang="en-GB" dirty="0"/>
          </a:p>
        </p:txBody>
      </p:sp>
      <p:pic>
        <p:nvPicPr>
          <p:cNvPr id="3" name="Picture 2" descr="Screen Shot 2017-05-10 at 21.4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1413494"/>
            <a:ext cx="6372200" cy="54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5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34</a:t>
            </a:fld>
            <a:endParaRPr lang="sv-S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26933"/>
              </p:ext>
            </p:extLst>
          </p:nvPr>
        </p:nvGraphicFramePr>
        <p:xfrm>
          <a:off x="107504" y="1484784"/>
          <a:ext cx="8856984" cy="229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219"/>
                <a:gridCol w="2424269"/>
                <a:gridCol w="4464496"/>
              </a:tblGrid>
              <a:tr h="34376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Functional Safety Term 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Functional Protection Term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99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Overall safety function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Overall protection function (OPF)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Generic function that protects from a hazard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81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Safety function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Protection function (PF)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Technology specific function that is part in fulfilling an OPF, containing a sensor, logic, actuator, timing and protection integrity requirement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81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Safety Integrity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Protection Integrity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Average probability for satisfactorily performing the required</a:t>
                      </a:r>
                      <a:r>
                        <a:rPr lang="en-US" sz="1300" baseline="0" dirty="0" smtClean="0"/>
                        <a:t> PF under the stated conditions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Safety Integrity Level (SIL)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Protection Integrity Level (PIL)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Discrete level for the Protection Integrity Level requirements of the PF.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08794"/>
              </p:ext>
            </p:extLst>
          </p:nvPr>
        </p:nvGraphicFramePr>
        <p:xfrm>
          <a:off x="107504" y="3933056"/>
          <a:ext cx="8856984" cy="276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361"/>
                <a:gridCol w="7130623"/>
              </a:tblGrid>
              <a:tr h="34376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Term 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99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Risk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Combination of the frequency of occurrence</a:t>
                      </a:r>
                      <a:r>
                        <a:rPr lang="en-US" sz="1300" baseline="0" dirty="0" smtClean="0"/>
                        <a:t> of damage and the severity of that damage</a:t>
                      </a:r>
                      <a:endParaRPr lang="en-US" sz="13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601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Risk category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 discrete category specifying the level of Risk for a certain damage event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81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Damage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 device being affected by external factors in such a way that it (partly or entirely) cannot perform its intended</a:t>
                      </a:r>
                      <a:r>
                        <a:rPr lang="en-US" sz="1300" baseline="0" dirty="0" smtClean="0"/>
                        <a:t> task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Failure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 device being affected by internal factors in such a way that it (partly or entirely) cannot perform its intended</a:t>
                      </a:r>
                      <a:r>
                        <a:rPr lang="en-US" sz="1300" baseline="0" dirty="0" smtClean="0"/>
                        <a:t> task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Hazard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Potential source of damage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Protection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State of being protected</a:t>
                      </a:r>
                      <a:r>
                        <a:rPr lang="en-US" sz="1300" baseline="0" dirty="0" smtClean="0"/>
                        <a:t> against damage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Damage Event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 specific event that damages a device, including the source of damage and the risk category</a:t>
                      </a:r>
                      <a:endParaRPr lang="en-US" sz="13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7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 </a:t>
            </a:r>
            <a:r>
              <a:rPr lang="en-US" dirty="0"/>
              <a:t>Interface - Sensor Side</a:t>
            </a:r>
            <a:br>
              <a:rPr lang="en-US" dirty="0"/>
            </a:br>
            <a:r>
              <a:rPr lang="en-US" dirty="0"/>
              <a:t>Requirements Analysis – Link Faults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2259" y="3553739"/>
            <a:ext cx="4803370" cy="12157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35</a:t>
            </a:fld>
            <a:endParaRPr lang="en-GB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59" y="1474838"/>
            <a:ext cx="5486400" cy="79748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45" y="2272323"/>
            <a:ext cx="5376270" cy="55794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77" y="2899831"/>
            <a:ext cx="5362964" cy="324804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02163"/>
            <a:ext cx="5472608" cy="31611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200" y="1636896"/>
            <a:ext cx="1747520" cy="14320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dirty="0"/>
              <a:t>Options given in IEC 61508 for Diagnostic Measures</a:t>
            </a:r>
            <a:endParaRPr lang="en-US" sz="2000" dirty="0"/>
          </a:p>
        </p:txBody>
      </p:sp>
      <p:sp>
        <p:nvSpPr>
          <p:cNvPr id="17" name="Arrow: Right 16"/>
          <p:cNvSpPr/>
          <p:nvPr/>
        </p:nvSpPr>
        <p:spPr>
          <a:xfrm rot="9385850">
            <a:off x="6202358" y="2254833"/>
            <a:ext cx="468051" cy="32864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/>
          <p:cNvSpPr/>
          <p:nvPr/>
        </p:nvSpPr>
        <p:spPr>
          <a:xfrm rot="592106">
            <a:off x="2048207" y="5266876"/>
            <a:ext cx="468051" cy="32864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9136" cy="1143000"/>
          </a:xfrm>
        </p:spPr>
        <p:txBody>
          <a:bodyPr/>
          <a:lstStyle/>
          <a:p>
            <a:r>
              <a:rPr lang="en-GB" dirty="0" smtClean="0"/>
              <a:t>Machine Protection: How Does it Work?</a:t>
            </a:r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495348" y="-670811"/>
            <a:ext cx="369331" cy="8712968"/>
            <a:chOff x="3923926" y="3356992"/>
            <a:chExt cx="939659" cy="792088"/>
          </a:xfrm>
        </p:grpSpPr>
        <p:sp>
          <p:nvSpPr>
            <p:cNvPr id="4" name="Frame 3"/>
            <p:cNvSpPr/>
            <p:nvPr/>
          </p:nvSpPr>
          <p:spPr>
            <a:xfrm>
              <a:off x="3923926" y="3356992"/>
              <a:ext cx="916023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997712" y="3283207"/>
              <a:ext cx="792088" cy="939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Interlock System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15816" y="2060848"/>
            <a:ext cx="1512168" cy="830997"/>
            <a:chOff x="3779912" y="3356992"/>
            <a:chExt cx="1512168" cy="830997"/>
          </a:xfrm>
        </p:grpSpPr>
        <p:sp>
          <p:nvSpPr>
            <p:cNvPr id="8" name="Frame 7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33569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Local Protection Systems</a:t>
              </a:r>
            </a:p>
            <a:p>
              <a:pPr algn="ctr"/>
              <a:r>
                <a:rPr lang="en-US" sz="1600" dirty="0" smtClean="0"/>
                <a:t>Accelerator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2060848"/>
            <a:ext cx="1296144" cy="830997"/>
            <a:chOff x="827584" y="1556792"/>
            <a:chExt cx="1296144" cy="830997"/>
          </a:xfrm>
        </p:grpSpPr>
        <p:sp>
          <p:nvSpPr>
            <p:cNvPr id="17" name="Frame 1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</a:t>
              </a:r>
            </a:p>
            <a:p>
              <a:pPr algn="ctr"/>
              <a:r>
                <a:rPr lang="en-US" sz="1600" dirty="0" smtClean="0"/>
                <a:t>Monitoring</a:t>
              </a:r>
            </a:p>
            <a:p>
              <a:pPr algn="ctr"/>
              <a:r>
                <a:rPr lang="en-US" sz="1600" dirty="0" smtClean="0"/>
                <a:t>Systems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7584" y="4437112"/>
            <a:ext cx="1296144" cy="830997"/>
            <a:chOff x="827584" y="1556792"/>
            <a:chExt cx="1296144" cy="830997"/>
          </a:xfrm>
        </p:grpSpPr>
        <p:sp>
          <p:nvSpPr>
            <p:cNvPr id="24" name="Frame 23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Remove RF from ISRC </a:t>
              </a:r>
            </a:p>
            <a:p>
              <a:pPr algn="ctr"/>
              <a:r>
                <a:rPr lang="en-US" sz="1600" dirty="0" smtClean="0"/>
                <a:t>Magnetron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9752" y="4437112"/>
            <a:ext cx="1296144" cy="830997"/>
            <a:chOff x="827584" y="1556792"/>
            <a:chExt cx="1296144" cy="830997"/>
          </a:xfrm>
        </p:grpSpPr>
        <p:sp>
          <p:nvSpPr>
            <p:cNvPr id="27" name="Frame 2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Remove power on ISRC HVPS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51920" y="4437112"/>
            <a:ext cx="1296144" cy="830997"/>
            <a:chOff x="827584" y="1556792"/>
            <a:chExt cx="1296144" cy="830997"/>
          </a:xfrm>
        </p:grpSpPr>
        <p:sp>
          <p:nvSpPr>
            <p:cNvPr id="30" name="Frame 2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Activate HV</a:t>
              </a:r>
            </a:p>
            <a:p>
              <a:pPr algn="ctr"/>
              <a:r>
                <a:rPr lang="en-US" sz="1600" dirty="0"/>
                <a:t>o</a:t>
              </a:r>
              <a:r>
                <a:rPr lang="en-US" sz="1600" dirty="0" smtClean="0"/>
                <a:t>f LEBT </a:t>
              </a:r>
            </a:p>
            <a:p>
              <a:pPr algn="ctr"/>
              <a:r>
                <a:rPr lang="en-US" sz="1600" dirty="0" smtClean="0"/>
                <a:t>Chopper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64087" y="4437112"/>
            <a:ext cx="1296145" cy="830997"/>
            <a:chOff x="827584" y="1556792"/>
            <a:chExt cx="1296145" cy="830997"/>
          </a:xfrm>
        </p:grpSpPr>
        <p:sp>
          <p:nvSpPr>
            <p:cNvPr id="33" name="Frame 32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7585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Activate HV</a:t>
              </a:r>
            </a:p>
            <a:p>
              <a:pPr algn="ctr"/>
              <a:r>
                <a:rPr lang="en-US" sz="1600" dirty="0" smtClean="0"/>
                <a:t>of MEBT </a:t>
              </a:r>
              <a:endParaRPr lang="en-US" sz="1600" dirty="0"/>
            </a:p>
            <a:p>
              <a:pPr algn="ctr"/>
              <a:r>
                <a:rPr lang="en-US" sz="1600" dirty="0"/>
                <a:t>Chopper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76256" y="4437112"/>
            <a:ext cx="1512168" cy="830997"/>
            <a:chOff x="827584" y="1556792"/>
            <a:chExt cx="1512168" cy="830997"/>
          </a:xfrm>
        </p:grpSpPr>
        <p:sp>
          <p:nvSpPr>
            <p:cNvPr id="36" name="Frame 35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584" y="1556792"/>
              <a:ext cx="1512168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Allow Timing </a:t>
              </a:r>
            </a:p>
            <a:p>
              <a:pPr algn="ctr"/>
              <a:r>
                <a:rPr lang="en-US" sz="1600" dirty="0" smtClean="0"/>
                <a:t>System to Send</a:t>
              </a:r>
            </a:p>
            <a:p>
              <a:pPr algn="ctr"/>
              <a:r>
                <a:rPr lang="en-US" sz="1600" dirty="0" smtClean="0"/>
                <a:t>Trigger Events</a:t>
              </a:r>
              <a:endParaRPr lang="en-US" sz="1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40352" y="2060848"/>
            <a:ext cx="1296144" cy="830997"/>
            <a:chOff x="813868" y="1556792"/>
            <a:chExt cx="1296144" cy="830997"/>
          </a:xfrm>
        </p:grpSpPr>
        <p:sp>
          <p:nvSpPr>
            <p:cNvPr id="40" name="Frame 3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3868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PSS </a:t>
              </a:r>
            </a:p>
            <a:p>
              <a:pPr algn="ctr"/>
              <a:r>
                <a:rPr lang="en-US" sz="1600" dirty="0"/>
                <a:t>a</a:t>
              </a:r>
              <a:r>
                <a:rPr lang="en-US" sz="1600" dirty="0" smtClean="0"/>
                <a:t>nd</a:t>
              </a:r>
            </a:p>
            <a:p>
              <a:pPr algn="ctr"/>
              <a:r>
                <a:rPr lang="en-US" sz="1600" dirty="0"/>
                <a:t>T</a:t>
              </a:r>
              <a:r>
                <a:rPr lang="en-US" sz="1600" dirty="0" smtClean="0"/>
                <a:t>SS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7504" y="2060848"/>
            <a:ext cx="1368152" cy="830997"/>
            <a:chOff x="755576" y="1556792"/>
            <a:chExt cx="1368152" cy="830997"/>
          </a:xfrm>
        </p:grpSpPr>
        <p:sp>
          <p:nvSpPr>
            <p:cNvPr id="45" name="Frame 44"/>
            <p:cNvSpPr/>
            <p:nvPr/>
          </p:nvSpPr>
          <p:spPr>
            <a:xfrm>
              <a:off x="755576" y="1556792"/>
              <a:ext cx="1354436" cy="792088"/>
            </a:xfrm>
            <a:prstGeom prst="frame">
              <a:avLst>
                <a:gd name="adj1" fmla="val 0"/>
              </a:avLst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576" y="1556792"/>
              <a:ext cx="1368152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EPICS, </a:t>
              </a:r>
            </a:p>
            <a:p>
              <a:pPr algn="ctr"/>
              <a:r>
                <a:rPr lang="en-US" sz="1600" dirty="0" smtClean="0"/>
                <a:t>Timing System</a:t>
              </a:r>
              <a:endParaRPr lang="en-US" sz="1600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701046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92080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48264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388424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67744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7584" y="2891845"/>
            <a:ext cx="685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87824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98636" y="5772165"/>
            <a:ext cx="7589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Input Systems: Local Protection Systems (LPS), Beam Monitoring Systems, etc.</a:t>
            </a:r>
          </a:p>
          <a:p>
            <a:r>
              <a:rPr lang="en-US" b="1" dirty="0" smtClean="0"/>
              <a:t>Logic: Beam Interlock System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Output/Actuation Systems: Ion Source, LEBT </a:t>
            </a:r>
            <a:r>
              <a:rPr lang="en-US" b="1" dirty="0">
                <a:solidFill>
                  <a:srgbClr val="FF6600"/>
                </a:solidFill>
              </a:rPr>
              <a:t>chopper, Timing </a:t>
            </a:r>
            <a:r>
              <a:rPr lang="en-US" b="1" dirty="0" smtClean="0">
                <a:solidFill>
                  <a:srgbClr val="FF6600"/>
                </a:solidFill>
              </a:rPr>
              <a:t>System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7589478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012160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499992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499992" y="2060848"/>
            <a:ext cx="1512168" cy="830997"/>
            <a:chOff x="3779912" y="3356992"/>
            <a:chExt cx="1512168" cy="830997"/>
          </a:xfrm>
        </p:grpSpPr>
        <p:sp>
          <p:nvSpPr>
            <p:cNvPr id="69" name="Frame 68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79912" y="33569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Local Protection </a:t>
              </a:r>
              <a:r>
                <a:rPr lang="en-US" sz="1600" dirty="0" smtClean="0"/>
                <a:t>Systems</a:t>
              </a:r>
            </a:p>
            <a:p>
              <a:pPr algn="ctr"/>
              <a:r>
                <a:rPr lang="en-US" sz="1600" dirty="0" smtClean="0"/>
                <a:t>Target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6176" y="2060848"/>
            <a:ext cx="1512168" cy="830997"/>
            <a:chOff x="3779912" y="3356992"/>
            <a:chExt cx="1512168" cy="830997"/>
          </a:xfrm>
        </p:grpSpPr>
        <p:sp>
          <p:nvSpPr>
            <p:cNvPr id="72" name="Frame 71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79912" y="33569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Local Protection </a:t>
              </a:r>
              <a:r>
                <a:rPr lang="en-US" sz="1600" dirty="0" smtClean="0"/>
                <a:t>Systems</a:t>
              </a:r>
            </a:p>
            <a:p>
              <a:pPr algn="ctr"/>
              <a:r>
                <a:rPr lang="en-US" sz="1600" dirty="0" smtClean="0"/>
                <a:t>NSS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1475656" y="3827949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6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60840" cy="1143000"/>
          </a:xfrm>
        </p:spPr>
        <p:txBody>
          <a:bodyPr/>
          <a:lstStyle/>
          <a:p>
            <a:r>
              <a:rPr lang="en-GB" dirty="0" smtClean="0"/>
              <a:t>RF-Machine Protection: How Does it Work?</a:t>
            </a:r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495348" y="-670811"/>
            <a:ext cx="369331" cy="8712968"/>
            <a:chOff x="3923926" y="3356992"/>
            <a:chExt cx="939659" cy="792088"/>
          </a:xfrm>
        </p:grpSpPr>
        <p:sp>
          <p:nvSpPr>
            <p:cNvPr id="4" name="Frame 3"/>
            <p:cNvSpPr/>
            <p:nvPr/>
          </p:nvSpPr>
          <p:spPr>
            <a:xfrm>
              <a:off x="3923926" y="3356992"/>
              <a:ext cx="916023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997712" y="3283207"/>
              <a:ext cx="792088" cy="939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Interlock System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15816" y="2060848"/>
            <a:ext cx="1512168" cy="830997"/>
            <a:chOff x="3779912" y="3356992"/>
            <a:chExt cx="1512168" cy="830997"/>
          </a:xfrm>
        </p:grpSpPr>
        <p:sp>
          <p:nvSpPr>
            <p:cNvPr id="8" name="Frame 7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33569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155 RF </a:t>
              </a:r>
            </a:p>
            <a:p>
              <a:r>
                <a:rPr lang="en-US" sz="1600" dirty="0" smtClean="0"/>
                <a:t>Local Protection Systems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2060848"/>
            <a:ext cx="1296144" cy="830997"/>
            <a:chOff x="827584" y="1556792"/>
            <a:chExt cx="1296144" cy="830997"/>
          </a:xfrm>
        </p:grpSpPr>
        <p:sp>
          <p:nvSpPr>
            <p:cNvPr id="17" name="Frame 1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</a:t>
              </a:r>
            </a:p>
            <a:p>
              <a:pPr algn="ctr"/>
              <a:r>
                <a:rPr lang="en-US" sz="1600" dirty="0" smtClean="0"/>
                <a:t>Monitoring</a:t>
              </a:r>
            </a:p>
            <a:p>
              <a:pPr algn="ctr"/>
              <a:r>
                <a:rPr lang="en-US" sz="1600" dirty="0" smtClean="0"/>
                <a:t>Systems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7584" y="4437112"/>
            <a:ext cx="1296144" cy="830997"/>
            <a:chOff x="827584" y="1556792"/>
            <a:chExt cx="1296144" cy="830997"/>
          </a:xfrm>
        </p:grpSpPr>
        <p:sp>
          <p:nvSpPr>
            <p:cNvPr id="24" name="Frame 23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Remove RF from ISRC </a:t>
              </a:r>
            </a:p>
            <a:p>
              <a:pPr algn="ctr"/>
              <a:r>
                <a:rPr lang="en-US" sz="1600" dirty="0" smtClean="0"/>
                <a:t>Magnetron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9752" y="4437112"/>
            <a:ext cx="1296144" cy="830997"/>
            <a:chOff x="827584" y="1556792"/>
            <a:chExt cx="1296144" cy="830997"/>
          </a:xfrm>
        </p:grpSpPr>
        <p:sp>
          <p:nvSpPr>
            <p:cNvPr id="27" name="Frame 2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Remove power on ISRC HVPS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51920" y="4437112"/>
            <a:ext cx="1296144" cy="830997"/>
            <a:chOff x="827584" y="1556792"/>
            <a:chExt cx="1296144" cy="830997"/>
          </a:xfrm>
        </p:grpSpPr>
        <p:sp>
          <p:nvSpPr>
            <p:cNvPr id="30" name="Frame 2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Activate HV</a:t>
              </a:r>
            </a:p>
            <a:p>
              <a:pPr algn="ctr"/>
              <a:r>
                <a:rPr lang="en-US" sz="1600" dirty="0"/>
                <a:t>o</a:t>
              </a:r>
              <a:r>
                <a:rPr lang="en-US" sz="1600" dirty="0" smtClean="0"/>
                <a:t>f LEBT </a:t>
              </a:r>
            </a:p>
            <a:p>
              <a:pPr algn="ctr"/>
              <a:r>
                <a:rPr lang="en-US" sz="1600" dirty="0" smtClean="0"/>
                <a:t>Chopper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64087" y="4437112"/>
            <a:ext cx="1296145" cy="830997"/>
            <a:chOff x="827584" y="1556792"/>
            <a:chExt cx="1296145" cy="830997"/>
          </a:xfrm>
        </p:grpSpPr>
        <p:sp>
          <p:nvSpPr>
            <p:cNvPr id="33" name="Frame 32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7585" y="1556792"/>
              <a:ext cx="1296144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Activate HV</a:t>
              </a:r>
            </a:p>
            <a:p>
              <a:pPr algn="ctr"/>
              <a:r>
                <a:rPr lang="en-US" sz="1600" dirty="0" smtClean="0"/>
                <a:t>of MEBT </a:t>
              </a:r>
              <a:endParaRPr lang="en-US" sz="1600" dirty="0"/>
            </a:p>
            <a:p>
              <a:pPr algn="ctr"/>
              <a:r>
                <a:rPr lang="en-US" sz="1600" dirty="0"/>
                <a:t>Chopper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76256" y="4437112"/>
            <a:ext cx="1512168" cy="830997"/>
            <a:chOff x="827584" y="1556792"/>
            <a:chExt cx="1512168" cy="830997"/>
          </a:xfrm>
        </p:grpSpPr>
        <p:sp>
          <p:nvSpPr>
            <p:cNvPr id="36" name="Frame 35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584" y="1556792"/>
              <a:ext cx="1512168" cy="830997"/>
            </a:xfrm>
            <a:prstGeom prst="rect">
              <a:avLst/>
            </a:prstGeom>
            <a:solidFill>
              <a:srgbClr val="FF7C6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Allow Timing </a:t>
              </a:r>
            </a:p>
            <a:p>
              <a:pPr algn="ctr"/>
              <a:r>
                <a:rPr lang="en-US" sz="1600" dirty="0" smtClean="0"/>
                <a:t>System to Send</a:t>
              </a:r>
            </a:p>
            <a:p>
              <a:pPr algn="ctr"/>
              <a:r>
                <a:rPr lang="en-US" sz="1600" dirty="0" smtClean="0"/>
                <a:t>Trigger Events</a:t>
              </a:r>
              <a:endParaRPr lang="en-US" sz="1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40352" y="2060848"/>
            <a:ext cx="1296144" cy="830997"/>
            <a:chOff x="813868" y="1556792"/>
            <a:chExt cx="1296144" cy="830997"/>
          </a:xfrm>
        </p:grpSpPr>
        <p:sp>
          <p:nvSpPr>
            <p:cNvPr id="40" name="Frame 3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3868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PSS </a:t>
              </a:r>
            </a:p>
            <a:p>
              <a:pPr algn="ctr"/>
              <a:r>
                <a:rPr lang="en-US" sz="1600" dirty="0"/>
                <a:t>a</a:t>
              </a:r>
              <a:r>
                <a:rPr lang="en-US" sz="1600" dirty="0" smtClean="0"/>
                <a:t>nd</a:t>
              </a:r>
            </a:p>
            <a:p>
              <a:pPr algn="ctr"/>
              <a:r>
                <a:rPr lang="en-US" sz="1600" dirty="0"/>
                <a:t>T</a:t>
              </a:r>
              <a:r>
                <a:rPr lang="en-US" sz="1600" dirty="0" smtClean="0"/>
                <a:t>SS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7504" y="2060848"/>
            <a:ext cx="1368152" cy="830997"/>
            <a:chOff x="755576" y="1556792"/>
            <a:chExt cx="1368152" cy="830997"/>
          </a:xfrm>
        </p:grpSpPr>
        <p:sp>
          <p:nvSpPr>
            <p:cNvPr id="45" name="Frame 44"/>
            <p:cNvSpPr/>
            <p:nvPr/>
          </p:nvSpPr>
          <p:spPr>
            <a:xfrm>
              <a:off x="755576" y="1556792"/>
              <a:ext cx="1354436" cy="792088"/>
            </a:xfrm>
            <a:prstGeom prst="frame">
              <a:avLst>
                <a:gd name="adj1" fmla="val 0"/>
              </a:avLst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576" y="1556792"/>
              <a:ext cx="1368152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EPICS, </a:t>
              </a:r>
            </a:p>
            <a:p>
              <a:pPr algn="ctr"/>
              <a:r>
                <a:rPr lang="en-US" sz="1600" dirty="0" smtClean="0"/>
                <a:t>Timing System</a:t>
              </a:r>
              <a:endParaRPr lang="en-US" sz="1600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701046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92080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48264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388424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67744" y="2891845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7584" y="2891845"/>
            <a:ext cx="685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87824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98636" y="5772165"/>
            <a:ext cx="7589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Input Systems: Local Protection Systems (LPS), Beam Monitoring Systems, etc.</a:t>
            </a:r>
          </a:p>
          <a:p>
            <a:r>
              <a:rPr lang="en-US" b="1" dirty="0" smtClean="0"/>
              <a:t>Logic: Beam Interlock System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Output/Actuation Systems: Ion Source, LEBT </a:t>
            </a:r>
            <a:r>
              <a:rPr lang="en-US" b="1" dirty="0">
                <a:solidFill>
                  <a:srgbClr val="FF6600"/>
                </a:solidFill>
              </a:rPr>
              <a:t>chopper, Timing </a:t>
            </a:r>
            <a:r>
              <a:rPr lang="en-US" b="1" dirty="0" smtClean="0">
                <a:solidFill>
                  <a:srgbClr val="FF6600"/>
                </a:solidFill>
              </a:rPr>
              <a:t>System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7589478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012160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499992" y="3861048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499992" y="2060848"/>
            <a:ext cx="1512168" cy="830997"/>
            <a:chOff x="3779912" y="3356992"/>
            <a:chExt cx="1512168" cy="830997"/>
          </a:xfrm>
        </p:grpSpPr>
        <p:sp>
          <p:nvSpPr>
            <p:cNvPr id="69" name="Frame 68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79912" y="33569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Local Protection </a:t>
              </a:r>
              <a:r>
                <a:rPr lang="en-US" sz="1600" dirty="0" smtClean="0"/>
                <a:t>Systems</a:t>
              </a:r>
            </a:p>
            <a:p>
              <a:pPr algn="ctr"/>
              <a:r>
                <a:rPr lang="en-US" sz="1600" dirty="0" smtClean="0"/>
                <a:t>Target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56176" y="2060848"/>
            <a:ext cx="1512168" cy="830997"/>
            <a:chOff x="3779912" y="3356992"/>
            <a:chExt cx="1512168" cy="830997"/>
          </a:xfrm>
        </p:grpSpPr>
        <p:sp>
          <p:nvSpPr>
            <p:cNvPr id="72" name="Frame 71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79912" y="33569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Local Protection </a:t>
              </a:r>
              <a:r>
                <a:rPr lang="en-US" sz="1600" dirty="0" smtClean="0"/>
                <a:t>Systems</a:t>
              </a:r>
            </a:p>
            <a:p>
              <a:pPr algn="ctr"/>
              <a:r>
                <a:rPr lang="en-US" sz="1600" dirty="0" smtClean="0"/>
                <a:t>NSS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1475656" y="3827949"/>
            <a:ext cx="6858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1412776"/>
            <a:ext cx="726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an MP point of view we see the RF LPS as part of LPSs for Accelerator: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2771800" y="1916832"/>
            <a:ext cx="1728192" cy="1080120"/>
          </a:xfrm>
          <a:prstGeom prst="donut">
            <a:avLst>
              <a:gd name="adj" fmla="val 3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79912" y="2780928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851920" y="2708920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923928" y="2636912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995936" y="2564904"/>
            <a:ext cx="685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6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MP-Strategy for RF Systems (Simplified)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45232" y="4221088"/>
            <a:ext cx="7355160" cy="24482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RF LPS takes fully care of protecting the different RF systems </a:t>
            </a:r>
            <a:r>
              <a:rPr lang="en-US" dirty="0" smtClean="0"/>
              <a:t>and related equipment. There is 1 RF LPS per RF cell. </a:t>
            </a:r>
            <a:endParaRPr lang="en-US" dirty="0"/>
          </a:p>
          <a:p>
            <a:r>
              <a:rPr lang="en-US" dirty="0" smtClean="0"/>
              <a:t>In case an </a:t>
            </a:r>
            <a:r>
              <a:rPr lang="en-US" b="1" dirty="0" smtClean="0"/>
              <a:t>RF cell is locally ready for beam operation </a:t>
            </a:r>
            <a:r>
              <a:rPr lang="en-US" dirty="0" smtClean="0"/>
              <a:t>then </a:t>
            </a:r>
            <a:r>
              <a:rPr lang="en-US" dirty="0" smtClean="0"/>
              <a:t>the </a:t>
            </a:r>
            <a:r>
              <a:rPr lang="en-US" b="1" dirty="0" smtClean="0"/>
              <a:t>BEAM </a:t>
            </a:r>
            <a:r>
              <a:rPr lang="en-US" b="1" dirty="0" smtClean="0"/>
              <a:t>PERMIT </a:t>
            </a:r>
            <a:r>
              <a:rPr lang="en-US" b="1" dirty="0" smtClean="0"/>
              <a:t>= </a:t>
            </a:r>
            <a:r>
              <a:rPr lang="en-US" b="1" dirty="0" smtClean="0"/>
              <a:t>OK </a:t>
            </a:r>
            <a:r>
              <a:rPr lang="en-US" dirty="0" smtClean="0"/>
              <a:t>is sent from </a:t>
            </a:r>
            <a:r>
              <a:rPr lang="en-US" dirty="0" smtClean="0"/>
              <a:t>the RF LPS </a:t>
            </a:r>
            <a:r>
              <a:rPr lang="en-US" dirty="0" smtClean="0"/>
              <a:t>to the BIS.</a:t>
            </a:r>
            <a:endParaRPr lang="en-US" dirty="0" smtClean="0"/>
          </a:p>
          <a:p>
            <a:r>
              <a:rPr lang="en-US" dirty="0"/>
              <a:t>In case an </a:t>
            </a:r>
            <a:r>
              <a:rPr lang="en-US" b="1" dirty="0"/>
              <a:t>RF cell is locally </a:t>
            </a:r>
            <a:r>
              <a:rPr lang="en-US" b="1" dirty="0" smtClean="0"/>
              <a:t>NOT ready </a:t>
            </a:r>
            <a:r>
              <a:rPr lang="en-US" b="1" dirty="0"/>
              <a:t>for beam operation </a:t>
            </a:r>
            <a:r>
              <a:rPr lang="en-US" dirty="0"/>
              <a:t>then the </a:t>
            </a:r>
            <a:r>
              <a:rPr lang="en-US" b="1" dirty="0"/>
              <a:t>BEAM PERMIT = </a:t>
            </a:r>
            <a:r>
              <a:rPr lang="en-US" b="1" dirty="0" smtClean="0"/>
              <a:t>NOK </a:t>
            </a:r>
            <a:r>
              <a:rPr lang="en-US" dirty="0"/>
              <a:t>is sent from the RF LPS to the </a:t>
            </a:r>
            <a:r>
              <a:rPr lang="en-US" dirty="0" smtClean="0"/>
              <a:t>BIS and </a:t>
            </a:r>
            <a:r>
              <a:rPr lang="en-US" dirty="0" smtClean="0"/>
              <a:t>the </a:t>
            </a:r>
            <a:r>
              <a:rPr lang="en-US" b="1" dirty="0" smtClean="0"/>
              <a:t>BIS will </a:t>
            </a:r>
            <a:r>
              <a:rPr lang="en-US" b="1" dirty="0" smtClean="0"/>
              <a:t>not allow beam operation</a:t>
            </a:r>
            <a:endParaRPr lang="en-US" b="1" dirty="0" smtClean="0"/>
          </a:p>
          <a:p>
            <a:r>
              <a:rPr lang="en-US" dirty="0" smtClean="0"/>
              <a:t>There is </a:t>
            </a:r>
            <a:r>
              <a:rPr lang="en-US" b="1" dirty="0" smtClean="0"/>
              <a:t>no other interface between RF systems and the BIS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683568" y="1916832"/>
            <a:ext cx="1481307" cy="1296144"/>
          </a:xfrm>
          <a:prstGeom prst="frame">
            <a:avLst>
              <a:gd name="adj1" fmla="val 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427984" y="2060848"/>
            <a:ext cx="1296144" cy="504056"/>
          </a:xfrm>
          <a:prstGeom prst="frame">
            <a:avLst>
              <a:gd name="adj1" fmla="val 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427984" y="1700808"/>
            <a:ext cx="3672408" cy="1800200"/>
          </a:xfrm>
          <a:prstGeom prst="frame">
            <a:avLst>
              <a:gd name="adj1" fmla="val 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06084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</a:t>
            </a:r>
          </a:p>
          <a:p>
            <a:r>
              <a:rPr lang="en-US" dirty="0" smtClean="0"/>
              <a:t>Interlock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213285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LPS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4128" y="299695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Systems for 1 RF cell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3768" y="2060848"/>
            <a:ext cx="1296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</a:t>
            </a:r>
            <a:r>
              <a:rPr lang="en-US" sz="1600" dirty="0" smtClean="0"/>
              <a:t>Permit OK/NOK</a:t>
            </a:r>
            <a:endParaRPr lang="en-US" sz="16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123728" y="2348880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9752" y="1484784"/>
            <a:ext cx="0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55776" y="1484784"/>
            <a:ext cx="4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47664" y="1484784"/>
            <a:ext cx="47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7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9136" cy="1143000"/>
          </a:xfrm>
        </p:spPr>
        <p:txBody>
          <a:bodyPr/>
          <a:lstStyle/>
          <a:p>
            <a:r>
              <a:rPr lang="en-GB" dirty="0" smtClean="0"/>
              <a:t>General Rules for BIS Behaviour:</a:t>
            </a:r>
            <a:br>
              <a:rPr lang="en-GB" dirty="0" smtClean="0"/>
            </a:br>
            <a:r>
              <a:rPr lang="en-GB" dirty="0" smtClean="0"/>
              <a:t>Global Beam Permit == OK, IF</a:t>
            </a:r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243320" y="-601707"/>
            <a:ext cx="369331" cy="8208912"/>
            <a:chOff x="3923926" y="3356992"/>
            <a:chExt cx="939659" cy="792088"/>
          </a:xfrm>
        </p:grpSpPr>
        <p:sp>
          <p:nvSpPr>
            <p:cNvPr id="4" name="Frame 3"/>
            <p:cNvSpPr/>
            <p:nvPr/>
          </p:nvSpPr>
          <p:spPr>
            <a:xfrm>
              <a:off x="3923926" y="3356992"/>
              <a:ext cx="916023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997712" y="3283207"/>
              <a:ext cx="792088" cy="939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Beam Interlock System: IF ∀</a:t>
              </a:r>
              <a:r>
                <a:rPr lang="en-US" dirty="0">
                  <a:solidFill>
                    <a:schemeClr val="accent3"/>
                  </a:solidFill>
                </a:rPr>
                <a:t>OK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>
                  <a:solidFill>
                    <a:srgbClr val="9BBB59"/>
                  </a:solidFill>
                </a:rPr>
                <a:t>Consistent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sym typeface="Wingdings"/>
                </a:rPr>
                <a:t> </a:t>
              </a:r>
              <a:r>
                <a:rPr lang="en-US" dirty="0">
                  <a:solidFill>
                    <a:schemeClr val="bg1"/>
                  </a:solidFill>
                </a:rPr>
                <a:t>Global Beam Permit == </a:t>
              </a:r>
              <a:r>
                <a:rPr lang="en-US" dirty="0">
                  <a:solidFill>
                    <a:srgbClr val="9BBB59"/>
                  </a:solidFill>
                </a:rPr>
                <a:t>OK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15816" y="1805915"/>
            <a:ext cx="1368153" cy="830997"/>
            <a:chOff x="3923928" y="3356992"/>
            <a:chExt cx="1119398" cy="830997"/>
          </a:xfrm>
        </p:grpSpPr>
        <p:sp>
          <p:nvSpPr>
            <p:cNvPr id="8" name="Frame 7"/>
            <p:cNvSpPr/>
            <p:nvPr/>
          </p:nvSpPr>
          <p:spPr>
            <a:xfrm>
              <a:off x="3923928" y="3356992"/>
              <a:ext cx="1119397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3929" y="3356992"/>
              <a:ext cx="1119397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(RF) LPS </a:t>
              </a:r>
            </a:p>
            <a:p>
              <a:pPr algn="ctr"/>
              <a:r>
                <a:rPr lang="en-US" sz="1600" dirty="0" smtClean="0"/>
                <a:t>Local Beam Permit == OK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55976" y="1805915"/>
            <a:ext cx="1512168" cy="830997"/>
            <a:chOff x="3851920" y="1556792"/>
            <a:chExt cx="1512168" cy="830997"/>
          </a:xfrm>
        </p:grpSpPr>
        <p:sp>
          <p:nvSpPr>
            <p:cNvPr id="11" name="Frame 10"/>
            <p:cNvSpPr/>
            <p:nvPr/>
          </p:nvSpPr>
          <p:spPr>
            <a:xfrm>
              <a:off x="4283968" y="1556792"/>
              <a:ext cx="1080120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51920" y="15567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Presence  </a:t>
              </a:r>
            </a:p>
            <a:p>
              <a:pPr algn="ctr"/>
              <a:r>
                <a:rPr lang="en-US" sz="1600" dirty="0" smtClean="0"/>
                <a:t>Information</a:t>
              </a:r>
            </a:p>
            <a:p>
              <a:pPr algn="ctr"/>
              <a:r>
                <a:rPr lang="en-US" sz="1600" dirty="0" smtClean="0"/>
                <a:t>from BI, ISRC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52320" y="1805915"/>
            <a:ext cx="1656184" cy="830997"/>
            <a:chOff x="5940152" y="1556792"/>
            <a:chExt cx="1440160" cy="830997"/>
          </a:xfrm>
        </p:grpSpPr>
        <p:sp>
          <p:nvSpPr>
            <p:cNvPr id="14" name="Frame 13"/>
            <p:cNvSpPr/>
            <p:nvPr/>
          </p:nvSpPr>
          <p:spPr>
            <a:xfrm>
              <a:off x="5940152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0152" y="1556792"/>
              <a:ext cx="144016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Operational Status &amp; Health== OK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47664" y="1805915"/>
            <a:ext cx="1296144" cy="830997"/>
            <a:chOff x="827584" y="1556792"/>
            <a:chExt cx="1296144" cy="830997"/>
          </a:xfrm>
        </p:grpSpPr>
        <p:sp>
          <p:nvSpPr>
            <p:cNvPr id="17" name="Frame 1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BI Mode configuration information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63688" y="4293096"/>
            <a:ext cx="1296144" cy="830997"/>
            <a:chOff x="827584" y="1556792"/>
            <a:chExt cx="1296144" cy="830997"/>
          </a:xfrm>
        </p:grpSpPr>
        <p:sp>
          <p:nvSpPr>
            <p:cNvPr id="24" name="Frame 23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ISRC Magnetron</a:t>
              </a:r>
            </a:p>
            <a:p>
              <a:pPr algn="ctr"/>
              <a:r>
                <a:rPr lang="en-US" sz="1600" dirty="0" smtClean="0"/>
                <a:t>System ==OK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1840" y="4293096"/>
            <a:ext cx="1296144" cy="830997"/>
            <a:chOff x="827584" y="1556792"/>
            <a:chExt cx="1296144" cy="830997"/>
          </a:xfrm>
        </p:grpSpPr>
        <p:sp>
          <p:nvSpPr>
            <p:cNvPr id="27" name="Frame 2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ISRC HVPS</a:t>
              </a:r>
            </a:p>
            <a:p>
              <a:pPr algn="ctr"/>
              <a:r>
                <a:rPr lang="en-US" sz="1600" dirty="0" smtClean="0"/>
                <a:t>System==OK,</a:t>
              </a:r>
            </a:p>
            <a:p>
              <a:pPr algn="ctr"/>
              <a:r>
                <a:rPr lang="en-US" sz="1600" dirty="0" smtClean="0"/>
                <a:t>HV Status</a:t>
              </a:r>
              <a:endParaRPr lang="en-US" sz="1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9992" y="4293096"/>
            <a:ext cx="1368152" cy="830997"/>
            <a:chOff x="827584" y="1556792"/>
            <a:chExt cx="1231337" cy="830997"/>
          </a:xfrm>
        </p:grpSpPr>
        <p:sp>
          <p:nvSpPr>
            <p:cNvPr id="30" name="Frame 29"/>
            <p:cNvSpPr/>
            <p:nvPr/>
          </p:nvSpPr>
          <p:spPr>
            <a:xfrm>
              <a:off x="827584" y="1556792"/>
              <a:ext cx="1231337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7584" y="1556792"/>
              <a:ext cx="1231337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LEBT Chopper</a:t>
              </a:r>
            </a:p>
            <a:p>
              <a:pPr algn="ctr"/>
              <a:r>
                <a:rPr lang="en-US" sz="1600" dirty="0" smtClean="0"/>
                <a:t>System == OK,</a:t>
              </a:r>
            </a:p>
            <a:p>
              <a:pPr algn="ctr"/>
              <a:r>
                <a:rPr lang="en-US" sz="1600" dirty="0" smtClean="0"/>
                <a:t>HV Status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40152" y="4293096"/>
            <a:ext cx="1440159" cy="830997"/>
            <a:chOff x="755577" y="1556792"/>
            <a:chExt cx="1440159" cy="830997"/>
          </a:xfrm>
        </p:grpSpPr>
        <p:sp>
          <p:nvSpPr>
            <p:cNvPr id="33" name="Frame 32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5577" y="1556792"/>
              <a:ext cx="1440159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MEBT Chopper</a:t>
              </a:r>
            </a:p>
            <a:p>
              <a:pPr algn="ctr"/>
              <a:r>
                <a:rPr lang="en-US" sz="1600" dirty="0" smtClean="0"/>
                <a:t>System == OK,</a:t>
              </a:r>
            </a:p>
            <a:p>
              <a:pPr algn="ctr"/>
              <a:r>
                <a:rPr lang="en-US" sz="1600" dirty="0" smtClean="0"/>
                <a:t>HV Status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24128" y="5661248"/>
            <a:ext cx="3312368" cy="830997"/>
            <a:chOff x="827584" y="1556792"/>
            <a:chExt cx="1296143" cy="830997"/>
          </a:xfrm>
        </p:grpSpPr>
        <p:sp>
          <p:nvSpPr>
            <p:cNvPr id="36" name="Frame 35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584" y="1556792"/>
              <a:ext cx="1296143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Timing System </a:t>
              </a:r>
            </a:p>
            <a:p>
              <a:pPr algn="ctr"/>
              <a:r>
                <a:rPr lang="en-US" sz="1600" dirty="0" smtClean="0"/>
                <a:t>is permitted to send around </a:t>
              </a:r>
            </a:p>
            <a:p>
              <a:pPr algn="ctr"/>
              <a:r>
                <a:rPr lang="en-US" sz="1600" dirty="0" smtClean="0"/>
                <a:t>Trigger Events</a:t>
              </a:r>
              <a:endParaRPr lang="en-US" sz="1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52320" y="4293096"/>
            <a:ext cx="1296144" cy="830997"/>
            <a:chOff x="813868" y="1556792"/>
            <a:chExt cx="1795700" cy="830997"/>
          </a:xfrm>
        </p:grpSpPr>
        <p:sp>
          <p:nvSpPr>
            <p:cNvPr id="40" name="Frame 3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3868" y="1556792"/>
              <a:ext cx="179570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PSS,TSS </a:t>
              </a:r>
            </a:p>
            <a:p>
              <a:pPr algn="ctr"/>
              <a:r>
                <a:rPr lang="en-US" sz="1600" dirty="0" smtClean="0"/>
                <a:t>Beam Permit </a:t>
              </a:r>
            </a:p>
            <a:p>
              <a:pPr algn="ctr"/>
              <a:r>
                <a:rPr lang="en-US" sz="1600" dirty="0" smtClean="0"/>
                <a:t>== OK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496" y="1805915"/>
            <a:ext cx="144016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  <a:r>
              <a:rPr lang="en-US" sz="1600" dirty="0" smtClean="0"/>
              <a:t>estination </a:t>
            </a:r>
            <a:endParaRPr lang="en-US" sz="1600" dirty="0"/>
          </a:p>
          <a:p>
            <a:pPr algn="ctr"/>
            <a:r>
              <a:rPr lang="en-US" sz="1600" dirty="0"/>
              <a:t>Information </a:t>
            </a:r>
            <a:r>
              <a:rPr lang="en-US" sz="1600" dirty="0" smtClean="0"/>
              <a:t>LPSID</a:t>
            </a:r>
            <a:r>
              <a:rPr lang="en-US" sz="1600" dirty="0"/>
              <a:t>, LPS-</a:t>
            </a:r>
            <a:r>
              <a:rPr lang="en-US" sz="1600" dirty="0" smtClean="0"/>
              <a:t>A2T</a:t>
            </a:r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148064" y="2598003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88224" y="2598003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165542" y="2598003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195736" y="2636912"/>
            <a:ext cx="6858" cy="64807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92734" y="2598003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339752" y="3717032"/>
            <a:ext cx="0" cy="537154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588224" y="3717032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79912" y="3717032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20072" y="3717032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820472" y="3501008"/>
            <a:ext cx="0" cy="216024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085387" y="4319134"/>
            <a:ext cx="1769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</a:rPr>
              <a:t>Global Beam Permit==OK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496" y="4293096"/>
            <a:ext cx="1656184" cy="830997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 and event  information from Timing </a:t>
            </a:r>
            <a:r>
              <a:rPr lang="en-US" sz="1600" dirty="0"/>
              <a:t>S</a:t>
            </a:r>
            <a:r>
              <a:rPr lang="en-US" sz="1600" dirty="0" smtClean="0"/>
              <a:t>ystem</a:t>
            </a:r>
            <a:endParaRPr lang="en-US" sz="1600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99592" y="3717032"/>
            <a:ext cx="0" cy="576064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0"/>
          </p:cNvCxnSpPr>
          <p:nvPr/>
        </p:nvCxnSpPr>
        <p:spPr>
          <a:xfrm>
            <a:off x="8532442" y="3498104"/>
            <a:ext cx="288030" cy="2904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940152" y="1805915"/>
            <a:ext cx="1440160" cy="830997"/>
            <a:chOff x="3783341" y="1556792"/>
            <a:chExt cx="1783055" cy="830997"/>
          </a:xfrm>
        </p:grpSpPr>
        <p:sp>
          <p:nvSpPr>
            <p:cNvPr id="71" name="Frame 70"/>
            <p:cNvSpPr/>
            <p:nvPr/>
          </p:nvSpPr>
          <p:spPr>
            <a:xfrm>
              <a:off x="4283968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83341" y="1556792"/>
              <a:ext cx="1783055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Monitoring Systems == OK</a:t>
              </a: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V="1">
            <a:off x="7956376" y="3717032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635896" y="2636912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nut 56"/>
          <p:cNvSpPr/>
          <p:nvPr/>
        </p:nvSpPr>
        <p:spPr>
          <a:xfrm>
            <a:off x="2843808" y="1628800"/>
            <a:ext cx="1728192" cy="1080120"/>
          </a:xfrm>
          <a:prstGeom prst="donut">
            <a:avLst>
              <a:gd name="adj" fmla="val 3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269776"/>
            <a:ext cx="7740352" cy="1143000"/>
          </a:xfrm>
        </p:spPr>
        <p:txBody>
          <a:bodyPr/>
          <a:lstStyle/>
          <a:p>
            <a:r>
              <a:rPr lang="en-GB" dirty="0" smtClean="0"/>
              <a:t>If Something Goes Wrong in Between Pulses: Beam Inhibit</a:t>
            </a:r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351329" y="-958840"/>
            <a:ext cx="369331" cy="8424936"/>
            <a:chOff x="3923926" y="3356992"/>
            <a:chExt cx="939659" cy="792088"/>
          </a:xfrm>
        </p:grpSpPr>
        <p:sp>
          <p:nvSpPr>
            <p:cNvPr id="4" name="Frame 3"/>
            <p:cNvSpPr/>
            <p:nvPr/>
          </p:nvSpPr>
          <p:spPr>
            <a:xfrm>
              <a:off x="3923926" y="3356992"/>
              <a:ext cx="916023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997712" y="3283207"/>
              <a:ext cx="792088" cy="939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Interlock System: </a:t>
              </a:r>
              <a:r>
                <a:rPr lang="en-US" dirty="0" smtClean="0">
                  <a:solidFill>
                    <a:srgbClr val="FF0000"/>
                  </a:solidFill>
                </a:rPr>
                <a:t>NOK</a:t>
              </a:r>
              <a:r>
                <a:rPr lang="en-US" dirty="0" smtClean="0">
                  <a:solidFill>
                    <a:schemeClr val="bg1"/>
                  </a:solidFill>
                </a:rPr>
                <a:t> in between pulses</a:t>
              </a:r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 </a:t>
              </a:r>
              <a:r>
                <a:rPr lang="en-US" dirty="0" smtClean="0">
                  <a:solidFill>
                    <a:schemeClr val="bg1"/>
                  </a:solidFill>
                </a:rPr>
                <a:t>Global Beam Permit == </a:t>
              </a:r>
              <a:r>
                <a:rPr lang="en-US" dirty="0" smtClean="0">
                  <a:solidFill>
                    <a:srgbClr val="FF0000"/>
                  </a:solidFill>
                </a:rPr>
                <a:t>NOK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48064" y="5013176"/>
            <a:ext cx="3456384" cy="830997"/>
            <a:chOff x="827584" y="1556792"/>
            <a:chExt cx="1296143" cy="830997"/>
          </a:xfrm>
        </p:grpSpPr>
        <p:sp>
          <p:nvSpPr>
            <p:cNvPr id="36" name="Frame 35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584" y="1556792"/>
              <a:ext cx="1296143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Timing System </a:t>
              </a:r>
            </a:p>
            <a:p>
              <a:pPr algn="ctr"/>
              <a:r>
                <a:rPr lang="en-US" sz="1600" dirty="0" smtClean="0"/>
                <a:t>is NOT permitted to send around </a:t>
              </a:r>
            </a:p>
            <a:p>
              <a:pPr algn="ctr"/>
              <a:r>
                <a:rPr lang="en-US" sz="1600" dirty="0" smtClean="0"/>
                <a:t>Trigger Events for the next pulse</a:t>
              </a:r>
              <a:endParaRPr lang="en-US" sz="1600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635896" y="2348880"/>
            <a:ext cx="685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48064" y="2348880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88224" y="2348880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237550" y="2348880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267744" y="2348880"/>
            <a:ext cx="6858" cy="64807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92734" y="2348880"/>
            <a:ext cx="6858" cy="64807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267744" y="3467910"/>
            <a:ext cx="0" cy="537154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588224" y="3429000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07904" y="3429000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92080" y="3467909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035719" y="4584825"/>
            <a:ext cx="18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Global Beam Permit==NOK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99592" y="3501008"/>
            <a:ext cx="0" cy="576064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48064" y="6012576"/>
            <a:ext cx="3456384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Actuation of HV for </a:t>
            </a:r>
          </a:p>
          <a:p>
            <a:pPr algn="ctr"/>
            <a:r>
              <a:rPr lang="en-US" sz="1600" dirty="0" smtClean="0"/>
              <a:t>LEBT and MEBT choppers</a:t>
            </a:r>
          </a:p>
        </p:txBody>
      </p:sp>
      <p:cxnSp>
        <p:nvCxnSpPr>
          <p:cNvPr id="71" name="Elbow Connector 70"/>
          <p:cNvCxnSpPr/>
          <p:nvPr/>
        </p:nvCxnSpPr>
        <p:spPr>
          <a:xfrm flipH="1">
            <a:off x="8604448" y="3284984"/>
            <a:ext cx="144018" cy="2179694"/>
          </a:xfrm>
          <a:prstGeom prst="bentConnector3">
            <a:avLst>
              <a:gd name="adj1" fmla="val -5873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8275376" y="5774296"/>
            <a:ext cx="874167" cy="21602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27584" y="5313982"/>
            <a:ext cx="371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dirty="0" smtClean="0"/>
              <a:t>the BIS </a:t>
            </a:r>
            <a:r>
              <a:rPr lang="en-US" dirty="0"/>
              <a:t>detects an unexpected situation </a:t>
            </a:r>
            <a:r>
              <a:rPr lang="en-US" b="1" dirty="0"/>
              <a:t>in between pulses</a:t>
            </a:r>
            <a:r>
              <a:rPr lang="en-US" dirty="0"/>
              <a:t>, then it performs a </a:t>
            </a:r>
            <a:r>
              <a:rPr lang="en-US" b="1" dirty="0" smtClean="0"/>
              <a:t>“BEAM INHIBIT”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2987824" y="1628800"/>
            <a:ext cx="1296144" cy="830997"/>
            <a:chOff x="3923928" y="3356992"/>
            <a:chExt cx="1296144" cy="830997"/>
          </a:xfrm>
        </p:grpSpPr>
        <p:sp>
          <p:nvSpPr>
            <p:cNvPr id="92" name="Frame 91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23928" y="3356992"/>
              <a:ext cx="1296144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LPS RF RFQ</a:t>
              </a:r>
              <a:endParaRPr lang="en-US" sz="1600" dirty="0"/>
            </a:p>
            <a:p>
              <a:pPr algn="ctr"/>
              <a:r>
                <a:rPr lang="en-US" sz="1600" dirty="0" smtClean="0"/>
                <a:t>Beam Permit</a:t>
              </a:r>
            </a:p>
            <a:p>
              <a:pPr algn="ctr"/>
              <a:r>
                <a:rPr lang="en-US" sz="1600" dirty="0" smtClean="0"/>
                <a:t>== NOK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763688" y="3933056"/>
            <a:ext cx="1296144" cy="830997"/>
            <a:chOff x="827584" y="1556792"/>
            <a:chExt cx="1296144" cy="830997"/>
          </a:xfrm>
        </p:grpSpPr>
        <p:sp>
          <p:nvSpPr>
            <p:cNvPr id="110" name="Frame 109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ISRC Magnetron</a:t>
              </a:r>
            </a:p>
            <a:p>
              <a:pPr algn="ctr"/>
              <a:r>
                <a:rPr lang="en-US" sz="1600" dirty="0" smtClean="0"/>
                <a:t>System ==OK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131840" y="3933056"/>
            <a:ext cx="1296144" cy="830997"/>
            <a:chOff x="827584" y="1556792"/>
            <a:chExt cx="1296144" cy="830997"/>
          </a:xfrm>
        </p:grpSpPr>
        <p:sp>
          <p:nvSpPr>
            <p:cNvPr id="113" name="Frame 112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ISRC HVPS</a:t>
              </a:r>
            </a:p>
            <a:p>
              <a:pPr algn="ctr"/>
              <a:r>
                <a:rPr lang="en-US" sz="1600" dirty="0"/>
                <a:t>System==OK,</a:t>
              </a:r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499992" y="3933056"/>
            <a:ext cx="1368152" cy="830997"/>
            <a:chOff x="827584" y="1556792"/>
            <a:chExt cx="1231337" cy="830997"/>
          </a:xfrm>
        </p:grpSpPr>
        <p:sp>
          <p:nvSpPr>
            <p:cNvPr id="116" name="Frame 115"/>
            <p:cNvSpPr/>
            <p:nvPr/>
          </p:nvSpPr>
          <p:spPr>
            <a:xfrm>
              <a:off x="827584" y="1556792"/>
              <a:ext cx="1231337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7584" y="1556792"/>
              <a:ext cx="1231337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LEBT Chopper</a:t>
              </a:r>
            </a:p>
            <a:p>
              <a:pPr algn="ctr"/>
              <a:r>
                <a:rPr lang="en-US" sz="1600" dirty="0"/>
                <a:t>System == </a:t>
              </a:r>
              <a:r>
                <a:rPr lang="en-US" sz="1600" dirty="0" smtClean="0"/>
                <a:t>OK,</a:t>
              </a:r>
              <a:endParaRPr lang="en-US" sz="1600" dirty="0"/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940152" y="3933056"/>
            <a:ext cx="1440159" cy="830997"/>
            <a:chOff x="755577" y="1556792"/>
            <a:chExt cx="1440159" cy="830997"/>
          </a:xfrm>
        </p:grpSpPr>
        <p:sp>
          <p:nvSpPr>
            <p:cNvPr id="119" name="Frame 118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5577" y="1556792"/>
              <a:ext cx="1440159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MEBT </a:t>
              </a:r>
              <a:r>
                <a:rPr lang="en-US" sz="1600" dirty="0"/>
                <a:t>Chopper</a:t>
              </a:r>
            </a:p>
            <a:p>
              <a:pPr algn="ctr"/>
              <a:r>
                <a:rPr lang="en-US" sz="1600" dirty="0"/>
                <a:t>System == </a:t>
              </a:r>
              <a:r>
                <a:rPr lang="en-US" sz="1600" dirty="0" smtClean="0"/>
                <a:t>OK,</a:t>
              </a:r>
              <a:endParaRPr lang="en-US" sz="1600" dirty="0"/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5496" y="3933056"/>
            <a:ext cx="1656184" cy="830997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 and event  information from Timing </a:t>
            </a:r>
            <a:r>
              <a:rPr lang="en-US" sz="1600" dirty="0"/>
              <a:t>S</a:t>
            </a:r>
            <a:r>
              <a:rPr lang="en-US" sz="1600" dirty="0" smtClean="0"/>
              <a:t>ystem</a:t>
            </a:r>
            <a:endParaRPr lang="en-US" sz="1600" dirty="0"/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7884368" y="3429000"/>
            <a:ext cx="0" cy="537155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4355976" y="1628800"/>
            <a:ext cx="1512168" cy="830997"/>
            <a:chOff x="3851920" y="1556792"/>
            <a:chExt cx="1512168" cy="830997"/>
          </a:xfrm>
        </p:grpSpPr>
        <p:sp>
          <p:nvSpPr>
            <p:cNvPr id="132" name="Frame 131"/>
            <p:cNvSpPr/>
            <p:nvPr/>
          </p:nvSpPr>
          <p:spPr>
            <a:xfrm>
              <a:off x="4283968" y="1556792"/>
              <a:ext cx="1080120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51920" y="15567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Presence  </a:t>
              </a:r>
            </a:p>
            <a:p>
              <a:pPr algn="ctr"/>
              <a:r>
                <a:rPr lang="en-US" sz="1600" dirty="0" smtClean="0"/>
                <a:t>Information</a:t>
              </a:r>
            </a:p>
            <a:p>
              <a:pPr algn="ctr"/>
              <a:r>
                <a:rPr lang="en-US" sz="1600" dirty="0" smtClean="0"/>
                <a:t>from BI, ISRC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452320" y="1628800"/>
            <a:ext cx="1656184" cy="830997"/>
            <a:chOff x="5940152" y="1556792"/>
            <a:chExt cx="1440160" cy="830997"/>
          </a:xfrm>
        </p:grpSpPr>
        <p:sp>
          <p:nvSpPr>
            <p:cNvPr id="135" name="Frame 134"/>
            <p:cNvSpPr/>
            <p:nvPr/>
          </p:nvSpPr>
          <p:spPr>
            <a:xfrm>
              <a:off x="5940152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940152" y="1556792"/>
              <a:ext cx="144016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Operational Status &amp; Health== OK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619672" y="1628800"/>
            <a:ext cx="1296144" cy="830997"/>
            <a:chOff x="827584" y="1556792"/>
            <a:chExt cx="1296144" cy="830997"/>
          </a:xfrm>
        </p:grpSpPr>
        <p:sp>
          <p:nvSpPr>
            <p:cNvPr id="138" name="Frame 137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BI Mode configuration information</a:t>
              </a:r>
              <a:endParaRPr lang="en-US" sz="1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86802" y="1628800"/>
            <a:ext cx="1440160" cy="830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Destination </a:t>
            </a:r>
          </a:p>
          <a:p>
            <a:pPr algn="ctr"/>
            <a:r>
              <a:rPr lang="en-US" sz="1600" dirty="0"/>
              <a:t>Information LPSID, LPS-A2T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940152" y="1628800"/>
            <a:ext cx="1440160" cy="830997"/>
            <a:chOff x="3783341" y="1556792"/>
            <a:chExt cx="1783055" cy="830997"/>
          </a:xfrm>
        </p:grpSpPr>
        <p:sp>
          <p:nvSpPr>
            <p:cNvPr id="144" name="Frame 143"/>
            <p:cNvSpPr/>
            <p:nvPr/>
          </p:nvSpPr>
          <p:spPr>
            <a:xfrm>
              <a:off x="4283968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783341" y="1556792"/>
              <a:ext cx="1783055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Beam Monitoring Systems == OK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452320" y="3933056"/>
            <a:ext cx="1296144" cy="830997"/>
            <a:chOff x="813868" y="1556792"/>
            <a:chExt cx="1795700" cy="830997"/>
          </a:xfrm>
        </p:grpSpPr>
        <p:sp>
          <p:nvSpPr>
            <p:cNvPr id="147" name="Frame 14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13868" y="1556792"/>
              <a:ext cx="179570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PSS,TSS </a:t>
              </a:r>
            </a:p>
            <a:p>
              <a:pPr algn="ctr"/>
              <a:r>
                <a:rPr lang="en-US" sz="1600" dirty="0" smtClean="0"/>
                <a:t>Beam Permit </a:t>
              </a:r>
            </a:p>
            <a:p>
              <a:pPr algn="ctr"/>
              <a:r>
                <a:rPr lang="en-US" sz="1600" dirty="0" smtClean="0"/>
                <a:t>==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04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1143000"/>
          </a:xfrm>
        </p:spPr>
        <p:txBody>
          <a:bodyPr/>
          <a:lstStyle/>
          <a:p>
            <a:r>
              <a:rPr lang="en-GB" dirty="0" smtClean="0"/>
              <a:t>If Something Goes Wrong in the Middle of a Pulse: Regular Beam Interlock</a:t>
            </a:r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4315327" y="-1426893"/>
            <a:ext cx="369331" cy="8640961"/>
            <a:chOff x="3923926" y="3356992"/>
            <a:chExt cx="939659" cy="792088"/>
          </a:xfrm>
        </p:grpSpPr>
        <p:sp>
          <p:nvSpPr>
            <p:cNvPr id="4" name="Frame 3"/>
            <p:cNvSpPr/>
            <p:nvPr/>
          </p:nvSpPr>
          <p:spPr>
            <a:xfrm>
              <a:off x="3923926" y="3356992"/>
              <a:ext cx="916023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997712" y="3283207"/>
              <a:ext cx="792088" cy="93965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Beam Interlock System: </a:t>
              </a:r>
              <a:r>
                <a:rPr lang="en-US" dirty="0" smtClean="0">
                  <a:solidFill>
                    <a:srgbClr val="FF0000"/>
                  </a:solidFill>
                </a:rPr>
                <a:t>NOK</a:t>
              </a:r>
              <a:r>
                <a:rPr lang="en-US" dirty="0" smtClean="0">
                  <a:solidFill>
                    <a:schemeClr val="bg1"/>
                  </a:solidFill>
                </a:rPr>
                <a:t> in the middle of a pulse</a:t>
              </a:r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 </a:t>
              </a:r>
              <a:r>
                <a:rPr lang="en-US" dirty="0" smtClean="0">
                  <a:solidFill>
                    <a:schemeClr val="bg1"/>
                  </a:solidFill>
                </a:rPr>
                <a:t>Global Beam Permit == </a:t>
              </a:r>
              <a:r>
                <a:rPr lang="en-US" dirty="0" smtClean="0">
                  <a:solidFill>
                    <a:srgbClr val="FF0000"/>
                  </a:solidFill>
                </a:rPr>
                <a:t>NOK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52120" y="4437112"/>
            <a:ext cx="3024336" cy="830997"/>
            <a:chOff x="989602" y="1556792"/>
            <a:chExt cx="1134125" cy="830997"/>
          </a:xfrm>
        </p:grpSpPr>
        <p:sp>
          <p:nvSpPr>
            <p:cNvPr id="36" name="Frame 35"/>
            <p:cNvSpPr/>
            <p:nvPr/>
          </p:nvSpPr>
          <p:spPr>
            <a:xfrm>
              <a:off x="989602" y="1556792"/>
              <a:ext cx="1120410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89602" y="1556792"/>
              <a:ext cx="1134125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Timing System </a:t>
              </a:r>
            </a:p>
            <a:p>
              <a:pPr algn="ctr"/>
              <a:r>
                <a:rPr lang="en-US" sz="1600" dirty="0" smtClean="0"/>
                <a:t>is NOT permitted to send around </a:t>
              </a:r>
            </a:p>
            <a:p>
              <a:pPr algn="ctr"/>
              <a:r>
                <a:rPr lang="en-US" sz="1600" dirty="0" smtClean="0"/>
                <a:t>Trigger Events for the next pulse</a:t>
              </a:r>
              <a:endParaRPr lang="en-US" sz="1600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701046" y="2276872"/>
            <a:ext cx="685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20072" y="2276872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60232" y="2276872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172400" y="2276872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339752" y="2276872"/>
            <a:ext cx="0" cy="43204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99592" y="2276872"/>
            <a:ext cx="0" cy="432048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339752" y="3068960"/>
            <a:ext cx="0" cy="321130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588224" y="3068960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07904" y="3068960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20072" y="3068960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107727" y="4584825"/>
            <a:ext cx="18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Global Beam Permit==NOK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99592" y="3068960"/>
            <a:ext cx="0" cy="360040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52120" y="5406315"/>
            <a:ext cx="30243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Deflect beam to absorbers, by actuating of HV for </a:t>
            </a:r>
          </a:p>
          <a:p>
            <a:pPr algn="ctr"/>
            <a:r>
              <a:rPr lang="en-US" sz="1600" dirty="0" smtClean="0"/>
              <a:t>LEBT and MEBT choppers</a:t>
            </a:r>
          </a:p>
        </p:txBody>
      </p:sp>
      <p:cxnSp>
        <p:nvCxnSpPr>
          <p:cNvPr id="71" name="Elbow Connector 70"/>
          <p:cNvCxnSpPr/>
          <p:nvPr/>
        </p:nvCxnSpPr>
        <p:spPr>
          <a:xfrm flipH="1">
            <a:off x="8676454" y="2905490"/>
            <a:ext cx="144018" cy="1963670"/>
          </a:xfrm>
          <a:prstGeom prst="bentConnector3">
            <a:avLst>
              <a:gd name="adj1" fmla="val -5873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8347386" y="5198231"/>
            <a:ext cx="874168" cy="21602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43608" y="4869160"/>
            <a:ext cx="3782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</a:t>
            </a:r>
            <a:r>
              <a:rPr lang="en-US" b="1" dirty="0" smtClean="0"/>
              <a:t>the BIS detects </a:t>
            </a:r>
            <a:r>
              <a:rPr lang="en-US" dirty="0" smtClean="0"/>
              <a:t>an </a:t>
            </a:r>
            <a:r>
              <a:rPr lang="en-US" dirty="0"/>
              <a:t>unexpected situation in the </a:t>
            </a:r>
            <a:r>
              <a:rPr lang="en-US" b="1" dirty="0"/>
              <a:t>middle of a pulse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 “</a:t>
            </a:r>
            <a:r>
              <a:rPr lang="en-US" b="1" dirty="0" smtClean="0"/>
              <a:t>REGULAR BEAM INTERLOCK</a:t>
            </a:r>
            <a:r>
              <a:rPr lang="en-US" dirty="0" smtClean="0"/>
              <a:t>” is being performed.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52120" y="6381328"/>
            <a:ext cx="302433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Actuation of ISRC Magnetron </a:t>
            </a:r>
          </a:p>
        </p:txBody>
      </p:sp>
      <p:cxnSp>
        <p:nvCxnSpPr>
          <p:cNvPr id="72" name="Elbow Connector 71"/>
          <p:cNvCxnSpPr/>
          <p:nvPr/>
        </p:nvCxnSpPr>
        <p:spPr>
          <a:xfrm rot="5400000">
            <a:off x="8347384" y="5980248"/>
            <a:ext cx="874167" cy="21602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1763688" y="3356992"/>
            <a:ext cx="1296144" cy="830997"/>
            <a:chOff x="827584" y="1556792"/>
            <a:chExt cx="1296144" cy="830997"/>
          </a:xfrm>
        </p:grpSpPr>
        <p:sp>
          <p:nvSpPr>
            <p:cNvPr id="94" name="Frame 93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ISRC Magnetron</a:t>
              </a:r>
            </a:p>
            <a:p>
              <a:pPr algn="ctr"/>
              <a:r>
                <a:rPr lang="en-US" sz="1600" dirty="0" smtClean="0"/>
                <a:t>System ==OK</a:t>
              </a:r>
              <a:endParaRPr lang="en-US" sz="16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131840" y="3356992"/>
            <a:ext cx="1296144" cy="830997"/>
            <a:chOff x="827584" y="1556792"/>
            <a:chExt cx="1296144" cy="830997"/>
          </a:xfrm>
        </p:grpSpPr>
        <p:sp>
          <p:nvSpPr>
            <p:cNvPr id="97" name="Frame 96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ISRC HVPS</a:t>
              </a:r>
            </a:p>
            <a:p>
              <a:pPr algn="ctr"/>
              <a:r>
                <a:rPr lang="en-US" sz="1600" dirty="0"/>
                <a:t>System==OK,</a:t>
              </a:r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99992" y="3356992"/>
            <a:ext cx="1368152" cy="830997"/>
            <a:chOff x="827584" y="1556792"/>
            <a:chExt cx="1231337" cy="830997"/>
          </a:xfrm>
        </p:grpSpPr>
        <p:sp>
          <p:nvSpPr>
            <p:cNvPr id="100" name="Frame 99"/>
            <p:cNvSpPr/>
            <p:nvPr/>
          </p:nvSpPr>
          <p:spPr>
            <a:xfrm>
              <a:off x="827584" y="1556792"/>
              <a:ext cx="1231337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27584" y="1556792"/>
              <a:ext cx="1231337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LEBT Chopper</a:t>
              </a:r>
            </a:p>
            <a:p>
              <a:pPr algn="ctr"/>
              <a:r>
                <a:rPr lang="en-US" sz="1600" dirty="0"/>
                <a:t>System == </a:t>
              </a:r>
              <a:r>
                <a:rPr lang="en-US" sz="1600" dirty="0" smtClean="0"/>
                <a:t>OK,</a:t>
              </a:r>
              <a:endParaRPr lang="en-US" sz="1600" dirty="0"/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940152" y="3356992"/>
            <a:ext cx="1440159" cy="830997"/>
            <a:chOff x="755577" y="1556792"/>
            <a:chExt cx="1440159" cy="830997"/>
          </a:xfrm>
        </p:grpSpPr>
        <p:sp>
          <p:nvSpPr>
            <p:cNvPr id="103" name="Frame 102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5577" y="1556792"/>
              <a:ext cx="1440159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MEBT </a:t>
              </a:r>
              <a:r>
                <a:rPr lang="en-US" sz="1600" dirty="0"/>
                <a:t>Chopper</a:t>
              </a:r>
            </a:p>
            <a:p>
              <a:pPr algn="ctr"/>
              <a:r>
                <a:rPr lang="en-US" sz="1600" dirty="0"/>
                <a:t>System == </a:t>
              </a:r>
              <a:r>
                <a:rPr lang="en-US" sz="1600" dirty="0" smtClean="0"/>
                <a:t>OK,</a:t>
              </a:r>
              <a:endParaRPr lang="en-US" sz="1600" dirty="0"/>
            </a:p>
            <a:p>
              <a:pPr algn="ctr"/>
              <a:r>
                <a:rPr lang="en-US" sz="1600" dirty="0"/>
                <a:t>HV Status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5496" y="3356992"/>
            <a:ext cx="1656184" cy="830997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 and event  information from Timing </a:t>
            </a:r>
            <a:r>
              <a:rPr lang="en-US" sz="1600" dirty="0"/>
              <a:t>S</a:t>
            </a:r>
            <a:r>
              <a:rPr lang="en-US" sz="1600" dirty="0" smtClean="0"/>
              <a:t>ystem</a:t>
            </a:r>
            <a:endParaRPr lang="en-US" sz="1600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7884368" y="3068960"/>
            <a:ext cx="0" cy="321132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987824" y="1556792"/>
            <a:ext cx="1296144" cy="830997"/>
            <a:chOff x="3923928" y="3356992"/>
            <a:chExt cx="1296144" cy="830997"/>
          </a:xfrm>
        </p:grpSpPr>
        <p:sp>
          <p:nvSpPr>
            <p:cNvPr id="113" name="Frame 112"/>
            <p:cNvSpPr/>
            <p:nvPr/>
          </p:nvSpPr>
          <p:spPr>
            <a:xfrm>
              <a:off x="3923928" y="33569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923928" y="3356992"/>
              <a:ext cx="1296144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LPS RF RFQ</a:t>
              </a:r>
              <a:endParaRPr lang="en-US" sz="1600" dirty="0"/>
            </a:p>
            <a:p>
              <a:pPr algn="ctr"/>
              <a:r>
                <a:rPr lang="en-US" sz="1600" dirty="0" smtClean="0"/>
                <a:t>Beam Permit</a:t>
              </a:r>
            </a:p>
            <a:p>
              <a:pPr algn="ctr"/>
              <a:r>
                <a:rPr lang="en-US" sz="1600" dirty="0" smtClean="0"/>
                <a:t>== NOK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355976" y="1556792"/>
            <a:ext cx="1512168" cy="830997"/>
            <a:chOff x="3851920" y="1556792"/>
            <a:chExt cx="1512168" cy="830997"/>
          </a:xfrm>
        </p:grpSpPr>
        <p:sp>
          <p:nvSpPr>
            <p:cNvPr id="116" name="Frame 115"/>
            <p:cNvSpPr/>
            <p:nvPr/>
          </p:nvSpPr>
          <p:spPr>
            <a:xfrm>
              <a:off x="4283968" y="1556792"/>
              <a:ext cx="1080120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851920" y="1556792"/>
              <a:ext cx="1512168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Presence  </a:t>
              </a:r>
            </a:p>
            <a:p>
              <a:pPr algn="ctr"/>
              <a:r>
                <a:rPr lang="en-US" sz="1600" dirty="0" smtClean="0"/>
                <a:t>Information</a:t>
              </a:r>
            </a:p>
            <a:p>
              <a:pPr algn="ctr"/>
              <a:r>
                <a:rPr lang="en-US" sz="1600" dirty="0" smtClean="0"/>
                <a:t>from BI, ISRC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452320" y="1556792"/>
            <a:ext cx="1656184" cy="830997"/>
            <a:chOff x="5940152" y="1556792"/>
            <a:chExt cx="1440160" cy="830997"/>
          </a:xfrm>
        </p:grpSpPr>
        <p:sp>
          <p:nvSpPr>
            <p:cNvPr id="119" name="Frame 118"/>
            <p:cNvSpPr/>
            <p:nvPr/>
          </p:nvSpPr>
          <p:spPr>
            <a:xfrm>
              <a:off x="5940152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940152" y="1556792"/>
              <a:ext cx="144016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Operational Status &amp; Health== OK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619672" y="1556792"/>
            <a:ext cx="1296144" cy="830997"/>
            <a:chOff x="827584" y="1556792"/>
            <a:chExt cx="1296144" cy="830997"/>
          </a:xfrm>
        </p:grpSpPr>
        <p:sp>
          <p:nvSpPr>
            <p:cNvPr id="122" name="Frame 121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27584" y="1556792"/>
              <a:ext cx="1296144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BI Mode configuration information</a:t>
              </a:r>
              <a:endParaRPr lang="en-US" sz="1600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86802" y="1556792"/>
            <a:ext cx="1440160" cy="830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Destination </a:t>
            </a:r>
          </a:p>
          <a:p>
            <a:pPr algn="ctr"/>
            <a:r>
              <a:rPr lang="en-US" sz="1600" dirty="0"/>
              <a:t>Information LPSID, LPS-A2T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5940152" y="1556792"/>
            <a:ext cx="1440160" cy="830997"/>
            <a:chOff x="3783341" y="1556792"/>
            <a:chExt cx="1783055" cy="830997"/>
          </a:xfrm>
        </p:grpSpPr>
        <p:sp>
          <p:nvSpPr>
            <p:cNvPr id="128" name="Frame 127"/>
            <p:cNvSpPr/>
            <p:nvPr/>
          </p:nvSpPr>
          <p:spPr>
            <a:xfrm>
              <a:off x="4283968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783341" y="1556792"/>
              <a:ext cx="1783055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Beam Monitoring Systems == OK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452320" y="3356992"/>
            <a:ext cx="1296144" cy="830997"/>
            <a:chOff x="813868" y="1556792"/>
            <a:chExt cx="1795700" cy="830997"/>
          </a:xfrm>
        </p:grpSpPr>
        <p:sp>
          <p:nvSpPr>
            <p:cNvPr id="131" name="Frame 130"/>
            <p:cNvSpPr/>
            <p:nvPr/>
          </p:nvSpPr>
          <p:spPr>
            <a:xfrm>
              <a:off x="827584" y="1556792"/>
              <a:ext cx="1282428" cy="792088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13868" y="1556792"/>
              <a:ext cx="1795700" cy="830997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PSS,TSS </a:t>
              </a:r>
            </a:p>
            <a:p>
              <a:pPr algn="ctr"/>
              <a:r>
                <a:rPr lang="en-US" sz="1600" dirty="0" smtClean="0"/>
                <a:t>Beam Permit </a:t>
              </a:r>
            </a:p>
            <a:p>
              <a:pPr algn="ctr"/>
              <a:r>
                <a:rPr lang="en-US" sz="1600" dirty="0" smtClean="0"/>
                <a:t>==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44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983</TotalTime>
  <Words>3273</Words>
  <Application>Microsoft Macintosh PowerPoint</Application>
  <PresentationFormat>On-screen Show (4:3)</PresentationFormat>
  <Paragraphs>589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RF Systems and Machine Protection</vt:lpstr>
      <vt:lpstr>Overview</vt:lpstr>
      <vt:lpstr>MP-Strategy for RF Systems (Simplified)</vt:lpstr>
      <vt:lpstr>Machine Protection: How Does it Work?</vt:lpstr>
      <vt:lpstr>RF-Machine Protection: How Does it Work?</vt:lpstr>
      <vt:lpstr>MP-Strategy for RF Systems (Simplified)</vt:lpstr>
      <vt:lpstr>General Rules for BIS Behaviour: Global Beam Permit == OK, IF</vt:lpstr>
      <vt:lpstr>If Something Goes Wrong in Between Pulses: Beam Inhibit</vt:lpstr>
      <vt:lpstr>If Something Goes Wrong in the Middle of a Pulse: Regular Beam Interlock</vt:lpstr>
      <vt:lpstr>BIS Behaviour – Escalation</vt:lpstr>
      <vt:lpstr>Example: If Nothing Works Emergency Beam Interlock</vt:lpstr>
      <vt:lpstr>Interfaces</vt:lpstr>
      <vt:lpstr>BIS - RF LPS Interface – Requirements I</vt:lpstr>
      <vt:lpstr>BIS - RF LPS Interface – Requirements II</vt:lpstr>
      <vt:lpstr>BIS - RF LPS Interface – Requirements III</vt:lpstr>
      <vt:lpstr>BIS - RF LPS Interface - Satisfy all Requirements – Current Proposal</vt:lpstr>
      <vt:lpstr>Realization Options for ICS standard  IFC 14x0 based boards - Connectivity</vt:lpstr>
      <vt:lpstr>Realization Options for ICS standard  IFC 14x0 based boards - Firmware</vt:lpstr>
      <vt:lpstr>MP-Analysis for RF Systems</vt:lpstr>
      <vt:lpstr>Example of Results from Beam-Induced Damage Workshops: RF in the RFQ</vt:lpstr>
      <vt:lpstr>Preliminary analysis of an RF Cell</vt:lpstr>
      <vt:lpstr>Very Very Useful for an Analysis, especially a gap analysis! THANKS!</vt:lpstr>
      <vt:lpstr>Status: Gaps</vt:lpstr>
      <vt:lpstr>Global Status Overview</vt:lpstr>
      <vt:lpstr>Back Up Slides</vt:lpstr>
      <vt:lpstr>General Rules for BIS Behaviour: Global Beam Permit == OK, IF</vt:lpstr>
      <vt:lpstr>HOW?</vt:lpstr>
      <vt:lpstr>Example HOW:  Start of Beam Operation after Long Stop</vt:lpstr>
      <vt:lpstr>Example HOW:  Start of Beam Operation after Long Stop</vt:lpstr>
      <vt:lpstr>Example HOW:  Start of Beam Operation after Long Stop</vt:lpstr>
      <vt:lpstr>Example HOW:  Start of Beam Operation after Long Stop</vt:lpstr>
      <vt:lpstr>BIS Behaviour - Assumptions</vt:lpstr>
      <vt:lpstr>Storing Analysis Results in InSight</vt:lpstr>
      <vt:lpstr>Some Important Definitions</vt:lpstr>
      <vt:lpstr>BIS Interface - Sensor Side Requirements Analysis – Link Faults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Annika Nordt</cp:lastModifiedBy>
  <cp:revision>392</cp:revision>
  <dcterms:created xsi:type="dcterms:W3CDTF">2017-03-23T15:54:22Z</dcterms:created>
  <dcterms:modified xsi:type="dcterms:W3CDTF">2017-05-11T09:09:59Z</dcterms:modified>
</cp:coreProperties>
</file>