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</p:sldMasterIdLst>
  <p:notesMasterIdLst>
    <p:notesMasterId r:id="rId27"/>
  </p:notesMasterIdLst>
  <p:sldIdLst>
    <p:sldId id="389" r:id="rId5"/>
    <p:sldId id="402" r:id="rId6"/>
    <p:sldId id="425" r:id="rId7"/>
    <p:sldId id="395" r:id="rId8"/>
    <p:sldId id="391" r:id="rId9"/>
    <p:sldId id="400" r:id="rId10"/>
    <p:sldId id="427" r:id="rId11"/>
    <p:sldId id="404" r:id="rId12"/>
    <p:sldId id="422" r:id="rId13"/>
    <p:sldId id="430" r:id="rId14"/>
    <p:sldId id="433" r:id="rId15"/>
    <p:sldId id="432" r:id="rId16"/>
    <p:sldId id="431" r:id="rId17"/>
    <p:sldId id="410" r:id="rId18"/>
    <p:sldId id="429" r:id="rId19"/>
    <p:sldId id="412" r:id="rId20"/>
    <p:sldId id="428" r:id="rId21"/>
    <p:sldId id="408" r:id="rId22"/>
    <p:sldId id="398" r:id="rId23"/>
    <p:sldId id="409" r:id="rId24"/>
    <p:sldId id="394" r:id="rId25"/>
    <p:sldId id="407" r:id="rId26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25"/>
            <p14:sldId id="395"/>
            <p14:sldId id="391"/>
            <p14:sldId id="400"/>
            <p14:sldId id="427"/>
            <p14:sldId id="404"/>
            <p14:sldId id="422"/>
            <p14:sldId id="430"/>
            <p14:sldId id="433"/>
            <p14:sldId id="432"/>
            <p14:sldId id="431"/>
            <p14:sldId id="410"/>
            <p14:sldId id="429"/>
            <p14:sldId id="412"/>
            <p14:sldId id="428"/>
            <p14:sldId id="408"/>
          </p14:sldIdLst>
        </p14:section>
        <p14:section name="backup" id="{A04CBDAF-C05D-244A-9508-AEBC629E2C85}">
          <p14:sldIdLst>
            <p14:sldId id="398"/>
            <p14:sldId id="409"/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70" autoAdjust="0"/>
    <p:restoredTop sz="95728" autoAdjust="0"/>
  </p:normalViewPr>
  <p:slideViewPr>
    <p:cSldViewPr snapToGrid="0" snapToObjects="1">
      <p:cViewPr varScale="1">
        <p:scale>
          <a:sx n="157" d="100"/>
          <a:sy n="157" d="100"/>
        </p:scale>
        <p:origin x="184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92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4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6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34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2017-06-22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22/06/2017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2017-06-22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839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2017-06-22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8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2017-06-22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36.jpeg"/><Relationship Id="rId13" Type="http://schemas.openxmlformats.org/officeDocument/2006/relationships/image" Target="../media/image37.gif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052" y="1354168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NMX </a:t>
            </a:r>
            <a:r>
              <a:rPr lang="sv-SE" sz="4000" dirty="0"/>
              <a:t>– </a:t>
            </a:r>
            <a:r>
              <a:rPr lang="sv-SE" sz="4000" dirty="0" err="1" smtClean="0"/>
              <a:t>Phase</a:t>
            </a:r>
            <a:r>
              <a:rPr lang="sv-SE" sz="4000" dirty="0" smtClean="0"/>
              <a:t> 2 Design </a:t>
            </a:r>
            <a:r>
              <a:rPr lang="sv-SE" sz="4000" dirty="0" err="1" smtClean="0"/>
              <a:t>Iupdate</a:t>
            </a:r>
            <a:r>
              <a:rPr lang="sv-SE" sz="4000" dirty="0" smtClean="0"/>
              <a:t> Review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Shane Kennedy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NSS </a:t>
            </a:r>
            <a:r>
              <a:rPr lang="sv-SE" sz="2400" dirty="0">
                <a:solidFill>
                  <a:schemeClr val="bg1"/>
                </a:solidFill>
              </a:rPr>
              <a:t>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22</a:t>
            </a:r>
            <a:r>
              <a:rPr lang="en-GB" sz="1400" baseline="30000" dirty="0" smtClean="0">
                <a:solidFill>
                  <a:srgbClr val="FFFFFF"/>
                </a:solidFill>
              </a:rPr>
              <a:t>nd</a:t>
            </a:r>
            <a:r>
              <a:rPr lang="en-GB" sz="1400" dirty="0" smtClean="0">
                <a:solidFill>
                  <a:srgbClr val="FFFFFF"/>
                </a:solidFill>
              </a:rPr>
              <a:t>  June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nker_2016-12-09_16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8"/>
          <a:stretch/>
        </p:blipFill>
        <p:spPr>
          <a:xfrm rot="5400000">
            <a:off x="396000" y="1292400"/>
            <a:ext cx="5210030" cy="5778000"/>
          </a:xfr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749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for BOT and first BOI:</a:t>
            </a:r>
            <a:br>
              <a:rPr lang="en-US" dirty="0" smtClean="0"/>
            </a:br>
            <a:r>
              <a:rPr lang="en-US" dirty="0" smtClean="0"/>
              <a:t>In bunker activities</a:t>
            </a:r>
            <a:br>
              <a:rPr lang="en-US" dirty="0" smtClean="0"/>
            </a:b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22000" y="1746000"/>
            <a:ext cx="5321303" cy="4052097"/>
            <a:chOff x="522000" y="1746000"/>
            <a:chExt cx="5321303" cy="4052097"/>
          </a:xfrm>
        </p:grpSpPr>
        <p:grpSp>
          <p:nvGrpSpPr>
            <p:cNvPr id="37" name="Group 36"/>
            <p:cNvGrpSpPr/>
            <p:nvPr/>
          </p:nvGrpSpPr>
          <p:grpSpPr>
            <a:xfrm>
              <a:off x="2883600" y="1746000"/>
              <a:ext cx="1674503" cy="2479341"/>
              <a:chOff x="3243097" y="1746000"/>
              <a:chExt cx="1674503" cy="2479341"/>
            </a:xfrm>
          </p:grpSpPr>
          <p:sp>
            <p:nvSpPr>
              <p:cNvPr id="34" name="TextBox 33"/>
              <p:cNvSpPr txBox="1"/>
              <p:nvPr/>
            </p:nvSpPr>
            <p:spPr>
              <a:xfrm rot="18600000">
                <a:off x="3186000" y="3952800"/>
                <a:ext cx="32963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W1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21540000" flipV="1">
                <a:off x="3391200" y="1746000"/>
                <a:ext cx="1526400" cy="223560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937600" y="1922400"/>
              <a:ext cx="1861703" cy="2338941"/>
              <a:chOff x="3144697" y="1770000"/>
              <a:chExt cx="1861703" cy="2338941"/>
            </a:xfrm>
          </p:grpSpPr>
          <p:sp>
            <p:nvSpPr>
              <p:cNvPr id="39" name="TextBox 38"/>
              <p:cNvSpPr txBox="1"/>
              <p:nvPr/>
            </p:nvSpPr>
            <p:spPr>
              <a:xfrm rot="18660000">
                <a:off x="3087600" y="3836400"/>
                <a:ext cx="32963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W2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314400" y="1770000"/>
                <a:ext cx="1692000" cy="2110964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3144650" y="2189625"/>
              <a:ext cx="1845634" cy="188475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208328" y="2674800"/>
              <a:ext cx="2224800" cy="1486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189021" y="2439169"/>
              <a:ext cx="2009116" cy="16792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236903" y="2966400"/>
              <a:ext cx="2386800" cy="123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251303" y="3268800"/>
              <a:ext cx="2498400" cy="982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3014364" y="3579250"/>
              <a:ext cx="2828939" cy="847951"/>
              <a:chOff x="2066603" y="1745905"/>
              <a:chExt cx="2828939" cy="847951"/>
            </a:xfrm>
          </p:grpSpPr>
          <p:sp>
            <p:nvSpPr>
              <p:cNvPr id="57" name="TextBox 56"/>
              <p:cNvSpPr txBox="1"/>
              <p:nvPr/>
            </p:nvSpPr>
            <p:spPr>
              <a:xfrm rot="20760000">
                <a:off x="2066603" y="2378412"/>
                <a:ext cx="32963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W8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2325142" y="1745905"/>
                <a:ext cx="2570400" cy="72000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522000" y="1922400"/>
              <a:ext cx="4006765" cy="3875697"/>
              <a:chOff x="882649" y="1922400"/>
              <a:chExt cx="4006765" cy="3875697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339482" y="4323600"/>
                <a:ext cx="1549932" cy="215444"/>
                <a:chOff x="840371" y="1218124"/>
                <a:chExt cx="1549932" cy="215444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840371" y="1218124"/>
                  <a:ext cx="381635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W11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 rot="120000" flipV="1">
                  <a:off x="1130303" y="1359143"/>
                  <a:ext cx="1260000" cy="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3377582" y="4437281"/>
                <a:ext cx="1423018" cy="585569"/>
                <a:chOff x="916571" y="1180024"/>
                <a:chExt cx="1423018" cy="585569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 rot="1451656">
                  <a:off x="916571" y="1180024"/>
                  <a:ext cx="30424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N7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1130687" y="1337156"/>
                  <a:ext cx="1208902" cy="428437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3329689" y="4527926"/>
                <a:ext cx="1302770" cy="831474"/>
                <a:chOff x="973721" y="1135574"/>
                <a:chExt cx="1302770" cy="831474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 rot="2079308">
                  <a:off x="973721" y="1135574"/>
                  <a:ext cx="304240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N5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189061" y="1281396"/>
                  <a:ext cx="1087430" cy="685652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879200" y="4533873"/>
                <a:ext cx="1064249" cy="1136127"/>
                <a:chOff x="385213" y="1074267"/>
                <a:chExt cx="1064249" cy="1136127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 rot="18787992">
                  <a:off x="1198111" y="1110174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E3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71" name="Straight Arrow Connector 70"/>
                <p:cNvCxnSpPr/>
                <p:nvPr/>
              </p:nvCxnSpPr>
              <p:spPr>
                <a:xfrm flipH="1">
                  <a:off x="385213" y="1277994"/>
                  <a:ext cx="936000" cy="9324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2026095" y="4596483"/>
                <a:ext cx="969068" cy="1201614"/>
                <a:chOff x="512144" y="1118717"/>
                <a:chExt cx="969068" cy="1201614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 rot="18560042">
                  <a:off x="1229861" y="1154624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E2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>
                <a:xfrm flipH="1">
                  <a:off x="512144" y="1297931"/>
                  <a:ext cx="817200" cy="10224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1656000" y="4497672"/>
                <a:ext cx="1259006" cy="869928"/>
                <a:chOff x="353363" y="1313374"/>
                <a:chExt cx="1259006" cy="869928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 rot="19550623">
                  <a:off x="1325111" y="1313374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E5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82" name="Straight Arrow Connector 81"/>
                <p:cNvCxnSpPr/>
                <p:nvPr/>
              </p:nvCxnSpPr>
              <p:spPr>
                <a:xfrm flipH="1">
                  <a:off x="353363" y="1495702"/>
                  <a:ext cx="1101600" cy="6876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882649" y="2149501"/>
                <a:ext cx="2109078" cy="2079725"/>
                <a:chOff x="-97023" y="1269938"/>
                <a:chExt cx="2109078" cy="2079725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 rot="2806310">
                  <a:off x="1760704" y="3098312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S3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87" name="Straight Arrow Connector 86"/>
                <p:cNvCxnSpPr/>
                <p:nvPr/>
              </p:nvCxnSpPr>
              <p:spPr>
                <a:xfrm flipH="1" flipV="1">
                  <a:off x="-97023" y="1269938"/>
                  <a:ext cx="1951200" cy="19008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1130400" y="1922400"/>
                <a:ext cx="1918477" cy="2262376"/>
                <a:chOff x="87228" y="1093637"/>
                <a:chExt cx="1918477" cy="2262376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 rot="3214887">
                  <a:off x="1754354" y="3104662"/>
                  <a:ext cx="28725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 smtClean="0">
                      <a:solidFill>
                        <a:schemeClr val="tx1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S2</a:t>
                  </a:r>
                  <a:endParaRPr lang="en-US" sz="800" b="1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95" name="Straight Arrow Connector 94"/>
                <p:cNvCxnSpPr/>
                <p:nvPr/>
              </p:nvCxnSpPr>
              <p:spPr>
                <a:xfrm flipH="1" flipV="1">
                  <a:off x="87228" y="1093637"/>
                  <a:ext cx="1747280" cy="2109600"/>
                </a:xfrm>
                <a:prstGeom prst="straightConnector1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TextBox 6"/>
          <p:cNvSpPr txBox="1"/>
          <p:nvPr/>
        </p:nvSpPr>
        <p:spPr>
          <a:xfrm>
            <a:off x="6212312" y="1484784"/>
            <a:ext cx="26640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First installations in bunker:</a:t>
            </a:r>
          </a:p>
          <a:p>
            <a:r>
              <a:rPr lang="en-US" sz="1600" dirty="0" smtClean="0"/>
              <a:t>(Feb – Sept 2019)</a:t>
            </a:r>
          </a:p>
          <a:p>
            <a:r>
              <a:rPr lang="en-US" sz="1600" dirty="0" smtClean="0"/>
              <a:t>Neutron Beam Optics in monolith &amp; light shutters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6000" y="1998000"/>
            <a:ext cx="8378701" cy="3803691"/>
            <a:chOff x="486000" y="1998000"/>
            <a:chExt cx="8378701" cy="3803691"/>
          </a:xfrm>
        </p:grpSpPr>
        <p:grpSp>
          <p:nvGrpSpPr>
            <p:cNvPr id="5" name="Group 4"/>
            <p:cNvGrpSpPr/>
            <p:nvPr/>
          </p:nvGrpSpPr>
          <p:grpSpPr>
            <a:xfrm>
              <a:off x="486000" y="1998000"/>
              <a:ext cx="5346000" cy="3803691"/>
              <a:chOff x="846000" y="1994400"/>
              <a:chExt cx="5346000" cy="380369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46000" y="1994400"/>
                <a:ext cx="4479337" cy="3803691"/>
                <a:chOff x="846000" y="1994400"/>
                <a:chExt cx="4479337" cy="3803691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846000" y="2016000"/>
                  <a:ext cx="4479337" cy="3782091"/>
                  <a:chOff x="846000" y="2016000"/>
                  <a:chExt cx="4479337" cy="3782091"/>
                </a:xfrm>
              </p:grpSpPr>
              <p:cxnSp>
                <p:nvCxnSpPr>
                  <p:cNvPr id="100" name="Straight Arrow Connector 99"/>
                  <p:cNvCxnSpPr/>
                  <p:nvPr/>
                </p:nvCxnSpPr>
                <p:spPr>
                  <a:xfrm rot="120000" flipV="1">
                    <a:off x="3626571" y="4464633"/>
                    <a:ext cx="13320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/>
                  <p:cNvCxnSpPr/>
                  <p:nvPr/>
                </p:nvCxnSpPr>
                <p:spPr>
                  <a:xfrm flipH="1">
                    <a:off x="2026089" y="4775691"/>
                    <a:ext cx="817200" cy="10224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Arrow Connector 101"/>
                  <p:cNvCxnSpPr/>
                  <p:nvPr/>
                </p:nvCxnSpPr>
                <p:spPr>
                  <a:xfrm flipH="1" flipV="1">
                    <a:off x="846000" y="2105999"/>
                    <a:ext cx="1980000" cy="1962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Arrow Connector 102"/>
                  <p:cNvCxnSpPr/>
                  <p:nvPr/>
                </p:nvCxnSpPr>
                <p:spPr>
                  <a:xfrm rot="360000" flipV="1">
                    <a:off x="3597337" y="2016000"/>
                    <a:ext cx="1728000" cy="2160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Arrow Connector 67"/>
                <p:cNvCxnSpPr/>
                <p:nvPr/>
              </p:nvCxnSpPr>
              <p:spPr>
                <a:xfrm rot="360000" flipH="1" flipV="1">
                  <a:off x="1004400" y="1994400"/>
                  <a:ext cx="1965600" cy="19368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 flipV="1">
                <a:off x="3600000" y="3240000"/>
                <a:ext cx="2592000" cy="1026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1200000" flipV="1">
                <a:off x="3546000" y="4806000"/>
                <a:ext cx="133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360000" flipH="1">
                <a:off x="1933200" y="4698000"/>
                <a:ext cx="817200" cy="1022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6200701" y="4151982"/>
              <a:ext cx="2664000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Ins="36000" rtlCol="0">
              <a:spAutoFit/>
            </a:bodyPr>
            <a:lstStyle/>
            <a:p>
              <a:r>
                <a:rPr lang="en-US" sz="1600" b="1" dirty="0" smtClean="0"/>
                <a:t>Next installations in bunker:</a:t>
              </a:r>
            </a:p>
            <a:p>
              <a:r>
                <a:rPr lang="en-US" sz="1600" dirty="0" smtClean="0"/>
                <a:t>(from Nov 2019 – May 2020)</a:t>
              </a:r>
            </a:p>
            <a:p>
              <a:r>
                <a:rPr lang="en-US" sz="1600" dirty="0" smtClean="0"/>
                <a:t>Bunker Optics for first 4 – 8 Neutron Beam Instruments</a:t>
              </a:r>
              <a:endParaRPr lang="en-US" sz="16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00701" y="5304110"/>
            <a:ext cx="26640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Bunker roof completed:</a:t>
            </a:r>
          </a:p>
          <a:p>
            <a:r>
              <a:rPr lang="en-US" sz="1600" dirty="0" smtClean="0"/>
              <a:t>(from Jun – Aug 2020)</a:t>
            </a:r>
          </a:p>
          <a:p>
            <a:r>
              <a:rPr lang="en-US" sz="1600" dirty="0" smtClean="0"/>
              <a:t>Bunker Optics for first 4 – 8 Neutron Beam Instruments</a:t>
            </a:r>
            <a:endParaRPr lang="en-US" sz="1600" dirty="0"/>
          </a:p>
        </p:txBody>
      </p:sp>
      <p:pic>
        <p:nvPicPr>
          <p:cNvPr id="3" name="Picture 2" descr="bunker_2016-12-10_2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555"/>
          <a:stretch/>
        </p:blipFill>
        <p:spPr>
          <a:xfrm rot="5400000">
            <a:off x="399600" y="1324800"/>
            <a:ext cx="5220000" cy="5742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4400" y="1476000"/>
            <a:ext cx="6520061" cy="4578124"/>
            <a:chOff x="14400" y="1476000"/>
            <a:chExt cx="6520061" cy="4578124"/>
          </a:xfrm>
        </p:grpSpPr>
        <p:sp>
          <p:nvSpPr>
            <p:cNvPr id="10" name="TextBox 9"/>
            <p:cNvSpPr txBox="1"/>
            <p:nvPr/>
          </p:nvSpPr>
          <p:spPr>
            <a:xfrm>
              <a:off x="460896" y="1642587"/>
              <a:ext cx="5853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00" y="1902181"/>
              <a:ext cx="752204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8146" y="1476000"/>
              <a:ext cx="55873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8128" y="2419163"/>
              <a:ext cx="94269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7870" y="1680523"/>
              <a:ext cx="561535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4079" y="1926675"/>
              <a:ext cx="710452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14228" y="3015664"/>
              <a:ext cx="616062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8625" y="2707889"/>
              <a:ext cx="710452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3416" y="2167594"/>
              <a:ext cx="813043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4474" y="3310741"/>
              <a:ext cx="889987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24401" y="5272535"/>
              <a:ext cx="620683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4215" y="4875206"/>
              <a:ext cx="50315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27225" y="5567611"/>
              <a:ext cx="63754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7713" y="5285900"/>
              <a:ext cx="67197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00758" y="5746348"/>
              <a:ext cx="607859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0032" y="4317401"/>
              <a:ext cx="129025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FF"/>
                  </a:solidFill>
                </a:rPr>
                <a:t>Test 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Beamline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0" y="2581200"/>
            <a:ext cx="1829054" cy="15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200" y="1188526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002164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NBI Installation Schedule (TG4 –&gt; TG5)   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 </a:t>
            </a:r>
            <a:r>
              <a:rPr lang="en-US" sz="2200" dirty="0" smtClean="0"/>
              <a:t>(from V3.3,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June 2017)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03" y="1912904"/>
            <a:ext cx="2300800" cy="3205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>
              <a:spcBef>
                <a:spcPts val="600"/>
              </a:spcBef>
            </a:pPr>
            <a:r>
              <a:rPr lang="en-US" sz="1429" b="1" dirty="0" smtClean="0">
                <a:solidFill>
                  <a:prstClr val="black"/>
                </a:solidFill>
              </a:rPr>
              <a:t>NOTES: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Plan aligned </a:t>
            </a:r>
            <a:r>
              <a:rPr lang="en-US" sz="1400" dirty="0" smtClean="0">
                <a:solidFill>
                  <a:prstClr val="black"/>
                </a:solidFill>
              </a:rPr>
              <a:t>with access dates to D &amp; E buildings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TG4 (Installation &amp; Integration) according to on-site resource plan &amp; </a:t>
            </a:r>
            <a:r>
              <a:rPr lang="en-US" sz="1400" dirty="0" smtClean="0">
                <a:solidFill>
                  <a:schemeClr val="tx1"/>
                </a:solidFill>
              </a:rPr>
              <a:t>aligned with first 8 NBI schedules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(schedule match typically within 1 month)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Alignment with TG5 for </a:t>
            </a:r>
            <a:r>
              <a:rPr lang="en-US" sz="1400" i="1" dirty="0" smtClean="0">
                <a:solidFill>
                  <a:schemeClr val="tx1"/>
                </a:solidFill>
              </a:rPr>
              <a:t>NBI </a:t>
            </a:r>
            <a:r>
              <a:rPr lang="en-US" sz="1400" i="1" dirty="0">
                <a:solidFill>
                  <a:schemeClr val="tx1"/>
                </a:solidFill>
              </a:rPr>
              <a:t>9-15 not </a:t>
            </a:r>
            <a:r>
              <a:rPr lang="en-US" sz="1400" i="1" dirty="0" smtClean="0">
                <a:solidFill>
                  <a:schemeClr val="tx1"/>
                </a:solidFill>
              </a:rPr>
              <a:t>yet complete</a:t>
            </a:r>
            <a:endParaRPr lang="en-US" sz="1400" i="1" dirty="0">
              <a:solidFill>
                <a:schemeClr val="tx1"/>
              </a:solidFill>
            </a:endParaRP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On-site </a:t>
            </a:r>
            <a:r>
              <a:rPr lang="en-US" sz="1400" i="1" dirty="0">
                <a:solidFill>
                  <a:schemeClr val="tx1"/>
                </a:solidFill>
              </a:rPr>
              <a:t>Resource plan </a:t>
            </a:r>
            <a:r>
              <a:rPr lang="en-US" sz="1400" i="1" dirty="0" smtClean="0">
                <a:solidFill>
                  <a:schemeClr val="tx1"/>
                </a:solidFill>
              </a:rPr>
              <a:t>under development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/>
            <a:endParaRPr lang="en-US" sz="1286" dirty="0">
              <a:solidFill>
                <a:prstClr val="black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11</a:t>
            </a:fld>
            <a:endParaRPr lang="sv-SE" dirty="0"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35008" y="5198225"/>
            <a:ext cx="2362134" cy="719827"/>
            <a:chOff x="-436605" y="5553405"/>
            <a:chExt cx="2362134" cy="719827"/>
          </a:xfrm>
        </p:grpSpPr>
        <p:grpSp>
          <p:nvGrpSpPr>
            <p:cNvPr id="22" name="Group 21"/>
            <p:cNvGrpSpPr/>
            <p:nvPr/>
          </p:nvGrpSpPr>
          <p:grpSpPr>
            <a:xfrm>
              <a:off x="-436605" y="5553405"/>
              <a:ext cx="2362134" cy="719827"/>
              <a:chOff x="18008" y="3212974"/>
              <a:chExt cx="2033043" cy="95941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 b="82052"/>
              <a:stretch/>
            </p:blipFill>
            <p:spPr>
              <a:xfrm>
                <a:off x="1623639" y="3216474"/>
                <a:ext cx="341036" cy="336899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18008" y="3212974"/>
                <a:ext cx="2033043" cy="959414"/>
                <a:chOff x="43032" y="4869160"/>
                <a:chExt cx="2033043" cy="1130613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43032" y="4869162"/>
                  <a:ext cx="1533380" cy="1071573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In monolith complete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In bunker complete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Out of bunker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0829" y="4869160"/>
                  <a:ext cx="1555246" cy="113061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/>
                  <a:endParaRPr lang="en-US" sz="1286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50" name="Picture 49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453" b="5212"/>
            <a:stretch/>
          </p:blipFill>
          <p:spPr>
            <a:xfrm>
              <a:off x="1439696" y="5769312"/>
              <a:ext cx="396000" cy="468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767" r="2751" b="1271"/>
          <a:stretch/>
        </p:blipFill>
        <p:spPr>
          <a:xfrm>
            <a:off x="3131999" y="1836000"/>
            <a:ext cx="5652000" cy="43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597" y="1211278"/>
            <a:ext cx="2481964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BOT still under discussion with ESS-ERIC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83299" y="1185478"/>
            <a:ext cx="6183919" cy="5228309"/>
            <a:chOff x="3083299" y="1185478"/>
            <a:chExt cx="6183919" cy="5228309"/>
          </a:xfrm>
        </p:grpSpPr>
        <p:grpSp>
          <p:nvGrpSpPr>
            <p:cNvPr id="23" name="Group 22"/>
            <p:cNvGrpSpPr/>
            <p:nvPr/>
          </p:nvGrpSpPr>
          <p:grpSpPr>
            <a:xfrm>
              <a:off x="4007379" y="1185478"/>
              <a:ext cx="5259839" cy="5228309"/>
              <a:chOff x="4001076" y="1277651"/>
              <a:chExt cx="5259839" cy="522830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49572" y="1277651"/>
                <a:ext cx="932710" cy="905430"/>
                <a:chOff x="5409536" y="1502036"/>
                <a:chExt cx="932710" cy="90543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517809" y="1502036"/>
                  <a:ext cx="824437" cy="652871"/>
                </a:xfrm>
                <a:prstGeom prst="rect">
                  <a:avLst/>
                </a:prstGeom>
                <a:noFill/>
              </p:spPr>
              <p:txBody>
                <a:bodyPr wrap="square" lIns="0" tIns="45720" rIns="36000" bIns="45720" rtlCol="0">
                  <a:spAutoFit/>
                </a:bodyPr>
                <a:lstStyle/>
                <a:p>
                  <a:pPr algn="ctr" defTabSz="914418"/>
                  <a:r>
                    <a:rPr lang="en-US" sz="1214" dirty="0">
                      <a:solidFill>
                        <a:srgbClr val="C0504D"/>
                      </a:solidFill>
                    </a:rPr>
                    <a:t> Hot Commission </a:t>
                  </a:r>
                </a:p>
                <a:p>
                  <a:pPr algn="ctr" defTabSz="914418"/>
                  <a:r>
                    <a:rPr lang="en-US" sz="1214" dirty="0">
                      <a:solidFill>
                        <a:srgbClr val="C0504D"/>
                      </a:solidFill>
                    </a:rPr>
                    <a:t>instruments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5409536" y="2134588"/>
                  <a:ext cx="473081" cy="27287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5490537" y="1909927"/>
                <a:ext cx="0" cy="4323914"/>
              </a:xfrm>
              <a:prstGeom prst="line">
                <a:avLst/>
              </a:prstGeom>
              <a:ln w="34925">
                <a:solidFill>
                  <a:schemeClr val="accent2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4001076" y="1410250"/>
                <a:ext cx="5259839" cy="5095710"/>
                <a:chOff x="3509051" y="1420682"/>
                <a:chExt cx="5259839" cy="509571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509051" y="6178341"/>
                  <a:ext cx="5259839" cy="338051"/>
                  <a:chOff x="3911314" y="6311539"/>
                  <a:chExt cx="4205533" cy="338050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012391" y="6370411"/>
                    <a:ext cx="4104456" cy="2791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18"/>
                    <a:r>
                      <a:rPr lang="en-US" sz="1214" dirty="0" smtClean="0">
                        <a:solidFill>
                          <a:prstClr val="black"/>
                        </a:solidFill>
                      </a:rPr>
                      <a:t>2019          2020           2021          2022           2023          2024           2025</a:t>
                    </a:r>
                    <a:endParaRPr lang="en-US" sz="1214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911314" y="6311539"/>
                    <a:ext cx="3805200" cy="180001"/>
                    <a:chOff x="3911314" y="6311539"/>
                    <a:chExt cx="3805200" cy="180001"/>
                  </a:xfrm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39113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4458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50057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55457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6089314" y="6311539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66329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7176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7716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4402541" y="1420682"/>
                  <a:ext cx="2693156" cy="471517"/>
                  <a:chOff x="4287938" y="1786325"/>
                  <a:chExt cx="2693156" cy="471517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258350" y="1786325"/>
                    <a:ext cx="722744" cy="466025"/>
                  </a:xfrm>
                  <a:prstGeom prst="rect">
                    <a:avLst/>
                  </a:prstGeom>
                  <a:noFill/>
                </p:spPr>
                <p:txBody>
                  <a:bodyPr wrap="square" lIns="25714" rIns="25714" rtlCol="0">
                    <a:spAutoFit/>
                  </a:bodyPr>
                  <a:lstStyle/>
                  <a:p>
                    <a:pPr algn="ctr" defTabSz="914418"/>
                    <a:r>
                      <a:rPr lang="en-US" sz="1214" dirty="0">
                        <a:solidFill>
                          <a:srgbClr val="008000"/>
                        </a:solidFill>
                      </a:rPr>
                      <a:t>Start User Program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287938" y="1857732"/>
                    <a:ext cx="726833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25714" rIns="25714" rtlCol="0">
                    <a:spAutoFit/>
                  </a:bodyPr>
                  <a:lstStyle/>
                  <a:p>
                    <a:pPr algn="ctr" defTabSz="914418">
                      <a:lnSpc>
                        <a:spcPts val="1240"/>
                      </a:lnSpc>
                    </a:pPr>
                    <a:r>
                      <a:rPr lang="en-US" sz="1214" dirty="0" smtClean="0">
                        <a:solidFill>
                          <a:srgbClr val="FF0000"/>
                        </a:solidFill>
                      </a:rPr>
                      <a:t>Beam </a:t>
                    </a:r>
                    <a:r>
                      <a:rPr lang="en-US" sz="1214" dirty="0">
                        <a:solidFill>
                          <a:srgbClr val="FF0000"/>
                        </a:solidFill>
                      </a:rPr>
                      <a:t>on Target </a:t>
                    </a:r>
                  </a:p>
                </p:txBody>
              </p:sp>
            </p:grp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89642" y="1920219"/>
                  <a:ext cx="0" cy="4323914"/>
                </a:xfrm>
                <a:prstGeom prst="line">
                  <a:avLst/>
                </a:prstGeom>
                <a:ln w="34925">
                  <a:solidFill>
                    <a:srgbClr val="00B050">
                      <a:alpha val="67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3083299" y="2136698"/>
              <a:ext cx="828387" cy="3960707"/>
              <a:chOff x="3083299" y="2136698"/>
              <a:chExt cx="828387" cy="396070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095999" y="2136698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98855" y="2903871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83299" y="3415515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155686" y="3944302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105991" y="4538359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848" y="5659714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124176" y="5918052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0739" y="2376000"/>
            <a:ext cx="6567261" cy="4220526"/>
            <a:chOff x="20739" y="2376000"/>
            <a:chExt cx="6567261" cy="4220526"/>
          </a:xfrm>
        </p:grpSpPr>
        <p:sp>
          <p:nvSpPr>
            <p:cNvPr id="4" name="5-Point Star 3"/>
            <p:cNvSpPr>
              <a:spLocks noChangeAspect="1"/>
            </p:cNvSpPr>
            <p:nvPr/>
          </p:nvSpPr>
          <p:spPr>
            <a:xfrm>
              <a:off x="6192000" y="2376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-Point Star 51"/>
            <p:cNvSpPr>
              <a:spLocks noChangeAspect="1"/>
            </p:cNvSpPr>
            <p:nvPr/>
          </p:nvSpPr>
          <p:spPr>
            <a:xfrm>
              <a:off x="6012000" y="2628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>
              <a:spLocks noChangeAspect="1"/>
            </p:cNvSpPr>
            <p:nvPr/>
          </p:nvSpPr>
          <p:spPr>
            <a:xfrm>
              <a:off x="6408000" y="3132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>
              <a:spLocks noChangeAspect="1"/>
            </p:cNvSpPr>
            <p:nvPr/>
          </p:nvSpPr>
          <p:spPr>
            <a:xfrm>
              <a:off x="5904000" y="4212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>
              <a:spLocks noChangeAspect="1"/>
            </p:cNvSpPr>
            <p:nvPr/>
          </p:nvSpPr>
          <p:spPr>
            <a:xfrm>
              <a:off x="6192000" y="3672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>
              <a:spLocks noChangeAspect="1"/>
            </p:cNvSpPr>
            <p:nvPr/>
          </p:nvSpPr>
          <p:spPr>
            <a:xfrm>
              <a:off x="5472000" y="4824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5-Point Star 62"/>
            <p:cNvSpPr>
              <a:spLocks noChangeAspect="1"/>
            </p:cNvSpPr>
            <p:nvPr/>
          </p:nvSpPr>
          <p:spPr>
            <a:xfrm>
              <a:off x="5706000" y="5112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/>
            <p:cNvSpPr>
              <a:spLocks noChangeAspect="1"/>
            </p:cNvSpPr>
            <p:nvPr/>
          </p:nvSpPr>
          <p:spPr>
            <a:xfrm>
              <a:off x="5508000" y="5364000"/>
              <a:ext cx="180000" cy="179262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/>
            <p:cNvSpPr>
              <a:spLocks noChangeAspect="1"/>
            </p:cNvSpPr>
            <p:nvPr/>
          </p:nvSpPr>
          <p:spPr>
            <a:xfrm>
              <a:off x="2098371" y="6178654"/>
              <a:ext cx="252000" cy="250968"/>
            </a:xfrm>
            <a:prstGeom prst="star5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39" y="6011751"/>
              <a:ext cx="20701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TG5 (Hot Commission)</a:t>
              </a:r>
            </a:p>
            <a:p>
              <a:pPr algn="ctr"/>
              <a:r>
                <a:rPr lang="en-US" sz="1600" i="1" dirty="0" smtClean="0"/>
                <a:t>12 – 18 months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186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19" y="11"/>
            <a:ext cx="7028762" cy="1441531"/>
          </a:xfrm>
        </p:spPr>
        <p:txBody>
          <a:bodyPr/>
          <a:lstStyle/>
          <a:p>
            <a:pPr algn="ctr"/>
            <a:r>
              <a:rPr lang="en-US" sz="3200" smtClean="0"/>
              <a:t>Neutron Instrument </a:t>
            </a:r>
            <a:r>
              <a:rPr lang="en-US" sz="3200" dirty="0" smtClean="0"/>
              <a:t>Hot Commissioning and Early Science (prior to User Program)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15" y="1524273"/>
            <a:ext cx="7918264" cy="38737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PHASE </a:t>
            </a:r>
            <a:r>
              <a:rPr lang="en-US" sz="1800" b="1" dirty="0">
                <a:solidFill>
                  <a:schemeClr val="tx1"/>
                </a:solidFill>
              </a:rPr>
              <a:t>5 -Neutron Instrument Hot </a:t>
            </a:r>
            <a:r>
              <a:rPr lang="en-US" sz="1800" b="1" dirty="0" smtClean="0">
                <a:solidFill>
                  <a:schemeClr val="tx1"/>
                </a:solidFill>
              </a:rPr>
              <a:t>Commissioning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18415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Safety </a:t>
            </a:r>
            <a:r>
              <a:rPr lang="en-US" sz="1600" b="1" dirty="0">
                <a:solidFill>
                  <a:schemeClr val="tx1"/>
                </a:solidFill>
              </a:rPr>
              <a:t>systems commissioning</a:t>
            </a: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ersonnel </a:t>
            </a:r>
            <a:r>
              <a:rPr lang="en-US" sz="1600" dirty="0">
                <a:solidFill>
                  <a:schemeClr val="tx1"/>
                </a:solidFill>
              </a:rPr>
              <a:t>safety systems </a:t>
            </a:r>
            <a:r>
              <a:rPr lang="en-US" sz="1600" dirty="0" smtClean="0">
                <a:solidFill>
                  <a:schemeClr val="tx1"/>
                </a:solidFill>
              </a:rPr>
              <a:t>confirmed </a:t>
            </a:r>
            <a:r>
              <a:rPr lang="en-US" sz="1600" dirty="0">
                <a:solidFill>
                  <a:schemeClr val="tx1"/>
                </a:solidFill>
              </a:rPr>
              <a:t>to be </a:t>
            </a:r>
            <a:r>
              <a:rPr lang="en-US" sz="1600" dirty="0" smtClean="0">
                <a:solidFill>
                  <a:schemeClr val="tx1"/>
                </a:solidFill>
              </a:rPr>
              <a:t>operational. </a:t>
            </a:r>
            <a:endParaRPr lang="en-US" sz="1600" dirty="0">
              <a:solidFill>
                <a:schemeClr val="tx1"/>
              </a:solidFill>
            </a:endParaRP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Radiation dose </a:t>
            </a:r>
            <a:r>
              <a:rPr lang="en-US" sz="1600" dirty="0">
                <a:solidFill>
                  <a:schemeClr val="tx1"/>
                </a:solidFill>
              </a:rPr>
              <a:t>levels </a:t>
            </a:r>
            <a:r>
              <a:rPr lang="en-US" sz="1600" dirty="0" smtClean="0">
                <a:solidFill>
                  <a:schemeClr val="tx1"/>
                </a:solidFill>
              </a:rPr>
              <a:t>verified </a:t>
            </a:r>
            <a:r>
              <a:rPr lang="en-US" sz="1600" dirty="0">
                <a:solidFill>
                  <a:schemeClr val="tx1"/>
                </a:solidFill>
              </a:rPr>
              <a:t>to comply with operational requirements.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Where necessary, corrective measures bring radiation </a:t>
            </a:r>
            <a:r>
              <a:rPr lang="en-US" sz="1600" dirty="0">
                <a:solidFill>
                  <a:schemeClr val="tx1"/>
                </a:solidFill>
              </a:rPr>
              <a:t>dose levels </a:t>
            </a:r>
            <a:r>
              <a:rPr lang="en-US" sz="1600" dirty="0" smtClean="0">
                <a:solidFill>
                  <a:schemeClr val="tx1"/>
                </a:solidFill>
              </a:rPr>
              <a:t>into compliance.</a:t>
            </a:r>
            <a:endParaRPr lang="en-US" sz="1600" dirty="0">
              <a:solidFill>
                <a:schemeClr val="tx1"/>
              </a:solidFill>
            </a:endParaRPr>
          </a:p>
          <a:p>
            <a:pPr marL="18415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Critical </a:t>
            </a:r>
            <a:r>
              <a:rPr lang="en-US" sz="1600" b="1" dirty="0">
                <a:solidFill>
                  <a:schemeClr val="tx1"/>
                </a:solidFill>
              </a:rPr>
              <a:t>performance verification</a:t>
            </a: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Critical </a:t>
            </a:r>
            <a:r>
              <a:rPr lang="en-US" sz="1600" dirty="0">
                <a:solidFill>
                  <a:schemeClr val="tx1"/>
                </a:solidFill>
              </a:rPr>
              <a:t>performance </a:t>
            </a:r>
            <a:r>
              <a:rPr lang="en-US" sz="1600" dirty="0" smtClean="0">
                <a:solidFill>
                  <a:schemeClr val="tx1"/>
                </a:solidFill>
              </a:rPr>
              <a:t>requirements verified </a:t>
            </a:r>
            <a:r>
              <a:rPr lang="en-US" sz="1600" dirty="0">
                <a:solidFill>
                  <a:schemeClr val="tx1"/>
                </a:solidFill>
              </a:rPr>
              <a:t>by measurement.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8" lvl="1" indent="-2603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ny critical </a:t>
            </a:r>
            <a:r>
              <a:rPr lang="en-US" sz="1600" dirty="0">
                <a:solidFill>
                  <a:schemeClr val="tx1"/>
                </a:solidFill>
              </a:rPr>
              <a:t>performance </a:t>
            </a:r>
            <a:r>
              <a:rPr lang="en-US" sz="1600" dirty="0" smtClean="0">
                <a:solidFill>
                  <a:schemeClr val="tx1"/>
                </a:solidFill>
              </a:rPr>
              <a:t>shortfalls rectified before </a:t>
            </a:r>
            <a:r>
              <a:rPr lang="en-US" sz="1600" dirty="0">
                <a:solidFill>
                  <a:schemeClr val="tx1"/>
                </a:solidFill>
              </a:rPr>
              <a:t>moving into operations. </a:t>
            </a:r>
          </a:p>
          <a:p>
            <a:pPr marL="184150" indent="-184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Scientific </a:t>
            </a:r>
            <a:r>
              <a:rPr lang="en-US" sz="1600" b="1" dirty="0">
                <a:solidFill>
                  <a:schemeClr val="tx1"/>
                </a:solidFill>
              </a:rPr>
              <a:t>Performance Demonstration</a:t>
            </a:r>
          </a:p>
          <a:p>
            <a:pPr marL="579438" lvl="1" indent="-309563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tandard </a:t>
            </a:r>
            <a:r>
              <a:rPr lang="en-US" sz="1600" dirty="0">
                <a:solidFill>
                  <a:schemeClr val="tx1"/>
                </a:solidFill>
              </a:rPr>
              <a:t>‘benchmark’ measurements </a:t>
            </a:r>
            <a:r>
              <a:rPr lang="en-US" sz="1600" dirty="0" smtClean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satisfy expectations of scientific quality.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8" lvl="1" indent="-309563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riendly user experiments test </a:t>
            </a:r>
            <a:r>
              <a:rPr lang="en-US" sz="1600" dirty="0">
                <a:solidFill>
                  <a:schemeClr val="tx1"/>
                </a:solidFill>
              </a:rPr>
              <a:t>the instrument </a:t>
            </a:r>
            <a:r>
              <a:rPr lang="en-US" sz="1600" dirty="0" smtClean="0">
                <a:solidFill>
                  <a:schemeClr val="tx1"/>
                </a:solidFill>
              </a:rPr>
              <a:t>capabilities, with scientists </a:t>
            </a:r>
            <a:r>
              <a:rPr lang="en-US" sz="1600" dirty="0">
                <a:solidFill>
                  <a:schemeClr val="tx1"/>
                </a:solidFill>
              </a:rPr>
              <a:t>who have been </a:t>
            </a:r>
            <a:r>
              <a:rPr lang="en-US" sz="1600" dirty="0" smtClean="0">
                <a:solidFill>
                  <a:schemeClr val="tx1"/>
                </a:solidFill>
              </a:rPr>
              <a:t>involved construction. – Any technical problems encountered should be solved. </a:t>
            </a:r>
          </a:p>
          <a:p>
            <a:pPr marL="579438" lvl="1" indent="-309563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Measurements selected on their potential to </a:t>
            </a:r>
            <a:r>
              <a:rPr lang="en-US" sz="1600" dirty="0">
                <a:solidFill>
                  <a:schemeClr val="tx1"/>
                </a:solidFill>
              </a:rPr>
              <a:t>produce exciting scientific </a:t>
            </a:r>
            <a:r>
              <a:rPr lang="en-US" sz="1600" dirty="0" smtClean="0">
                <a:solidFill>
                  <a:schemeClr val="tx1"/>
                </a:solidFill>
              </a:rPr>
              <a:t>results.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12</a:t>
            </a:fld>
            <a:endParaRPr lang="sv-SE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046" y="5410404"/>
            <a:ext cx="7844123" cy="122341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Tollgate </a:t>
            </a:r>
            <a:r>
              <a:rPr lang="en-US" b="1" dirty="0">
                <a:solidFill>
                  <a:srgbClr val="0000FF"/>
                </a:solidFill>
              </a:rPr>
              <a:t>6 – Neutron Instrument Operations Readiness Review</a:t>
            </a: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All operational documents (technical reports, drawings, user </a:t>
            </a:r>
            <a:r>
              <a:rPr lang="en-US" sz="1600" dirty="0" smtClean="0">
                <a:solidFill>
                  <a:srgbClr val="0000FF"/>
                </a:solidFill>
              </a:rPr>
              <a:t>manuals, safety </a:t>
            </a:r>
            <a:r>
              <a:rPr lang="en-US" sz="1600" dirty="0">
                <a:solidFill>
                  <a:srgbClr val="0000FF"/>
                </a:solidFill>
              </a:rPr>
              <a:t>procedures)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Changes </a:t>
            </a:r>
            <a:r>
              <a:rPr lang="en-US" sz="1600" dirty="0">
                <a:solidFill>
                  <a:srgbClr val="0000FF"/>
                </a:solidFill>
              </a:rPr>
              <a:t>and modifications made during the beam testing phase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Neutron </a:t>
            </a:r>
            <a:r>
              <a:rPr lang="en-US" sz="1600" dirty="0">
                <a:solidFill>
                  <a:srgbClr val="0000FF"/>
                </a:solidFill>
              </a:rPr>
              <a:t>Instrument </a:t>
            </a:r>
            <a:r>
              <a:rPr lang="en-US" sz="1600" dirty="0" smtClean="0">
                <a:solidFill>
                  <a:srgbClr val="0000FF"/>
                </a:solidFill>
              </a:rPr>
              <a:t>operation and maintenance plans.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2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969" t="11374" r="2752" b="589"/>
          <a:stretch/>
        </p:blipFill>
        <p:spPr>
          <a:xfrm>
            <a:off x="324000" y="1476000"/>
            <a:ext cx="8357043" cy="5214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"/>
            <a:ext cx="6703641" cy="144153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ESS Proton Production Schedule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b="1" dirty="0" smtClean="0">
                <a:solidFill>
                  <a:srgbClr val="FFFF00"/>
                </a:solidFill>
              </a:rPr>
              <a:t>DRAFT FOR DISCUSSION</a:t>
            </a:r>
            <a:endParaRPr lang="en-US" sz="3100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6015" y="2070275"/>
            <a:ext cx="3240361" cy="338554"/>
            <a:chOff x="4699219" y="2227124"/>
            <a:chExt cx="3240361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5095580" y="2227124"/>
              <a:ext cx="2844000" cy="3385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Production 200 days/</a:t>
              </a:r>
              <a:r>
                <a:rPr lang="en-US" sz="1600" b="1" dirty="0" err="1" smtClean="0">
                  <a:solidFill>
                    <a:srgbClr val="0070C0"/>
                  </a:solidFill>
                </a:rPr>
                <a:t>yr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@ 2 MW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699219" y="2515156"/>
              <a:ext cx="3204000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13</a:t>
            </a:fld>
            <a:endParaRPr lang="sv-SE"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4753" y="4670595"/>
            <a:ext cx="1309422" cy="928755"/>
            <a:chOff x="678676" y="5818113"/>
            <a:chExt cx="1309422" cy="899963"/>
          </a:xfrm>
        </p:grpSpPr>
        <p:sp>
          <p:nvSpPr>
            <p:cNvPr id="11" name="TextBox 10"/>
            <p:cNvSpPr txBox="1"/>
            <p:nvPr/>
          </p:nvSpPr>
          <p:spPr>
            <a:xfrm>
              <a:off x="678676" y="5818113"/>
              <a:ext cx="1115984" cy="5571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Ready for BOT </a:t>
              </a:r>
              <a:r>
                <a:rPr lang="en-US" sz="1600" dirty="0" smtClean="0">
                  <a:solidFill>
                    <a:schemeClr val="tx1"/>
                  </a:solidFill>
                </a:rPr>
                <a:t>(L1-MS)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36098" y="6369236"/>
              <a:ext cx="252000" cy="3488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45696" y="3779988"/>
            <a:ext cx="1348184" cy="1188016"/>
            <a:chOff x="57768" y="5643281"/>
            <a:chExt cx="1329522" cy="1074075"/>
          </a:xfrm>
        </p:grpSpPr>
        <p:sp>
          <p:nvSpPr>
            <p:cNvPr id="14" name="TextBox 13"/>
            <p:cNvSpPr txBox="1"/>
            <p:nvPr/>
          </p:nvSpPr>
          <p:spPr>
            <a:xfrm>
              <a:off x="57768" y="5643281"/>
              <a:ext cx="1143681" cy="5296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0000FF"/>
                  </a:solidFill>
                </a:rPr>
                <a:t>Commission</a:t>
              </a:r>
              <a:endParaRPr lang="en-US" sz="1600"/>
            </a:p>
            <a:p>
              <a:pPr algn="ctr"/>
              <a:r>
                <a:rPr lang="en-US" sz="1600" dirty="0" err="1" smtClean="0">
                  <a:solidFill>
                    <a:srgbClr val="0000FF"/>
                  </a:solidFill>
                </a:rPr>
                <a:t>Accel</a:t>
              </a:r>
              <a:r>
                <a:rPr lang="en-US" sz="1600" dirty="0" smtClean="0">
                  <a:solidFill>
                    <a:srgbClr val="0000FF"/>
                  </a:solidFill>
                </a:rPr>
                <a:t>/Target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125525" y="6164052"/>
              <a:ext cx="261765" cy="5533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21189" y="3708000"/>
            <a:ext cx="737134" cy="1884048"/>
            <a:chOff x="1588864" y="2430603"/>
            <a:chExt cx="737134" cy="1884048"/>
          </a:xfrm>
        </p:grpSpPr>
        <p:sp>
          <p:nvSpPr>
            <p:cNvPr id="19" name="TextBox 18"/>
            <p:cNvSpPr txBox="1"/>
            <p:nvPr/>
          </p:nvSpPr>
          <p:spPr>
            <a:xfrm>
              <a:off x="1588864" y="2430603"/>
              <a:ext cx="737134" cy="584775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solidFill>
                <a:srgbClr val="0000FF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BOI#1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(L1-MS)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1937983" y="3018651"/>
              <a:ext cx="0" cy="12960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693122" y="4348102"/>
            <a:ext cx="1044000" cy="1236878"/>
            <a:chOff x="1702549" y="4319821"/>
            <a:chExt cx="1044000" cy="1236878"/>
          </a:xfrm>
        </p:grpSpPr>
        <p:grpSp>
          <p:nvGrpSpPr>
            <p:cNvPr id="23" name="Group 22"/>
            <p:cNvGrpSpPr/>
            <p:nvPr/>
          </p:nvGrpSpPr>
          <p:grpSpPr>
            <a:xfrm>
              <a:off x="1702549" y="4319821"/>
              <a:ext cx="1044000" cy="1236878"/>
              <a:chOff x="1640662" y="3224946"/>
              <a:chExt cx="1044000" cy="123687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640662" y="3224946"/>
                <a:ext cx="1044000" cy="33855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</a:rPr>
                  <a:t>BOI#2 &amp; #3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2035540" y="3561824"/>
                <a:ext cx="0" cy="90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>
              <a:off x="2436921" y="4633723"/>
              <a:ext cx="0" cy="90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789014" y="2933303"/>
            <a:ext cx="1332000" cy="2142694"/>
            <a:chOff x="2870019" y="2486177"/>
            <a:chExt cx="1332000" cy="2142694"/>
          </a:xfrm>
        </p:grpSpPr>
        <p:grpSp>
          <p:nvGrpSpPr>
            <p:cNvPr id="33" name="Group 32"/>
            <p:cNvGrpSpPr/>
            <p:nvPr/>
          </p:nvGrpSpPr>
          <p:grpSpPr>
            <a:xfrm>
              <a:off x="2870019" y="2486177"/>
              <a:ext cx="1332000" cy="2142694"/>
              <a:chOff x="1405293" y="4052873"/>
              <a:chExt cx="1332000" cy="214269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405293" y="4052873"/>
                <a:ext cx="1332000" cy="2142694"/>
                <a:chOff x="1343406" y="2957998"/>
                <a:chExt cx="1332000" cy="214269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1343406" y="2957998"/>
                  <a:ext cx="1332000" cy="33855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solidFill>
                    <a:srgbClr val="0000FF"/>
                  </a:solidFill>
                </a:ln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0000FF"/>
                      </a:solidFill>
                    </a:rPr>
                    <a:t>BOI#6, #7 &amp; #8</a:t>
                  </a: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1846963" y="3300692"/>
                  <a:ext cx="0" cy="1800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Arrow Connector 34"/>
              <p:cNvCxnSpPr/>
              <p:nvPr/>
            </p:nvCxnSpPr>
            <p:spPr>
              <a:xfrm>
                <a:off x="2000279" y="4395568"/>
                <a:ext cx="0" cy="144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3753005" y="2828872"/>
              <a:ext cx="0" cy="11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393904" y="3356566"/>
            <a:ext cx="1044000" cy="1998875"/>
            <a:chOff x="1644612" y="4319821"/>
            <a:chExt cx="1044000" cy="1998875"/>
          </a:xfrm>
        </p:grpSpPr>
        <p:grpSp>
          <p:nvGrpSpPr>
            <p:cNvPr id="29" name="Group 28"/>
            <p:cNvGrpSpPr/>
            <p:nvPr/>
          </p:nvGrpSpPr>
          <p:grpSpPr>
            <a:xfrm>
              <a:off x="1644612" y="4319821"/>
              <a:ext cx="1044000" cy="1998875"/>
              <a:chOff x="1582725" y="3224946"/>
              <a:chExt cx="1044000" cy="199887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582725" y="3224946"/>
                <a:ext cx="1044000" cy="33855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</a:rPr>
                  <a:t>BOI#4 &amp; #5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1978390" y="3567822"/>
                <a:ext cx="0" cy="16559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>
              <a:off x="2239463" y="4662695"/>
              <a:ext cx="0" cy="1655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935135" y="1512000"/>
            <a:ext cx="2628000" cy="4201719"/>
            <a:chOff x="4379730" y="2590498"/>
            <a:chExt cx="2628000" cy="4201719"/>
          </a:xfrm>
        </p:grpSpPr>
        <p:sp>
          <p:nvSpPr>
            <p:cNvPr id="41" name="TextBox 40"/>
            <p:cNvSpPr txBox="1"/>
            <p:nvPr/>
          </p:nvSpPr>
          <p:spPr>
            <a:xfrm>
              <a:off x="4379730" y="2590498"/>
              <a:ext cx="2628000" cy="584775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22225">
              <a:solidFill>
                <a:srgbClr val="00B05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Start User program: Aug. 2023 </a:t>
              </a:r>
              <a:r>
                <a:rPr lang="en-US" sz="1600" dirty="0" smtClean="0">
                  <a:solidFill>
                    <a:schemeClr val="tx1"/>
                  </a:solidFill>
                </a:rPr>
                <a:t>(Level 0 MS)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469157" y="3156217"/>
              <a:ext cx="0" cy="3636000"/>
            </a:xfrm>
            <a:prstGeom prst="straightConnector1">
              <a:avLst/>
            </a:prstGeom>
            <a:ln w="50800" cmpd="sng">
              <a:solidFill>
                <a:srgbClr val="00B050">
                  <a:alpha val="50000"/>
                </a:srgbClr>
              </a:solidFill>
              <a:prstDash val="solid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-78541" y="6675437"/>
            <a:ext cx="94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Ref: NSS MS V3.3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569539" y="2551773"/>
            <a:ext cx="1584000" cy="1746695"/>
            <a:chOff x="2625546" y="2486177"/>
            <a:chExt cx="1584000" cy="1746695"/>
          </a:xfrm>
        </p:grpSpPr>
        <p:grpSp>
          <p:nvGrpSpPr>
            <p:cNvPr id="45" name="Group 44"/>
            <p:cNvGrpSpPr/>
            <p:nvPr/>
          </p:nvGrpSpPr>
          <p:grpSpPr>
            <a:xfrm>
              <a:off x="2625546" y="2486177"/>
              <a:ext cx="1584000" cy="1746695"/>
              <a:chOff x="1160820" y="4052873"/>
              <a:chExt cx="1584000" cy="174669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160820" y="4052873"/>
                <a:ext cx="1584000" cy="1746695"/>
                <a:chOff x="1098933" y="2957998"/>
                <a:chExt cx="1584000" cy="174669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1098933" y="2957998"/>
                  <a:ext cx="1584000" cy="338554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solidFill>
                    <a:srgbClr val="0000FF"/>
                  </a:solidFill>
                </a:ln>
              </p:spPr>
              <p:txBody>
                <a:bodyPr wrap="square" lIns="36000" rIns="36000" rtlCol="0">
                  <a:spAutoFit/>
                </a:bodyPr>
                <a:lstStyle/>
                <a:p>
                  <a:pPr algn="ctr"/>
                  <a:r>
                    <a:rPr lang="en-US" sz="1600" smtClean="0">
                      <a:solidFill>
                        <a:srgbClr val="0000FF"/>
                      </a:solidFill>
                    </a:rPr>
                    <a:t>BOI#9, #10 &amp; #11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868229" y="3300693"/>
                  <a:ext cx="0" cy="1404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Arrow Connector 47"/>
              <p:cNvCxnSpPr/>
              <p:nvPr/>
            </p:nvCxnSpPr>
            <p:spPr>
              <a:xfrm>
                <a:off x="2019281" y="4395569"/>
                <a:ext cx="0" cy="36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/>
            <p:nvPr/>
          </p:nvCxnSpPr>
          <p:spPr>
            <a:xfrm>
              <a:off x="3592007" y="2828873"/>
              <a:ext cx="0" cy="36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5127025" y="3428243"/>
            <a:ext cx="1599230" cy="3385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00FF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600" smtClean="0">
                <a:solidFill>
                  <a:srgbClr val="0000FF"/>
                </a:solidFill>
              </a:rPr>
              <a:t>&lt;- (BOI#12 -15) -&gt;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47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450376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 algn="ctr"/>
            <a:r>
              <a:rPr lang="en-GB" sz="3600" smtClean="0"/>
              <a:t>Interface </a:t>
            </a:r>
            <a:r>
              <a:rPr lang="en-GB" sz="3600" dirty="0" smtClean="0"/>
              <a:t>Management &amp;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15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591644"/>
            <a:ext cx="2329040" cy="46089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</a:t>
            </a:r>
            <a:r>
              <a:rPr lang="en-US" sz="1600" dirty="0" smtClean="0"/>
              <a:t>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Electrical systems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Grounding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190" y="2456573"/>
            <a:ext cx="2155888" cy="36779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co-ordination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Project Management</a:t>
            </a:r>
          </a:p>
          <a:p>
            <a:pPr marL="463550" lvl="2" indent="-2857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/>
              <a:t>Tollgates</a:t>
            </a:r>
          </a:p>
          <a:p>
            <a:pPr marL="463550" lvl="2" indent="-2857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/>
              <a:t>Schedule</a:t>
            </a:r>
          </a:p>
          <a:p>
            <a:pPr marL="463550" lvl="2" indent="-285750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/>
              <a:t>risk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Resource management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Safety management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Technical </a:t>
            </a:r>
            <a:r>
              <a:rPr lang="en-US" sz="1600" dirty="0" smtClean="0"/>
              <a:t>annexes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12" t="9436" r="9367" b="568"/>
          <a:stretch/>
        </p:blipFill>
        <p:spPr>
          <a:xfrm>
            <a:off x="2088000" y="1542435"/>
            <a:ext cx="5184000" cy="5148000"/>
          </a:xfrm>
          <a:prstGeom prst="rect">
            <a:avLst/>
          </a:prstGeom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3870000" y="3391277"/>
            <a:ext cx="1620000" cy="1620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335" y="3601112"/>
            <a:ext cx="125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432FF"/>
                </a:solidFill>
              </a:rPr>
              <a:t>NSS Project Integration Team     </a:t>
            </a:r>
            <a:r>
              <a:rPr lang="en-US" i="1" dirty="0" smtClean="0">
                <a:solidFill>
                  <a:srgbClr val="0432FF"/>
                </a:solidFill>
              </a:rPr>
              <a:t>(12 roles)</a:t>
            </a:r>
            <a:endParaRPr lang="en-US" i="1" dirty="0">
              <a:solidFill>
                <a:srgbClr val="0432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90" y="1559922"/>
            <a:ext cx="2226079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US" smtClean="0">
                <a:solidFill>
                  <a:srgbClr val="0432FF"/>
                </a:solidFill>
              </a:rPr>
              <a:t>Science Divisions</a:t>
            </a:r>
            <a:r>
              <a:rPr lang="en-US" dirty="0" smtClean="0">
                <a:solidFill>
                  <a:srgbClr val="0432FF"/>
                </a:solidFill>
              </a:rPr>
              <a:t>: </a:t>
            </a:r>
          </a:p>
          <a:p>
            <a:pPr algn="ctr"/>
            <a:r>
              <a:rPr lang="en-US" dirty="0" smtClean="0">
                <a:solidFill>
                  <a:srgbClr val="0432FF"/>
                </a:solidFill>
              </a:rPr>
              <a:t>DMSC, NID, NTD, SAD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This is not a tollgate 2 meeting, nor is a a tollgate 3 meeting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– but we hope that NMX is nearly ready for that.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This meeting should identify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how well NMX is progressing in Detailed Design,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hat key issues are to be addressed before TG3,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What early procurements are needed, and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ensure NMX team is up to date on all related activities in the NSS project.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16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59" r="25246" b="340"/>
          <a:stretch/>
        </p:blipFill>
        <p:spPr>
          <a:xfrm>
            <a:off x="-2" y="0"/>
            <a:ext cx="9144000" cy="685797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68232" y="3277335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7083" y="1450927"/>
            <a:ext cx="808892" cy="648974"/>
            <a:chOff x="5032067" y="1450927"/>
            <a:chExt cx="808892" cy="648974"/>
          </a:xfrm>
        </p:grpSpPr>
        <p:sp>
          <p:nvSpPr>
            <p:cNvPr id="5" name="TextBox 4"/>
            <p:cNvSpPr txBox="1"/>
            <p:nvPr/>
          </p:nvSpPr>
          <p:spPr>
            <a:xfrm>
              <a:off x="5032067" y="1450927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LINAC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riangle 9"/>
            <p:cNvSpPr/>
            <p:nvPr/>
          </p:nvSpPr>
          <p:spPr>
            <a:xfrm rot="10800000">
              <a:off x="5303743" y="1855352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2857" y="1078178"/>
            <a:ext cx="1552488" cy="1189933"/>
            <a:chOff x="591897" y="1346402"/>
            <a:chExt cx="1552488" cy="1189933"/>
          </a:xfrm>
        </p:grpSpPr>
        <p:sp>
          <p:nvSpPr>
            <p:cNvPr id="6" name="TextBox 5"/>
            <p:cNvSpPr txBox="1"/>
            <p:nvPr/>
          </p:nvSpPr>
          <p:spPr>
            <a:xfrm>
              <a:off x="591897" y="1346402"/>
              <a:ext cx="1552488" cy="92333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Central Utilities Building (CUB)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 rot="10800000">
              <a:off x="1229496" y="2291786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11583" y="1344201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4854" y="3076901"/>
            <a:ext cx="1765823" cy="923330"/>
            <a:chOff x="187977" y="3899504"/>
            <a:chExt cx="1765823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441152" y="3899504"/>
              <a:ext cx="1512648" cy="92333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West sector (160 m)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riangle 12"/>
            <p:cNvSpPr/>
            <p:nvPr/>
          </p:nvSpPr>
          <p:spPr>
            <a:xfrm rot="16200000">
              <a:off x="168144" y="422520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10517" y="1925791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69053" y="3616593"/>
            <a:ext cx="1434787" cy="911994"/>
            <a:chOff x="2651850" y="1705433"/>
            <a:chExt cx="1434787" cy="911994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>
              <a:off x="3253019" y="1705433"/>
              <a:ext cx="258333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70754" y="5859580"/>
            <a:ext cx="2072543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dirty="0" smtClean="0">
                <a:solidFill>
                  <a:prstClr val="white"/>
                </a:solidFill>
              </a:rPr>
              <a:t>May 2017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NMX Phase 2 design Update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18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213"/>
          <a:stretch/>
        </p:blipFill>
        <p:spPr>
          <a:xfrm>
            <a:off x="797213" y="2268000"/>
            <a:ext cx="7467600" cy="37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220" y="1779526"/>
            <a:ext cx="739771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Thursday, 22</a:t>
            </a:r>
            <a:r>
              <a:rPr lang="en-US" sz="2000" baseline="30000" smtClean="0"/>
              <a:t>nd</a:t>
            </a:r>
            <a:r>
              <a:rPr lang="en-US" sz="2000" smtClean="0"/>
              <a:t> </a:t>
            </a:r>
            <a:r>
              <a:rPr lang="en-US" sz="2000" dirty="0" smtClean="0"/>
              <a:t>June 2017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74379" y="2580778"/>
            <a:ext cx="1791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Dr. Shane Kennedy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443795" y="4531540"/>
            <a:ext cx="2721971" cy="3722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err="1" smtClean="0">
                <a:solidFill>
                  <a:srgbClr val="0000FF"/>
                </a:solidFill>
              </a:rPr>
              <a:t>Annexe</a:t>
            </a:r>
            <a:r>
              <a:rPr lang="en-US" dirty="0" smtClean="0">
                <a:solidFill>
                  <a:srgbClr val="0000FF"/>
                </a:solidFill>
              </a:rPr>
              <a:t> 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Template for the TA was distributed in March</a:t>
            </a: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20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10853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questions: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has adequate planning been done to move the project into Phase 2?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 the proposed budget consistent with the proposed scope?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where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responsibilities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21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6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Low level questions: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project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sample </a:t>
            </a:r>
            <a:r>
              <a:rPr lang="de-DE" sz="1800" dirty="0" err="1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available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engineering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standards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Reliability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Maintenance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22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52885" y="5671509"/>
            <a:ext cx="2891115" cy="738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06095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129" y="4410127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1253567" y="2872318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216350" y="2987644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0" y="2616338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13" y="2308178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49" y="2145283"/>
            <a:ext cx="320040" cy="466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30" y="2821085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00" y="5152704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5" y="4702174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86" y="573383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97" y="3394881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669" y="140282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037159" y="1275125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7452" y="1629792"/>
            <a:ext cx="1311129" cy="434211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3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3247" y="5695808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939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7486815" y="6474414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1448"/>
              </p:ext>
            </p:extLst>
          </p:nvPr>
        </p:nvGraphicFramePr>
        <p:xfrm>
          <a:off x="38303" y="1477223"/>
          <a:ext cx="87660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  <a:gridCol w="630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872676" y="4170381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281" y="4265227"/>
            <a:ext cx="334175" cy="811303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4738" y="1727829"/>
            <a:ext cx="6258728" cy="5033801"/>
            <a:chOff x="1464738" y="1727829"/>
            <a:chExt cx="6258728" cy="5033801"/>
          </a:xfrm>
        </p:grpSpPr>
        <p:grpSp>
          <p:nvGrpSpPr>
            <p:cNvPr id="6" name="Group 5"/>
            <p:cNvGrpSpPr/>
            <p:nvPr/>
          </p:nvGrpSpPr>
          <p:grpSpPr>
            <a:xfrm>
              <a:off x="1464738" y="1727829"/>
              <a:ext cx="3547703" cy="5033801"/>
              <a:chOff x="2722261" y="594302"/>
              <a:chExt cx="3547703" cy="5843212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3962477" y="610513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/>
              <p:nvPr/>
            </p:nvSpPr>
            <p:spPr>
              <a:xfrm>
                <a:off x="3753355" y="4269079"/>
                <a:ext cx="307899" cy="1751398"/>
              </a:xfrm>
              <a:prstGeom prst="ellipse">
                <a:avLst/>
              </a:prstGeom>
              <a:solidFill>
                <a:srgbClr val="0000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  <a:latin typeface="Calibri"/>
                  </a:rPr>
                  <a:t>12-13/9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666421" y="6115975"/>
                <a:ext cx="660608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IKON11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807160" y="6109997"/>
                <a:ext cx="389199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ICB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5084170" y="6109997"/>
                <a:ext cx="426469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SAC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5517760" y="6108869"/>
                <a:ext cx="752204" cy="32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</a:rPr>
                  <a:t>COUNCIL</a:t>
                </a: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5091727" y="595429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5217322" y="595429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5830237" y="594302"/>
                <a:ext cx="0" cy="5616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/>
              <p:nvPr/>
            </p:nvSpPr>
            <p:spPr>
              <a:xfrm>
                <a:off x="2722261" y="1419231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</a:rPr>
                  <a:t>20</a:t>
                </a: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722996" y="3161488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</a:rPr>
                  <a:t>8</a:t>
                </a:r>
              </a:p>
            </p:txBody>
          </p:sp>
          <p:sp>
            <p:nvSpPr>
              <p:cNvPr id="204" name="Oval 203"/>
              <p:cNvSpPr/>
              <p:nvPr/>
            </p:nvSpPr>
            <p:spPr>
              <a:xfrm flipH="1">
                <a:off x="5322087" y="1408702"/>
                <a:ext cx="357863" cy="240632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Calibri"/>
                  </a:rPr>
                  <a:t>29</a:t>
                </a: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161371" y="1042412"/>
                <a:ext cx="356842" cy="240632"/>
              </a:xfrm>
              <a:prstGeom prst="ellipse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/>
                  </a:rPr>
                  <a:t>29</a:t>
                </a: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507836" y="3939404"/>
              <a:ext cx="356842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/>
                </a:rPr>
                <a:t>14</a:t>
              </a:r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371606" y="3351156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31</a:t>
              </a:r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5671397" y="4265227"/>
              <a:ext cx="357863" cy="21837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223507" y="1794731"/>
              <a:ext cx="0" cy="47891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 flipH="1">
              <a:off x="5881205" y="4562252"/>
              <a:ext cx="357863" cy="22034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24</a:t>
              </a:r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6189444" y="4870683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3</a:t>
              </a:r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6378389" y="2115300"/>
              <a:ext cx="357863" cy="227900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smtClean="0">
                  <a:solidFill>
                    <a:srgbClr val="FFFFFF"/>
                  </a:solidFill>
                  <a:latin typeface="Calibri"/>
                </a:rPr>
                <a:t>10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6293606" y="5776399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8</a:t>
              </a:r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6589927" y="5171241"/>
              <a:ext cx="357863" cy="207299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24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7703448" y="1774533"/>
              <a:ext cx="20018" cy="47039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118464" y="2725119"/>
            <a:ext cx="764952" cy="3575955"/>
            <a:chOff x="4361883" y="2852937"/>
            <a:chExt cx="764952" cy="3575955"/>
          </a:xfrm>
        </p:grpSpPr>
        <p:sp>
          <p:nvSpPr>
            <p:cNvPr id="46" name="Oval 45"/>
            <p:cNvSpPr/>
            <p:nvPr/>
          </p:nvSpPr>
          <p:spPr>
            <a:xfrm>
              <a:off x="4483864" y="530711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361883" y="470311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5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4439796" y="4997049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7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577906" y="347897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19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769993" y="3789041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31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499993" y="2852937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17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4704999" y="5900102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4594829" y="5606164"/>
              <a:ext cx="356842" cy="207299"/>
            </a:xfrm>
            <a:prstGeom prst="ellipse">
              <a:avLst/>
            </a:prstGeom>
            <a:solidFill>
              <a:srgbClr val="F8FFA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21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494087" y="4393045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14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4624623" y="6221593"/>
              <a:ext cx="356842" cy="207299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45715" rIns="0" bIns="45715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27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72" name="Oval 71"/>
          <p:cNvSpPr/>
          <p:nvPr/>
        </p:nvSpPr>
        <p:spPr>
          <a:xfrm>
            <a:off x="8109716" y="3650206"/>
            <a:ext cx="336887" cy="218316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13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20954" y="6465868"/>
            <a:ext cx="42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SAC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867082" y="1768322"/>
            <a:ext cx="8932" cy="4710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177693" y="6422918"/>
            <a:ext cx="752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COUNCIL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8361802" y="1754821"/>
            <a:ext cx="28594" cy="4702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3224" y="1123673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002164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Neutron </a:t>
            </a:r>
            <a:r>
              <a:rPr lang="en-US" dirty="0"/>
              <a:t>Beam Instrument Schedule   </a:t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 </a:t>
            </a:r>
            <a:r>
              <a:rPr lang="en-US" sz="3100" dirty="0" smtClean="0"/>
              <a:t>V3.3, 10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June </a:t>
            </a:r>
            <a:r>
              <a:rPr lang="en-US" sz="3100" dirty="0"/>
              <a:t>2017 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2" y="1912904"/>
            <a:ext cx="2238908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>
              <a:spcBef>
                <a:spcPts val="600"/>
              </a:spcBef>
            </a:pPr>
            <a:r>
              <a:rPr lang="en-US" sz="1400" b="1" dirty="0" smtClean="0">
                <a:solidFill>
                  <a:prstClr val="black"/>
                </a:solidFill>
              </a:rPr>
              <a:t>NOTES: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Assumes 2MW maximum power until end 2025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Phases aligned with TG2 reviews on 1</a:t>
            </a:r>
            <a:r>
              <a:rPr lang="en-US" sz="1400" baseline="30000" dirty="0" smtClean="0">
                <a:solidFill>
                  <a:prstClr val="black"/>
                </a:solidFill>
              </a:rPr>
              <a:t>st</a:t>
            </a:r>
            <a:r>
              <a:rPr lang="en-US" sz="1400" dirty="0" smtClean="0">
                <a:solidFill>
                  <a:prstClr val="black"/>
                </a:solidFill>
              </a:rPr>
              <a:t> 9 NBIs</a:t>
            </a:r>
            <a:endParaRPr lang="en-US" sz="1400" dirty="0">
              <a:solidFill>
                <a:prstClr val="black"/>
              </a:solidFill>
            </a:endParaRP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Installation &amp; Integration (TG4) + Hot Commissioning (TG5) for first 8 NBIs aligned with draft BOT plan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schedule match typically within 1 month) 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9999"/>
            <a:ext cx="2149200" cy="1404002"/>
            <a:chOff x="18008" y="3212976"/>
            <a:chExt cx="2039876" cy="1385735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027" y="3212977"/>
              <a:ext cx="375857" cy="138573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008" y="3212976"/>
              <a:ext cx="2033043" cy="1374698"/>
              <a:chOff x="43032" y="4869160"/>
              <a:chExt cx="2033043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032" y="4869161"/>
                <a:ext cx="1708439" cy="155421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16" y="4869160"/>
                <a:ext cx="2015959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en-US" sz="1286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214554" y="1084336"/>
            <a:ext cx="824437" cy="652871"/>
          </a:xfrm>
          <a:prstGeom prst="rect">
            <a:avLst/>
          </a:prstGeom>
          <a:noFill/>
        </p:spPr>
        <p:txBody>
          <a:bodyPr wrap="square" lIns="0" tIns="45720" rIns="36000" bIns="45720" rtlCol="0">
            <a:spAutoFit/>
          </a:bodyPr>
          <a:lstStyle/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 Hot Commission </a:t>
            </a:r>
          </a:p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/>
            <a:endParaRPr lang="en-US" sz="1286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263" r="461" b="2867"/>
          <a:stretch/>
        </p:blipFill>
        <p:spPr>
          <a:xfrm>
            <a:off x="2826000" y="1692000"/>
            <a:ext cx="6310800" cy="45180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368103" y="6097725"/>
            <a:ext cx="5449490" cy="279179"/>
            <a:chOff x="3283200" y="6392361"/>
            <a:chExt cx="5552725" cy="279178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488061" cy="2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8"/>
              <a:r>
                <a:rPr lang="en-US" sz="1214" dirty="0">
                  <a:solidFill>
                    <a:prstClr val="black"/>
                  </a:solidFill>
                </a:rPr>
                <a:t>2016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2017      2018      </a:t>
              </a:r>
              <a:r>
                <a:rPr lang="en-US" sz="1214" dirty="0">
                  <a:solidFill>
                    <a:prstClr val="black"/>
                  </a:solidFill>
                </a:rPr>
                <a:t>2019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2020       </a:t>
              </a:r>
              <a:r>
                <a:rPr lang="en-US" sz="1214" dirty="0">
                  <a:solidFill>
                    <a:prstClr val="black"/>
                  </a:solidFill>
                </a:rPr>
                <a:t>2021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2022      </a:t>
              </a:r>
              <a:r>
                <a:rPr lang="en-US" sz="1214" dirty="0">
                  <a:solidFill>
                    <a:prstClr val="black"/>
                  </a:solidFill>
                </a:rPr>
                <a:t>2023       2024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2025</a:t>
              </a:r>
              <a:endParaRPr lang="en-US" sz="1214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7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65579" y="1071173"/>
            <a:ext cx="5603525" cy="4906217"/>
            <a:chOff x="1914987" y="1442263"/>
            <a:chExt cx="5603525" cy="4906217"/>
          </a:xfrm>
        </p:grpSpPr>
        <p:sp>
          <p:nvSpPr>
            <p:cNvPr id="11" name="TextBox 10"/>
            <p:cNvSpPr txBox="1"/>
            <p:nvPr/>
          </p:nvSpPr>
          <p:spPr>
            <a:xfrm>
              <a:off x="1914987" y="3392902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14987" y="4701785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2391" y="5376419"/>
              <a:ext cx="720080" cy="97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544365" y="1442263"/>
              <a:ext cx="3974147" cy="652871"/>
              <a:chOff x="3544365" y="1442263"/>
              <a:chExt cx="3974147" cy="65287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544365" y="1545673"/>
                <a:ext cx="702309" cy="4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69283" y="1442263"/>
                <a:ext cx="805893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 smtClean="0">
                    <a:solidFill>
                      <a:prstClr val="black"/>
                    </a:solidFill>
                  </a:rPr>
                  <a:t>First access </a:t>
                </a:r>
                <a:r>
                  <a:rPr lang="en-US" sz="1214" dirty="0">
                    <a:solidFill>
                      <a:prstClr val="black"/>
                    </a:solidFill>
                  </a:rPr>
                  <a:t>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95768" y="1554876"/>
                <a:ext cx="722744" cy="466025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78530" y="1596367"/>
                <a:ext cx="726833" cy="400110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>
                  <a:lnSpc>
                    <a:spcPts val="1240"/>
                  </a:lnSpc>
                </a:pPr>
                <a:r>
                  <a:rPr lang="en-US" sz="1214" dirty="0" smtClean="0">
                    <a:solidFill>
                      <a:srgbClr val="FF0000"/>
                    </a:solidFill>
                  </a:rPr>
                  <a:t>Beam </a:t>
                </a:r>
                <a:r>
                  <a:rPr lang="en-US" sz="1214" dirty="0">
                    <a:solidFill>
                      <a:srgbClr val="FF0000"/>
                    </a:solidFill>
                  </a:rPr>
                  <a:t>on Target </a:t>
                </a:r>
              </a:p>
            </p:txBody>
          </p:sp>
        </p:grpSp>
      </p:grp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53692" y="1737207"/>
            <a:ext cx="473081" cy="2728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733261" y="2316440"/>
            <a:ext cx="4608286" cy="4490561"/>
            <a:chOff x="209206" y="-1689784"/>
            <a:chExt cx="4608287" cy="449056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9206" y="2358611"/>
              <a:ext cx="4608287" cy="44216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51429" tIns="25714" rIns="51429" bIns="25714" rtlCol="0">
              <a:spAutoFit/>
            </a:bodyPr>
            <a:lstStyle/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Access to other “instrument construction areas” will be </a:t>
              </a:r>
              <a:r>
                <a:rPr lang="en-US" sz="1143" dirty="0" smtClean="0">
                  <a:solidFill>
                    <a:schemeClr val="accent2"/>
                  </a:solidFill>
                </a:rPr>
                <a:t>later</a:t>
              </a:r>
              <a:endParaRPr lang="en-US" sz="1143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597" y="1211278"/>
            <a:ext cx="2059391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still under discussion with ESS-ERIC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</a:t>
            </a:r>
            <a:r>
              <a:rPr lang="en-US" sz="3200" dirty="0" smtClean="0"/>
              <a:t>limits: </a:t>
            </a:r>
            <a:br>
              <a:rPr lang="en-US" sz="3200" dirty="0" smtClean="0"/>
            </a:br>
            <a:r>
              <a:rPr lang="en-US" sz="2400" dirty="0" smtClean="0"/>
              <a:t>Reduced in D01 &amp; D03 in February 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8" y="1544189"/>
            <a:ext cx="46945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Under the bunker (D02 &amp; inner parts of D01 &amp; D03</a:t>
            </a:r>
            <a:r>
              <a:rPr lang="en-US" sz="1000" dirty="0"/>
              <a:t>); </a:t>
            </a:r>
            <a:r>
              <a:rPr lang="en-US" sz="1000" dirty="0" smtClean="0"/>
              <a:t>	</a:t>
            </a:r>
            <a:r>
              <a:rPr lang="en-US" sz="1000" b="1" dirty="0" smtClean="0"/>
              <a:t>30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In general (under guides &amp; instrument </a:t>
            </a:r>
            <a:r>
              <a:rPr lang="en-US" sz="1000" dirty="0"/>
              <a:t>caves</a:t>
            </a:r>
            <a:r>
              <a:rPr lang="en-US" sz="1000" dirty="0" smtClean="0"/>
              <a:t>); 		</a:t>
            </a:r>
            <a:r>
              <a:rPr lang="en-US" sz="1000" b="1" dirty="0" smtClean="0"/>
              <a:t>14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Around perimeter (3 </a:t>
            </a:r>
            <a:r>
              <a:rPr lang="en-US" sz="1000" dirty="0" err="1" smtClean="0"/>
              <a:t>metres</a:t>
            </a:r>
            <a:r>
              <a:rPr lang="en-US" sz="1000" dirty="0" smtClean="0"/>
              <a:t> from wall); 		</a:t>
            </a:r>
            <a:r>
              <a:rPr lang="en-US" sz="1000" b="1" dirty="0" smtClean="0"/>
              <a:t>10 t/m</a:t>
            </a:r>
            <a:r>
              <a:rPr lang="en-US" sz="10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Staging areas (near truck access doors);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E01 &amp; E02 (long instruments in west sector);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b="1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1367" r="12270" b="41196"/>
          <a:stretch/>
        </p:blipFill>
        <p:spPr>
          <a:xfrm>
            <a:off x="1403998" y="1307875"/>
            <a:ext cx="6236440" cy="55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11208" y="1327919"/>
            <a:ext cx="5698171" cy="5497132"/>
            <a:chOff x="1611208" y="1327919"/>
            <a:chExt cx="5698171" cy="5497132"/>
          </a:xfrm>
        </p:grpSpPr>
        <p:sp>
          <p:nvSpPr>
            <p:cNvPr id="9" name="TextBox 8"/>
            <p:cNvSpPr txBox="1"/>
            <p:nvPr/>
          </p:nvSpPr>
          <p:spPr>
            <a:xfrm>
              <a:off x="6905334" y="38323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D04</a:t>
              </a:r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5991" y="543143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D06</a:t>
              </a:r>
              <a:endParaRPr lang="en-US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1349" y="65755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D07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217" y="6400422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208" y="2105879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E03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5404" y="1543690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 smtClean="0"/>
                <a:t>E04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5" y="1327919"/>
              <a:ext cx="37527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dirty="0" smtClean="0"/>
                <a:t>E05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17997</TotalTime>
  <Words>2571</Words>
  <Application>Microsoft Macintosh PowerPoint</Application>
  <PresentationFormat>On-screen Show (4:3)</PresentationFormat>
  <Paragraphs>612</Paragraphs>
  <Slides>22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Avenir Book</vt:lpstr>
      <vt:lpstr>Avenir Roman</vt:lpstr>
      <vt:lpstr>Calibri</vt:lpstr>
      <vt:lpstr>Courier New</vt:lpstr>
      <vt:lpstr>Helvetica</vt:lpstr>
      <vt:lpstr>Lucida Grande</vt:lpstr>
      <vt:lpstr>Tahoma</vt:lpstr>
      <vt:lpstr>Wingdings</vt:lpstr>
      <vt:lpstr>Arial</vt:lpstr>
      <vt:lpstr>Default</vt:lpstr>
      <vt:lpstr>Office-tema</vt:lpstr>
      <vt:lpstr>1_Office-tema</vt:lpstr>
      <vt:lpstr>3_Office-tema</vt:lpstr>
      <vt:lpstr>NMX – Phase 2 Design Iupdate Review NSS status and meeting objectives</vt:lpstr>
      <vt:lpstr>The 15 NSS Project Instruments   All are funded to be world leading in 2023</vt:lpstr>
      <vt:lpstr>NSS Neutron Instrument positions:  December 2016</vt:lpstr>
      <vt:lpstr>Neutron Instruments: Phase 1 schedule</vt:lpstr>
      <vt:lpstr>PowerPoint Presentation</vt:lpstr>
      <vt:lpstr>Planned order of commencement of operation of first 8 instruments (August 2023)</vt:lpstr>
      <vt:lpstr>Internal* Neutron Beam Instrument Schedule    Draft for Discussion    V3.3, 10th June 2017 </vt:lpstr>
      <vt:lpstr>2019/2020: NSS Proposed Access Dates (Excludes Full Access Dates) </vt:lpstr>
      <vt:lpstr>NSS Floor loading limits:  Reduced in D01 &amp; D03 in February 17</vt:lpstr>
      <vt:lpstr>Preparing for BOT and first BOI: In bunker activities </vt:lpstr>
      <vt:lpstr>Internal* NBI Installation Schedule (TG4 –&gt; TG5)    Draft for Discussion    (from V3.3, 10th June 2017) </vt:lpstr>
      <vt:lpstr>Neutron Instrument Hot Commissioning and Early Science (prior to User Program)</vt:lpstr>
      <vt:lpstr>ESS Proton Production Schedule  DRAFT FOR DISCUSSION</vt:lpstr>
      <vt:lpstr>NSS Project management</vt:lpstr>
      <vt:lpstr>Interface Management &amp; Support</vt:lpstr>
      <vt:lpstr>Objectives for this meeting </vt:lpstr>
      <vt:lpstr>PowerPoint Presentation</vt:lpstr>
      <vt:lpstr>Agenda for NMX Phase 2 design Update</vt:lpstr>
      <vt:lpstr>Phase 2: detailed design  (1/2)</vt:lpstr>
      <vt:lpstr>Phase 2: detailed design (2/2)</vt:lpstr>
      <vt:lpstr>Objectives for this meeting (1/2)</vt:lpstr>
      <vt:lpstr>Objectives for this meeting (2/2)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Shane Kennedy</cp:lastModifiedBy>
  <cp:revision>636</cp:revision>
  <cp:lastPrinted>2016-07-20T04:38:31Z</cp:lastPrinted>
  <dcterms:modified xsi:type="dcterms:W3CDTF">2017-06-22T07:38:35Z</dcterms:modified>
  <cp:category/>
</cp:coreProperties>
</file>