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14"/>
  </p:notesMasterIdLst>
  <p:sldIdLst>
    <p:sldId id="256" r:id="rId2"/>
    <p:sldId id="387" r:id="rId3"/>
    <p:sldId id="298" r:id="rId4"/>
    <p:sldId id="353" r:id="rId5"/>
    <p:sldId id="392" r:id="rId6"/>
    <p:sldId id="388" r:id="rId7"/>
    <p:sldId id="389" r:id="rId8"/>
    <p:sldId id="390" r:id="rId9"/>
    <p:sldId id="391" r:id="rId10"/>
    <p:sldId id="393" r:id="rId11"/>
    <p:sldId id="394" r:id="rId12"/>
    <p:sldId id="369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2" autoAdjust="0"/>
    <p:restoredTop sz="94656" autoAdjust="0"/>
  </p:normalViewPr>
  <p:slideViewPr>
    <p:cSldViewPr>
      <p:cViewPr varScale="1">
        <p:scale>
          <a:sx n="84" d="100"/>
          <a:sy n="84" d="100"/>
        </p:scale>
        <p:origin x="-124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2017-05-21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E8F-70F6-48F3-9CFA-A2E9E673844D}" type="datetime1">
              <a:rPr lang="sv-SE" smtClean="0"/>
              <a:t>2017-05-21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658-C027-4E85-8DC3-C3214703D1C8}" type="datetime1">
              <a:rPr lang="sv-SE" smtClean="0"/>
              <a:t>2017-05-21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1CF-D95B-41C3-B4E0-ED9529B4456B}" type="datetime1">
              <a:rPr lang="sv-SE" smtClean="0"/>
              <a:t>2017-05-21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5136-26C5-4791-B9F2-CC462766005B}" type="datetime1">
              <a:rPr lang="sv-SE" smtClean="0"/>
              <a:t>2017-05-21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B41D-1BEF-4B92-93E1-F30BB89CDDEC}" type="datetime1">
              <a:rPr lang="sv-SE" smtClean="0"/>
              <a:t>2017-05-21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/>
              <a:t>BPM Electronics</a:t>
            </a:r>
            <a:br>
              <a:rPr lang="en-GB" sz="4000" dirty="0"/>
            </a:br>
            <a:r>
              <a:rPr lang="en-GB" sz="1400" dirty="0" smtClean="0"/>
              <a:t>Conceptual Design </a:t>
            </a:r>
            <a:r>
              <a:rPr lang="en-GB" sz="1400" dirty="0"/>
              <a:t>Review</a:t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US" sz="1600" dirty="0"/>
              <a:t>BPM </a:t>
            </a:r>
            <a:r>
              <a:rPr lang="en-US" sz="1600" dirty="0" smtClean="0"/>
              <a:t>Test results</a:t>
            </a:r>
            <a:endParaRPr lang="en-GB" sz="800" noProof="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Rafael A. Baron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Lund - Sweden</a:t>
            </a:r>
            <a:endParaRPr lang="sv-SE" sz="1400" dirty="0" smtClean="0">
              <a:solidFill>
                <a:srgbClr val="FFFFFF"/>
              </a:solidFill>
            </a:endParaRP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2017 - May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noProof="0" dirty="0" smtClean="0"/>
              <a:t>BPM Electronics</a:t>
            </a:r>
            <a:br>
              <a:rPr lang="en-GB" sz="2400" noProof="0" dirty="0" smtClean="0"/>
            </a:br>
            <a:r>
              <a:rPr lang="en-GB" sz="1600" dirty="0" smtClean="0"/>
              <a:t>System architecture</a:t>
            </a:r>
            <a:endParaRPr lang="en-GB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9093" y="6427886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3575248" cy="864096"/>
          </a:xfrm>
        </p:spPr>
        <p:txBody>
          <a:bodyPr>
            <a:normAutofit/>
          </a:bodyPr>
          <a:lstStyle/>
          <a:p>
            <a:r>
              <a:rPr lang="en-GB" sz="1600" dirty="0" smtClean="0"/>
              <a:t>Phase as function of input power</a:t>
            </a:r>
          </a:p>
          <a:p>
            <a:pPr lvl="1"/>
            <a:r>
              <a:rPr lang="en-GB" sz="1200" dirty="0" smtClean="0"/>
              <a:t>Resolution and accuracy measurements for different beam conditions</a:t>
            </a:r>
            <a:endParaRPr lang="en-GB" sz="12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635477" cy="347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6" y="3068960"/>
            <a:ext cx="4635477" cy="347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115616" y="2924944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-19606" y="2492896"/>
            <a:ext cx="279140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/>
              <a:t>Equivalent to a typical LWU BPM response for short pulse (5 us) and ~ 6 mA</a:t>
            </a:r>
            <a:endParaRPr lang="en-GB" sz="1200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691680" y="3717032"/>
            <a:ext cx="279140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/>
              <a:t>Equivalent to a typical LWU BPM response for long pulse (2.86 </a:t>
            </a:r>
            <a:r>
              <a:rPr lang="en-GB" sz="1200" dirty="0" err="1" smtClean="0"/>
              <a:t>ms</a:t>
            </a:r>
            <a:r>
              <a:rPr lang="en-GB" sz="1200" dirty="0" smtClean="0"/>
              <a:t>) and ~ 63 mA</a:t>
            </a:r>
            <a:endParaRPr lang="en-GB" sz="1200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47864" y="4245316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81082"/>
            <a:ext cx="5326063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noProof="0" dirty="0" smtClean="0"/>
              <a:t>BPM Electronics</a:t>
            </a:r>
            <a:br>
              <a:rPr lang="en-GB" sz="2400" noProof="0" dirty="0" smtClean="0"/>
            </a:br>
            <a:r>
              <a:rPr lang="en-GB" sz="1600" dirty="0" smtClean="0"/>
              <a:t>System architecture</a:t>
            </a:r>
            <a:endParaRPr lang="en-GB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9093" y="6427886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3575248" cy="864096"/>
          </a:xfrm>
        </p:spPr>
        <p:txBody>
          <a:bodyPr>
            <a:normAutofit/>
          </a:bodyPr>
          <a:lstStyle/>
          <a:p>
            <a:r>
              <a:rPr lang="en-GB" sz="1600" dirty="0" smtClean="0"/>
              <a:t>Position as function of input power</a:t>
            </a:r>
          </a:p>
          <a:p>
            <a:pPr lvl="1"/>
            <a:r>
              <a:rPr lang="en-GB" sz="1200" dirty="0" smtClean="0"/>
              <a:t>Resolution and accuracy measurements for different beam conditions</a:t>
            </a:r>
            <a:endParaRPr lang="en-GB" sz="12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15616" y="2924944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-19606" y="2492896"/>
            <a:ext cx="279140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/>
              <a:t>Equivalent to a typical LWU BPM response for short pulse (5 us) and ~ 6 mA</a:t>
            </a:r>
            <a:endParaRPr lang="en-GB" sz="1200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691680" y="3717032"/>
            <a:ext cx="279140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/>
              <a:t>Equivalent to a typical LWU BPM response for long pulse (2.86 </a:t>
            </a:r>
            <a:r>
              <a:rPr lang="en-GB" sz="1200" dirty="0" err="1" smtClean="0"/>
              <a:t>ms</a:t>
            </a:r>
            <a:r>
              <a:rPr lang="en-GB" sz="1200" dirty="0" smtClean="0"/>
              <a:t>) and ~ 63 mA</a:t>
            </a:r>
            <a:endParaRPr lang="en-GB" sz="1200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47864" y="4245316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884778" cy="356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Thanks!</a:t>
            </a:r>
          </a:p>
          <a:p>
            <a:r>
              <a:rPr lang="en-US" sz="2000" dirty="0" smtClean="0"/>
              <a:t>Questions?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606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BPM Electronics design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GB" sz="1600" dirty="0" smtClean="0"/>
              <a:t>BPM </a:t>
            </a:r>
            <a:r>
              <a:rPr lang="en-GB" sz="1600" dirty="0" smtClean="0"/>
              <a:t>electronics</a:t>
            </a:r>
            <a:endParaRPr lang="en-GB" sz="1600" dirty="0" smtClean="0"/>
          </a:p>
          <a:p>
            <a:pPr marL="457200" indent="-457200">
              <a:buAutoNum type="arabicParenR"/>
            </a:pPr>
            <a:r>
              <a:rPr lang="en-GB" sz="1600" dirty="0" smtClean="0"/>
              <a:t>BPM ADC raw data</a:t>
            </a:r>
          </a:p>
          <a:p>
            <a:pPr marL="457200" indent="-457200">
              <a:buAutoNum type="arabicParenR"/>
            </a:pPr>
            <a:r>
              <a:rPr lang="en-GB" sz="1600" dirty="0" smtClean="0"/>
              <a:t>BPM decimated phases and amplitudes</a:t>
            </a:r>
          </a:p>
          <a:p>
            <a:pPr marL="457200" indent="-457200">
              <a:buAutoNum type="arabicParenR"/>
            </a:pPr>
            <a:r>
              <a:rPr lang="en-GB" sz="1600" dirty="0" smtClean="0"/>
              <a:t>BPM Phase relative to reference line</a:t>
            </a:r>
          </a:p>
          <a:p>
            <a:pPr marL="457200" indent="-457200">
              <a:buAutoNum type="arabicParenR"/>
            </a:pPr>
            <a:r>
              <a:rPr lang="en-GB" sz="1600" dirty="0" smtClean="0"/>
              <a:t>BPM positions</a:t>
            </a:r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  <a:p>
            <a:pPr lvl="1"/>
            <a:endParaRPr lang="en-GB" sz="1400" dirty="0"/>
          </a:p>
          <a:p>
            <a:pPr lvl="1"/>
            <a:endParaRPr lang="en-GB" sz="1400" dirty="0" smtClean="0"/>
          </a:p>
          <a:p>
            <a:pPr lvl="1"/>
            <a:endParaRPr lang="en-GB" sz="1000" dirty="0"/>
          </a:p>
          <a:p>
            <a:pPr lvl="1"/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10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BPM system design</a:t>
            </a:r>
            <a:endParaRPr lang="sv-SE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479807" y="3983777"/>
            <a:ext cx="1152128" cy="1167984"/>
          </a:xfrm>
          <a:prstGeom prst="roundRect">
            <a:avLst>
              <a:gd name="adj" fmla="val 5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RF </a:t>
            </a:r>
            <a:r>
              <a:rPr lang="en-GB" sz="1400" dirty="0" err="1" smtClean="0"/>
              <a:t>analog</a:t>
            </a:r>
            <a:r>
              <a:rPr lang="en-GB" sz="1400" dirty="0" smtClean="0"/>
              <a:t> processing</a:t>
            </a:r>
            <a:endParaRPr lang="sv-SE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t="1793"/>
          <a:stretch/>
        </p:blipFill>
        <p:spPr bwMode="auto">
          <a:xfrm>
            <a:off x="314948" y="5088610"/>
            <a:ext cx="955299" cy="102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03" y="6358020"/>
            <a:ext cx="1119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BPM sensors</a:t>
            </a:r>
            <a:endParaRPr lang="sv-SE" sz="1400" dirty="0"/>
          </a:p>
        </p:txBody>
      </p:sp>
      <p:sp>
        <p:nvSpPr>
          <p:cNvPr id="9" name="Oval 8"/>
          <p:cNvSpPr/>
          <p:nvPr/>
        </p:nvSpPr>
        <p:spPr>
          <a:xfrm>
            <a:off x="2479390" y="4655799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2479390" y="4762189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11"/>
          <p:cNvSpPr/>
          <p:nvPr/>
        </p:nvSpPr>
        <p:spPr>
          <a:xfrm>
            <a:off x="2479390" y="4877781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12"/>
          <p:cNvSpPr/>
          <p:nvPr/>
        </p:nvSpPr>
        <p:spPr>
          <a:xfrm>
            <a:off x="2479390" y="4986753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Elbow Connector 18"/>
          <p:cNvCxnSpPr>
            <a:stCxn id="8194" idx="0"/>
            <a:endCxn id="43" idx="2"/>
          </p:cNvCxnSpPr>
          <p:nvPr/>
        </p:nvCxnSpPr>
        <p:spPr>
          <a:xfrm rot="5400000" flipH="1" flipV="1">
            <a:off x="1043453" y="4570897"/>
            <a:ext cx="266858" cy="76856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194" idx="2"/>
            <a:endCxn id="45" idx="2"/>
          </p:cNvCxnSpPr>
          <p:nvPr/>
        </p:nvCxnSpPr>
        <p:spPr>
          <a:xfrm rot="5400000" flipH="1" flipV="1">
            <a:off x="650471" y="5201798"/>
            <a:ext cx="1052821" cy="768568"/>
          </a:xfrm>
          <a:prstGeom prst="bentConnector4">
            <a:avLst>
              <a:gd name="adj1" fmla="val -21713"/>
              <a:gd name="adj2" fmla="val 810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8192" idx="6"/>
            <a:endCxn id="44" idx="2"/>
          </p:cNvCxnSpPr>
          <p:nvPr/>
        </p:nvCxnSpPr>
        <p:spPr>
          <a:xfrm flipV="1">
            <a:off x="1044790" y="4936212"/>
            <a:ext cx="516376" cy="58986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12703" y="5151303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Long Cables</a:t>
            </a:r>
            <a:endParaRPr lang="sv-SE" sz="1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4366918" y="1971487"/>
            <a:ext cx="504056" cy="504056"/>
            <a:chOff x="5292080" y="4149080"/>
            <a:chExt cx="504056" cy="504056"/>
          </a:xfrm>
        </p:grpSpPr>
        <p:sp>
          <p:nvSpPr>
            <p:cNvPr id="31" name="Oval 30"/>
            <p:cNvSpPr/>
            <p:nvPr/>
          </p:nvSpPr>
          <p:spPr>
            <a:xfrm>
              <a:off x="5292080" y="4149080"/>
              <a:ext cx="504056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366685" y="4285986"/>
              <a:ext cx="313508" cy="230244"/>
            </a:xfrm>
            <a:custGeom>
              <a:avLst/>
              <a:gdLst>
                <a:gd name="connsiteX0" fmla="*/ 0 w 313508"/>
                <a:gd name="connsiteY0" fmla="*/ 414191 h 776959"/>
                <a:gd name="connsiteX1" fmla="*/ 84908 w 313508"/>
                <a:gd name="connsiteY1" fmla="*/ 9242 h 776959"/>
                <a:gd name="connsiteX2" fmla="*/ 235131 w 313508"/>
                <a:gd name="connsiteY2" fmla="*/ 766888 h 776959"/>
                <a:gd name="connsiteX3" fmla="*/ 313508 w 313508"/>
                <a:gd name="connsiteY3" fmla="*/ 375002 h 77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508" h="776959">
                  <a:moveTo>
                    <a:pt x="0" y="414191"/>
                  </a:moveTo>
                  <a:cubicBezTo>
                    <a:pt x="22860" y="182325"/>
                    <a:pt x="45720" y="-49541"/>
                    <a:pt x="84908" y="9242"/>
                  </a:cubicBezTo>
                  <a:cubicBezTo>
                    <a:pt x="124096" y="68025"/>
                    <a:pt x="197031" y="705928"/>
                    <a:pt x="235131" y="766888"/>
                  </a:cubicBezTo>
                  <a:cubicBezTo>
                    <a:pt x="273231" y="827848"/>
                    <a:pt x="293369" y="601425"/>
                    <a:pt x="313508" y="37500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249199" y="1558960"/>
            <a:ext cx="75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Local </a:t>
            </a:r>
          </a:p>
          <a:p>
            <a:pPr algn="ctr"/>
            <a:r>
              <a:rPr lang="en-GB" sz="1200" dirty="0" smtClean="0"/>
              <a:t>oscillator</a:t>
            </a:r>
            <a:endParaRPr lang="sv-SE" sz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1561166" y="4609846"/>
            <a:ext cx="877715" cy="541457"/>
          </a:xfrm>
          <a:prstGeom prst="roundRect">
            <a:avLst>
              <a:gd name="adj" fmla="val 7198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Oval 41"/>
          <p:cNvSpPr/>
          <p:nvPr/>
        </p:nvSpPr>
        <p:spPr>
          <a:xfrm>
            <a:off x="1561166" y="4656318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Oval 42"/>
          <p:cNvSpPr/>
          <p:nvPr/>
        </p:nvSpPr>
        <p:spPr>
          <a:xfrm>
            <a:off x="1561166" y="4779162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Oval 43"/>
          <p:cNvSpPr/>
          <p:nvPr/>
        </p:nvSpPr>
        <p:spPr>
          <a:xfrm>
            <a:off x="1561166" y="4893622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Oval 44"/>
          <p:cNvSpPr/>
          <p:nvPr/>
        </p:nvSpPr>
        <p:spPr>
          <a:xfrm>
            <a:off x="1561166" y="5017081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/>
          <p:cNvSpPr/>
          <p:nvPr/>
        </p:nvSpPr>
        <p:spPr>
          <a:xfrm>
            <a:off x="2366873" y="4655799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Oval 46"/>
          <p:cNvSpPr/>
          <p:nvPr/>
        </p:nvSpPr>
        <p:spPr>
          <a:xfrm>
            <a:off x="2366873" y="4778643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Oval 47"/>
          <p:cNvSpPr/>
          <p:nvPr/>
        </p:nvSpPr>
        <p:spPr>
          <a:xfrm>
            <a:off x="2366873" y="4893103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Oval 48"/>
          <p:cNvSpPr/>
          <p:nvPr/>
        </p:nvSpPr>
        <p:spPr>
          <a:xfrm>
            <a:off x="2366873" y="5016562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Arrow Connector 53"/>
          <p:cNvCxnSpPr>
            <a:stCxn id="42" idx="6"/>
            <a:endCxn id="46" idx="2"/>
          </p:cNvCxnSpPr>
          <p:nvPr/>
        </p:nvCxnSpPr>
        <p:spPr>
          <a:xfrm flipV="1">
            <a:off x="1633174" y="4698389"/>
            <a:ext cx="733699" cy="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6"/>
            <a:endCxn id="47" idx="2"/>
          </p:cNvCxnSpPr>
          <p:nvPr/>
        </p:nvCxnSpPr>
        <p:spPr>
          <a:xfrm flipV="1">
            <a:off x="1633174" y="4821233"/>
            <a:ext cx="733699" cy="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4" idx="6"/>
            <a:endCxn id="48" idx="2"/>
          </p:cNvCxnSpPr>
          <p:nvPr/>
        </p:nvCxnSpPr>
        <p:spPr>
          <a:xfrm flipV="1">
            <a:off x="1633174" y="4935693"/>
            <a:ext cx="733699" cy="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5" idx="6"/>
            <a:endCxn id="49" idx="2"/>
          </p:cNvCxnSpPr>
          <p:nvPr/>
        </p:nvCxnSpPr>
        <p:spPr>
          <a:xfrm flipV="1">
            <a:off x="1633174" y="5059152"/>
            <a:ext cx="733699" cy="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" name="Oval 8191"/>
          <p:cNvSpPr/>
          <p:nvPr/>
        </p:nvSpPr>
        <p:spPr>
          <a:xfrm>
            <a:off x="972782" y="5490077"/>
            <a:ext cx="72008" cy="7200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8" name="Elbow Connector 77"/>
          <p:cNvCxnSpPr>
            <a:stCxn id="8194" idx="1"/>
            <a:endCxn id="42" idx="2"/>
          </p:cNvCxnSpPr>
          <p:nvPr/>
        </p:nvCxnSpPr>
        <p:spPr>
          <a:xfrm rot="10800000" flipH="1">
            <a:off x="314948" y="4698909"/>
            <a:ext cx="1246218" cy="901643"/>
          </a:xfrm>
          <a:prstGeom prst="bentConnector3">
            <a:avLst>
              <a:gd name="adj1" fmla="val -183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4" name="Pentagon 8213"/>
          <p:cNvSpPr/>
          <p:nvPr/>
        </p:nvSpPr>
        <p:spPr>
          <a:xfrm flipH="1">
            <a:off x="5153382" y="4304516"/>
            <a:ext cx="955718" cy="533946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ADC</a:t>
            </a:r>
            <a:endParaRPr lang="sv-SE" sz="1600" dirty="0"/>
          </a:p>
        </p:txBody>
      </p:sp>
      <p:sp>
        <p:nvSpPr>
          <p:cNvPr id="90" name="Rounded Rectangle 89"/>
          <p:cNvSpPr/>
          <p:nvPr/>
        </p:nvSpPr>
        <p:spPr>
          <a:xfrm>
            <a:off x="6200723" y="4168289"/>
            <a:ext cx="1152128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FPGA - Digital signal Processing</a:t>
            </a:r>
            <a:endParaRPr lang="sv-SE" sz="1200" dirty="0"/>
          </a:p>
        </p:txBody>
      </p:sp>
      <p:sp>
        <p:nvSpPr>
          <p:cNvPr id="91" name="Rounded Rectangle 90"/>
          <p:cNvSpPr/>
          <p:nvPr/>
        </p:nvSpPr>
        <p:spPr>
          <a:xfrm>
            <a:off x="7712891" y="4169431"/>
            <a:ext cx="11521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Data management and data processing - CPU</a:t>
            </a:r>
            <a:endParaRPr lang="sv-SE" sz="10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5196331" y="1971071"/>
            <a:ext cx="504056" cy="504056"/>
            <a:chOff x="5292080" y="4149080"/>
            <a:chExt cx="504056" cy="504056"/>
          </a:xfrm>
        </p:grpSpPr>
        <p:sp>
          <p:nvSpPr>
            <p:cNvPr id="93" name="Oval 92"/>
            <p:cNvSpPr/>
            <p:nvPr/>
          </p:nvSpPr>
          <p:spPr>
            <a:xfrm>
              <a:off x="5292080" y="4149080"/>
              <a:ext cx="504056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366685" y="4285986"/>
              <a:ext cx="313508" cy="230244"/>
            </a:xfrm>
            <a:custGeom>
              <a:avLst/>
              <a:gdLst>
                <a:gd name="connsiteX0" fmla="*/ 0 w 313508"/>
                <a:gd name="connsiteY0" fmla="*/ 414191 h 776959"/>
                <a:gd name="connsiteX1" fmla="*/ 84908 w 313508"/>
                <a:gd name="connsiteY1" fmla="*/ 9242 h 776959"/>
                <a:gd name="connsiteX2" fmla="*/ 235131 w 313508"/>
                <a:gd name="connsiteY2" fmla="*/ 766888 h 776959"/>
                <a:gd name="connsiteX3" fmla="*/ 313508 w 313508"/>
                <a:gd name="connsiteY3" fmla="*/ 375002 h 77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508" h="776959">
                  <a:moveTo>
                    <a:pt x="0" y="414191"/>
                  </a:moveTo>
                  <a:cubicBezTo>
                    <a:pt x="22860" y="182325"/>
                    <a:pt x="45720" y="-49541"/>
                    <a:pt x="84908" y="9242"/>
                  </a:cubicBezTo>
                  <a:cubicBezTo>
                    <a:pt x="124096" y="68025"/>
                    <a:pt x="197031" y="705928"/>
                    <a:pt x="235131" y="766888"/>
                  </a:cubicBezTo>
                  <a:cubicBezTo>
                    <a:pt x="273231" y="827848"/>
                    <a:pt x="293369" y="601425"/>
                    <a:pt x="313508" y="37500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5089333" y="1525776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Sampling </a:t>
            </a:r>
          </a:p>
          <a:p>
            <a:pPr algn="ctr"/>
            <a:r>
              <a:rPr lang="en-GB" sz="1200" dirty="0" smtClean="0"/>
              <a:t>clock</a:t>
            </a:r>
            <a:endParaRPr lang="sv-SE" sz="1200" dirty="0"/>
          </a:p>
        </p:txBody>
      </p:sp>
      <p:sp>
        <p:nvSpPr>
          <p:cNvPr id="99" name="Rounded Rectangle 98"/>
          <p:cNvSpPr/>
          <p:nvPr/>
        </p:nvSpPr>
        <p:spPr>
          <a:xfrm>
            <a:off x="3718846" y="1500443"/>
            <a:ext cx="2237625" cy="1040364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Rounded Rectangle 99"/>
          <p:cNvSpPr/>
          <p:nvPr/>
        </p:nvSpPr>
        <p:spPr>
          <a:xfrm>
            <a:off x="6344739" y="5511166"/>
            <a:ext cx="864096" cy="78619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Timing receiver</a:t>
            </a:r>
            <a:endParaRPr lang="sv-SE" sz="1200" dirty="0"/>
          </a:p>
        </p:txBody>
      </p:sp>
      <p:cxnSp>
        <p:nvCxnSpPr>
          <p:cNvPr id="109" name="Straight Arrow Connector 108"/>
          <p:cNvCxnSpPr>
            <a:stCxn id="100" idx="0"/>
            <a:endCxn id="90" idx="2"/>
          </p:cNvCxnSpPr>
          <p:nvPr/>
        </p:nvCxnSpPr>
        <p:spPr>
          <a:xfrm flipV="1">
            <a:off x="6776787" y="4960377"/>
            <a:ext cx="0" cy="5507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7640883" y="352135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User interface</a:t>
            </a:r>
            <a:endParaRPr lang="sv-SE" sz="1400" dirty="0"/>
          </a:p>
        </p:txBody>
      </p:sp>
      <p:sp>
        <p:nvSpPr>
          <p:cNvPr id="116" name="Rounded Rectangle 115"/>
          <p:cNvSpPr/>
          <p:nvPr/>
        </p:nvSpPr>
        <p:spPr>
          <a:xfrm>
            <a:off x="2607462" y="3497445"/>
            <a:ext cx="896817" cy="340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Calibration</a:t>
            </a:r>
            <a:endParaRPr lang="sv-SE" sz="1200" dirty="0"/>
          </a:p>
        </p:txBody>
      </p:sp>
      <p:sp>
        <p:nvSpPr>
          <p:cNvPr id="117" name="Rounded Rectangle 116"/>
          <p:cNvSpPr/>
          <p:nvPr/>
        </p:nvSpPr>
        <p:spPr>
          <a:xfrm>
            <a:off x="2459026" y="3444157"/>
            <a:ext cx="1201802" cy="1821816"/>
          </a:xfrm>
          <a:prstGeom prst="roundRect">
            <a:avLst>
              <a:gd name="adj" fmla="val 8021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Rounded Rectangle 121"/>
          <p:cNvSpPr/>
          <p:nvPr/>
        </p:nvSpPr>
        <p:spPr>
          <a:xfrm>
            <a:off x="7769111" y="5511166"/>
            <a:ext cx="1039688" cy="601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Power supply and crate management</a:t>
            </a:r>
            <a:endParaRPr lang="sv-SE" sz="1000" dirty="0"/>
          </a:p>
        </p:txBody>
      </p:sp>
      <p:cxnSp>
        <p:nvCxnSpPr>
          <p:cNvPr id="8233" name="Straight Arrow Connector 8232"/>
          <p:cNvCxnSpPr>
            <a:stCxn id="116" idx="2"/>
            <a:endCxn id="5" idx="0"/>
          </p:cNvCxnSpPr>
          <p:nvPr/>
        </p:nvCxnSpPr>
        <p:spPr>
          <a:xfrm>
            <a:off x="3055871" y="3837740"/>
            <a:ext cx="0" cy="14603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826882" y="3201301"/>
            <a:ext cx="988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RF Front-End</a:t>
            </a:r>
            <a:endParaRPr lang="sv-SE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6210840" y="6559617"/>
            <a:ext cx="115042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Timing system</a:t>
            </a:r>
            <a:endParaRPr lang="sv-SE" sz="1200" dirty="0"/>
          </a:p>
        </p:txBody>
      </p:sp>
      <p:sp>
        <p:nvSpPr>
          <p:cNvPr id="131" name="Rounded Rectangle 130"/>
          <p:cNvSpPr/>
          <p:nvPr/>
        </p:nvSpPr>
        <p:spPr>
          <a:xfrm>
            <a:off x="3876852" y="3435625"/>
            <a:ext cx="1212481" cy="2126459"/>
          </a:xfrm>
          <a:prstGeom prst="roundRect">
            <a:avLst>
              <a:gd name="adj" fmla="val 8021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2" name="TextBox 131"/>
          <p:cNvSpPr txBox="1"/>
          <p:nvPr/>
        </p:nvSpPr>
        <p:spPr>
          <a:xfrm>
            <a:off x="3999041" y="5224919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RTM (DWC10LF)</a:t>
            </a:r>
            <a:endParaRPr lang="sv-SE" sz="1000" dirty="0"/>
          </a:p>
        </p:txBody>
      </p:sp>
      <p:sp>
        <p:nvSpPr>
          <p:cNvPr id="133" name="Rounded Rectangle 132"/>
          <p:cNvSpPr/>
          <p:nvPr/>
        </p:nvSpPr>
        <p:spPr>
          <a:xfrm>
            <a:off x="6200724" y="5449510"/>
            <a:ext cx="1224136" cy="908490"/>
          </a:xfrm>
          <a:prstGeom prst="roundRect">
            <a:avLst>
              <a:gd name="adj" fmla="val 8021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4" name="Rounded Rectangle 133"/>
          <p:cNvSpPr/>
          <p:nvPr/>
        </p:nvSpPr>
        <p:spPr>
          <a:xfrm>
            <a:off x="7556223" y="3420502"/>
            <a:ext cx="1452811" cy="2937498"/>
          </a:xfrm>
          <a:prstGeom prst="roundRect">
            <a:avLst>
              <a:gd name="adj" fmla="val 8021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5" name="TextBox 134"/>
          <p:cNvSpPr txBox="1"/>
          <p:nvPr/>
        </p:nvSpPr>
        <p:spPr>
          <a:xfrm>
            <a:off x="5943820" y="1528092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LO generation / distribution</a:t>
            </a:r>
          </a:p>
          <a:p>
            <a:pPr algn="ctr"/>
            <a:r>
              <a:rPr lang="en-GB" sz="1000" dirty="0" smtClean="0"/>
              <a:t> Standalone unit or MicroTCA.4 AMC</a:t>
            </a:r>
            <a:endParaRPr lang="sv-SE" sz="1000" dirty="0"/>
          </a:p>
        </p:txBody>
      </p:sp>
      <p:cxnSp>
        <p:nvCxnSpPr>
          <p:cNvPr id="137" name="Straight Arrow Connector 136"/>
          <p:cNvCxnSpPr>
            <a:stCxn id="91" idx="0"/>
            <a:endCxn id="115" idx="2"/>
          </p:cNvCxnSpPr>
          <p:nvPr/>
        </p:nvCxnSpPr>
        <p:spPr>
          <a:xfrm flipV="1">
            <a:off x="8288955" y="3829136"/>
            <a:ext cx="0" cy="34029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236296" y="3158627"/>
            <a:ext cx="1845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</a:t>
            </a:r>
            <a:r>
              <a:rPr lang="en-GB" sz="1200" dirty="0" smtClean="0"/>
              <a:t>icroTCA.4 infra-structure</a:t>
            </a:r>
            <a:endParaRPr lang="sv-SE" sz="1200" dirty="0"/>
          </a:p>
        </p:txBody>
      </p:sp>
      <p:sp>
        <p:nvSpPr>
          <p:cNvPr id="151" name="Rounded Rectangle 150"/>
          <p:cNvSpPr/>
          <p:nvPr/>
        </p:nvSpPr>
        <p:spPr>
          <a:xfrm>
            <a:off x="7712890" y="3547130"/>
            <a:ext cx="1152129" cy="256234"/>
          </a:xfrm>
          <a:prstGeom prst="roundRect">
            <a:avLst>
              <a:gd name="adj" fmla="val 8021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ounded Rectangle 62"/>
          <p:cNvSpPr/>
          <p:nvPr/>
        </p:nvSpPr>
        <p:spPr>
          <a:xfrm>
            <a:off x="3998866" y="3975743"/>
            <a:ext cx="1037638" cy="1215903"/>
          </a:xfrm>
          <a:prstGeom prst="roundRect">
            <a:avLst>
              <a:gd name="adj" fmla="val 819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Analog down conversion</a:t>
            </a:r>
            <a:endParaRPr lang="sv-SE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2136988" y="5665387"/>
            <a:ext cx="684803" cy="261610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Ethernet</a:t>
            </a:r>
            <a:endParaRPr lang="sv-SE" sz="1100" dirty="0"/>
          </a:p>
        </p:txBody>
      </p:sp>
      <p:cxnSp>
        <p:nvCxnSpPr>
          <p:cNvPr id="27" name="Elbow Connector 26"/>
          <p:cNvCxnSpPr>
            <a:stCxn id="97" idx="3"/>
            <a:endCxn id="5" idx="2"/>
          </p:cNvCxnSpPr>
          <p:nvPr/>
        </p:nvCxnSpPr>
        <p:spPr>
          <a:xfrm flipV="1">
            <a:off x="2821791" y="5151761"/>
            <a:ext cx="234080" cy="644431"/>
          </a:xfrm>
          <a:prstGeom prst="bentConnector2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5089333" y="3413079"/>
            <a:ext cx="2387919" cy="1883390"/>
          </a:xfrm>
          <a:prstGeom prst="roundRect">
            <a:avLst>
              <a:gd name="adj" fmla="val 8021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TextBox 100"/>
          <p:cNvSpPr txBox="1"/>
          <p:nvPr/>
        </p:nvSpPr>
        <p:spPr>
          <a:xfrm>
            <a:off x="6048796" y="3607652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AMC digitizer </a:t>
            </a:r>
          </a:p>
          <a:p>
            <a:pPr algn="ctr"/>
            <a:r>
              <a:rPr lang="en-GB" sz="1000" dirty="0" smtClean="0"/>
              <a:t>(SIS8300-KU)</a:t>
            </a:r>
            <a:endParaRPr lang="sv-SE" sz="1000" dirty="0"/>
          </a:p>
        </p:txBody>
      </p:sp>
      <p:sp>
        <p:nvSpPr>
          <p:cNvPr id="102" name="Rounded Rectangle 101"/>
          <p:cNvSpPr/>
          <p:nvPr/>
        </p:nvSpPr>
        <p:spPr>
          <a:xfrm>
            <a:off x="3827873" y="3072541"/>
            <a:ext cx="5181161" cy="3366199"/>
          </a:xfrm>
          <a:prstGeom prst="roundRect">
            <a:avLst>
              <a:gd name="adj" fmla="val 1842"/>
            </a:avLst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TextBox 102"/>
          <p:cNvSpPr txBox="1"/>
          <p:nvPr/>
        </p:nvSpPr>
        <p:spPr>
          <a:xfrm>
            <a:off x="3918244" y="6081001"/>
            <a:ext cx="12605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M</a:t>
            </a:r>
            <a:r>
              <a:rPr lang="en-GB" sz="1200" dirty="0" smtClean="0">
                <a:solidFill>
                  <a:schemeClr val="accent2"/>
                </a:solidFill>
              </a:rPr>
              <a:t>icroTCA.4 crate</a:t>
            </a:r>
            <a:endParaRPr lang="sv-SE" sz="1200" dirty="0">
              <a:solidFill>
                <a:schemeClr val="accent2"/>
              </a:solidFill>
            </a:endParaRPr>
          </a:p>
        </p:txBody>
      </p:sp>
      <p:cxnSp>
        <p:nvCxnSpPr>
          <p:cNvPr id="36" name="Elbow Connector 35"/>
          <p:cNvCxnSpPr>
            <a:stCxn id="88" idx="4"/>
            <a:endCxn id="106" idx="4"/>
          </p:cNvCxnSpPr>
          <p:nvPr/>
        </p:nvCxnSpPr>
        <p:spPr>
          <a:xfrm rot="5400000" flipH="1">
            <a:off x="4736579" y="3920715"/>
            <a:ext cx="63534" cy="2681509"/>
          </a:xfrm>
          <a:prstGeom prst="bentConnector3">
            <a:avLst>
              <a:gd name="adj1" fmla="val -765747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066513" y="5526081"/>
            <a:ext cx="10358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Calibration trigger</a:t>
            </a:r>
            <a:endParaRPr lang="sv-SE" sz="900" dirty="0"/>
          </a:p>
        </p:txBody>
      </p:sp>
      <p:sp>
        <p:nvSpPr>
          <p:cNvPr id="106" name="Oval 105"/>
          <p:cNvSpPr/>
          <p:nvPr/>
        </p:nvSpPr>
        <p:spPr>
          <a:xfrm>
            <a:off x="3391587" y="5144522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Oval 87"/>
          <p:cNvSpPr/>
          <p:nvPr/>
        </p:nvSpPr>
        <p:spPr>
          <a:xfrm>
            <a:off x="6073096" y="5208056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Oval 88"/>
          <p:cNvSpPr/>
          <p:nvPr/>
        </p:nvSpPr>
        <p:spPr>
          <a:xfrm>
            <a:off x="7218818" y="3376289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TextBox 95"/>
          <p:cNvSpPr txBox="1"/>
          <p:nvPr/>
        </p:nvSpPr>
        <p:spPr>
          <a:xfrm>
            <a:off x="6906724" y="2348880"/>
            <a:ext cx="689612" cy="43088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Position </a:t>
            </a:r>
          </a:p>
          <a:p>
            <a:r>
              <a:rPr lang="en-GB" sz="1100" dirty="0" smtClean="0"/>
              <a:t>Interlock</a:t>
            </a:r>
            <a:endParaRPr lang="sv-SE" sz="1100" dirty="0"/>
          </a:p>
        </p:txBody>
      </p:sp>
      <p:cxnSp>
        <p:nvCxnSpPr>
          <p:cNvPr id="7" name="Straight Arrow Connector 6"/>
          <p:cNvCxnSpPr>
            <a:stCxn id="89" idx="0"/>
            <a:endCxn id="96" idx="2"/>
          </p:cNvCxnSpPr>
          <p:nvPr/>
        </p:nvCxnSpPr>
        <p:spPr>
          <a:xfrm flipH="1" flipV="1">
            <a:off x="7251530" y="2779767"/>
            <a:ext cx="3292" cy="5965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07" idx="3"/>
            <a:endCxn id="18" idx="1"/>
          </p:cNvCxnSpPr>
          <p:nvPr/>
        </p:nvCxnSpPr>
        <p:spPr>
          <a:xfrm>
            <a:off x="1836878" y="1789703"/>
            <a:ext cx="1900639" cy="43438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52702" y="1651203"/>
            <a:ext cx="1584176" cy="27699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Phase Reference Line</a:t>
            </a:r>
            <a:endParaRPr lang="sv-SE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2987824" y="2420888"/>
            <a:ext cx="425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Ref</a:t>
            </a:r>
            <a:endParaRPr lang="sv-SE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3737517" y="1998230"/>
            <a:ext cx="175201" cy="451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1" name="Straight Arrow Connector 110"/>
          <p:cNvCxnSpPr>
            <a:stCxn id="18" idx="3"/>
            <a:endCxn id="31" idx="2"/>
          </p:cNvCxnSpPr>
          <p:nvPr/>
        </p:nvCxnSpPr>
        <p:spPr>
          <a:xfrm flipV="1">
            <a:off x="3912718" y="2223515"/>
            <a:ext cx="454200" cy="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31" idx="6"/>
            <a:endCxn id="93" idx="2"/>
          </p:cNvCxnSpPr>
          <p:nvPr/>
        </p:nvCxnSpPr>
        <p:spPr>
          <a:xfrm flipV="1">
            <a:off x="4870974" y="2223099"/>
            <a:ext cx="325357" cy="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t="1793"/>
          <a:stretch/>
        </p:blipFill>
        <p:spPr bwMode="auto">
          <a:xfrm>
            <a:off x="314948" y="3092215"/>
            <a:ext cx="955300" cy="102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" name="Elbow Connector 144"/>
          <p:cNvCxnSpPr>
            <a:stCxn id="143" idx="0"/>
            <a:endCxn id="152" idx="2"/>
          </p:cNvCxnSpPr>
          <p:nvPr/>
        </p:nvCxnSpPr>
        <p:spPr>
          <a:xfrm rot="16200000" flipH="1">
            <a:off x="610938" y="3273875"/>
            <a:ext cx="1139114" cy="775795"/>
          </a:xfrm>
          <a:prstGeom prst="bentConnector4">
            <a:avLst>
              <a:gd name="adj1" fmla="val -20068"/>
              <a:gd name="adj2" fmla="val 807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stCxn id="143" idx="2"/>
            <a:endCxn id="154" idx="2"/>
          </p:cNvCxnSpPr>
          <p:nvPr/>
        </p:nvCxnSpPr>
        <p:spPr>
          <a:xfrm rot="16200000" flipH="1">
            <a:off x="1003920" y="3904775"/>
            <a:ext cx="353150" cy="7757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163" idx="6"/>
            <a:endCxn id="153" idx="2"/>
          </p:cNvCxnSpPr>
          <p:nvPr/>
        </p:nvCxnSpPr>
        <p:spPr>
          <a:xfrm>
            <a:off x="972103" y="3621763"/>
            <a:ext cx="596290" cy="7240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ounded Rectangle 148"/>
          <p:cNvSpPr/>
          <p:nvPr/>
        </p:nvSpPr>
        <p:spPr>
          <a:xfrm>
            <a:off x="1568393" y="4019423"/>
            <a:ext cx="877715" cy="541457"/>
          </a:xfrm>
          <a:prstGeom prst="roundRect">
            <a:avLst>
              <a:gd name="adj" fmla="val 7198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0" name="Oval 149"/>
          <p:cNvSpPr/>
          <p:nvPr/>
        </p:nvSpPr>
        <p:spPr>
          <a:xfrm>
            <a:off x="1568393" y="4065895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2" name="Oval 151"/>
          <p:cNvSpPr/>
          <p:nvPr/>
        </p:nvSpPr>
        <p:spPr>
          <a:xfrm>
            <a:off x="1568393" y="4188739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3" name="Oval 152"/>
          <p:cNvSpPr/>
          <p:nvPr/>
        </p:nvSpPr>
        <p:spPr>
          <a:xfrm>
            <a:off x="1568393" y="4303199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4" name="Oval 153"/>
          <p:cNvSpPr/>
          <p:nvPr/>
        </p:nvSpPr>
        <p:spPr>
          <a:xfrm>
            <a:off x="1568393" y="4426658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5" name="Oval 154"/>
          <p:cNvSpPr/>
          <p:nvPr/>
        </p:nvSpPr>
        <p:spPr>
          <a:xfrm>
            <a:off x="2374100" y="4065376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6" name="Oval 155"/>
          <p:cNvSpPr/>
          <p:nvPr/>
        </p:nvSpPr>
        <p:spPr>
          <a:xfrm>
            <a:off x="2374100" y="4188220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7" name="Oval 156"/>
          <p:cNvSpPr/>
          <p:nvPr/>
        </p:nvSpPr>
        <p:spPr>
          <a:xfrm>
            <a:off x="2374100" y="4302680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8" name="Oval 157"/>
          <p:cNvSpPr/>
          <p:nvPr/>
        </p:nvSpPr>
        <p:spPr>
          <a:xfrm>
            <a:off x="2374100" y="4426139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9" name="Straight Arrow Connector 158"/>
          <p:cNvCxnSpPr>
            <a:stCxn id="150" idx="6"/>
            <a:endCxn id="155" idx="2"/>
          </p:cNvCxnSpPr>
          <p:nvPr/>
        </p:nvCxnSpPr>
        <p:spPr>
          <a:xfrm flipV="1">
            <a:off x="1640401" y="4107966"/>
            <a:ext cx="733699" cy="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52" idx="6"/>
            <a:endCxn id="156" idx="2"/>
          </p:cNvCxnSpPr>
          <p:nvPr/>
        </p:nvCxnSpPr>
        <p:spPr>
          <a:xfrm flipV="1">
            <a:off x="1640401" y="4230810"/>
            <a:ext cx="733699" cy="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3" idx="6"/>
            <a:endCxn id="157" idx="2"/>
          </p:cNvCxnSpPr>
          <p:nvPr/>
        </p:nvCxnSpPr>
        <p:spPr>
          <a:xfrm flipV="1">
            <a:off x="1640401" y="4345270"/>
            <a:ext cx="733699" cy="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54" idx="6"/>
            <a:endCxn id="158" idx="2"/>
          </p:cNvCxnSpPr>
          <p:nvPr/>
        </p:nvCxnSpPr>
        <p:spPr>
          <a:xfrm flipV="1">
            <a:off x="1640401" y="4468729"/>
            <a:ext cx="733699" cy="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900095" y="3585759"/>
            <a:ext cx="72008" cy="7200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4" name="Elbow Connector 163"/>
          <p:cNvCxnSpPr>
            <a:stCxn id="143" idx="1"/>
            <a:endCxn id="150" idx="2"/>
          </p:cNvCxnSpPr>
          <p:nvPr/>
        </p:nvCxnSpPr>
        <p:spPr>
          <a:xfrm rot="10800000" flipH="1" flipV="1">
            <a:off x="314947" y="3604157"/>
            <a:ext cx="1253445" cy="504328"/>
          </a:xfrm>
          <a:prstGeom prst="bentConnector5">
            <a:avLst>
              <a:gd name="adj1" fmla="val -18238"/>
              <a:gd name="adj2" fmla="val -146837"/>
              <a:gd name="adj3" fmla="val 881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>
            <a:off x="2479806" y="4073509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1" name="Oval 170"/>
          <p:cNvSpPr/>
          <p:nvPr/>
        </p:nvSpPr>
        <p:spPr>
          <a:xfrm>
            <a:off x="2479806" y="4179899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2" name="Oval 171"/>
          <p:cNvSpPr/>
          <p:nvPr/>
        </p:nvSpPr>
        <p:spPr>
          <a:xfrm>
            <a:off x="2479806" y="4295491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3" name="Oval 172"/>
          <p:cNvSpPr/>
          <p:nvPr/>
        </p:nvSpPr>
        <p:spPr>
          <a:xfrm>
            <a:off x="2479806" y="4404463"/>
            <a:ext cx="72008" cy="85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27" name="Right Arrow 8226"/>
          <p:cNvSpPr/>
          <p:nvPr/>
        </p:nvSpPr>
        <p:spPr>
          <a:xfrm>
            <a:off x="3604563" y="4396344"/>
            <a:ext cx="394303" cy="37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239" name="Elbow Connector 8238"/>
          <p:cNvCxnSpPr>
            <a:stCxn id="31" idx="4"/>
            <a:endCxn id="63" idx="0"/>
          </p:cNvCxnSpPr>
          <p:nvPr/>
        </p:nvCxnSpPr>
        <p:spPr>
          <a:xfrm rot="5400000">
            <a:off x="3818216" y="3175013"/>
            <a:ext cx="1500200" cy="101261"/>
          </a:xfrm>
          <a:prstGeom prst="bentConnector3">
            <a:avLst>
              <a:gd name="adj1" fmla="val 52344"/>
            </a:avLst>
          </a:prstGeom>
          <a:ln w="254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1" name="Elbow Connector 8240"/>
          <p:cNvCxnSpPr>
            <a:stCxn id="93" idx="4"/>
            <a:endCxn id="8214" idx="0"/>
          </p:cNvCxnSpPr>
          <p:nvPr/>
        </p:nvCxnSpPr>
        <p:spPr>
          <a:xfrm rot="16200000" flipH="1">
            <a:off x="4691849" y="3231637"/>
            <a:ext cx="1829389" cy="316368"/>
          </a:xfrm>
          <a:prstGeom prst="bentConnector3">
            <a:avLst>
              <a:gd name="adj1" fmla="val 42951"/>
            </a:avLst>
          </a:prstGeom>
          <a:ln w="254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>
            <a:stCxn id="18" idx="2"/>
            <a:endCxn id="116" idx="0"/>
          </p:cNvCxnSpPr>
          <p:nvPr/>
        </p:nvCxnSpPr>
        <p:spPr>
          <a:xfrm rot="5400000">
            <a:off x="2916740" y="2589067"/>
            <a:ext cx="1047510" cy="769247"/>
          </a:xfrm>
          <a:prstGeom prst="bentConnector3">
            <a:avLst>
              <a:gd name="adj1" fmla="val 22021"/>
            </a:avLst>
          </a:prstGeom>
          <a:ln w="254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cxnSp>
        <p:nvCxnSpPr>
          <p:cNvPr id="110" name="Straight Arrow Connector 109"/>
          <p:cNvCxnSpPr/>
          <p:nvPr/>
        </p:nvCxnSpPr>
        <p:spPr>
          <a:xfrm flipH="1" flipV="1">
            <a:off x="6776787" y="6297365"/>
            <a:ext cx="9264" cy="2622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1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5" y="2712308"/>
            <a:ext cx="5712221" cy="396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noProof="0" dirty="0" smtClean="0"/>
              <a:t>BPM Electronics</a:t>
            </a:r>
            <a:br>
              <a:rPr lang="en-GB" sz="2400" noProof="0" dirty="0" smtClean="0"/>
            </a:br>
            <a:r>
              <a:rPr lang="en-GB" sz="1600" dirty="0" smtClean="0"/>
              <a:t>System architecture</a:t>
            </a:r>
            <a:endParaRPr lang="en-GB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9093" y="6427886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2052540" y="1811812"/>
            <a:ext cx="504056" cy="504056"/>
            <a:chOff x="5292080" y="4149080"/>
            <a:chExt cx="504056" cy="504056"/>
          </a:xfrm>
        </p:grpSpPr>
        <p:sp>
          <p:nvSpPr>
            <p:cNvPr id="22" name="Oval 21"/>
            <p:cNvSpPr/>
            <p:nvPr/>
          </p:nvSpPr>
          <p:spPr>
            <a:xfrm>
              <a:off x="5292080" y="4149080"/>
              <a:ext cx="504056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366685" y="4285986"/>
              <a:ext cx="313508" cy="230244"/>
            </a:xfrm>
            <a:custGeom>
              <a:avLst/>
              <a:gdLst>
                <a:gd name="connsiteX0" fmla="*/ 0 w 313508"/>
                <a:gd name="connsiteY0" fmla="*/ 414191 h 776959"/>
                <a:gd name="connsiteX1" fmla="*/ 84908 w 313508"/>
                <a:gd name="connsiteY1" fmla="*/ 9242 h 776959"/>
                <a:gd name="connsiteX2" fmla="*/ 235131 w 313508"/>
                <a:gd name="connsiteY2" fmla="*/ 766888 h 776959"/>
                <a:gd name="connsiteX3" fmla="*/ 313508 w 313508"/>
                <a:gd name="connsiteY3" fmla="*/ 375002 h 77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508" h="776959">
                  <a:moveTo>
                    <a:pt x="0" y="414191"/>
                  </a:moveTo>
                  <a:cubicBezTo>
                    <a:pt x="22860" y="182325"/>
                    <a:pt x="45720" y="-49541"/>
                    <a:pt x="84908" y="9242"/>
                  </a:cubicBezTo>
                  <a:cubicBezTo>
                    <a:pt x="124096" y="68025"/>
                    <a:pt x="197031" y="705928"/>
                    <a:pt x="235131" y="766888"/>
                  </a:cubicBezTo>
                  <a:cubicBezTo>
                    <a:pt x="273231" y="827848"/>
                    <a:pt x="293369" y="601425"/>
                    <a:pt x="313508" y="37500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34821" y="1399285"/>
            <a:ext cx="75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Local </a:t>
            </a:r>
          </a:p>
          <a:p>
            <a:pPr algn="ctr"/>
            <a:r>
              <a:rPr lang="en-GB" sz="1200" dirty="0" smtClean="0"/>
              <a:t>oscillator</a:t>
            </a:r>
            <a:endParaRPr lang="sv-SE" sz="1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881953" y="1811396"/>
            <a:ext cx="504056" cy="504056"/>
            <a:chOff x="5292080" y="4149080"/>
            <a:chExt cx="504056" cy="504056"/>
          </a:xfrm>
        </p:grpSpPr>
        <p:sp>
          <p:nvSpPr>
            <p:cNvPr id="44" name="Oval 43"/>
            <p:cNvSpPr/>
            <p:nvPr/>
          </p:nvSpPr>
          <p:spPr>
            <a:xfrm>
              <a:off x="5292080" y="4149080"/>
              <a:ext cx="504056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366685" y="4285986"/>
              <a:ext cx="313508" cy="230244"/>
            </a:xfrm>
            <a:custGeom>
              <a:avLst/>
              <a:gdLst>
                <a:gd name="connsiteX0" fmla="*/ 0 w 313508"/>
                <a:gd name="connsiteY0" fmla="*/ 414191 h 776959"/>
                <a:gd name="connsiteX1" fmla="*/ 84908 w 313508"/>
                <a:gd name="connsiteY1" fmla="*/ 9242 h 776959"/>
                <a:gd name="connsiteX2" fmla="*/ 235131 w 313508"/>
                <a:gd name="connsiteY2" fmla="*/ 766888 h 776959"/>
                <a:gd name="connsiteX3" fmla="*/ 313508 w 313508"/>
                <a:gd name="connsiteY3" fmla="*/ 375002 h 77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508" h="776959">
                  <a:moveTo>
                    <a:pt x="0" y="414191"/>
                  </a:moveTo>
                  <a:cubicBezTo>
                    <a:pt x="22860" y="182325"/>
                    <a:pt x="45720" y="-49541"/>
                    <a:pt x="84908" y="9242"/>
                  </a:cubicBezTo>
                  <a:cubicBezTo>
                    <a:pt x="124096" y="68025"/>
                    <a:pt x="197031" y="705928"/>
                    <a:pt x="235131" y="766888"/>
                  </a:cubicBezTo>
                  <a:cubicBezTo>
                    <a:pt x="273231" y="827848"/>
                    <a:pt x="293369" y="601425"/>
                    <a:pt x="313508" y="37500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774955" y="1366101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Sampling </a:t>
            </a:r>
          </a:p>
          <a:p>
            <a:pPr algn="ctr"/>
            <a:r>
              <a:rPr lang="en-GB" sz="1200" dirty="0" smtClean="0"/>
              <a:t>clock</a:t>
            </a:r>
            <a:endParaRPr lang="sv-SE" sz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1825440" y="1340768"/>
            <a:ext cx="1816653" cy="1040364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972313" y="2079844"/>
            <a:ext cx="0" cy="46440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973926" y="1630117"/>
            <a:ext cx="689612" cy="43088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Position </a:t>
            </a:r>
          </a:p>
          <a:p>
            <a:r>
              <a:rPr lang="en-GB" sz="1100" dirty="0" smtClean="0"/>
              <a:t>Interlock</a:t>
            </a:r>
            <a:endParaRPr lang="sv-SE" sz="1100" dirty="0"/>
          </a:p>
        </p:txBody>
      </p:sp>
      <p:sp>
        <p:nvSpPr>
          <p:cNvPr id="81" name="TextBox 80"/>
          <p:cNvSpPr txBox="1"/>
          <p:nvPr/>
        </p:nvSpPr>
        <p:spPr>
          <a:xfrm>
            <a:off x="11907" y="1925908"/>
            <a:ext cx="1584176" cy="27699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Phase Reference Line</a:t>
            </a:r>
            <a:endParaRPr lang="sv-SE" sz="1200" dirty="0"/>
          </a:p>
        </p:txBody>
      </p:sp>
      <p:cxnSp>
        <p:nvCxnSpPr>
          <p:cNvPr id="84" name="Straight Arrow Connector 83"/>
          <p:cNvCxnSpPr>
            <a:stCxn id="81" idx="3"/>
            <a:endCxn id="22" idx="2"/>
          </p:cNvCxnSpPr>
          <p:nvPr/>
        </p:nvCxnSpPr>
        <p:spPr>
          <a:xfrm flipV="1">
            <a:off x="1596083" y="2063840"/>
            <a:ext cx="456457" cy="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2" idx="6"/>
            <a:endCxn id="44" idx="2"/>
          </p:cNvCxnSpPr>
          <p:nvPr/>
        </p:nvCxnSpPr>
        <p:spPr>
          <a:xfrm flipV="1">
            <a:off x="2556596" y="2063424"/>
            <a:ext cx="325357" cy="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2304568" y="2315452"/>
            <a:ext cx="2945" cy="4575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3127506" y="2315452"/>
            <a:ext cx="2945" cy="4575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465603" y="1803842"/>
            <a:ext cx="1013419" cy="2616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Timing System</a:t>
            </a:r>
          </a:p>
        </p:txBody>
      </p:sp>
      <p:cxnSp>
        <p:nvCxnSpPr>
          <p:cNvPr id="122" name="Straight Arrow Connector 121"/>
          <p:cNvCxnSpPr>
            <a:endCxn id="78" idx="2"/>
          </p:cNvCxnSpPr>
          <p:nvPr/>
        </p:nvCxnSpPr>
        <p:spPr>
          <a:xfrm flipV="1">
            <a:off x="6318732" y="2061004"/>
            <a:ext cx="0" cy="5359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BPM </a:t>
            </a:r>
            <a:r>
              <a:rPr lang="en-GB" sz="2400" dirty="0" smtClean="0"/>
              <a:t>Electronics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Functionalities</a:t>
            </a:r>
            <a:endParaRPr lang="en-GB" sz="1200" dirty="0"/>
          </a:p>
          <a:p>
            <a:r>
              <a:rPr lang="en-GB" sz="1600" dirty="0" smtClean="0"/>
              <a:t>ADC raw data at a rate of Fs (in general, ~88 MHz is used)</a:t>
            </a:r>
          </a:p>
          <a:p>
            <a:r>
              <a:rPr lang="en-GB" sz="1600" dirty="0" smtClean="0"/>
              <a:t>Data decimation: amplitudes and phases for all the BPM channels and reference</a:t>
            </a:r>
          </a:p>
          <a:p>
            <a:r>
              <a:rPr lang="en-GB" sz="1600" dirty="0" smtClean="0"/>
              <a:t>BPM Phase measurements relative to phase reference line</a:t>
            </a:r>
          </a:p>
          <a:p>
            <a:r>
              <a:rPr lang="en-GB" sz="1600" dirty="0" smtClean="0"/>
              <a:t>BPM Position measurements</a:t>
            </a:r>
          </a:p>
          <a:p>
            <a:endParaRPr lang="en-GB" sz="1600" dirty="0"/>
          </a:p>
          <a:p>
            <a:endParaRPr lang="en-GB" sz="1600" dirty="0" smtClean="0"/>
          </a:p>
          <a:p>
            <a:pPr lvl="1"/>
            <a:endParaRPr lang="en-GB" sz="1400" dirty="0"/>
          </a:p>
          <a:p>
            <a:pPr lvl="1"/>
            <a:endParaRPr lang="en-GB" sz="1400" dirty="0" smtClean="0"/>
          </a:p>
          <a:p>
            <a:pPr lvl="1"/>
            <a:endParaRPr lang="en-GB" sz="1000" dirty="0"/>
          </a:p>
          <a:p>
            <a:pPr lvl="1"/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2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258295" cy="29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noProof="0" dirty="0" smtClean="0"/>
              <a:t>BPM Electronics</a:t>
            </a:r>
            <a:br>
              <a:rPr lang="en-GB" sz="2400" noProof="0" dirty="0" smtClean="0"/>
            </a:br>
            <a:r>
              <a:rPr lang="en-GB" sz="1600" dirty="0" smtClean="0"/>
              <a:t>System architecture</a:t>
            </a:r>
            <a:endParaRPr lang="en-GB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9093" y="6427886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pic>
        <p:nvPicPr>
          <p:cNvPr id="25" name="Picture 24" descr="C:\Users\rafaelbaron\Documents\BPM\BPMv13_tests_KU\raw_data_ff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4078615" cy="299695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1972816"/>
          </a:xfrm>
        </p:spPr>
        <p:txBody>
          <a:bodyPr>
            <a:normAutofit/>
          </a:bodyPr>
          <a:lstStyle/>
          <a:p>
            <a:r>
              <a:rPr lang="en-GB" sz="1600" dirty="0"/>
              <a:t>ADC raw data</a:t>
            </a:r>
          </a:p>
          <a:p>
            <a:pPr lvl="1"/>
            <a:r>
              <a:rPr lang="en-GB" sz="1600" dirty="0" smtClean="0"/>
              <a:t>Data </a:t>
            </a:r>
            <a:r>
              <a:rPr lang="en-GB" sz="1600" dirty="0"/>
              <a:t>at ~88 MHz with no digital processing</a:t>
            </a:r>
            <a:endParaRPr lang="sv-SE" sz="1600" dirty="0"/>
          </a:p>
          <a:p>
            <a:pPr lvl="1"/>
            <a:endParaRPr lang="en-GB" sz="16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44008" y="3861048"/>
            <a:ext cx="1080120" cy="14984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0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258295" cy="29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noProof="0" dirty="0" smtClean="0"/>
              <a:t>BPM Electronics</a:t>
            </a:r>
            <a:br>
              <a:rPr lang="en-GB" sz="2400" noProof="0" dirty="0" smtClean="0"/>
            </a:br>
            <a:r>
              <a:rPr lang="en-GB" sz="1600" dirty="0" smtClean="0"/>
              <a:t>System architecture</a:t>
            </a:r>
            <a:endParaRPr lang="en-GB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9093" y="6427886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6980" y="4725144"/>
            <a:ext cx="3575248" cy="1972816"/>
          </a:xfrm>
        </p:spPr>
        <p:txBody>
          <a:bodyPr>
            <a:normAutofit/>
          </a:bodyPr>
          <a:lstStyle/>
          <a:p>
            <a:r>
              <a:rPr lang="en-GB" sz="1600" dirty="0" smtClean="0"/>
              <a:t>Decimated single channel phases and amplitudes</a:t>
            </a:r>
            <a:endParaRPr lang="en-GB" sz="1600" dirty="0"/>
          </a:p>
          <a:p>
            <a:pPr lvl="1"/>
            <a:r>
              <a:rPr lang="en-GB" sz="1600" dirty="0" smtClean="0"/>
              <a:t>Data </a:t>
            </a:r>
            <a:r>
              <a:rPr lang="en-GB" sz="1600" dirty="0"/>
              <a:t>at </a:t>
            </a:r>
            <a:r>
              <a:rPr lang="en-GB" sz="1600" dirty="0" smtClean="0"/>
              <a:t>~</a:t>
            </a:r>
            <a:r>
              <a:rPr lang="en-GB" sz="1600" dirty="0"/>
              <a:t>5</a:t>
            </a:r>
            <a:r>
              <a:rPr lang="en-GB" sz="1600" dirty="0" smtClean="0"/>
              <a:t> </a:t>
            </a:r>
            <a:r>
              <a:rPr lang="en-GB" sz="1600" dirty="0"/>
              <a:t>MHz with </a:t>
            </a:r>
            <a:r>
              <a:rPr lang="en-GB" sz="1600" dirty="0" smtClean="0"/>
              <a:t>digital processing</a:t>
            </a:r>
          </a:p>
          <a:p>
            <a:pPr lvl="1"/>
            <a:r>
              <a:rPr lang="en-GB" sz="1600" dirty="0" smtClean="0"/>
              <a:t>~2.5 MHz signal bandwidth</a:t>
            </a:r>
            <a:endParaRPr lang="sv-SE" sz="1600" dirty="0"/>
          </a:p>
          <a:p>
            <a:pPr lvl="1"/>
            <a:endParaRPr lang="en-GB" sz="16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83768" y="4077072"/>
            <a:ext cx="2160240" cy="100811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032448" cy="302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2964"/>
            <a:ext cx="3960440" cy="296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2483768" y="3645024"/>
            <a:ext cx="2312640" cy="21602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258295" cy="29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noProof="0" dirty="0" smtClean="0"/>
              <a:t>BPM Electronics</a:t>
            </a:r>
            <a:br>
              <a:rPr lang="en-GB" sz="2400" noProof="0" dirty="0" smtClean="0"/>
            </a:br>
            <a:r>
              <a:rPr lang="en-GB" sz="1600" dirty="0" smtClean="0"/>
              <a:t>System architecture</a:t>
            </a:r>
            <a:endParaRPr lang="en-GB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9093" y="6427886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6980" y="4725144"/>
            <a:ext cx="3575248" cy="1972816"/>
          </a:xfrm>
        </p:spPr>
        <p:txBody>
          <a:bodyPr>
            <a:normAutofit/>
          </a:bodyPr>
          <a:lstStyle/>
          <a:p>
            <a:r>
              <a:rPr lang="en-GB" sz="1600" dirty="0" smtClean="0"/>
              <a:t>Phase of each BPM relative to reference line</a:t>
            </a:r>
            <a:endParaRPr lang="en-GB" sz="1600" dirty="0"/>
          </a:p>
          <a:p>
            <a:pPr lvl="1"/>
            <a:r>
              <a:rPr lang="en-GB" sz="1600" dirty="0" smtClean="0"/>
              <a:t>Data </a:t>
            </a:r>
            <a:r>
              <a:rPr lang="en-GB" sz="1600" dirty="0"/>
              <a:t>at </a:t>
            </a:r>
            <a:r>
              <a:rPr lang="en-GB" sz="1600" dirty="0" smtClean="0"/>
              <a:t>~</a:t>
            </a:r>
            <a:r>
              <a:rPr lang="en-GB" sz="1600" dirty="0"/>
              <a:t>5</a:t>
            </a:r>
            <a:r>
              <a:rPr lang="en-GB" sz="1600" dirty="0" smtClean="0"/>
              <a:t> </a:t>
            </a:r>
            <a:r>
              <a:rPr lang="en-GB" sz="1600" dirty="0"/>
              <a:t>MHz with </a:t>
            </a:r>
            <a:r>
              <a:rPr lang="en-GB" sz="1600" dirty="0" smtClean="0"/>
              <a:t>digital processing</a:t>
            </a:r>
          </a:p>
          <a:p>
            <a:pPr lvl="1"/>
            <a:r>
              <a:rPr lang="en-GB" sz="1600" dirty="0" smtClean="0"/>
              <a:t>~ 2.5 MHz input signal bandwidth</a:t>
            </a:r>
            <a:endParaRPr lang="sv-SE" sz="1600" dirty="0"/>
          </a:p>
          <a:p>
            <a:pPr lvl="1"/>
            <a:endParaRPr lang="en-GB" sz="16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59832" y="3501008"/>
            <a:ext cx="230425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2" y="1484784"/>
            <a:ext cx="3913972" cy="293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08759"/>
            <a:ext cx="3242558" cy="243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8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258295" cy="29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noProof="0" dirty="0" smtClean="0"/>
              <a:t>BPM Electronics</a:t>
            </a:r>
            <a:br>
              <a:rPr lang="en-GB" sz="2400" noProof="0" dirty="0" smtClean="0"/>
            </a:br>
            <a:r>
              <a:rPr lang="en-GB" sz="1600" dirty="0" smtClean="0"/>
              <a:t>System architecture</a:t>
            </a:r>
            <a:endParaRPr lang="en-GB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9093" y="6427886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6980" y="4725144"/>
            <a:ext cx="3575248" cy="1972816"/>
          </a:xfrm>
        </p:spPr>
        <p:txBody>
          <a:bodyPr>
            <a:normAutofit/>
          </a:bodyPr>
          <a:lstStyle/>
          <a:p>
            <a:r>
              <a:rPr lang="en-GB" sz="1600" dirty="0" smtClean="0"/>
              <a:t>Position X and Y of each BPM </a:t>
            </a:r>
          </a:p>
          <a:p>
            <a:pPr lvl="1"/>
            <a:r>
              <a:rPr lang="en-GB" sz="1600" dirty="0" smtClean="0"/>
              <a:t>Data </a:t>
            </a:r>
            <a:r>
              <a:rPr lang="en-GB" sz="1600" dirty="0"/>
              <a:t>at </a:t>
            </a:r>
            <a:r>
              <a:rPr lang="en-GB" sz="1600" dirty="0" smtClean="0"/>
              <a:t>~</a:t>
            </a:r>
            <a:r>
              <a:rPr lang="en-GB" sz="1600" dirty="0"/>
              <a:t>5</a:t>
            </a:r>
            <a:r>
              <a:rPr lang="en-GB" sz="1600" dirty="0" smtClean="0"/>
              <a:t> </a:t>
            </a:r>
            <a:r>
              <a:rPr lang="en-GB" sz="1600" dirty="0"/>
              <a:t>MHz with </a:t>
            </a:r>
            <a:r>
              <a:rPr lang="en-GB" sz="1600" dirty="0" smtClean="0"/>
              <a:t>digital processing</a:t>
            </a:r>
          </a:p>
          <a:p>
            <a:pPr lvl="1"/>
            <a:r>
              <a:rPr lang="en-GB" sz="1600" dirty="0" smtClean="0"/>
              <a:t>~ 2.5 MHz input signal bandwidth</a:t>
            </a:r>
          </a:p>
          <a:p>
            <a:pPr lvl="1"/>
            <a:r>
              <a:rPr lang="en-GB" sz="1600" dirty="0" smtClean="0"/>
              <a:t>Position interlock capability</a:t>
            </a:r>
            <a:endParaRPr lang="sv-SE" sz="1600" dirty="0"/>
          </a:p>
          <a:p>
            <a:pPr lvl="1"/>
            <a:endParaRPr lang="en-GB" sz="16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63888" y="3861048"/>
            <a:ext cx="1368152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62" y="1340768"/>
            <a:ext cx="3785413" cy="283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rafaelbaron\Documents\BPM\BPMv13_tests_KU\pos_f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90" y="4178418"/>
            <a:ext cx="3572776" cy="26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419872" y="2672241"/>
            <a:ext cx="1368152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0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37344</TotalTime>
  <Words>372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BPM Electronics Conceptual Design Review  BPM Test results</vt:lpstr>
      <vt:lpstr>BPM Electronics design</vt:lpstr>
      <vt:lpstr>BPM system design</vt:lpstr>
      <vt:lpstr>BPM Electronics System architecture</vt:lpstr>
      <vt:lpstr>BPM Electronics</vt:lpstr>
      <vt:lpstr>BPM Electronics System architecture</vt:lpstr>
      <vt:lpstr>BPM Electronics System architecture</vt:lpstr>
      <vt:lpstr>BPM Electronics System architecture</vt:lpstr>
      <vt:lpstr>BPM Electronics System architecture</vt:lpstr>
      <vt:lpstr>BPM Electronics System architecture</vt:lpstr>
      <vt:lpstr>BPM Electronics System architecture</vt:lpstr>
      <vt:lpstr>PowerPoint Presentation</vt:lpstr>
    </vt:vector>
  </TitlesOfParts>
  <Manager>Henrik.Carling@esss.se</Manager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Henrik.Carling@esss.se</dc:creator>
  <cp:lastModifiedBy>Rafael Baron</cp:lastModifiedBy>
  <cp:revision>508</cp:revision>
  <dcterms:created xsi:type="dcterms:W3CDTF">2013-10-29T16:05:10Z</dcterms:created>
  <dcterms:modified xsi:type="dcterms:W3CDTF">2017-05-22T20:07:36Z</dcterms:modified>
</cp:coreProperties>
</file>