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85" r:id="rId4"/>
    <p:sldId id="260" r:id="rId5"/>
    <p:sldId id="283" r:id="rId6"/>
    <p:sldId id="259" r:id="rId7"/>
    <p:sldId id="288" r:id="rId8"/>
    <p:sldId id="287" r:id="rId9"/>
    <p:sldId id="286" r:id="rId10"/>
    <p:sldId id="290" r:id="rId11"/>
    <p:sldId id="289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5" autoAdjust="0"/>
    <p:restoredTop sz="94602" autoAdjust="0"/>
  </p:normalViewPr>
  <p:slideViewPr>
    <p:cSldViewPr>
      <p:cViewPr varScale="1">
        <p:scale>
          <a:sx n="79" d="100"/>
          <a:sy n="79" d="100"/>
        </p:scale>
        <p:origin x="-19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22/05/17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22/05/17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22/05/17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22/05/17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22/05/17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22/05/17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jn\Dropbox\ESS\00%20Work%20other%202017\BPM%20CDR\Macintosh%20HD:Users:ajn:Dropbox:ESS:00%20Work%20other%202017:LO:LO_Board_Spec_1.4.docx!OLE_LINK1" TargetMode="External"/><Relationship Id="rId4" Type="http://schemas.openxmlformats.org/officeDocument/2006/relationships/image" Target="../media/image9.emf"/><Relationship Id="rId5" Type="http://schemas.openxmlformats.org/officeDocument/2006/relationships/oleObject" Target="file:///\\localhost\Users\ajn\Dropbox\ESS\00%20Work%20other%202017\BPM%20CDR\Macintosh%20HD:Users:ajn:Dropbox:ESS:00%20Work%20other%202017:LO:LO_Board_Spec_1.4.docx!OLE_LINK2" TargetMode="External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LLRF for RF review</a:t>
            </a:r>
            <a:br>
              <a:rPr lang="en-US" dirty="0" smtClean="0"/>
            </a:br>
            <a:r>
              <a:rPr lang="en-US" dirty="0" smtClean="0"/>
              <a:t>11-12 May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Anders J Johansson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Lund University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v.1.1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5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RTM spec.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Table </a:t>
            </a:r>
            <a:r>
              <a:rPr lang="en-US" sz="1600" b="1" dirty="0"/>
              <a:t>4: LO signal absolute phase noise requirements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 smtClean="0"/>
              <a:t>Table </a:t>
            </a:r>
            <a:r>
              <a:rPr lang="en-US" sz="1600" b="1" dirty="0"/>
              <a:t>5: CLK signal phase noise requirements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191400"/>
              </p:ext>
            </p:extLst>
          </p:nvPr>
        </p:nvGraphicFramePr>
        <p:xfrm>
          <a:off x="1331640" y="3976092"/>
          <a:ext cx="5626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5626100" imgH="1181100" progId="Word.Document.12">
                  <p:link updateAutomatic="1"/>
                </p:oleObj>
              </mc:Choice>
              <mc:Fallback>
                <p:oleObj name="Document" r:id="rId3" imgW="5626100" imgH="1181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3976092"/>
                        <a:ext cx="56261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195529"/>
              </p:ext>
            </p:extLst>
          </p:nvPr>
        </p:nvGraphicFramePr>
        <p:xfrm>
          <a:off x="1331640" y="2132856"/>
          <a:ext cx="5626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5" imgW="5626100" imgH="1181100" progId="Word.Document.12">
                  <p:link updateAutomatic="1"/>
                </p:oleObj>
              </mc:Choice>
              <mc:Fallback>
                <p:oleObj name="Document" r:id="rId5" imgW="5626100" imgH="1181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2132856"/>
                        <a:ext cx="56261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8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of LO-RTM (etc.) 30-31 May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Picture 2" descr="C:\Downloads\tde-ajo\Downloads\IMG_50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5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LLRF system : General </a:t>
            </a:r>
            <a:r>
              <a:rPr lang="sv-SE" dirty="0" err="1" smtClean="0"/>
              <a:t>view</a:t>
            </a:r>
            <a:endParaRPr lang="sv-SE" dirty="0"/>
          </a:p>
        </p:txBody>
      </p:sp>
      <p:pic>
        <p:nvPicPr>
          <p:cNvPr id="5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04" y="1551920"/>
            <a:ext cx="8147905" cy="5034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6767" y="3613476"/>
            <a:ext cx="590224" cy="196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3682" y="2035615"/>
            <a:ext cx="1036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Klystron HV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97792" y="2402671"/>
            <a:ext cx="11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current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891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7828039" y="3982065"/>
            <a:ext cx="1112762" cy="27024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sv-SE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LLRF </a:t>
            </a:r>
            <a:r>
              <a:rPr lang="sv-SE" dirty="0" err="1" smtClean="0"/>
              <a:t>architecture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9" cy="4525963"/>
          </a:xfrm>
        </p:spPr>
        <p:txBody>
          <a:bodyPr>
            <a:normAutofit/>
          </a:bodyPr>
          <a:lstStyle/>
          <a:p>
            <a:r>
              <a:rPr lang="sv-SE" dirty="0" err="1" smtClean="0"/>
              <a:t>Procedures</a:t>
            </a:r>
            <a:r>
              <a:rPr lang="sv-SE" dirty="0" smtClean="0"/>
              <a:t> </a:t>
            </a:r>
          </a:p>
          <a:p>
            <a:pPr lvl="1"/>
            <a:r>
              <a:rPr lang="sv-SE" dirty="0" err="1" smtClean="0"/>
              <a:t>Schemes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involves</a:t>
            </a:r>
            <a:r>
              <a:rPr lang="sv-SE" dirty="0" smtClean="0"/>
              <a:t> </a:t>
            </a:r>
            <a:r>
              <a:rPr lang="sv-SE" dirty="0" err="1" smtClean="0"/>
              <a:t>longer</a:t>
            </a:r>
            <a:r>
              <a:rPr lang="sv-SE" dirty="0" smtClean="0"/>
              <a:t> </a:t>
            </a:r>
            <a:r>
              <a:rPr lang="sv-SE" dirty="0" err="1" smtClean="0"/>
              <a:t>times</a:t>
            </a:r>
            <a:r>
              <a:rPr lang="sv-SE" dirty="0" smtClean="0"/>
              <a:t> and </a:t>
            </a:r>
            <a:r>
              <a:rPr lang="sv-SE" dirty="0" err="1" smtClean="0"/>
              <a:t>multiple</a:t>
            </a:r>
            <a:r>
              <a:rPr lang="sv-SE" dirty="0" smtClean="0"/>
              <a:t> </a:t>
            </a:r>
            <a:r>
              <a:rPr lang="sv-SE" dirty="0" err="1" smtClean="0"/>
              <a:t>pulses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Algorithms</a:t>
            </a:r>
            <a:endParaRPr lang="sv-SE" dirty="0"/>
          </a:p>
          <a:p>
            <a:pPr lvl="1"/>
            <a:r>
              <a:rPr lang="sv-SE" dirty="0" err="1" smtClean="0"/>
              <a:t>Updates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takes</a:t>
            </a:r>
            <a:r>
              <a:rPr lang="sv-SE" dirty="0" smtClean="0"/>
              <a:t> </a:t>
            </a:r>
            <a:r>
              <a:rPr lang="sv-SE" dirty="0" err="1" smtClean="0"/>
              <a:t>place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pulses</a:t>
            </a:r>
            <a:r>
              <a:rPr lang="sv-SE" dirty="0" smtClean="0"/>
              <a:t> (68 </a:t>
            </a:r>
            <a:r>
              <a:rPr lang="sv-SE" dirty="0" err="1" smtClean="0"/>
              <a:t>ms</a:t>
            </a:r>
            <a:r>
              <a:rPr lang="sv-SE" dirty="0" smtClean="0"/>
              <a:t>).</a:t>
            </a:r>
          </a:p>
          <a:p>
            <a:r>
              <a:rPr lang="sv-SE" dirty="0" err="1" smtClean="0"/>
              <a:t>Functions</a:t>
            </a:r>
            <a:endParaRPr lang="sv-SE" dirty="0" smtClean="0"/>
          </a:p>
          <a:p>
            <a:pPr lvl="1"/>
            <a:r>
              <a:rPr lang="sv-SE" dirty="0" smtClean="0"/>
              <a:t>Real-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r>
              <a:rPr lang="sv-SE" dirty="0" smtClean="0"/>
              <a:t> </a:t>
            </a:r>
            <a:r>
              <a:rPr lang="sv-SE" dirty="0" err="1" smtClean="0"/>
              <a:t>within</a:t>
            </a:r>
            <a:r>
              <a:rPr lang="sv-SE" dirty="0" smtClean="0"/>
              <a:t> a </a:t>
            </a:r>
            <a:r>
              <a:rPr lang="sv-SE" dirty="0" err="1" smtClean="0"/>
              <a:t>pulse</a:t>
            </a:r>
            <a:r>
              <a:rPr lang="sv-SE" dirty="0" smtClean="0"/>
              <a:t> (3.5 </a:t>
            </a:r>
            <a:r>
              <a:rPr lang="sv-SE" dirty="0" err="1" smtClean="0"/>
              <a:t>ms</a:t>
            </a:r>
            <a:r>
              <a:rPr lang="sv-SE" dirty="0" smtClean="0"/>
              <a:t>).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80695" y="4941169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sv-SE" dirty="0" err="1" smtClean="0"/>
              <a:t>Functions</a:t>
            </a:r>
            <a:endParaRPr lang="sv-SE" dirty="0" smtClean="0"/>
          </a:p>
          <a:p>
            <a:pPr algn="ctr"/>
            <a:r>
              <a:rPr lang="sv-SE" i="1" dirty="0" err="1" smtClean="0"/>
              <a:t>Firmware</a:t>
            </a:r>
            <a:endParaRPr lang="sv-SE" i="1" dirty="0"/>
          </a:p>
        </p:txBody>
      </p:sp>
      <p:sp>
        <p:nvSpPr>
          <p:cNvPr id="24" name="Rounded Rectangle 23"/>
          <p:cNvSpPr/>
          <p:nvPr/>
        </p:nvSpPr>
        <p:spPr>
          <a:xfrm>
            <a:off x="6084168" y="3284985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sv-SE" dirty="0" err="1" smtClean="0"/>
              <a:t>Algorithms</a:t>
            </a:r>
            <a:endParaRPr lang="sv-SE" dirty="0" smtClean="0"/>
          </a:p>
          <a:p>
            <a:pPr algn="ctr"/>
            <a:r>
              <a:rPr lang="sv-SE" i="1" dirty="0" smtClean="0"/>
              <a:t>Software</a:t>
            </a:r>
            <a:endParaRPr lang="sv-SE" i="1" dirty="0"/>
          </a:p>
        </p:txBody>
      </p:sp>
      <p:sp>
        <p:nvSpPr>
          <p:cNvPr id="25" name="Rounded Rectangle 24"/>
          <p:cNvSpPr/>
          <p:nvPr/>
        </p:nvSpPr>
        <p:spPr>
          <a:xfrm>
            <a:off x="6108129" y="1628801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sv-SE" dirty="0" err="1" smtClean="0"/>
              <a:t>Procedures</a:t>
            </a:r>
            <a:endParaRPr lang="sv-SE" dirty="0" smtClean="0"/>
          </a:p>
          <a:p>
            <a:pPr algn="ctr"/>
            <a:r>
              <a:rPr lang="sv-SE" i="1" dirty="0" smtClean="0"/>
              <a:t>Scripts</a:t>
            </a:r>
          </a:p>
        </p:txBody>
      </p:sp>
      <p:cxnSp>
        <p:nvCxnSpPr>
          <p:cNvPr id="29" name="Straight Arrow Connector 28"/>
          <p:cNvCxnSpPr>
            <a:stCxn id="25" idx="2"/>
          </p:cNvCxnSpPr>
          <p:nvPr/>
        </p:nvCxnSpPr>
        <p:spPr>
          <a:xfrm>
            <a:off x="7332265" y="2852936"/>
            <a:ext cx="0" cy="43204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08304" y="4509120"/>
            <a:ext cx="0" cy="43204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00443" y="2901594"/>
            <a:ext cx="646311" cy="338544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600" dirty="0"/>
              <a:t>EPICS</a:t>
            </a:r>
            <a:endParaRPr lang="sv-SE" dirty="0"/>
          </a:p>
        </p:txBody>
      </p:sp>
      <p:sp>
        <p:nvSpPr>
          <p:cNvPr id="33" name="TextBox 32"/>
          <p:cNvSpPr txBox="1"/>
          <p:nvPr/>
        </p:nvSpPr>
        <p:spPr>
          <a:xfrm>
            <a:off x="6658499" y="4555868"/>
            <a:ext cx="553837" cy="338544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600" dirty="0" err="1"/>
              <a:t>PCIe</a:t>
            </a:r>
            <a:endParaRPr lang="sv-SE" dirty="0"/>
          </a:p>
        </p:txBody>
      </p:sp>
      <p:sp>
        <p:nvSpPr>
          <p:cNvPr id="34" name="TextBox 33"/>
          <p:cNvSpPr txBox="1"/>
          <p:nvPr/>
        </p:nvSpPr>
        <p:spPr>
          <a:xfrm>
            <a:off x="6117630" y="4941168"/>
            <a:ext cx="689141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FPGA</a:t>
            </a:r>
            <a:endParaRPr lang="sv-SE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7629" y="3284984"/>
            <a:ext cx="575077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CPU</a:t>
            </a:r>
            <a:endParaRPr lang="sv-SE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7629" y="1619508"/>
            <a:ext cx="575077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CPU</a:t>
            </a:r>
            <a:endParaRPr lang="sv-SE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796136" y="3284985"/>
            <a:ext cx="0" cy="295232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5338522" y="4634554"/>
            <a:ext cx="659135" cy="40009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2000" dirty="0">
                <a:solidFill>
                  <a:srgbClr val="0070C0"/>
                </a:solidFill>
              </a:rPr>
              <a:t>LLRF</a:t>
            </a:r>
            <a:endParaRPr lang="sv-S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42" y="4354870"/>
            <a:ext cx="1145100" cy="11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42" y="3068961"/>
            <a:ext cx="1145100" cy="11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786338" y="4725144"/>
            <a:ext cx="1319313" cy="0"/>
          </a:xfrm>
          <a:prstGeom prst="straightConnector1">
            <a:avLst/>
          </a:prstGeom>
          <a:ln w="38100">
            <a:solidFill>
              <a:srgbClr val="92D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786338" y="3429000"/>
            <a:ext cx="1319313" cy="0"/>
          </a:xfrm>
          <a:prstGeom prst="straightConnector1">
            <a:avLst/>
          </a:prstGeom>
          <a:ln w="38100">
            <a:solidFill>
              <a:srgbClr val="92D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08" y="4376186"/>
            <a:ext cx="1124099" cy="11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08" y="3068961"/>
            <a:ext cx="1124099" cy="11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08" y="5600322"/>
            <a:ext cx="1124099" cy="11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1" y="2970318"/>
            <a:ext cx="956442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400" dirty="0"/>
              <a:t>FPGA/ADC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9611" y="4258392"/>
            <a:ext cx="364182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400" dirty="0"/>
              <a:t>PZ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5866" y="4275340"/>
            <a:ext cx="57703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400" dirty="0"/>
              <a:t>FPGA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11" y="656201"/>
            <a:ext cx="1124099" cy="11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77360" y="548680"/>
            <a:ext cx="48831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400" dirty="0"/>
              <a:t>CPU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92" y="1789118"/>
            <a:ext cx="1124099" cy="11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59608" y="1673760"/>
            <a:ext cx="676793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400" dirty="0"/>
              <a:t>Timing</a:t>
            </a:r>
            <a:endParaRPr lang="sv-SE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3163" y="2564904"/>
            <a:ext cx="2232248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74822" y="2195572"/>
            <a:ext cx="817406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dirty="0" smtClean="0"/>
              <a:t>Timing</a:t>
            </a:r>
            <a:endParaRPr lang="sv-SE" dirty="0"/>
          </a:p>
        </p:txBody>
      </p:sp>
      <p:sp>
        <p:nvSpPr>
          <p:cNvPr id="22" name="TextBox 21"/>
          <p:cNvSpPr txBox="1"/>
          <p:nvPr/>
        </p:nvSpPr>
        <p:spPr>
          <a:xfrm>
            <a:off x="2993142" y="5507940"/>
            <a:ext cx="54573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400" dirty="0"/>
              <a:t>MCH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41154" y="6196662"/>
            <a:ext cx="2232248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7178" y="5883888"/>
            <a:ext cx="1519684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400" dirty="0"/>
              <a:t>EPICS, Supervision 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3809505" y="1268760"/>
            <a:ext cx="28803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97538" y="1268760"/>
            <a:ext cx="0" cy="489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809505" y="2366636"/>
            <a:ext cx="28803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809505" y="3662780"/>
            <a:ext cx="28803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809505" y="4958924"/>
            <a:ext cx="28803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809507" y="2492897"/>
            <a:ext cx="432048" cy="9832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41554" y="2492896"/>
            <a:ext cx="0" cy="260544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786337" y="3801208"/>
            <a:ext cx="455217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786337" y="5098336"/>
            <a:ext cx="455217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6041754" y="3588304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041754" y="3887682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004492" y="3381627"/>
            <a:ext cx="1351632" cy="46165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200" dirty="0"/>
              <a:t>Modulator </a:t>
            </a:r>
            <a:r>
              <a:rPr lang="sv-SE" sz="1200" dirty="0" err="1"/>
              <a:t>voltage</a:t>
            </a:r>
            <a:r>
              <a:rPr lang="sv-SE" sz="1200" dirty="0"/>
              <a:t> </a:t>
            </a:r>
          </a:p>
          <a:p>
            <a:r>
              <a:rPr lang="sv-SE" sz="1200" dirty="0" err="1"/>
              <a:t>Spare</a:t>
            </a:r>
            <a:endParaRPr lang="sv-SE" dirty="0"/>
          </a:p>
        </p:txBody>
      </p:sp>
      <p:sp>
        <p:nvSpPr>
          <p:cNvPr id="64" name="TextBox 63"/>
          <p:cNvSpPr txBox="1"/>
          <p:nvPr/>
        </p:nvSpPr>
        <p:spPr>
          <a:xfrm>
            <a:off x="7000883" y="3727081"/>
            <a:ext cx="150945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200" dirty="0" err="1"/>
              <a:t>Vectormodulator</a:t>
            </a:r>
            <a:r>
              <a:rPr lang="sv-SE" sz="1200" dirty="0"/>
              <a:t> </a:t>
            </a:r>
            <a:r>
              <a:rPr lang="sv-SE" sz="1200" dirty="0" err="1"/>
              <a:t>out</a:t>
            </a:r>
            <a:endParaRPr lang="sv-SE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6041754" y="4653136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041754" y="4869160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6041754" y="5085184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029053" y="4489225"/>
            <a:ext cx="633487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200" dirty="0" err="1"/>
              <a:t>Piezo</a:t>
            </a:r>
            <a:r>
              <a:rPr lang="sv-SE" sz="1200" dirty="0"/>
              <a:t> 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029053" y="4715292"/>
            <a:ext cx="633487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200" dirty="0" err="1"/>
              <a:t>Piezo</a:t>
            </a:r>
            <a:r>
              <a:rPr lang="sv-SE" sz="1200" dirty="0"/>
              <a:t>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49866" y="4946125"/>
            <a:ext cx="699886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200" dirty="0"/>
              <a:t>Monitor</a:t>
            </a:r>
            <a:endParaRPr lang="sv-SE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809506" y="1484784"/>
            <a:ext cx="648072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457580" y="1484785"/>
            <a:ext cx="1" cy="4933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3809506" y="2636912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3786337" y="3906422"/>
            <a:ext cx="6596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3786338" y="5213750"/>
            <a:ext cx="671241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786338" y="6417824"/>
            <a:ext cx="671241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000135" y="1700808"/>
            <a:ext cx="748" cy="16561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7004494" y="171939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6997126" y="191683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6997126" y="2132856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7004493" y="2348880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7013371" y="2564904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7022249" y="2780928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7031127" y="2979196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7040989" y="318634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416160" y="1529175"/>
            <a:ext cx="1364456" cy="181587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400" dirty="0" err="1"/>
              <a:t>Phase</a:t>
            </a:r>
            <a:r>
              <a:rPr lang="sv-SE" sz="1400" dirty="0"/>
              <a:t> </a:t>
            </a:r>
            <a:r>
              <a:rPr lang="sv-SE" sz="1400" dirty="0" err="1"/>
              <a:t>referense</a:t>
            </a:r>
            <a:endParaRPr lang="sv-SE" sz="1400" dirty="0"/>
          </a:p>
          <a:p>
            <a:r>
              <a:rPr lang="sv-SE" sz="1400" dirty="0" err="1"/>
              <a:t>Cavity</a:t>
            </a:r>
            <a:r>
              <a:rPr lang="sv-SE" sz="1400" dirty="0"/>
              <a:t> Pickup</a:t>
            </a:r>
          </a:p>
          <a:p>
            <a:r>
              <a:rPr lang="sv-SE" sz="1400" dirty="0"/>
              <a:t>VM </a:t>
            </a:r>
            <a:r>
              <a:rPr lang="sv-SE" sz="1400" dirty="0" err="1"/>
              <a:t>out</a:t>
            </a:r>
            <a:endParaRPr lang="sv-SE" sz="1400" dirty="0"/>
          </a:p>
          <a:p>
            <a:r>
              <a:rPr lang="sv-SE" sz="1400" dirty="0" err="1"/>
              <a:t>PreAmp</a:t>
            </a:r>
            <a:r>
              <a:rPr lang="sv-SE" sz="1400" dirty="0"/>
              <a:t> </a:t>
            </a:r>
            <a:r>
              <a:rPr lang="sv-SE" sz="1400" dirty="0" err="1"/>
              <a:t>Out</a:t>
            </a:r>
            <a:endParaRPr lang="sv-SE" sz="1400" dirty="0"/>
          </a:p>
          <a:p>
            <a:r>
              <a:rPr lang="sv-SE" sz="1400" dirty="0" err="1"/>
              <a:t>PowerAmp</a:t>
            </a:r>
            <a:r>
              <a:rPr lang="sv-SE" sz="1400" dirty="0"/>
              <a:t> </a:t>
            </a:r>
            <a:r>
              <a:rPr lang="sv-SE" sz="1400" dirty="0" err="1"/>
              <a:t>out</a:t>
            </a:r>
            <a:endParaRPr lang="sv-SE" sz="1400" dirty="0"/>
          </a:p>
          <a:p>
            <a:r>
              <a:rPr lang="sv-SE" sz="1400" dirty="0" err="1"/>
              <a:t>PowerAmp</a:t>
            </a:r>
            <a:r>
              <a:rPr lang="sv-SE" sz="1400" dirty="0"/>
              <a:t> </a:t>
            </a:r>
            <a:r>
              <a:rPr lang="sv-SE" sz="1400" dirty="0" err="1"/>
              <a:t>Refl</a:t>
            </a:r>
            <a:endParaRPr lang="sv-SE" sz="1400" dirty="0"/>
          </a:p>
          <a:p>
            <a:r>
              <a:rPr lang="sv-SE" sz="1400" dirty="0" err="1"/>
              <a:t>Cavity</a:t>
            </a:r>
            <a:r>
              <a:rPr lang="sv-SE" sz="1400" dirty="0"/>
              <a:t> In</a:t>
            </a:r>
          </a:p>
          <a:p>
            <a:r>
              <a:rPr lang="sv-SE" sz="1400" dirty="0" err="1"/>
              <a:t>Cavity</a:t>
            </a:r>
            <a:r>
              <a:rPr lang="sv-SE" sz="1400" dirty="0"/>
              <a:t> </a:t>
            </a:r>
            <a:r>
              <a:rPr lang="sv-SE" sz="1400" dirty="0" err="1"/>
              <a:t>Refl</a:t>
            </a:r>
            <a:endParaRPr lang="sv-SE" sz="1400" dirty="0"/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6041754" y="3716538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569146" y="4231325"/>
            <a:ext cx="7344816" cy="128590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v-SE"/>
          </a:p>
        </p:txBody>
      </p:sp>
      <p:sp>
        <p:nvSpPr>
          <p:cNvPr id="105" name="Rectangle 104"/>
          <p:cNvSpPr/>
          <p:nvPr/>
        </p:nvSpPr>
        <p:spPr>
          <a:xfrm>
            <a:off x="4943323" y="5753773"/>
            <a:ext cx="1148163" cy="31277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v-SE"/>
          </a:p>
        </p:txBody>
      </p:sp>
      <p:sp>
        <p:nvSpPr>
          <p:cNvPr id="106" name="Oval 105"/>
          <p:cNvSpPr/>
          <p:nvPr/>
        </p:nvSpPr>
        <p:spPr>
          <a:xfrm>
            <a:off x="5105650" y="5753773"/>
            <a:ext cx="296832" cy="31277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v-SE"/>
          </a:p>
        </p:txBody>
      </p:sp>
      <p:sp>
        <p:nvSpPr>
          <p:cNvPr id="110" name="Oval 109"/>
          <p:cNvSpPr/>
          <p:nvPr/>
        </p:nvSpPr>
        <p:spPr>
          <a:xfrm>
            <a:off x="5643320" y="5751012"/>
            <a:ext cx="296832" cy="31277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v-SE"/>
          </a:p>
        </p:txBody>
      </p:sp>
      <p:sp>
        <p:nvSpPr>
          <p:cNvPr id="107" name="TextBox 106"/>
          <p:cNvSpPr txBox="1"/>
          <p:nvPr/>
        </p:nvSpPr>
        <p:spPr>
          <a:xfrm>
            <a:off x="6109294" y="5725494"/>
            <a:ext cx="1304093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dirty="0" smtClean="0"/>
              <a:t>Fan </a:t>
            </a:r>
            <a:r>
              <a:rPr lang="sv-SE" dirty="0" err="1" smtClean="0"/>
              <a:t>Tray</a:t>
            </a:r>
            <a:r>
              <a:rPr lang="sv-SE" dirty="0" smtClean="0"/>
              <a:t> x 2</a:t>
            </a:r>
            <a:endParaRPr lang="sv-SE" dirty="0"/>
          </a:p>
        </p:txBody>
      </p:sp>
      <p:sp>
        <p:nvSpPr>
          <p:cNvPr id="108" name="Rectangle 107"/>
          <p:cNvSpPr/>
          <p:nvPr/>
        </p:nvSpPr>
        <p:spPr>
          <a:xfrm>
            <a:off x="4943323" y="6253221"/>
            <a:ext cx="662869" cy="27212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v-SE"/>
          </a:p>
        </p:txBody>
      </p:sp>
      <p:sp>
        <p:nvSpPr>
          <p:cNvPr id="113" name="TextBox 112"/>
          <p:cNvSpPr txBox="1"/>
          <p:nvPr/>
        </p:nvSpPr>
        <p:spPr>
          <a:xfrm>
            <a:off x="5678199" y="6204616"/>
            <a:ext cx="879397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dirty="0" smtClean="0"/>
              <a:t>PSU x 2</a:t>
            </a:r>
            <a:endParaRPr lang="sv-SE" dirty="0"/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4457579" y="5910160"/>
            <a:ext cx="485745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4464481" y="6417824"/>
            <a:ext cx="485745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683568" y="3645024"/>
            <a:ext cx="2232248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57179" y="3243127"/>
            <a:ext cx="1013974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dirty="0" smtClean="0"/>
              <a:t>Interlock</a:t>
            </a:r>
            <a:endParaRPr lang="sv-SE" dirty="0"/>
          </a:p>
        </p:txBody>
      </p:sp>
      <p:sp>
        <p:nvSpPr>
          <p:cNvPr id="121" name="TextBox 120"/>
          <p:cNvSpPr txBox="1"/>
          <p:nvPr/>
        </p:nvSpPr>
        <p:spPr>
          <a:xfrm>
            <a:off x="1640513" y="55186"/>
            <a:ext cx="4873580" cy="46165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2400" dirty="0"/>
              <a:t>352.21 MHz MTCA.4 </a:t>
            </a:r>
            <a:r>
              <a:rPr lang="sv-SE" sz="2400" dirty="0" err="1" smtClean="0"/>
              <a:t>example</a:t>
            </a:r>
            <a:r>
              <a:rPr lang="sv-SE" sz="2400" dirty="0" smtClean="0"/>
              <a:t> - </a:t>
            </a:r>
            <a:r>
              <a:rPr lang="sv-SE" sz="2400" dirty="0" err="1" smtClean="0"/>
              <a:t>Spoke</a:t>
            </a:r>
            <a:endParaRPr lang="sv-SE" sz="2400" dirty="0"/>
          </a:p>
        </p:txBody>
      </p:sp>
      <p:cxnSp>
        <p:nvCxnSpPr>
          <p:cNvPr id="122" name="Straight Arrow Connector 121"/>
          <p:cNvCxnSpPr/>
          <p:nvPr/>
        </p:nvCxnSpPr>
        <p:spPr>
          <a:xfrm flipH="1">
            <a:off x="3779913" y="6273808"/>
            <a:ext cx="864095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3779912" y="1386142"/>
            <a:ext cx="864095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644008" y="1386143"/>
            <a:ext cx="0" cy="48876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683290" y="609255"/>
            <a:ext cx="5814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688685" y="770533"/>
            <a:ext cx="58145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688685" y="927460"/>
            <a:ext cx="58145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688685" y="1099094"/>
            <a:ext cx="58145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7238114" y="476672"/>
            <a:ext cx="1449453" cy="861764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000" dirty="0"/>
              <a:t>CB </a:t>
            </a:r>
            <a:r>
              <a:rPr lang="sv-SE" sz="1000" dirty="0" err="1"/>
              <a:t>control</a:t>
            </a:r>
            <a:r>
              <a:rPr lang="sv-SE" sz="1000" dirty="0"/>
              <a:t> on backplane</a:t>
            </a:r>
          </a:p>
          <a:p>
            <a:r>
              <a:rPr lang="sv-SE" sz="1000" dirty="0"/>
              <a:t>Timing triggers</a:t>
            </a:r>
          </a:p>
          <a:p>
            <a:r>
              <a:rPr lang="sv-SE" sz="1000" dirty="0"/>
              <a:t>MCH supervision</a:t>
            </a:r>
          </a:p>
          <a:p>
            <a:r>
              <a:rPr lang="sv-SE" sz="1000" dirty="0" err="1"/>
              <a:t>External</a:t>
            </a:r>
            <a:r>
              <a:rPr lang="sv-SE" sz="1000" dirty="0"/>
              <a:t> I/O</a:t>
            </a:r>
          </a:p>
          <a:p>
            <a:r>
              <a:rPr lang="sv-SE" sz="1000" dirty="0"/>
              <a:t>Ethernet on backplane</a:t>
            </a:r>
          </a:p>
        </p:txBody>
      </p:sp>
      <p:cxnSp>
        <p:nvCxnSpPr>
          <p:cNvPr id="132" name="Straight Connector 131"/>
          <p:cNvCxnSpPr/>
          <p:nvPr/>
        </p:nvCxnSpPr>
        <p:spPr>
          <a:xfrm>
            <a:off x="6686867" y="1269250"/>
            <a:ext cx="5814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779913" y="6165304"/>
            <a:ext cx="34204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5274757" y="6525344"/>
            <a:ext cx="1" cy="21602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274757" y="6741368"/>
            <a:ext cx="19538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206459" y="6533058"/>
            <a:ext cx="1031031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dirty="0" smtClean="0"/>
              <a:t>230 V AC</a:t>
            </a:r>
            <a:endParaRPr lang="sv-SE" dirty="0"/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6041754" y="3461304"/>
            <a:ext cx="9583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7000135" y="1700808"/>
            <a:ext cx="748" cy="16561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7004494" y="171939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6997126" y="191683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6997126" y="2132856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7004493" y="2348880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7013371" y="2564904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7022249" y="2780928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7031127" y="2979196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7040989" y="318634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7416160" y="1529175"/>
            <a:ext cx="1364456" cy="181587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400" dirty="0" err="1"/>
              <a:t>Phase</a:t>
            </a:r>
            <a:r>
              <a:rPr lang="sv-SE" sz="1400" dirty="0"/>
              <a:t> </a:t>
            </a:r>
            <a:r>
              <a:rPr lang="sv-SE" sz="1400" dirty="0" err="1"/>
              <a:t>referense</a:t>
            </a:r>
            <a:endParaRPr lang="sv-SE" sz="1400" dirty="0"/>
          </a:p>
          <a:p>
            <a:r>
              <a:rPr lang="sv-SE" sz="1400" dirty="0" err="1"/>
              <a:t>Cavity</a:t>
            </a:r>
            <a:r>
              <a:rPr lang="sv-SE" sz="1400" dirty="0"/>
              <a:t> Pickup</a:t>
            </a:r>
          </a:p>
          <a:p>
            <a:r>
              <a:rPr lang="sv-SE" sz="1400" dirty="0"/>
              <a:t>VM </a:t>
            </a:r>
            <a:r>
              <a:rPr lang="sv-SE" sz="1400" dirty="0" err="1"/>
              <a:t>out</a:t>
            </a:r>
            <a:endParaRPr lang="sv-SE" sz="1400" dirty="0"/>
          </a:p>
          <a:p>
            <a:r>
              <a:rPr lang="sv-SE" sz="1400" dirty="0" err="1"/>
              <a:t>PreAmp</a:t>
            </a:r>
            <a:r>
              <a:rPr lang="sv-SE" sz="1400" dirty="0"/>
              <a:t> </a:t>
            </a:r>
            <a:r>
              <a:rPr lang="sv-SE" sz="1400" dirty="0" err="1"/>
              <a:t>Out</a:t>
            </a:r>
            <a:endParaRPr lang="sv-SE" sz="1400" dirty="0"/>
          </a:p>
          <a:p>
            <a:r>
              <a:rPr lang="sv-SE" sz="1400" dirty="0" err="1"/>
              <a:t>PowerAmp</a:t>
            </a:r>
            <a:r>
              <a:rPr lang="sv-SE" sz="1400" dirty="0"/>
              <a:t> </a:t>
            </a:r>
            <a:r>
              <a:rPr lang="sv-SE" sz="1400" dirty="0" err="1"/>
              <a:t>out</a:t>
            </a:r>
            <a:endParaRPr lang="sv-SE" sz="1400" dirty="0"/>
          </a:p>
          <a:p>
            <a:r>
              <a:rPr lang="sv-SE" sz="1400" dirty="0" err="1"/>
              <a:t>PowerAmp</a:t>
            </a:r>
            <a:r>
              <a:rPr lang="sv-SE" sz="1400" dirty="0"/>
              <a:t> </a:t>
            </a:r>
            <a:r>
              <a:rPr lang="sv-SE" sz="1400" dirty="0" err="1"/>
              <a:t>Refl</a:t>
            </a:r>
            <a:endParaRPr lang="sv-SE" sz="1400" dirty="0"/>
          </a:p>
          <a:p>
            <a:r>
              <a:rPr lang="sv-SE" sz="1400" dirty="0" err="1"/>
              <a:t>Cavity</a:t>
            </a:r>
            <a:r>
              <a:rPr lang="sv-SE" sz="1400" dirty="0"/>
              <a:t> In</a:t>
            </a:r>
          </a:p>
          <a:p>
            <a:r>
              <a:rPr lang="sv-SE" sz="1400" dirty="0" err="1"/>
              <a:t>Cavity</a:t>
            </a:r>
            <a:r>
              <a:rPr lang="sv-SE" sz="1400" dirty="0"/>
              <a:t> </a:t>
            </a:r>
            <a:r>
              <a:rPr lang="sv-SE" sz="1400" dirty="0" err="1"/>
              <a:t>Refl</a:t>
            </a:r>
            <a:endParaRPr lang="sv-SE" sz="1400" dirty="0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6688685" y="927460"/>
            <a:ext cx="58145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6688685" y="1099094"/>
            <a:ext cx="58145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686867" y="1269250"/>
            <a:ext cx="5814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6041756" y="3330358"/>
            <a:ext cx="51521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7000884" y="1700808"/>
            <a:ext cx="3608" cy="17992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7004494" y="1700808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6997126" y="191683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6997126" y="2132856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7004493" y="2348880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7013371" y="2564904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7022249" y="2780928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7031127" y="2979196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7040989" y="3186342"/>
            <a:ext cx="41278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7416160" y="1529175"/>
            <a:ext cx="1364456" cy="181587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400" dirty="0" err="1"/>
              <a:t>Phase</a:t>
            </a:r>
            <a:r>
              <a:rPr lang="sv-SE" sz="1400" dirty="0"/>
              <a:t> </a:t>
            </a:r>
            <a:r>
              <a:rPr lang="sv-SE" sz="1400" dirty="0" err="1"/>
              <a:t>referense</a:t>
            </a:r>
            <a:endParaRPr lang="sv-SE" sz="1400" dirty="0"/>
          </a:p>
          <a:p>
            <a:r>
              <a:rPr lang="sv-SE" sz="1400" dirty="0" err="1"/>
              <a:t>Cavity</a:t>
            </a:r>
            <a:r>
              <a:rPr lang="sv-SE" sz="1400" dirty="0"/>
              <a:t> Pickup</a:t>
            </a:r>
          </a:p>
          <a:p>
            <a:r>
              <a:rPr lang="sv-SE" sz="1400" dirty="0"/>
              <a:t>VM </a:t>
            </a:r>
            <a:r>
              <a:rPr lang="sv-SE" sz="1400" dirty="0" err="1"/>
              <a:t>out</a:t>
            </a:r>
            <a:endParaRPr lang="sv-SE" sz="1400" dirty="0"/>
          </a:p>
          <a:p>
            <a:r>
              <a:rPr lang="sv-SE" sz="1400" dirty="0" err="1"/>
              <a:t>PreAmp</a:t>
            </a:r>
            <a:r>
              <a:rPr lang="sv-SE" sz="1400" dirty="0"/>
              <a:t> </a:t>
            </a:r>
            <a:r>
              <a:rPr lang="sv-SE" sz="1400" dirty="0" err="1"/>
              <a:t>Out</a:t>
            </a:r>
            <a:endParaRPr lang="sv-SE" sz="1400" dirty="0"/>
          </a:p>
          <a:p>
            <a:r>
              <a:rPr lang="sv-SE" sz="1400" dirty="0" err="1"/>
              <a:t>PowerAmp</a:t>
            </a:r>
            <a:r>
              <a:rPr lang="sv-SE" sz="1400" dirty="0"/>
              <a:t> </a:t>
            </a:r>
            <a:r>
              <a:rPr lang="sv-SE" sz="1400" dirty="0" err="1"/>
              <a:t>out</a:t>
            </a:r>
            <a:endParaRPr lang="sv-SE" sz="1400" dirty="0"/>
          </a:p>
          <a:p>
            <a:r>
              <a:rPr lang="sv-SE" sz="1400" dirty="0" err="1"/>
              <a:t>PowerAmp</a:t>
            </a:r>
            <a:r>
              <a:rPr lang="sv-SE" sz="1400" dirty="0"/>
              <a:t> </a:t>
            </a:r>
            <a:r>
              <a:rPr lang="sv-SE" sz="1400" dirty="0" err="1"/>
              <a:t>Refl</a:t>
            </a:r>
            <a:endParaRPr lang="sv-SE" sz="1400" dirty="0"/>
          </a:p>
          <a:p>
            <a:r>
              <a:rPr lang="sv-SE" sz="1400" dirty="0" err="1"/>
              <a:t>Cavity</a:t>
            </a:r>
            <a:r>
              <a:rPr lang="sv-SE" sz="1400" dirty="0"/>
              <a:t> In</a:t>
            </a:r>
          </a:p>
          <a:p>
            <a:r>
              <a:rPr lang="sv-SE" sz="1400" dirty="0" err="1"/>
              <a:t>Cavity</a:t>
            </a:r>
            <a:r>
              <a:rPr lang="sv-SE" sz="1400" dirty="0"/>
              <a:t> </a:t>
            </a:r>
            <a:r>
              <a:rPr lang="sv-SE" sz="1400" dirty="0" err="1"/>
              <a:t>Refl</a:t>
            </a:r>
            <a:endParaRPr lang="sv-SE" sz="1400" dirty="0"/>
          </a:p>
        </p:txBody>
      </p:sp>
      <p:sp>
        <p:nvSpPr>
          <p:cNvPr id="148" name="Rectangle 147"/>
          <p:cNvSpPr/>
          <p:nvPr/>
        </p:nvSpPr>
        <p:spPr>
          <a:xfrm>
            <a:off x="5105650" y="1428226"/>
            <a:ext cx="950956" cy="92065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v-SE" dirty="0"/>
          </a:p>
        </p:txBody>
      </p:sp>
      <p:cxnSp>
        <p:nvCxnSpPr>
          <p:cNvPr id="149" name="Straight Arrow Connector 148"/>
          <p:cNvCxnSpPr/>
          <p:nvPr/>
        </p:nvCxnSpPr>
        <p:spPr>
          <a:xfrm flipH="1">
            <a:off x="6056608" y="1529174"/>
            <a:ext cx="119077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247378" y="1529174"/>
            <a:ext cx="0" cy="17163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5039333" y="1191211"/>
            <a:ext cx="107987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200" dirty="0"/>
              <a:t>LO-generation</a:t>
            </a:r>
            <a:endParaRPr lang="sv-SE" dirty="0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6041754" y="2195572"/>
            <a:ext cx="50608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6547840" y="2195573"/>
            <a:ext cx="0" cy="113878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068220" y="1895490"/>
            <a:ext cx="640074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200" dirty="0"/>
              <a:t>LO/REF</a:t>
            </a:r>
            <a:endParaRPr lang="sv-SE" dirty="0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6688685" y="1080510"/>
            <a:ext cx="58145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686867" y="1250666"/>
            <a:ext cx="5814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150860" y="2773404"/>
            <a:ext cx="834501" cy="52321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v-SE" sz="1400" dirty="0"/>
              <a:t>RF/VM</a:t>
            </a:r>
          </a:p>
          <a:p>
            <a:r>
              <a:rPr lang="sv-SE" sz="1400" dirty="0"/>
              <a:t>352 MHz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0226" y="4275340"/>
            <a:ext cx="1175983" cy="114104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2702293" y="4326969"/>
            <a:ext cx="1175983" cy="114104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5002759" y="1191250"/>
            <a:ext cx="1175983" cy="130164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074948">
            <a:off x="2876490" y="2224417"/>
            <a:ext cx="11096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Updated</a:t>
            </a:r>
            <a:endParaRPr lang="sv-SE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0" name="Rectangle 159"/>
          <p:cNvSpPr/>
          <p:nvPr/>
        </p:nvSpPr>
        <p:spPr>
          <a:xfrm rot="2074948">
            <a:off x="2804299" y="3465908"/>
            <a:ext cx="11096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Updated</a:t>
            </a:r>
            <a:endParaRPr lang="sv-SE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79988" y="1733677"/>
            <a:ext cx="3197333" cy="3418884"/>
            <a:chOff x="2879988" y="1733677"/>
            <a:chExt cx="3197333" cy="3418884"/>
          </a:xfrm>
        </p:grpSpPr>
        <p:sp>
          <p:nvSpPr>
            <p:cNvPr id="4" name="TextBox 3"/>
            <p:cNvSpPr txBox="1"/>
            <p:nvPr/>
          </p:nvSpPr>
          <p:spPr>
            <a:xfrm rot="2325438">
              <a:off x="2879988" y="4738157"/>
              <a:ext cx="871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In-Kind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 rot="2325438">
              <a:off x="5178708" y="4783229"/>
              <a:ext cx="871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In-Kind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 rot="2325438">
              <a:off x="5205906" y="1733677"/>
              <a:ext cx="871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In-Kind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7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7" grpId="0" animBg="1"/>
      <p:bldP spid="159" grpId="0" animBg="1"/>
      <p:bldP spid="3" grpId="0"/>
      <p:bldP spid="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62" y="1782406"/>
            <a:ext cx="4843638" cy="3632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0352" y="205071"/>
            <a:ext cx="3630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HW: RTM-Digitizer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1196752"/>
            <a:ext cx="107593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5*2 ADCs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5589633"/>
            <a:ext cx="112039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Kintex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Ultrascale</a:t>
            </a:r>
            <a:endParaRPr lang="en-US" dirty="0" smtClean="0"/>
          </a:p>
          <a:p>
            <a:r>
              <a:rPr lang="en-US" dirty="0" smtClean="0"/>
              <a:t>FPGA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6068301" y="4653137"/>
            <a:ext cx="260131" cy="9364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88355" y="6328297"/>
            <a:ext cx="115288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2GB DDR3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6872072" y="5031039"/>
            <a:ext cx="392723" cy="12972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11575" y="1017239"/>
            <a:ext cx="118878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Zone3</a:t>
            </a:r>
          </a:p>
          <a:p>
            <a:r>
              <a:rPr lang="en-US" dirty="0" smtClean="0"/>
              <a:t> connector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02042" y="5583437"/>
            <a:ext cx="1144865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Backplane</a:t>
            </a:r>
            <a:br>
              <a:rPr lang="en-US" dirty="0" smtClean="0"/>
            </a:br>
            <a:r>
              <a:rPr lang="en-US" dirty="0" smtClean="0"/>
              <a:t>connector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4774475" y="4653137"/>
            <a:ext cx="13550" cy="930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08867" y="5589633"/>
            <a:ext cx="101713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Optical</a:t>
            </a:r>
            <a:br>
              <a:rPr lang="en-US" dirty="0" smtClean="0"/>
            </a:br>
            <a:r>
              <a:rPr lang="en-US" dirty="0" smtClean="0"/>
              <a:t>interface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V="1">
            <a:off x="8217436" y="4509121"/>
            <a:ext cx="508569" cy="10805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r="12708"/>
          <a:stretch/>
        </p:blipFill>
        <p:spPr>
          <a:xfrm>
            <a:off x="6112" y="1878300"/>
            <a:ext cx="4194059" cy="320978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6328432" y="1566084"/>
            <a:ext cx="5672" cy="14762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5"/>
          <p:cNvCxnSpPr>
            <a:stCxn id="15" idx="2"/>
          </p:cNvCxnSpPr>
          <p:nvPr/>
        </p:nvCxnSpPr>
        <p:spPr>
          <a:xfrm>
            <a:off x="3705969" y="1663570"/>
            <a:ext cx="91408" cy="10551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3705969" y="1663570"/>
            <a:ext cx="1191156" cy="9290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6"/>
          <p:cNvSpPr txBox="1"/>
          <p:nvPr/>
        </p:nvSpPr>
        <p:spPr>
          <a:xfrm>
            <a:off x="1912696" y="5415135"/>
            <a:ext cx="1835311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Attenuators</a:t>
            </a:r>
            <a:br>
              <a:rPr lang="en-US" dirty="0" smtClean="0"/>
            </a:br>
            <a:r>
              <a:rPr lang="en-US" dirty="0" smtClean="0"/>
              <a:t>downconverters</a:t>
            </a:r>
          </a:p>
          <a:p>
            <a:r>
              <a:rPr lang="en-US" dirty="0" smtClean="0"/>
              <a:t>Vector modulator</a:t>
            </a:r>
            <a:endParaRPr lang="en-US" dirty="0"/>
          </a:p>
        </p:txBody>
      </p:sp>
      <p:cxnSp>
        <p:nvCxnSpPr>
          <p:cNvPr id="40" name="Straight Arrow Connector 17"/>
          <p:cNvCxnSpPr>
            <a:stCxn id="39" idx="0"/>
          </p:cNvCxnSpPr>
          <p:nvPr/>
        </p:nvCxnSpPr>
        <p:spPr>
          <a:xfrm flipH="1" flipV="1">
            <a:off x="1629293" y="4110268"/>
            <a:ext cx="1201059" cy="13048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4"/>
          <p:cNvSpPr txBox="1"/>
          <p:nvPr/>
        </p:nvSpPr>
        <p:spPr>
          <a:xfrm>
            <a:off x="1629293" y="1013550"/>
            <a:ext cx="129073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2*DC-signal</a:t>
            </a:r>
          </a:p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43" name="TextBox 14"/>
          <p:cNvSpPr txBox="1"/>
          <p:nvPr/>
        </p:nvSpPr>
        <p:spPr>
          <a:xfrm>
            <a:off x="163794" y="1017239"/>
            <a:ext cx="1279453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8*AC-signal</a:t>
            </a:r>
          </a:p>
          <a:p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44" name="Straight Arrow Connector 15"/>
          <p:cNvCxnSpPr>
            <a:stCxn id="42" idx="2"/>
          </p:cNvCxnSpPr>
          <p:nvPr/>
        </p:nvCxnSpPr>
        <p:spPr>
          <a:xfrm flipH="1">
            <a:off x="444644" y="1659881"/>
            <a:ext cx="1830018" cy="24503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5"/>
          <p:cNvCxnSpPr>
            <a:stCxn id="43" idx="2"/>
          </p:cNvCxnSpPr>
          <p:nvPr/>
        </p:nvCxnSpPr>
        <p:spPr>
          <a:xfrm flipH="1">
            <a:off x="344453" y="1663570"/>
            <a:ext cx="459068" cy="18008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8"/>
          <p:cNvSpPr txBox="1"/>
          <p:nvPr/>
        </p:nvSpPr>
        <p:spPr>
          <a:xfrm>
            <a:off x="7375057" y="1196752"/>
            <a:ext cx="5787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DAC</a:t>
            </a:r>
            <a:endParaRPr lang="en-US" dirty="0"/>
          </a:p>
        </p:txBody>
      </p:sp>
      <p:cxnSp>
        <p:nvCxnSpPr>
          <p:cNvPr id="26" name="Straight Arrow Connector 9"/>
          <p:cNvCxnSpPr>
            <a:stCxn id="25" idx="2"/>
          </p:cNvCxnSpPr>
          <p:nvPr/>
        </p:nvCxnSpPr>
        <p:spPr>
          <a:xfrm>
            <a:off x="7664431" y="1566084"/>
            <a:ext cx="44436" cy="11526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6"/>
          <p:cNvSpPr txBox="1"/>
          <p:nvPr/>
        </p:nvSpPr>
        <p:spPr>
          <a:xfrm>
            <a:off x="396780" y="5455126"/>
            <a:ext cx="1176411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Vector </a:t>
            </a:r>
          </a:p>
          <a:p>
            <a:r>
              <a:rPr lang="en-US" dirty="0" smtClean="0"/>
              <a:t>modulator </a:t>
            </a:r>
          </a:p>
          <a:p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32" name="Straight Arrow Connector 17"/>
          <p:cNvCxnSpPr>
            <a:stCxn id="30" idx="0"/>
          </p:cNvCxnSpPr>
          <p:nvPr/>
        </p:nvCxnSpPr>
        <p:spPr>
          <a:xfrm flipH="1" flipV="1">
            <a:off x="365637" y="2665037"/>
            <a:ext cx="619349" cy="27900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72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7" grpId="0" animBg="1"/>
      <p:bldP spid="19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Timing and </a:t>
            </a:r>
            <a:r>
              <a:rPr lang="sv-SE" dirty="0" err="1" smtClean="0"/>
              <a:t>Phase</a:t>
            </a:r>
            <a:r>
              <a:rPr lang="sv-SE" dirty="0" smtClean="0"/>
              <a:t> </a:t>
            </a:r>
            <a:r>
              <a:rPr lang="sv-SE" dirty="0" err="1" smtClean="0"/>
              <a:t>Reference</a:t>
            </a:r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09" y="2970966"/>
            <a:ext cx="5544616" cy="362920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MRF timing system in </a:t>
            </a:r>
            <a:r>
              <a:rPr lang="sv-SE" dirty="0" err="1" smtClean="0"/>
              <a:t>gallery</a:t>
            </a:r>
            <a:r>
              <a:rPr lang="sv-SE" dirty="0" smtClean="0"/>
              <a:t> </a:t>
            </a:r>
            <a:r>
              <a:rPr lang="sv-SE" dirty="0" err="1" smtClean="0"/>
              <a:t>distributes</a:t>
            </a:r>
            <a:r>
              <a:rPr lang="sv-SE" dirty="0" smtClean="0"/>
              <a:t> triggers.</a:t>
            </a:r>
          </a:p>
          <a:p>
            <a:r>
              <a:rPr lang="sv-SE" dirty="0" err="1" smtClean="0"/>
              <a:t>Phase</a:t>
            </a:r>
            <a:r>
              <a:rPr lang="sv-SE" dirty="0" smtClean="0"/>
              <a:t> </a:t>
            </a:r>
            <a:r>
              <a:rPr lang="sv-SE" dirty="0" err="1" smtClean="0"/>
              <a:t>reference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 in tunnel.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743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LO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 and CLK signals generated from the phase reference.</a:t>
            </a:r>
          </a:p>
          <a:p>
            <a:r>
              <a:rPr lang="en-US" dirty="0" smtClean="0"/>
              <a:t>Stand alone (pizza)-box for 352 MHz cavities.</a:t>
            </a:r>
          </a:p>
          <a:p>
            <a:pPr lvl="1"/>
            <a:r>
              <a:rPr lang="en-US" dirty="0" smtClean="0"/>
              <a:t>One for normal conducting, distributed in the gallery.</a:t>
            </a:r>
          </a:p>
          <a:p>
            <a:pPr lvl="1"/>
            <a:r>
              <a:rPr lang="en-US" dirty="0" smtClean="0"/>
              <a:t>One per four Spoke cavities, distributed in rack row.</a:t>
            </a:r>
          </a:p>
          <a:p>
            <a:r>
              <a:rPr lang="en-US" dirty="0" smtClean="0"/>
              <a:t>MTCA-integrated for 704 MHz cavities</a:t>
            </a:r>
          </a:p>
          <a:p>
            <a:pPr lvl="1"/>
            <a:r>
              <a:rPr lang="en-US" dirty="0" smtClean="0"/>
              <a:t>One per cavity and LLRF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051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generation RTM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Functional specification</a:t>
            </a:r>
            <a:endParaRPr lang="en-US" dirty="0"/>
          </a:p>
          <a:p>
            <a:r>
              <a:rPr lang="en-US" dirty="0"/>
              <a:t>The LO RTM module should fulfill the following functional requirements:</a:t>
            </a:r>
          </a:p>
          <a:p>
            <a:pPr lvl="0"/>
            <a:r>
              <a:rPr lang="en-US" dirty="0"/>
              <a:t>the module must be compliant with the MTCA.4 RTM specification,</a:t>
            </a:r>
          </a:p>
          <a:p>
            <a:pPr lvl="0"/>
            <a:r>
              <a:rPr lang="en-US" dirty="0"/>
              <a:t>the module can be mid-size or full-size,</a:t>
            </a:r>
          </a:p>
          <a:p>
            <a:pPr lvl="0"/>
            <a:r>
              <a:rPr lang="en-US" dirty="0"/>
              <a:t>the module shall provide 4 LO outputs,</a:t>
            </a:r>
          </a:p>
          <a:p>
            <a:pPr lvl="0"/>
            <a:r>
              <a:rPr lang="en-US" dirty="0"/>
              <a:t>the module shall synthesis the LO signal using direct analog synthesis scheme,</a:t>
            </a:r>
          </a:p>
          <a:p>
            <a:pPr lvl="0"/>
            <a:r>
              <a:rPr lang="en-US" dirty="0"/>
              <a:t>the module shall provide 4 clock outputs,</a:t>
            </a:r>
          </a:p>
          <a:p>
            <a:pPr lvl="0"/>
            <a:r>
              <a:rPr lang="en-US" dirty="0"/>
              <a:t>the module shall provide 1 reference output,</a:t>
            </a:r>
          </a:p>
          <a:p>
            <a:pPr lvl="0"/>
            <a:r>
              <a:rPr lang="en-US" dirty="0"/>
              <a:t>the configuration of the module should be performed remotely by the AMC module,</a:t>
            </a:r>
          </a:p>
          <a:p>
            <a:r>
              <a:rPr lang="en-US" dirty="0"/>
              <a:t>a monitoring output for clock and LO signal shall be provided.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58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5" name="Obraz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22698"/>
            <a:ext cx="576072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2799</TotalTime>
  <Words>458</Words>
  <Application>Microsoft Macintosh PowerPoint</Application>
  <PresentationFormat>On-screen Show (4:3)</PresentationFormat>
  <Paragraphs>140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\\localhost\Users\ajn\Dropbox\ESS\00 Work other 2017\BPM CDR\Macintosh HD:Users:ajn:Dropbox:ESS:00 Work other 2017:LO:LO_Board_Spec_1.4.docx!OLE_LINK1</vt:lpstr>
      <vt:lpstr>\\localhost\Users\ajn\Dropbox\ESS\00 Work other 2017\BPM CDR\Macintosh HD:Users:ajn:Dropbox:ESS:00 Work other 2017:LO:LO_Board_Spec_1.4.docx!OLE_LINK2</vt:lpstr>
      <vt:lpstr>LLRF for RF review 11-12 May 2017</vt:lpstr>
      <vt:lpstr>LLRF system : General view</vt:lpstr>
      <vt:lpstr>High level LLRF architecture</vt:lpstr>
      <vt:lpstr>PowerPoint Presentation</vt:lpstr>
      <vt:lpstr>PowerPoint Presentation</vt:lpstr>
      <vt:lpstr>Timing and Phase Reference</vt:lpstr>
      <vt:lpstr>LLRF LO generation</vt:lpstr>
      <vt:lpstr>LO generation RTM</vt:lpstr>
      <vt:lpstr>LO block diagram</vt:lpstr>
      <vt:lpstr>LO RTM spec.</vt:lpstr>
      <vt:lpstr>PDR of LO-RTM (etc.) 30-31 May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Sources</dc:title>
  <dc:creator>Microsoft Office User</dc:creator>
  <cp:lastModifiedBy>Anders Johansson</cp:lastModifiedBy>
  <cp:revision>53</cp:revision>
  <dcterms:created xsi:type="dcterms:W3CDTF">2017-05-08T11:21:18Z</dcterms:created>
  <dcterms:modified xsi:type="dcterms:W3CDTF">2017-05-23T09:03:01Z</dcterms:modified>
</cp:coreProperties>
</file>