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72" r:id="rId6"/>
    <p:sldId id="261" r:id="rId7"/>
    <p:sldId id="262" r:id="rId8"/>
    <p:sldId id="264" r:id="rId9"/>
    <p:sldId id="268" r:id="rId10"/>
    <p:sldId id="259" r:id="rId11"/>
    <p:sldId id="269" r:id="rId12"/>
    <p:sldId id="270" r:id="rId13"/>
    <p:sldId id="271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7" autoAdjust="0"/>
    <p:restoredTop sz="94676" autoAdjust="0"/>
  </p:normalViewPr>
  <p:slideViewPr>
    <p:cSldViewPr>
      <p:cViewPr varScale="1">
        <p:scale>
          <a:sx n="93" d="100"/>
          <a:sy n="93" d="100"/>
        </p:scale>
        <p:origin x="-22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21/05/17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IFC1411 can be</a:t>
            </a:r>
            <a:r>
              <a:rPr lang="en-GB" baseline="0" dirty="0" smtClean="0"/>
              <a:t> used with two FMCs! (i.e., both FMC slots are forward-facing)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21/05/17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21/05/17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21/05/17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21/05/17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21/05/17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Controls Infrastructure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Timo Korhonen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ICS Chief Engineer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21 May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IFC1420 layout overview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687" r="-109"/>
          <a:stretch/>
        </p:blipFill>
        <p:spPr>
          <a:xfrm>
            <a:off x="1338987" y="1600200"/>
            <a:ext cx="642910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52120" y="1916832"/>
            <a:ext cx="1368152" cy="18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BIS special</a:t>
            </a:r>
          </a:p>
          <a:p>
            <a:pPr algn="ctr"/>
            <a:r>
              <a:rPr lang="en-US" dirty="0" smtClean="0"/>
              <a:t>mezzanine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7664" y="1700808"/>
            <a:ext cx="4176464" cy="2160240"/>
          </a:xfrm>
          <a:prstGeom prst="rect">
            <a:avLst/>
          </a:prstGeom>
          <a:solidFill>
            <a:schemeClr val="bg1">
              <a:lumMod val="75000"/>
              <a:alpha val="8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ADC Mezzanine (1430)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8024" y="1844824"/>
            <a:ext cx="2160240" cy="1800200"/>
          </a:xfrm>
          <a:prstGeom prst="rect">
            <a:avLst/>
          </a:prstGeom>
          <a:solidFill>
            <a:schemeClr val="bg1">
              <a:lumMod val="65000"/>
              <a:alpha val="7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FMC slot #1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8024" y="4005064"/>
            <a:ext cx="2160240" cy="1800200"/>
          </a:xfrm>
          <a:prstGeom prst="rect">
            <a:avLst/>
          </a:prstGeom>
          <a:solidFill>
            <a:schemeClr val="bg1">
              <a:lumMod val="65000"/>
              <a:alpha val="7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FMC slot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1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platforms, status and </a:t>
            </a:r>
            <a:r>
              <a:rPr lang="en-GB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IFC1420</a:t>
            </a:r>
          </a:p>
          <a:p>
            <a:pPr lvl="1"/>
            <a:r>
              <a:rPr lang="en-US" dirty="0" smtClean="0"/>
              <a:t>Delays due to slow start of in-kind</a:t>
            </a:r>
          </a:p>
          <a:p>
            <a:pPr lvl="2"/>
            <a:r>
              <a:rPr lang="en-US" dirty="0" smtClean="0"/>
              <a:t>And ramp-up of internal resources</a:t>
            </a:r>
          </a:p>
          <a:p>
            <a:pPr lvl="2"/>
            <a:r>
              <a:rPr lang="en-US" dirty="0" smtClean="0"/>
              <a:t>On the other hand, too early design would have meant rework. </a:t>
            </a:r>
          </a:p>
          <a:p>
            <a:pPr lvl="1"/>
            <a:r>
              <a:rPr lang="en-US" dirty="0" smtClean="0"/>
              <a:t>CDR on Wednesday (May 23), prototype production scheduled for June</a:t>
            </a:r>
          </a:p>
          <a:p>
            <a:pPr lvl="2"/>
            <a:r>
              <a:rPr lang="en-US" dirty="0" smtClean="0"/>
              <a:t>Unless major obstacles show up in CDR</a:t>
            </a:r>
          </a:p>
          <a:p>
            <a:pPr lvl="1"/>
            <a:r>
              <a:rPr lang="en-US" dirty="0" smtClean="0"/>
              <a:t>Strong support from PSI (in-kind)</a:t>
            </a:r>
          </a:p>
          <a:p>
            <a:pPr lvl="2"/>
            <a:r>
              <a:rPr lang="en-US" dirty="0" smtClean="0"/>
              <a:t>1 FPGA engineer, 1 SW engineer full time, 2 more will be employed</a:t>
            </a:r>
          </a:p>
          <a:p>
            <a:pPr lvl="2"/>
            <a:r>
              <a:rPr lang="en-US" dirty="0" smtClean="0"/>
              <a:t>Part-time support of 7 more people (controls, LLRF, instrumentation)</a:t>
            </a:r>
          </a:p>
          <a:p>
            <a:pPr lvl="2"/>
            <a:r>
              <a:rPr lang="en-US" dirty="0" smtClean="0"/>
              <a:t>Use of PSI resources for analog characterization (in progress)</a:t>
            </a:r>
          </a:p>
          <a:p>
            <a:pPr lvl="2"/>
            <a:r>
              <a:rPr lang="en-US" dirty="0" smtClean="0"/>
              <a:t>Frees up internal staff for integration tasks</a:t>
            </a:r>
          </a:p>
          <a:p>
            <a:pPr lvl="1"/>
            <a:r>
              <a:rPr lang="en-US" dirty="0" smtClean="0"/>
              <a:t>Hardware also contributed in-kind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2437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272808" cy="1143000"/>
          </a:xfrm>
        </p:spPr>
        <p:txBody>
          <a:bodyPr/>
          <a:lstStyle/>
          <a:p>
            <a:r>
              <a:rPr lang="en-US" dirty="0" smtClean="0"/>
              <a:t>Preliminary results (same ADCs on a FMC)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>
          <a:xfrm>
            <a:off x="5148064" y="1761306"/>
            <a:ext cx="36004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lock </a:t>
            </a:r>
            <a:r>
              <a:rPr lang="en-US" dirty="0"/>
              <a:t>signal </a:t>
            </a:r>
            <a:r>
              <a:rPr lang="en-US" dirty="0" smtClean="0"/>
              <a:t> </a:t>
            </a:r>
            <a:r>
              <a:rPr lang="en-US" dirty="0"/>
              <a:t>generated with an IFR2042 signal generator and filtered by four cascaded Mini-circuits </a:t>
            </a:r>
            <a:r>
              <a:rPr lang="en-US" dirty="0" smtClean="0"/>
              <a:t>filters. </a:t>
            </a:r>
            <a:r>
              <a:rPr lang="en-US" dirty="0"/>
              <a:t>The IF signal </a:t>
            </a:r>
            <a:r>
              <a:rPr lang="en-US" dirty="0" smtClean="0"/>
              <a:t>is generated </a:t>
            </a:r>
            <a:r>
              <a:rPr lang="en-US" dirty="0"/>
              <a:t>with and ROHDE&amp;SCHWARZ </a:t>
            </a:r>
            <a:r>
              <a:rPr lang="en-US" dirty="0" smtClean="0"/>
              <a:t>SMA200 signal </a:t>
            </a:r>
            <a:r>
              <a:rPr lang="en-US" dirty="0"/>
              <a:t>generator and filtered by two cascaded Mini-circuits </a:t>
            </a:r>
            <a:r>
              <a:rPr lang="en-US" dirty="0" smtClean="0"/>
              <a:t>filters.  </a:t>
            </a:r>
          </a:p>
          <a:p>
            <a:r>
              <a:rPr lang="en-US" dirty="0" smtClean="0"/>
              <a:t>Data from ADC is acquired and </a:t>
            </a:r>
            <a:r>
              <a:rPr lang="en-US" dirty="0" err="1" smtClean="0"/>
              <a:t>analysed</a:t>
            </a:r>
            <a:r>
              <a:rPr lang="en-US" dirty="0" smtClean="0"/>
              <a:t> with </a:t>
            </a:r>
            <a:r>
              <a:rPr lang="en-US" dirty="0" err="1" smtClean="0"/>
              <a:t>Matlab</a:t>
            </a:r>
            <a:r>
              <a:rPr lang="en-US" dirty="0" smtClean="0"/>
              <a:t> scripts.</a:t>
            </a:r>
          </a:p>
          <a:p>
            <a:endParaRPr lang="en-US" dirty="0"/>
          </a:p>
          <a:p>
            <a:r>
              <a:rPr lang="en-US" dirty="0" smtClean="0"/>
              <a:t>Measurements can be easily reproduced. Exact specifications of frequencies of interest, etc. are required. These measurements are with </a:t>
            </a:r>
            <a:r>
              <a:rPr lang="en-US" dirty="0" err="1" smtClean="0"/>
              <a:t>SwissFEL</a:t>
            </a:r>
            <a:r>
              <a:rPr lang="en-US" dirty="0" smtClean="0"/>
              <a:t> LLRF parameters.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40"/>
            <a:ext cx="4511926" cy="34563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2558" y="5661248"/>
            <a:ext cx="3557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to be quoted – system in set-up</a:t>
            </a:r>
          </a:p>
          <a:p>
            <a:r>
              <a:rPr lang="en-US" dirty="0" smtClean="0"/>
              <a:t>Definitive results coming soon.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2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Network design done</a:t>
            </a:r>
          </a:p>
          <a:p>
            <a:pPr lvl="1"/>
            <a:r>
              <a:rPr lang="en-US" dirty="0" smtClean="0"/>
              <a:t>Technical (aka controls) network backbone</a:t>
            </a:r>
          </a:p>
          <a:p>
            <a:pPr lvl="1"/>
            <a:r>
              <a:rPr lang="en-US" dirty="0" smtClean="0"/>
              <a:t>State-of-the-art performance level</a:t>
            </a:r>
          </a:p>
          <a:p>
            <a:pPr lvl="1"/>
            <a:r>
              <a:rPr lang="en-US" dirty="0" smtClean="0"/>
              <a:t>Hardware in-kind contribution from Norway</a:t>
            </a:r>
          </a:p>
          <a:p>
            <a:pPr lvl="1"/>
            <a:r>
              <a:rPr lang="en-US" dirty="0" smtClean="0"/>
              <a:t>Installation, cabling is underway</a:t>
            </a:r>
          </a:p>
          <a:p>
            <a:pPr lvl="2"/>
            <a:r>
              <a:rPr lang="en-US" dirty="0" smtClean="0"/>
              <a:t>System-level connection details to be defined</a:t>
            </a:r>
          </a:p>
          <a:p>
            <a:r>
              <a:rPr lang="en-US" dirty="0" smtClean="0"/>
              <a:t>Some EPICS IOCs already running on site</a:t>
            </a:r>
          </a:p>
          <a:p>
            <a:pPr lvl="1"/>
            <a:r>
              <a:rPr lang="en-US" dirty="0" smtClean="0"/>
              <a:t>CF systems with PLCs</a:t>
            </a:r>
          </a:p>
          <a:p>
            <a:r>
              <a:rPr lang="en-US" dirty="0" smtClean="0"/>
              <a:t>Temporary control room being equipped</a:t>
            </a:r>
          </a:p>
          <a:p>
            <a:pPr lvl="1"/>
            <a:r>
              <a:rPr lang="en-US" dirty="0" smtClean="0"/>
              <a:t>As well as server infrastructure (also temporary until server room ready)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9468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Procurement and </a:t>
            </a:r>
            <a:r>
              <a:rPr lang="en-GB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3U Crate expected in June (new backplane, “custom”)</a:t>
            </a:r>
          </a:p>
          <a:p>
            <a:pPr lvl="1"/>
            <a:r>
              <a:rPr lang="en-US" dirty="0" smtClean="0"/>
              <a:t>No agreed “standard backplane” by the manufacturers (according to our discussions)</a:t>
            </a:r>
          </a:p>
          <a:p>
            <a:r>
              <a:rPr lang="en-US" dirty="0"/>
              <a:t>9</a:t>
            </a:r>
            <a:r>
              <a:rPr lang="en-US" dirty="0" smtClean="0"/>
              <a:t>U crate technically ready</a:t>
            </a:r>
          </a:p>
          <a:p>
            <a:r>
              <a:rPr lang="en-US" dirty="0" smtClean="0"/>
              <a:t>Need to go through a tendering process (3U and 9U)</a:t>
            </a:r>
          </a:p>
          <a:p>
            <a:pPr lvl="1"/>
            <a:r>
              <a:rPr lang="en-US" dirty="0" smtClean="0"/>
              <a:t>Resulting in a framework agreement</a:t>
            </a:r>
          </a:p>
          <a:p>
            <a:pPr lvl="1"/>
            <a:r>
              <a:rPr lang="en-US" dirty="0" smtClean="0"/>
              <a:t>Final delivery timetable to be defined</a:t>
            </a:r>
          </a:p>
          <a:p>
            <a:r>
              <a:rPr lang="en-US" dirty="0" smtClean="0"/>
              <a:t>Timing system components procurement in progress</a:t>
            </a:r>
          </a:p>
          <a:p>
            <a:pPr lvl="1"/>
            <a:r>
              <a:rPr lang="en-US" dirty="0" smtClean="0"/>
              <a:t>Backbone cabling design done, detail distribution TBD </a:t>
            </a:r>
          </a:p>
          <a:p>
            <a:r>
              <a:rPr lang="en-US" dirty="0" smtClean="0"/>
              <a:t>IFC1420 from in-kind partner as soon as FAR (final Article Review) done </a:t>
            </a:r>
            <a:r>
              <a:rPr lang="en-US" dirty="0"/>
              <a:t>+</a:t>
            </a:r>
            <a:r>
              <a:rPr lang="en-US" dirty="0" smtClean="0"/>
              <a:t> procurement time</a:t>
            </a:r>
          </a:p>
          <a:p>
            <a:pPr lvl="1"/>
            <a:r>
              <a:rPr lang="en-US" dirty="0" smtClean="0"/>
              <a:t>Need to decide how many and when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4677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Interface with Beam </a:t>
            </a:r>
            <a:r>
              <a:rPr lang="en-GB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0180" y="1772816"/>
            <a:ext cx="368275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From our latest ICD document (should be updated and finalized)</a:t>
            </a:r>
          </a:p>
          <a:p>
            <a:r>
              <a:rPr lang="en-US" sz="2400" dirty="0" smtClean="0"/>
              <a:t>MPS/BIS interface missing</a:t>
            </a:r>
          </a:p>
          <a:p>
            <a:r>
              <a:rPr lang="en-US" sz="2400" dirty="0" smtClean="0"/>
              <a:t>Discussion on data interfaces (EPICS PVs, to beam physics, etc. to be done)</a:t>
            </a:r>
          </a:p>
          <a:p>
            <a:r>
              <a:rPr lang="en-US" sz="2400" dirty="0" smtClean="0"/>
              <a:t>Work on defining requirements for archiving and other services necessary</a:t>
            </a:r>
          </a:p>
          <a:p>
            <a:r>
              <a:rPr lang="en-US" sz="2400" dirty="0" smtClean="0"/>
              <a:t>Data management, calibration, operating procedures to be discussed in detail.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862139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24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MTCA base infrastructure defined</a:t>
            </a:r>
          </a:p>
          <a:p>
            <a:pPr lvl="1"/>
            <a:r>
              <a:rPr lang="en-US" dirty="0" smtClean="0"/>
              <a:t>Work still required to verify performance and functionality</a:t>
            </a:r>
          </a:p>
          <a:p>
            <a:r>
              <a:rPr lang="en-US" dirty="0" smtClean="0"/>
              <a:t>Timing system components defined</a:t>
            </a:r>
          </a:p>
          <a:p>
            <a:pPr lvl="1"/>
            <a:r>
              <a:rPr lang="en-US" dirty="0" smtClean="0"/>
              <a:t>Procurement process in preparation</a:t>
            </a:r>
          </a:p>
          <a:p>
            <a:r>
              <a:rPr lang="en-US" dirty="0" smtClean="0"/>
              <a:t>Platform support defined</a:t>
            </a:r>
          </a:p>
          <a:p>
            <a:pPr lvl="1"/>
            <a:r>
              <a:rPr lang="en-US" dirty="0" smtClean="0"/>
              <a:t>Details still to be finalized</a:t>
            </a:r>
          </a:p>
          <a:p>
            <a:pPr lvl="1"/>
            <a:r>
              <a:rPr lang="en-US" dirty="0" smtClean="0"/>
              <a:t>Final platform development speeding up after a slow start</a:t>
            </a:r>
          </a:p>
          <a:p>
            <a:r>
              <a:rPr lang="en-US" dirty="0" smtClean="0"/>
              <a:t>Control system services defined but more details to be discussed</a:t>
            </a:r>
          </a:p>
          <a:p>
            <a:pPr lvl="1"/>
            <a:r>
              <a:rPr lang="en-US" dirty="0" smtClean="0"/>
              <a:t>Interface document should be finalized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335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Control system infrastructure components</a:t>
            </a:r>
          </a:p>
          <a:p>
            <a:r>
              <a:rPr lang="en-GB" dirty="0" smtClean="0"/>
              <a:t>MTCA base infrastructure</a:t>
            </a:r>
          </a:p>
          <a:p>
            <a:r>
              <a:rPr lang="en-GB" dirty="0" smtClean="0"/>
              <a:t>Timing system</a:t>
            </a:r>
          </a:p>
          <a:p>
            <a:r>
              <a:rPr lang="en-GB" dirty="0" smtClean="0"/>
              <a:t>Machine Protection System</a:t>
            </a:r>
          </a:p>
          <a:p>
            <a:r>
              <a:rPr lang="en-GB" dirty="0" smtClean="0"/>
              <a:t>Digital platforms, status and support</a:t>
            </a:r>
          </a:p>
          <a:p>
            <a:r>
              <a:rPr lang="en-GB" dirty="0" smtClean="0"/>
              <a:t>Procurement and Installation</a:t>
            </a:r>
          </a:p>
          <a:p>
            <a:r>
              <a:rPr lang="en-GB" dirty="0" smtClean="0"/>
              <a:t>Interface with </a:t>
            </a:r>
            <a:r>
              <a:rPr lang="en-GB" dirty="0" smtClean="0"/>
              <a:t>Beam </a:t>
            </a:r>
            <a:r>
              <a:rPr lang="en-GB" dirty="0" smtClean="0"/>
              <a:t>Instrumentation</a:t>
            </a:r>
          </a:p>
          <a:p>
            <a:r>
              <a:rPr lang="en-GB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Control system infrastructure </a:t>
            </a:r>
            <a:r>
              <a:rPr lang="en-GB" dirty="0" smtClean="0"/>
              <a:t>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MTCA.4 </a:t>
            </a:r>
          </a:p>
          <a:p>
            <a:pPr lvl="1"/>
            <a:r>
              <a:rPr lang="en-GB" dirty="0" smtClean="0"/>
              <a:t>Crates, MCH, Cooling Units, PSU</a:t>
            </a:r>
          </a:p>
          <a:p>
            <a:pPr lvl="1"/>
            <a:r>
              <a:rPr lang="en-GB" dirty="0" smtClean="0"/>
              <a:t>Platform Management</a:t>
            </a:r>
          </a:p>
          <a:p>
            <a:pPr lvl="1"/>
            <a:r>
              <a:rPr lang="en-GB" dirty="0" smtClean="0"/>
              <a:t>Crate variants: 12-slot and 6-slot</a:t>
            </a:r>
            <a:endParaRPr lang="is-IS" dirty="0" smtClean="0"/>
          </a:p>
          <a:p>
            <a:r>
              <a:rPr lang="is-IS" dirty="0" smtClean="0"/>
              <a:t>I/O and processing</a:t>
            </a:r>
          </a:p>
          <a:p>
            <a:pPr lvl="1"/>
            <a:r>
              <a:rPr lang="en-US" dirty="0" smtClean="0"/>
              <a:t>D</a:t>
            </a:r>
            <a:r>
              <a:rPr lang="is-IS" dirty="0" smtClean="0"/>
              <a:t>igital platforms</a:t>
            </a:r>
            <a:endParaRPr lang="is-IS" dirty="0" smtClean="0"/>
          </a:p>
          <a:p>
            <a:r>
              <a:rPr lang="is-IS" dirty="0" smtClean="0"/>
              <a:t>Network and servers</a:t>
            </a:r>
          </a:p>
          <a:p>
            <a:pPr lvl="1"/>
            <a:r>
              <a:rPr lang="en-US" dirty="0" smtClean="0"/>
              <a:t>Network hardware</a:t>
            </a:r>
            <a:r>
              <a:rPr lang="is-IS" dirty="0" smtClean="0"/>
              <a:t> in-kind contribution from Norway</a:t>
            </a:r>
          </a:p>
          <a:p>
            <a:r>
              <a:rPr lang="is-IS" dirty="0" smtClean="0"/>
              <a:t>Timing System</a:t>
            </a:r>
          </a:p>
          <a:p>
            <a:pPr lvl="1"/>
            <a:r>
              <a:rPr lang="is-IS" dirty="0" smtClean="0"/>
              <a:t>EVG, EVR, Distribution System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MTCA base </a:t>
            </a:r>
            <a:r>
              <a:rPr lang="en-GB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Crates in two variants</a:t>
            </a:r>
          </a:p>
          <a:p>
            <a:r>
              <a:rPr lang="en-US" dirty="0" smtClean="0"/>
              <a:t>12-slot, 9U crate</a:t>
            </a:r>
          </a:p>
          <a:p>
            <a:pPr lvl="1"/>
            <a:r>
              <a:rPr lang="en-US" dirty="0" smtClean="0"/>
              <a:t>For (LL)RF systems that can utilize many slots</a:t>
            </a:r>
          </a:p>
          <a:p>
            <a:pPr lvl="1"/>
            <a:r>
              <a:rPr lang="en-US" dirty="0" smtClean="0"/>
              <a:t>Has been in use, stable configuration</a:t>
            </a:r>
          </a:p>
          <a:p>
            <a:r>
              <a:rPr lang="en-US" dirty="0" smtClean="0"/>
              <a:t>6-slot, 3U crate</a:t>
            </a:r>
          </a:p>
          <a:p>
            <a:pPr lvl="1"/>
            <a:r>
              <a:rPr lang="en-US" dirty="0" smtClean="0"/>
              <a:t>For smaller, more distributed systems (saves rack space) </a:t>
            </a:r>
          </a:p>
          <a:p>
            <a:pPr lvl="1"/>
            <a:r>
              <a:rPr lang="en-US" dirty="0" smtClean="0"/>
              <a:t>Backplane issues</a:t>
            </a:r>
          </a:p>
          <a:p>
            <a:pPr lvl="2"/>
            <a:r>
              <a:rPr lang="en-US" dirty="0" smtClean="0"/>
              <a:t>Vendors consider MTCA backplanes as “custom”</a:t>
            </a:r>
          </a:p>
          <a:p>
            <a:pPr lvl="2"/>
            <a:r>
              <a:rPr lang="en-US" dirty="0" smtClean="0"/>
              <a:t>Defined an “ESS-specific” backplane – follows layout of the bigger crate</a:t>
            </a:r>
          </a:p>
          <a:p>
            <a:pPr lvl="1"/>
            <a:r>
              <a:rPr lang="en-US" dirty="0" smtClean="0"/>
              <a:t>Cooling and airflow issues with prototype</a:t>
            </a:r>
          </a:p>
          <a:p>
            <a:pPr lvl="2"/>
            <a:r>
              <a:rPr lang="en-US" dirty="0" smtClean="0"/>
              <a:t>Added one fan to improve airflow</a:t>
            </a:r>
          </a:p>
          <a:p>
            <a:pPr lvl="2"/>
            <a:r>
              <a:rPr lang="en-US" dirty="0" smtClean="0"/>
              <a:t>Front-to-rear cooling is challenging due to small air inlet area</a:t>
            </a:r>
          </a:p>
          <a:p>
            <a:r>
              <a:rPr lang="en-US" dirty="0" smtClean="0"/>
              <a:t>MCH (Micro Channel Hub) standardized on N.A.T.</a:t>
            </a:r>
          </a:p>
          <a:p>
            <a:r>
              <a:rPr lang="en-US" dirty="0" smtClean="0"/>
              <a:t>Power supplies need final definition</a:t>
            </a:r>
          </a:p>
          <a:p>
            <a:pPr lvl="1"/>
            <a:r>
              <a:rPr lang="en-US" dirty="0" smtClean="0"/>
              <a:t>Wiener has good noise performance but issues with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2836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MTCA Crate variants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352" b="-5878"/>
          <a:stretch/>
        </p:blipFill>
        <p:spPr>
          <a:xfrm>
            <a:off x="179512" y="1988840"/>
            <a:ext cx="4320480" cy="14408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00808"/>
            <a:ext cx="4007958" cy="309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393305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3U, 6-slot crate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 slots with place for rear transition module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CPU, EVR in remaining slots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4797152"/>
            <a:ext cx="33843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U, 12-slot crate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12 slots with place for rear transition module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 MCH slots (redundancy)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 PSU slots (2 with double width, e.g. WIENER)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9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</a:t>
            </a:r>
            <a:r>
              <a:rPr lang="en-GB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MRF Event System</a:t>
            </a:r>
          </a:p>
          <a:p>
            <a:pPr lvl="1"/>
            <a:r>
              <a:rPr lang="en-US" dirty="0" smtClean="0"/>
              <a:t>Components defined</a:t>
            </a:r>
          </a:p>
          <a:p>
            <a:pPr lvl="1"/>
            <a:r>
              <a:rPr lang="en-US" dirty="0" smtClean="0"/>
              <a:t>Uses latest design with active delay compensation</a:t>
            </a:r>
          </a:p>
          <a:p>
            <a:pPr lvl="2"/>
            <a:r>
              <a:rPr lang="en-US" dirty="0" smtClean="0"/>
              <a:t>Higher frame rate possible</a:t>
            </a:r>
          </a:p>
          <a:p>
            <a:pPr lvl="2"/>
            <a:r>
              <a:rPr lang="en-US" dirty="0" smtClean="0"/>
              <a:t>Unlimited fan-out depth</a:t>
            </a:r>
          </a:p>
          <a:p>
            <a:pPr lvl="2"/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MTCA.4 version with backplane trigger and clock support</a:t>
            </a:r>
          </a:p>
          <a:p>
            <a:pPr lvl="2"/>
            <a:r>
              <a:rPr lang="en-US" dirty="0" smtClean="0"/>
              <a:t>Software support to be finalized </a:t>
            </a:r>
          </a:p>
          <a:p>
            <a:r>
              <a:rPr lang="en-US" dirty="0" smtClean="0"/>
              <a:t>Details of interfacing to BI (and other) systems to be discussed and finalized</a:t>
            </a:r>
          </a:p>
          <a:p>
            <a:pPr lvl="1"/>
            <a:r>
              <a:rPr lang="en-US" dirty="0" smtClean="0"/>
              <a:t>A preliminary, incomplete definition exists (ESS-0088633)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1827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Protection </a:t>
            </a:r>
            <a:r>
              <a:rPr lang="en-GB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Interfacing to MPS</a:t>
            </a:r>
          </a:p>
          <a:p>
            <a:pPr lvl="1"/>
            <a:r>
              <a:rPr lang="en-US" dirty="0" smtClean="0"/>
              <a:t>System concept is ready and accepted</a:t>
            </a:r>
          </a:p>
          <a:p>
            <a:pPr lvl="1"/>
            <a:r>
              <a:rPr lang="en-US" dirty="0" smtClean="0"/>
              <a:t>Detail discussions are still underway</a:t>
            </a:r>
          </a:p>
          <a:p>
            <a:r>
              <a:rPr lang="en-US" dirty="0" smtClean="0"/>
              <a:t>Interface defined, consisting of</a:t>
            </a:r>
          </a:p>
          <a:p>
            <a:pPr lvl="1"/>
            <a:r>
              <a:rPr lang="en-US" dirty="0" smtClean="0"/>
              <a:t>Discrete lines</a:t>
            </a:r>
          </a:p>
          <a:p>
            <a:pPr lvl="2"/>
            <a:r>
              <a:rPr lang="en-US" dirty="0" smtClean="0"/>
              <a:t>OK/NOK, disconnect (“3-wire”)</a:t>
            </a:r>
          </a:p>
          <a:p>
            <a:pPr lvl="2"/>
            <a:r>
              <a:rPr lang="en-US" dirty="0" smtClean="0"/>
              <a:t>For fast switch-off</a:t>
            </a:r>
          </a:p>
          <a:p>
            <a:pPr lvl="1"/>
            <a:r>
              <a:rPr lang="en-US" dirty="0" smtClean="0"/>
              <a:t>Ethernet link (UDP)</a:t>
            </a:r>
          </a:p>
          <a:p>
            <a:pPr lvl="2"/>
            <a:r>
              <a:rPr lang="en-US" dirty="0" smtClean="0"/>
              <a:t>Operating mode checking, heartbeat, online testing</a:t>
            </a:r>
          </a:p>
          <a:p>
            <a:pPr lvl="2"/>
            <a:r>
              <a:rPr lang="en-US" dirty="0" smtClean="0"/>
              <a:t>Removes dependency on timing system direct link for mode data transfer</a:t>
            </a:r>
          </a:p>
          <a:p>
            <a:pPr lvl="3"/>
            <a:r>
              <a:rPr lang="en-US" dirty="0" smtClean="0"/>
              <a:t>PDR recommendation was to investigate this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2856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platforms, status and </a:t>
            </a:r>
            <a:r>
              <a:rPr lang="en-GB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Struck SIS8300-L2,KU</a:t>
            </a:r>
          </a:p>
          <a:p>
            <a:pPr lvl="1"/>
            <a:r>
              <a:rPr lang="en-US" dirty="0" smtClean="0"/>
              <a:t>Supported until final platform (IFC1420) at equivalent or better performance level</a:t>
            </a:r>
          </a:p>
          <a:p>
            <a:pPr lvl="2"/>
            <a:r>
              <a:rPr lang="en-US" dirty="0" smtClean="0"/>
              <a:t>The agreement as I have understood it.</a:t>
            </a:r>
          </a:p>
          <a:p>
            <a:pPr lvl="2"/>
            <a:r>
              <a:rPr lang="en-US" dirty="0" smtClean="0"/>
              <a:t>We assume that this system is essentially ready (no substantial development resources needed.)</a:t>
            </a:r>
          </a:p>
          <a:p>
            <a:pPr lvl="1"/>
            <a:r>
              <a:rPr lang="en-US" dirty="0" smtClean="0"/>
              <a:t>MPS (BIS) interface issues to be clarified</a:t>
            </a:r>
          </a:p>
          <a:p>
            <a:pPr lvl="2"/>
            <a:r>
              <a:rPr lang="en-US" dirty="0" smtClean="0"/>
              <a:t>ESS-designed interface cannot be used (no compatible outputs)</a:t>
            </a:r>
          </a:p>
          <a:p>
            <a:pPr lvl="2"/>
            <a:r>
              <a:rPr lang="en-US" dirty="0" smtClean="0"/>
              <a:t>“collect” signals from different connectors (</a:t>
            </a:r>
            <a:r>
              <a:rPr lang="en-US" dirty="0" err="1" smtClean="0"/>
              <a:t>Harlink</a:t>
            </a:r>
            <a:r>
              <a:rPr lang="en-US" dirty="0" smtClean="0"/>
              <a:t>, RTM, SFP)</a:t>
            </a:r>
          </a:p>
          <a:p>
            <a:pPr lvl="2"/>
            <a:r>
              <a:rPr lang="en-US" dirty="0" smtClean="0"/>
              <a:t>Firmware interface (programming resources to be found)</a:t>
            </a:r>
          </a:p>
          <a:p>
            <a:pPr lvl="1"/>
            <a:r>
              <a:rPr lang="en-US" dirty="0" smtClean="0"/>
              <a:t>Procurement etc. is BI responsibility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2601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IFC1420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Consists of a FMC carrier (IFC1411) and a mezzanine ADC module (IFC1430) (can be replaced)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/>
              <a:t>Ch</a:t>
            </a:r>
            <a:r>
              <a:rPr lang="en-US" dirty="0" smtClean="0"/>
              <a:t> ADC (TI ADS42LB69, 250 MSPS, 16 bits)</a:t>
            </a:r>
            <a:endParaRPr lang="en-US" dirty="0"/>
          </a:p>
          <a:p>
            <a:pPr lvl="1"/>
            <a:r>
              <a:rPr lang="en-US" dirty="0" smtClean="0"/>
              <a:t> 4 CH DAC (TI DAC38J84, 2.5 GSPS, 16 bits) </a:t>
            </a:r>
          </a:p>
          <a:p>
            <a:r>
              <a:rPr lang="en-US" dirty="0" smtClean="0"/>
              <a:t>Two </a:t>
            </a:r>
            <a:r>
              <a:rPr lang="en-US" b="1" dirty="0" smtClean="0"/>
              <a:t>standard</a:t>
            </a:r>
            <a:r>
              <a:rPr lang="en-US" dirty="0" smtClean="0"/>
              <a:t> (HPC) FMC slots (one usually used for 1430)</a:t>
            </a:r>
          </a:p>
          <a:p>
            <a:r>
              <a:rPr lang="en-US" dirty="0" smtClean="0"/>
              <a:t>In IFC1420 configuration, front plate space can still be used for a BIS (Beam Interlock System) mezzanine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FMC slot still remains free for use (SFP, additional ADCs, DI/O, </a:t>
            </a:r>
            <a:r>
              <a:rPr lang="is-IS" dirty="0" smtClean="0"/>
              <a:t>…)</a:t>
            </a:r>
          </a:p>
          <a:p>
            <a:r>
              <a:rPr lang="is-IS" dirty="0" smtClean="0"/>
              <a:t>Other specifications like the already existing IFC1410, with minor changes</a:t>
            </a:r>
          </a:p>
          <a:p>
            <a:pPr lvl="1"/>
            <a:r>
              <a:rPr lang="en-US" dirty="0" smtClean="0"/>
              <a:t>M</a:t>
            </a:r>
            <a:r>
              <a:rPr lang="is-IS" dirty="0" smtClean="0"/>
              <a:t>ostly due to digital vs. </a:t>
            </a:r>
            <a:r>
              <a:rPr lang="en-US" dirty="0"/>
              <a:t>a</a:t>
            </a:r>
            <a:r>
              <a:rPr lang="is-IS" dirty="0" smtClean="0"/>
              <a:t>nalog  RTM interface</a:t>
            </a:r>
          </a:p>
          <a:p>
            <a:pPr lvl="1"/>
            <a:r>
              <a:rPr lang="is-IS" dirty="0" smtClean="0"/>
              <a:t>Firmware, software essentially the same (some differences due to signal routing etc.)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5735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1820</TotalTime>
  <Words>1207</Words>
  <Application>Microsoft Macintosh PowerPoint</Application>
  <PresentationFormat>On-screen Show (4:3)</PresentationFormat>
  <Paragraphs>176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Chess Core Powerpoint</vt:lpstr>
      <vt:lpstr>Controls Infrastructure</vt:lpstr>
      <vt:lpstr>Overview</vt:lpstr>
      <vt:lpstr>Control system infrastructure components</vt:lpstr>
      <vt:lpstr>MTCA base infrastructure</vt:lpstr>
      <vt:lpstr>MTCA Crate variants</vt:lpstr>
      <vt:lpstr>Timing system</vt:lpstr>
      <vt:lpstr>Machine Protection System</vt:lpstr>
      <vt:lpstr>Digital platforms, status and support</vt:lpstr>
      <vt:lpstr>IFC1420</vt:lpstr>
      <vt:lpstr>IFC1420 layout overview</vt:lpstr>
      <vt:lpstr>Digital platforms, status and support</vt:lpstr>
      <vt:lpstr>Preliminary results (same ADCs on a FMC) </vt:lpstr>
      <vt:lpstr>Networks and servers</vt:lpstr>
      <vt:lpstr>Procurement and Installation</vt:lpstr>
      <vt:lpstr>Interface with Beam Instrumentation</vt:lpstr>
      <vt:lpstr>Summary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Timo Korhonen</cp:lastModifiedBy>
  <cp:revision>38</cp:revision>
  <dcterms:created xsi:type="dcterms:W3CDTF">2013-10-29T16:05:10Z</dcterms:created>
  <dcterms:modified xsi:type="dcterms:W3CDTF">2017-05-23T00:20:39Z</dcterms:modified>
</cp:coreProperties>
</file>