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2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.xml.rels" ContentType="application/vnd.openxmlformats-package.relationships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_rels/presentation.xml.rels" ContentType="application/vnd.openxmlformats-package.relationships+xml"/>
  <Override PartName="/ppt/media/image50.png" ContentType="image/png"/>
  <Override PartName="/ppt/media/image49.png" ContentType="image/png"/>
  <Override PartName="/ppt/media/image47.png" ContentType="image/png"/>
  <Override PartName="/ppt/media/image20.png" ContentType="image/png"/>
  <Override PartName="/ppt/media/image48.png" ContentType="image/png"/>
  <Override PartName="/ppt/media/image37.wmf" ContentType="image/x-wmf"/>
  <Override PartName="/ppt/media/image16.png" ContentType="image/png"/>
  <Override PartName="/ppt/media/image15.png" ContentType="image/png"/>
  <Override PartName="/ppt/media/image7.jpeg" ContentType="image/jpeg"/>
  <Override PartName="/ppt/media/image14.png" ContentType="image/png"/>
  <Override PartName="/ppt/media/image12.jpeg" ContentType="image/jpeg"/>
  <Override PartName="/ppt/media/image18.jpeg" ContentType="image/jpeg"/>
  <Override PartName="/ppt/media/image11.png" ContentType="image/png"/>
  <Override PartName="/ppt/media/image13.jpeg" ContentType="image/jpeg"/>
  <Override PartName="/ppt/media/image21.png" ContentType="image/png"/>
  <Override PartName="/ppt/media/image19.jpeg" ContentType="image/jpeg"/>
  <Override PartName="/ppt/media/image38.png" ContentType="image/png"/>
  <Override PartName="/ppt/media/image51.png" ContentType="image/png"/>
  <Override PartName="/ppt/media/image40.wmf" ContentType="image/x-wmf"/>
  <Override PartName="/ppt/media/image1.png" ContentType="image/png"/>
  <Override PartName="/ppt/media/image36.png" ContentType="image/png"/>
  <Override PartName="/ppt/media/image39.png" ContentType="image/png"/>
  <Override PartName="/ppt/media/image22.png" ContentType="image/png"/>
  <Override PartName="/ppt/media/image41.wmf" ContentType="image/x-wmf"/>
  <Override PartName="/ppt/media/image2.png" ContentType="image/png"/>
  <Override PartName="/ppt/media/image8.png" ContentType="image/png"/>
  <Override PartName="/ppt/media/image23.png" ContentType="image/png"/>
  <Override PartName="/ppt/media/image17.jpeg" ContentType="image/jpeg"/>
  <Override PartName="/ppt/media/image3.png" ContentType="image/png"/>
  <Override PartName="/ppt/media/image42.wmf" ContentType="image/x-wmf"/>
  <Override PartName="/ppt/media/image10.png" ContentType="image/png"/>
  <Override PartName="/ppt/media/image9.png" ContentType="image/png"/>
  <Override PartName="/ppt/media/image24.png" ContentType="image/png"/>
  <Override PartName="/ppt/media/image34.jpeg" ContentType="image/jpeg"/>
  <Override PartName="/ppt/media/image25.png" ContentType="image/png"/>
  <Override PartName="/ppt/media/image5.png" ContentType="image/png"/>
  <Override PartName="/ppt/media/image44.wmf" ContentType="image/x-wmf"/>
  <Override PartName="/ppt/media/image26.png" ContentType="image/png"/>
  <Override PartName="/ppt/media/image6.png" ContentType="image/png"/>
  <Override PartName="/ppt/media/image45.wmf" ContentType="image/x-wmf"/>
  <Override PartName="/ppt/media/image27.png" ContentType="image/png"/>
  <Override PartName="/ppt/media/image4.png" ContentType="image/png"/>
  <Override PartName="/ppt/media/image43.wmf" ContentType="image/x-wmf"/>
  <Override PartName="/ppt/media/image28.jpeg" ContentType="image/jpe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5.jpeg" ContentType="image/jpeg"/>
  <Override PartName="/ppt/media/image46.png" ContentType="image/png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/>
  <p:notesSz cx="6794500" cy="9931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BA6A7315-4198-46DA-AFE9-7B4F8CA597CF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4560" cy="4467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3848760" y="9433080"/>
            <a:ext cx="2943360" cy="49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F8395C40-42D5-4D5E-B88B-318626AC30D7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4560" cy="4467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3848760" y="9433080"/>
            <a:ext cx="2943360" cy="49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F203C7F-6E88-4814-9A6A-A7EF8C66BA5E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4560" cy="4467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3848760" y="9433080"/>
            <a:ext cx="2943360" cy="49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A936ED1-7AF0-40EF-A160-563F4DC08461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4560" cy="44679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3848760" y="9433080"/>
            <a:ext cx="2943360" cy="49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7F15397-E594-48D3-A8C9-37838E6ED42C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"/>
          <p:cNvPicPr/>
          <p:nvPr/>
        </p:nvPicPr>
        <p:blipFill>
          <a:blip r:embed="rId2"/>
          <a:stretch/>
        </p:blipFill>
        <p:spPr>
          <a:xfrm>
            <a:off x="0" y="6017400"/>
            <a:ext cx="9178920" cy="859680"/>
          </a:xfrm>
          <a:prstGeom prst="rect">
            <a:avLst/>
          </a:prstGeom>
          <a:ln>
            <a:noFill/>
          </a:ln>
          <a:effectLst>
            <a:outerShdw dir="-5400000" dist="76320">
              <a:srgbClr val="eeece1">
                <a:alpha val="22000"/>
              </a:srgbClr>
            </a:outerShdw>
          </a:effectLst>
        </p:spPr>
      </p:pic>
      <p:sp>
        <p:nvSpPr>
          <p:cNvPr id="1" name="CustomShape 1"/>
          <p:cNvSpPr/>
          <p:nvPr/>
        </p:nvSpPr>
        <p:spPr>
          <a:xfrm>
            <a:off x="3611880" y="6356520"/>
            <a:ext cx="5386320" cy="288360"/>
          </a:xfrm>
          <a:prstGeom prst="roundRect">
            <a:avLst>
              <a:gd name="adj" fmla="val 23704"/>
            </a:avLst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57960" tIns="0" bIns="0" anchor="ctr"/>
          <a:p>
            <a:pPr marL="57240">
              <a:lnSpc>
                <a:spcPct val="100000"/>
              </a:lnSpc>
            </a:pPr>
            <a:r>
              <a:rPr b="0" lang="en-U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ＭＳ Ｐゴシック"/>
              </a:rPr>
              <a:t>ESS | ESS BPM Firmware |  2017-05-23 |   Maurizio Donna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"/>
          <p:cNvPicPr/>
          <p:nvPr/>
        </p:nvPicPr>
        <p:blipFill>
          <a:blip r:embed="rId2"/>
          <a:stretch/>
        </p:blipFill>
        <p:spPr>
          <a:xfrm>
            <a:off x="0" y="6017400"/>
            <a:ext cx="9178920" cy="859680"/>
          </a:xfrm>
          <a:prstGeom prst="rect">
            <a:avLst/>
          </a:prstGeom>
          <a:ln>
            <a:noFill/>
          </a:ln>
          <a:effectLst>
            <a:outerShdw dir="-5400000" dist="76320">
              <a:srgbClr val="eeece1">
                <a:alpha val="22000"/>
              </a:srgbClr>
            </a:outerShdw>
          </a:effectLst>
        </p:spPr>
      </p:pic>
      <p:sp>
        <p:nvSpPr>
          <p:cNvPr id="39" name="CustomShape 1"/>
          <p:cNvSpPr/>
          <p:nvPr/>
        </p:nvSpPr>
        <p:spPr>
          <a:xfrm>
            <a:off x="3611880" y="6356520"/>
            <a:ext cx="5386320" cy="288360"/>
          </a:xfrm>
          <a:prstGeom prst="roundRect">
            <a:avLst>
              <a:gd name="adj" fmla="val 23704"/>
            </a:avLst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57960" tIns="0" bIns="0" anchor="ctr"/>
          <a:p>
            <a:pPr marL="57240">
              <a:lnSpc>
                <a:spcPct val="100000"/>
              </a:lnSpc>
            </a:pPr>
            <a:r>
              <a:rPr b="0" lang="en-U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ＭＳ Ｐゴシック"/>
              </a:rPr>
              <a:t>ESS | ESS BPM Firmware |  2017-05-23 |   Maurizio Donna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9" Type="http://schemas.openxmlformats.org/officeDocument/2006/relationships/image" Target="../media/image36.png"/><Relationship Id="rId10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1.wmf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slideLayout" Target="../slideLayouts/slideLayout13.xml"/><Relationship Id="rId1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hyperlink" Target="http://semver.org/" TargetMode="External"/><Relationship Id="rId3" Type="http://schemas.openxmlformats.org/officeDocument/2006/relationships/hyperlink" Target="http://semver.org/" TargetMode="External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" descr=""/>
          <p:cNvPicPr/>
          <p:nvPr/>
        </p:nvPicPr>
        <p:blipFill>
          <a:blip r:embed="rId1"/>
          <a:srcRect l="0" t="0" r="0" b="12072"/>
          <a:stretch/>
        </p:blipFill>
        <p:spPr>
          <a:xfrm>
            <a:off x="0" y="0"/>
            <a:ext cx="9142920" cy="6028920"/>
          </a:xfrm>
          <a:prstGeom prst="rect">
            <a:avLst/>
          </a:prstGeom>
          <a:ln>
            <a:noFill/>
          </a:ln>
        </p:spPr>
      </p:pic>
      <p:pic>
        <p:nvPicPr>
          <p:cNvPr id="82" name="Picture 5" descr=""/>
          <p:cNvPicPr/>
          <p:nvPr/>
        </p:nvPicPr>
        <p:blipFill>
          <a:blip r:embed="rId2"/>
          <a:stretch/>
        </p:blipFill>
        <p:spPr>
          <a:xfrm>
            <a:off x="6182640" y="366480"/>
            <a:ext cx="2496600" cy="132948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5349240" y="1697040"/>
            <a:ext cx="3793680" cy="330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57960" tIns="0" bIns="0" anchor="ctr"/>
          <a:p>
            <a:pPr marL="57240">
              <a:lnSpc>
                <a:spcPct val="100000"/>
              </a:lnSpc>
            </a:pPr>
            <a:r>
              <a:rPr b="0" lang="en-US" sz="4800" spc="-1" strike="noStrike">
                <a:solidFill>
                  <a:srgbClr val="005a7c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ESS BPM Firmware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5349240" y="4599720"/>
            <a:ext cx="3793680" cy="12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57960" tIns="0" bIns="0"/>
          <a:p>
            <a:pPr marL="5724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Status of BPM firmware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3403440" y="3106440"/>
            <a:ext cx="1157400" cy="1098000"/>
          </a:xfrm>
          <a:prstGeom prst="ellipse">
            <a:avLst/>
          </a:prstGeom>
          <a:noFill/>
          <a:ln w="19080">
            <a:solidFill>
              <a:srgbClr val="0070c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96" name="CustomShape 2"/>
          <p:cNvSpPr/>
          <p:nvPr/>
        </p:nvSpPr>
        <p:spPr>
          <a:xfrm>
            <a:off x="2660040" y="3512160"/>
            <a:ext cx="286920" cy="286920"/>
          </a:xfrm>
          <a:prstGeom prst="ellipse">
            <a:avLst/>
          </a:prstGeom>
          <a:solidFill>
            <a:srgbClr val="ff0000"/>
          </a:solidFill>
          <a:ln w="19080">
            <a:solidFill>
              <a:srgbClr val="00000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97" name="CustomShape 3"/>
          <p:cNvSpPr/>
          <p:nvPr/>
        </p:nvSpPr>
        <p:spPr>
          <a:xfrm>
            <a:off x="2948040" y="3656160"/>
            <a:ext cx="378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98" name="CustomShape 4"/>
          <p:cNvSpPr/>
          <p:nvPr/>
        </p:nvSpPr>
        <p:spPr>
          <a:xfrm>
            <a:off x="2459880" y="3656160"/>
            <a:ext cx="199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99" name="CustomShape 5"/>
          <p:cNvSpPr/>
          <p:nvPr/>
        </p:nvSpPr>
        <p:spPr>
          <a:xfrm>
            <a:off x="1201320" y="3240720"/>
            <a:ext cx="124884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Production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Branch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commit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6"/>
          <p:cNvSpPr/>
          <p:nvPr/>
        </p:nvSpPr>
        <p:spPr>
          <a:xfrm>
            <a:off x="2622600" y="3092400"/>
            <a:ext cx="632880" cy="312480"/>
          </a:xfrm>
          <a:prstGeom prst="wedgeRoundRectCallout">
            <a:avLst>
              <a:gd name="adj1" fmla="val -19844"/>
              <a:gd name="adj2" fmla="val 79156"/>
              <a:gd name="adj3" fmla="val 16667"/>
            </a:avLst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V1.0.0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7"/>
          <p:cNvSpPr/>
          <p:nvPr/>
        </p:nvSpPr>
        <p:spPr>
          <a:xfrm>
            <a:off x="3567960" y="3268440"/>
            <a:ext cx="82800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Simulate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2" name="Picture 13" descr=""/>
          <p:cNvPicPr/>
          <p:nvPr/>
        </p:nvPicPr>
        <p:blipFill>
          <a:blip r:embed="rId1"/>
          <a:srcRect l="0" t="42112" r="0" b="37661"/>
          <a:stretch/>
        </p:blipFill>
        <p:spPr>
          <a:xfrm>
            <a:off x="3444840" y="3620160"/>
            <a:ext cx="1074600" cy="216360"/>
          </a:xfrm>
          <a:prstGeom prst="rect">
            <a:avLst/>
          </a:prstGeom>
          <a:ln>
            <a:noFill/>
          </a:ln>
        </p:spPr>
      </p:pic>
      <p:sp>
        <p:nvSpPr>
          <p:cNvPr id="203" name="CustomShape 8"/>
          <p:cNvSpPr/>
          <p:nvPr/>
        </p:nvSpPr>
        <p:spPr>
          <a:xfrm>
            <a:off x="5302080" y="3106440"/>
            <a:ext cx="1157400" cy="1098000"/>
          </a:xfrm>
          <a:prstGeom prst="ellipse">
            <a:avLst/>
          </a:prstGeom>
          <a:noFill/>
          <a:ln w="19080">
            <a:solidFill>
              <a:srgbClr val="0070c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04" name="CustomShape 9"/>
          <p:cNvSpPr/>
          <p:nvPr/>
        </p:nvSpPr>
        <p:spPr>
          <a:xfrm>
            <a:off x="4326840" y="1252080"/>
            <a:ext cx="12196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Manual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acceptance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10"/>
          <p:cNvSpPr/>
          <p:nvPr/>
        </p:nvSpPr>
        <p:spPr>
          <a:xfrm>
            <a:off x="4561920" y="3656160"/>
            <a:ext cx="2764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06" name="CustomShape 11"/>
          <p:cNvSpPr/>
          <p:nvPr/>
        </p:nvSpPr>
        <p:spPr>
          <a:xfrm>
            <a:off x="4839840" y="3554280"/>
            <a:ext cx="194040" cy="202680"/>
          </a:xfrm>
          <a:prstGeom prst="ellipse">
            <a:avLst/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07" name="CustomShape 12"/>
          <p:cNvSpPr/>
          <p:nvPr/>
        </p:nvSpPr>
        <p:spPr>
          <a:xfrm>
            <a:off x="5034600" y="3656160"/>
            <a:ext cx="266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08" name="CustomShape 13"/>
          <p:cNvSpPr/>
          <p:nvPr/>
        </p:nvSpPr>
        <p:spPr>
          <a:xfrm>
            <a:off x="3327480" y="1943280"/>
            <a:ext cx="3440880" cy="3427920"/>
          </a:xfrm>
          <a:prstGeom prst="rect">
            <a:avLst/>
          </a:prstGeom>
          <a:noFill/>
          <a:ln w="38160">
            <a:solidFill>
              <a:srgbClr val="0070c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209" name="Picture 27" descr=""/>
          <p:cNvPicPr/>
          <p:nvPr/>
        </p:nvPicPr>
        <p:blipFill>
          <a:blip r:embed="rId2"/>
          <a:stretch/>
        </p:blipFill>
        <p:spPr>
          <a:xfrm>
            <a:off x="5378400" y="4913280"/>
            <a:ext cx="1345680" cy="432000"/>
          </a:xfrm>
          <a:prstGeom prst="rect">
            <a:avLst/>
          </a:prstGeom>
          <a:ln>
            <a:noFill/>
          </a:ln>
        </p:spPr>
      </p:pic>
      <p:pic>
        <p:nvPicPr>
          <p:cNvPr id="210" name="Picture 5" descr=""/>
          <p:cNvPicPr/>
          <p:nvPr/>
        </p:nvPicPr>
        <p:blipFill>
          <a:blip r:embed="rId3"/>
          <a:stretch/>
        </p:blipFill>
        <p:spPr>
          <a:xfrm>
            <a:off x="2065320" y="4348800"/>
            <a:ext cx="380520" cy="380520"/>
          </a:xfrm>
          <a:prstGeom prst="rect">
            <a:avLst/>
          </a:prstGeom>
          <a:ln>
            <a:noFill/>
          </a:ln>
        </p:spPr>
      </p:pic>
      <p:sp>
        <p:nvSpPr>
          <p:cNvPr id="211" name="CustomShape 14"/>
          <p:cNvSpPr/>
          <p:nvPr/>
        </p:nvSpPr>
        <p:spPr>
          <a:xfrm>
            <a:off x="1622880" y="4730400"/>
            <a:ext cx="12654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Notification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2" name="Picture 3" descr=""/>
          <p:cNvPicPr/>
          <p:nvPr/>
        </p:nvPicPr>
        <p:blipFill>
          <a:blip r:embed="rId4"/>
          <a:stretch/>
        </p:blipFill>
        <p:spPr>
          <a:xfrm>
            <a:off x="473760" y="1893600"/>
            <a:ext cx="718200" cy="724320"/>
          </a:xfrm>
          <a:prstGeom prst="rect">
            <a:avLst/>
          </a:prstGeom>
          <a:ln>
            <a:noFill/>
          </a:ln>
        </p:spPr>
      </p:pic>
      <p:pic>
        <p:nvPicPr>
          <p:cNvPr id="213" name="Picture 21" descr=""/>
          <p:cNvPicPr/>
          <p:nvPr/>
        </p:nvPicPr>
        <p:blipFill>
          <a:blip r:embed="rId5"/>
          <a:stretch/>
        </p:blipFill>
        <p:spPr>
          <a:xfrm>
            <a:off x="6599520" y="1336680"/>
            <a:ext cx="1067400" cy="289080"/>
          </a:xfrm>
          <a:prstGeom prst="rect">
            <a:avLst/>
          </a:prstGeom>
          <a:ln>
            <a:noFill/>
          </a:ln>
        </p:spPr>
      </p:pic>
      <p:sp>
        <p:nvSpPr>
          <p:cNvPr id="214" name="CustomShape 15"/>
          <p:cNvSpPr/>
          <p:nvPr/>
        </p:nvSpPr>
        <p:spPr>
          <a:xfrm>
            <a:off x="5848200" y="399960"/>
            <a:ext cx="2342160" cy="1238400"/>
          </a:xfrm>
          <a:prstGeom prst="rect">
            <a:avLst/>
          </a:prstGeom>
          <a:noFill/>
          <a:ln w="28440">
            <a:solidFill>
              <a:srgbClr val="0070c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215" name="Picture 3" descr=""/>
          <p:cNvPicPr/>
          <p:nvPr/>
        </p:nvPicPr>
        <p:blipFill>
          <a:blip r:embed="rId6"/>
          <a:stretch/>
        </p:blipFill>
        <p:spPr>
          <a:xfrm>
            <a:off x="1402920" y="3048120"/>
            <a:ext cx="845640" cy="234000"/>
          </a:xfrm>
          <a:prstGeom prst="rect">
            <a:avLst/>
          </a:prstGeom>
          <a:ln>
            <a:noFill/>
          </a:ln>
        </p:spPr>
      </p:pic>
      <p:sp>
        <p:nvSpPr>
          <p:cNvPr id="216" name="CustomShape 16"/>
          <p:cNvSpPr/>
          <p:nvPr/>
        </p:nvSpPr>
        <p:spPr>
          <a:xfrm>
            <a:off x="3403440" y="2326680"/>
            <a:ext cx="143496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>
              <a:lnSpc>
                <a:spcPct val="100000"/>
              </a:lnSpc>
              <a:buClr>
                <a:srgbClr val="808080"/>
              </a:buClr>
              <a:buFont typeface="Wingdings" charset="2"/>
              <a:buChar char=""/>
            </a:pPr>
            <a:r>
              <a:rPr b="0" i="1" lang="en-US" sz="11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Scripts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808080"/>
              </a:buClr>
              <a:buFont typeface="Wingdings" charset="2"/>
              <a:buChar char=""/>
            </a:pPr>
            <a:r>
              <a:rPr b="0" i="1" lang="en-US" sz="11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Patterns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808080"/>
              </a:buClr>
              <a:buFont typeface="Wingdings" charset="2"/>
              <a:buChar char=""/>
            </a:pPr>
            <a:r>
              <a:rPr b="0" i="1" lang="en-US" sz="11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Golden Model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17"/>
          <p:cNvSpPr/>
          <p:nvPr/>
        </p:nvSpPr>
        <p:spPr>
          <a:xfrm>
            <a:off x="5902920" y="484560"/>
            <a:ext cx="2287440" cy="7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>
              <a:lnSpc>
                <a:spcPct val="100000"/>
              </a:lnSpc>
              <a:buClr>
                <a:srgbClr val="808080"/>
              </a:buClr>
              <a:buFont typeface="Wingdings" charset="2"/>
              <a:buChar char=""/>
            </a:pPr>
            <a:r>
              <a:rPr b="0" i="1" lang="en-US" sz="11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Logs (Simulation, Synthesis, Mapping, Routing)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808080"/>
              </a:buClr>
              <a:buFont typeface="Wingdings" charset="2"/>
              <a:buChar char=""/>
            </a:pPr>
            <a:r>
              <a:rPr b="0" i="1" lang="en-US" sz="11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Documentation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808080"/>
              </a:buClr>
              <a:buFont typeface="Wingdings" charset="2"/>
              <a:buChar char=""/>
            </a:pPr>
            <a:r>
              <a:rPr b="0" i="1" lang="en-US" sz="11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Simulation results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18"/>
          <p:cNvSpPr/>
          <p:nvPr/>
        </p:nvSpPr>
        <p:spPr>
          <a:xfrm>
            <a:off x="5394600" y="3257640"/>
            <a:ext cx="97272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FPGA Flow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9" name="Picture 9" descr=""/>
          <p:cNvPicPr/>
          <p:nvPr/>
        </p:nvPicPr>
        <p:blipFill>
          <a:blip r:embed="rId7"/>
          <a:stretch/>
        </p:blipFill>
        <p:spPr>
          <a:xfrm>
            <a:off x="5491440" y="3512160"/>
            <a:ext cx="778680" cy="348120"/>
          </a:xfrm>
          <a:prstGeom prst="rect">
            <a:avLst/>
          </a:prstGeom>
          <a:ln>
            <a:noFill/>
          </a:ln>
        </p:spPr>
      </p:pic>
      <p:sp>
        <p:nvSpPr>
          <p:cNvPr id="220" name="CustomShape 19"/>
          <p:cNvSpPr/>
          <p:nvPr/>
        </p:nvSpPr>
        <p:spPr>
          <a:xfrm>
            <a:off x="5163480" y="2326680"/>
            <a:ext cx="143496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>
              <a:lnSpc>
                <a:spcPct val="100000"/>
              </a:lnSpc>
              <a:buClr>
                <a:srgbClr val="808080"/>
              </a:buClr>
              <a:buFont typeface="Wingdings" charset="2"/>
              <a:buChar char=""/>
            </a:pPr>
            <a:r>
              <a:rPr b="0" i="1" lang="en-US" sz="11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Configuration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808080"/>
              </a:buClr>
              <a:buFont typeface="Wingdings" charset="2"/>
              <a:buChar char=""/>
            </a:pPr>
            <a:r>
              <a:rPr b="0" i="1" lang="en-US" sz="11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Constrains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808080"/>
              </a:buClr>
              <a:buFont typeface="Wingdings" charset="2"/>
              <a:buChar char=""/>
            </a:pPr>
            <a:r>
              <a:rPr b="0" i="1" lang="en-US" sz="11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1" name="Picture 11" descr=""/>
          <p:cNvPicPr/>
          <p:nvPr/>
        </p:nvPicPr>
        <p:blipFill>
          <a:blip r:embed="rId8"/>
          <a:stretch/>
        </p:blipFill>
        <p:spPr>
          <a:xfrm>
            <a:off x="5663520" y="3848760"/>
            <a:ext cx="434520" cy="280800"/>
          </a:xfrm>
          <a:prstGeom prst="rect">
            <a:avLst/>
          </a:prstGeom>
          <a:ln>
            <a:noFill/>
          </a:ln>
        </p:spPr>
      </p:pic>
      <p:pic>
        <p:nvPicPr>
          <p:cNvPr id="222" name="Picture 25" descr=""/>
          <p:cNvPicPr/>
          <p:nvPr/>
        </p:nvPicPr>
        <p:blipFill>
          <a:blip r:embed="rId9"/>
          <a:stretch/>
        </p:blipFill>
        <p:spPr>
          <a:xfrm>
            <a:off x="7393680" y="3344760"/>
            <a:ext cx="1000080" cy="621360"/>
          </a:xfrm>
          <a:prstGeom prst="rect">
            <a:avLst/>
          </a:prstGeom>
          <a:ln>
            <a:noFill/>
          </a:ln>
        </p:spPr>
      </p:pic>
      <p:sp>
        <p:nvSpPr>
          <p:cNvPr id="223" name="CustomShape 20"/>
          <p:cNvSpPr/>
          <p:nvPr/>
        </p:nvSpPr>
        <p:spPr>
          <a:xfrm>
            <a:off x="7117560" y="3152160"/>
            <a:ext cx="1485000" cy="1007280"/>
          </a:xfrm>
          <a:prstGeom prst="rect">
            <a:avLst/>
          </a:prstGeom>
          <a:noFill/>
          <a:ln w="28440">
            <a:solidFill>
              <a:srgbClr val="0070c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24" name="CustomShape 21"/>
          <p:cNvSpPr/>
          <p:nvPr/>
        </p:nvSpPr>
        <p:spPr>
          <a:xfrm flipV="1">
            <a:off x="6460560" y="3651840"/>
            <a:ext cx="655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25" name="CustomShape 22"/>
          <p:cNvSpPr/>
          <p:nvPr/>
        </p:nvSpPr>
        <p:spPr>
          <a:xfrm>
            <a:off x="7142400" y="2396160"/>
            <a:ext cx="1434960" cy="25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i="1" lang="en-US" sz="11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Bitstream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3"/>
          <p:cNvSpPr/>
          <p:nvPr/>
        </p:nvSpPr>
        <p:spPr>
          <a:xfrm>
            <a:off x="1402920" y="2413800"/>
            <a:ext cx="1434960" cy="4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i="1" lang="en-US" sz="11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Folder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11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structure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24"/>
          <p:cNvSpPr/>
          <p:nvPr/>
        </p:nvSpPr>
        <p:spPr>
          <a:xfrm flipH="1" flipV="1">
            <a:off x="833040" y="2617560"/>
            <a:ext cx="789840" cy="2294280"/>
          </a:xfrm>
          <a:prstGeom prst="bentConnector3">
            <a:avLst>
              <a:gd name="adj1" fmla="val 50000"/>
            </a:avLst>
          </a:prstGeom>
          <a:noFill/>
          <a:ln cap="rnd" w="18360">
            <a:solidFill>
              <a:srgbClr val="579d1c"/>
            </a:solidFill>
            <a:custDash>
              <a:ds d="300000" sp="2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25"/>
          <p:cNvSpPr/>
          <p:nvPr/>
        </p:nvSpPr>
        <p:spPr>
          <a:xfrm flipV="1">
            <a:off x="833040" y="1539720"/>
            <a:ext cx="3493800" cy="353160"/>
          </a:xfrm>
          <a:prstGeom prst="bentConnector3">
            <a:avLst>
              <a:gd name="adj1" fmla="val 50000"/>
            </a:avLst>
          </a:prstGeom>
          <a:noFill/>
          <a:ln cap="rnd" w="18360">
            <a:solidFill>
              <a:srgbClr val="579d1c"/>
            </a:solidFill>
            <a:custDash>
              <a:ds d="300000" sp="2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26"/>
          <p:cNvSpPr/>
          <p:nvPr/>
        </p:nvSpPr>
        <p:spPr>
          <a:xfrm>
            <a:off x="4936680" y="1828800"/>
            <a:ext cx="360" cy="1725480"/>
          </a:xfrm>
          <a:prstGeom prst="bentConnector3">
            <a:avLst>
              <a:gd name="adj1" fmla="val 50000"/>
            </a:avLst>
          </a:prstGeom>
          <a:noFill/>
          <a:ln cap="rnd" w="18360">
            <a:solidFill>
              <a:srgbClr val="579d1c"/>
            </a:solidFill>
            <a:custDash>
              <a:ds d="300000" sp="2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27"/>
          <p:cNvSpPr/>
          <p:nvPr/>
        </p:nvSpPr>
        <p:spPr>
          <a:xfrm flipH="1">
            <a:off x="2888640" y="3757320"/>
            <a:ext cx="2048400" cy="1155240"/>
          </a:xfrm>
          <a:prstGeom prst="bentConnector3">
            <a:avLst>
              <a:gd name="adj1" fmla="val 50000"/>
            </a:avLst>
          </a:prstGeom>
          <a:noFill/>
          <a:ln cap="rnd" w="18360">
            <a:solidFill>
              <a:srgbClr val="579d1c"/>
            </a:solidFill>
            <a:custDash>
              <a:ds d="300000" sp="2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457200" y="202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658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Frameworks on bitbucket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320760" y="1248840"/>
            <a:ext cx="8364960" cy="37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STRUCK project contains different repository for FW and SW for the SIS8300L/L2/KU, each of it has 2 branch for the 2 RTM used: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648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 BCM (SIS8900 RTM);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648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 BPM (DWC8300 downconverter RTM);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648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IOxOS project contains the TOSCA III firmware for IFC1410 that support streaming of data from a ADC 3110/3111 - FMC Mezzanine Card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57240"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5a7c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ESS FPGA development framework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457200" y="1600200"/>
            <a:ext cx="8228520" cy="423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>
              <a:lnSpc>
                <a:spcPct val="100000"/>
              </a:lnSpc>
              <a:buClr>
                <a:srgbClr val="bfbfb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ESS platform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bfbfb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ESS DEVENV for IKCs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BPM Status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467640" y="19116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658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BPM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658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What does it include?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6" name="" descr=""/>
          <p:cNvPicPr/>
          <p:nvPr/>
        </p:nvPicPr>
        <p:blipFill>
          <a:blip r:embed="rId1"/>
          <a:stretch/>
        </p:blipFill>
        <p:spPr>
          <a:xfrm>
            <a:off x="769680" y="1371600"/>
            <a:ext cx="7604640" cy="448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457200" y="58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658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HW: RTM-Digitizer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8" name="" descr=""/>
          <p:cNvPicPr/>
          <p:nvPr/>
        </p:nvPicPr>
        <p:blipFill>
          <a:blip r:embed="rId1"/>
          <a:stretch/>
        </p:blipFill>
        <p:spPr>
          <a:xfrm>
            <a:off x="1895400" y="2041920"/>
            <a:ext cx="2935800" cy="3807360"/>
          </a:xfrm>
          <a:prstGeom prst="rect">
            <a:avLst/>
          </a:prstGeom>
          <a:ln>
            <a:noFill/>
          </a:ln>
        </p:spPr>
      </p:pic>
      <p:pic>
        <p:nvPicPr>
          <p:cNvPr id="239" name="" descr=""/>
          <p:cNvPicPr/>
          <p:nvPr/>
        </p:nvPicPr>
        <p:blipFill>
          <a:blip r:embed="rId2"/>
          <a:stretch/>
        </p:blipFill>
        <p:spPr>
          <a:xfrm>
            <a:off x="4763520" y="2039400"/>
            <a:ext cx="2637720" cy="3852360"/>
          </a:xfrm>
          <a:prstGeom prst="rect">
            <a:avLst/>
          </a:prstGeom>
          <a:ln>
            <a:noFill/>
          </a:ln>
        </p:spPr>
      </p:pic>
      <p:sp>
        <p:nvSpPr>
          <p:cNvPr id="240" name="CustomShape 2"/>
          <p:cNvSpPr/>
          <p:nvPr/>
        </p:nvSpPr>
        <p:spPr>
          <a:xfrm>
            <a:off x="5755320" y="1257480"/>
            <a:ext cx="1061640" cy="36360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5*2 ADCs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3529080" y="1084680"/>
            <a:ext cx="1168560" cy="63792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Zone3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connector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4"/>
          <p:cNvSpPr/>
          <p:nvPr/>
        </p:nvSpPr>
        <p:spPr>
          <a:xfrm flipH="1">
            <a:off x="6277320" y="1614240"/>
            <a:ext cx="360" cy="192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5"/>
          <p:cNvSpPr/>
          <p:nvPr/>
        </p:nvSpPr>
        <p:spPr>
          <a:xfrm>
            <a:off x="4113720" y="1708200"/>
            <a:ext cx="396720" cy="1745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6"/>
          <p:cNvSpPr/>
          <p:nvPr/>
        </p:nvSpPr>
        <p:spPr>
          <a:xfrm>
            <a:off x="4113720" y="1708200"/>
            <a:ext cx="834840" cy="148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7"/>
          <p:cNvSpPr/>
          <p:nvPr/>
        </p:nvSpPr>
        <p:spPr>
          <a:xfrm>
            <a:off x="2105640" y="1080720"/>
            <a:ext cx="1273680" cy="63792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2*DC-signal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input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8"/>
          <p:cNvSpPr/>
          <p:nvPr/>
        </p:nvSpPr>
        <p:spPr>
          <a:xfrm>
            <a:off x="701640" y="1084680"/>
            <a:ext cx="1262880" cy="63792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8*AC-signal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input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9"/>
          <p:cNvSpPr/>
          <p:nvPr/>
        </p:nvSpPr>
        <p:spPr>
          <a:xfrm flipH="1">
            <a:off x="2313000" y="1704960"/>
            <a:ext cx="426240" cy="130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10"/>
          <p:cNvSpPr/>
          <p:nvPr/>
        </p:nvSpPr>
        <p:spPr>
          <a:xfrm>
            <a:off x="1332720" y="1708200"/>
            <a:ext cx="982440" cy="2187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11"/>
          <p:cNvSpPr/>
          <p:nvPr/>
        </p:nvSpPr>
        <p:spPr>
          <a:xfrm flipH="1">
            <a:off x="2314800" y="1705320"/>
            <a:ext cx="421560" cy="3513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12"/>
          <p:cNvSpPr/>
          <p:nvPr/>
        </p:nvSpPr>
        <p:spPr>
          <a:xfrm flipH="1">
            <a:off x="5386320" y="1600560"/>
            <a:ext cx="893160" cy="203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13"/>
          <p:cNvSpPr/>
          <p:nvPr/>
        </p:nvSpPr>
        <p:spPr>
          <a:xfrm>
            <a:off x="7378200" y="3162960"/>
            <a:ext cx="1146960" cy="91224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Kintex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Ultrascale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FPGA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14"/>
          <p:cNvSpPr/>
          <p:nvPr/>
        </p:nvSpPr>
        <p:spPr>
          <a:xfrm flipH="1">
            <a:off x="5824080" y="3542400"/>
            <a:ext cx="1576440" cy="105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15"/>
          <p:cNvSpPr/>
          <p:nvPr/>
        </p:nvSpPr>
        <p:spPr>
          <a:xfrm>
            <a:off x="7338960" y="4311720"/>
            <a:ext cx="1136520" cy="36360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2GB DDR4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16"/>
          <p:cNvSpPr/>
          <p:nvPr/>
        </p:nvSpPr>
        <p:spPr>
          <a:xfrm flipH="1">
            <a:off x="5824080" y="4425120"/>
            <a:ext cx="1537560" cy="70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17"/>
          <p:cNvSpPr/>
          <p:nvPr/>
        </p:nvSpPr>
        <p:spPr>
          <a:xfrm>
            <a:off x="3787200" y="5275440"/>
            <a:ext cx="1130400" cy="63792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Backplane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connector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18"/>
          <p:cNvSpPr/>
          <p:nvPr/>
        </p:nvSpPr>
        <p:spPr>
          <a:xfrm flipV="1">
            <a:off x="4335840" y="4600800"/>
            <a:ext cx="700200" cy="67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19"/>
          <p:cNvSpPr/>
          <p:nvPr/>
        </p:nvSpPr>
        <p:spPr>
          <a:xfrm>
            <a:off x="7556400" y="4867560"/>
            <a:ext cx="1000800" cy="63792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Optical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interface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20"/>
          <p:cNvSpPr/>
          <p:nvPr/>
        </p:nvSpPr>
        <p:spPr>
          <a:xfrm flipH="1" flipV="1">
            <a:off x="7050240" y="4863960"/>
            <a:ext cx="525240" cy="352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21"/>
          <p:cNvSpPr/>
          <p:nvPr/>
        </p:nvSpPr>
        <p:spPr>
          <a:xfrm>
            <a:off x="252360" y="3984840"/>
            <a:ext cx="1677240" cy="63792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Attenuators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downconverters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22"/>
          <p:cNvSpPr/>
          <p:nvPr/>
        </p:nvSpPr>
        <p:spPr>
          <a:xfrm flipV="1">
            <a:off x="1895400" y="4159440"/>
            <a:ext cx="1208160" cy="8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23"/>
          <p:cNvSpPr/>
          <p:nvPr/>
        </p:nvSpPr>
        <p:spPr>
          <a:xfrm>
            <a:off x="7326720" y="1257480"/>
            <a:ext cx="656280" cy="36360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DACs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24"/>
          <p:cNvSpPr/>
          <p:nvPr/>
        </p:nvSpPr>
        <p:spPr>
          <a:xfrm flipH="1">
            <a:off x="6610680" y="1614240"/>
            <a:ext cx="1041840" cy="139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457200" y="-1332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65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Overview RTM-Digitizer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4" name="" descr=""/>
          <p:cNvPicPr/>
          <p:nvPr/>
        </p:nvPicPr>
        <p:blipFill>
          <a:blip r:embed="rId1"/>
          <a:stretch/>
        </p:blipFill>
        <p:spPr>
          <a:xfrm>
            <a:off x="914400" y="936720"/>
            <a:ext cx="7131960" cy="5029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3657600" y="878400"/>
            <a:ext cx="1462680" cy="18252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2"/>
          <p:cNvSpPr/>
          <p:nvPr/>
        </p:nvSpPr>
        <p:spPr>
          <a:xfrm>
            <a:off x="457560" y="-1332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65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Overview RTM-Digitizer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7" name="" descr=""/>
          <p:cNvPicPr/>
          <p:nvPr/>
        </p:nvPicPr>
        <p:blipFill>
          <a:blip r:embed="rId1"/>
          <a:stretch/>
        </p:blipFill>
        <p:spPr>
          <a:xfrm>
            <a:off x="1028880" y="894960"/>
            <a:ext cx="7200360" cy="5048280"/>
          </a:xfrm>
          <a:prstGeom prst="rect">
            <a:avLst/>
          </a:prstGeom>
          <a:ln>
            <a:noFill/>
          </a:ln>
        </p:spPr>
      </p:pic>
      <p:sp>
        <p:nvSpPr>
          <p:cNvPr id="268" name="CustomShape 3"/>
          <p:cNvSpPr/>
          <p:nvPr/>
        </p:nvSpPr>
        <p:spPr>
          <a:xfrm>
            <a:off x="5577840" y="3108960"/>
            <a:ext cx="731160" cy="1462680"/>
          </a:xfrm>
          <a:prstGeom prst="ellipse">
            <a:avLst/>
          </a:prstGeom>
          <a:noFill/>
          <a:ln cap="rnd" w="18360">
            <a:solidFill>
              <a:srgbClr val="cc0000"/>
            </a:solidFill>
            <a:custDash>
              <a:ds d="300000" sp="2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4"/>
          <p:cNvSpPr/>
          <p:nvPr/>
        </p:nvSpPr>
        <p:spPr>
          <a:xfrm>
            <a:off x="7680960" y="5222520"/>
            <a:ext cx="731160" cy="26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PHASE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5"/>
          <p:cNvSpPr/>
          <p:nvPr/>
        </p:nvSpPr>
        <p:spPr>
          <a:xfrm flipH="1" flipV="1">
            <a:off x="5943600" y="4571280"/>
            <a:ext cx="1737360" cy="780840"/>
          </a:xfrm>
          <a:prstGeom prst="curvedConnector3">
            <a:avLst>
              <a:gd name="adj1" fmla="val 50000"/>
            </a:avLst>
          </a:prstGeom>
          <a:noFill/>
          <a:ln cap="rnd" w="18360">
            <a:solidFill>
              <a:srgbClr val="ff0000"/>
            </a:solidFill>
            <a:custDash>
              <a:ds d="300000" sp="200000"/>
            </a:custDash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365760" y="1109160"/>
            <a:ext cx="8137800" cy="466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85800" indent="-685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Supports both pulsed and CW operation;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indent="-685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Operation modes: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080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ADC raw data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080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Near-IQ sampling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080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FIR filtering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080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Single channel phases and amplitudes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080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BPM phases relative to Phase reference line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080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BPM positions calculations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080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Self trigger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080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Position interlock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457920" y="-334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65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Supported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4400" spc="-1" strike="noStrike">
                <a:solidFill>
                  <a:srgbClr val="0065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FW functionality: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182880" y="-13320"/>
            <a:ext cx="868644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65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Near or Non IQ Sampling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4932000" y="1197000"/>
            <a:ext cx="3703680" cy="387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2720" indent="-342000">
              <a:lnSpc>
                <a:spcPct val="100000"/>
              </a:lnSpc>
              <a:buClr>
                <a:srgbClr val="00b05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Less sensitive to: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b05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Nonlinearities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b05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DC-offset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b05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Noise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Will cost in delay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5" name="Bildobjekt 4" descr=""/>
          <p:cNvPicPr/>
          <p:nvPr/>
        </p:nvPicPr>
        <p:blipFill>
          <a:blip r:embed="rId1"/>
          <a:stretch/>
        </p:blipFill>
        <p:spPr>
          <a:xfrm>
            <a:off x="1012320" y="914400"/>
            <a:ext cx="3341880" cy="5028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>
                <p:childTnLst>
                  <p:par>
                    <p:cTn id="43" fill="freeze">
                      <p:stCondLst>
                        <p:cond delay="indefinite"/>
                      </p:stCondLst>
                      <p:childTnLst>
                        <p:par>
                          <p:cTn id="44" fill="freeze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9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9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9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freeze">
                      <p:stCondLst>
                        <p:cond delay="indefinite"/>
                      </p:stCondLst>
                      <p:childTnLst>
                        <p:par>
                          <p:cTn id="54" fill="freeze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9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643680" y="1097280"/>
            <a:ext cx="7399080" cy="52254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`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457560" y="-1332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65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Operation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57240"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5a7c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ESS FPGA development framework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457200" y="1600200"/>
            <a:ext cx="8228520" cy="423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ESS platform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ESS DEVENV for IKCs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BPM Status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539640" y="3474720"/>
            <a:ext cx="8055360" cy="301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After PULSE_DONE IRQ is received, SW has access to: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indent="-685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From memory: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Raw samples of all 9 input channels, plus one measurement channel 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Raw samples from 1 BPM, plus all measurement channels.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indent="-685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From registers (for fast GUI displaying)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Amplitude and phase of Phase-ref, position and antenna-sum at PULSE_END.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179640" y="2565000"/>
            <a:ext cx="4535640" cy="57528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3"/>
          <p:cNvSpPr/>
          <p:nvPr/>
        </p:nvSpPr>
        <p:spPr>
          <a:xfrm>
            <a:off x="457920" y="-1332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65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Operation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1" name="" descr=""/>
          <p:cNvPicPr/>
          <p:nvPr/>
        </p:nvPicPr>
        <p:blipFill>
          <a:blip r:embed="rId1"/>
          <a:stretch/>
        </p:blipFill>
        <p:spPr>
          <a:xfrm>
            <a:off x="228240" y="426960"/>
            <a:ext cx="8569080" cy="292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>
                <p:childTnLst>
                  <p:par>
                    <p:cTn id="61" fill="freeze">
                      <p:stCondLst>
                        <p:cond delay="indefinite"/>
                      </p:stCondLst>
                      <p:childTnLst>
                        <p:par>
                          <p:cTn id="62" fill="freeze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freeze">
                      <p:stCondLst>
                        <p:cond delay="indefinite"/>
                      </p:stCondLst>
                      <p:childTnLst>
                        <p:par>
                          <p:cTn id="66" fill="freeze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457200" y="202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en-US" sz="4400" spc="-1" strike="noStrike">
                <a:solidFill>
                  <a:srgbClr val="0065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PDR’s implementation numbers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TextShape 2"/>
          <p:cNvSpPr txBox="1"/>
          <p:nvPr/>
        </p:nvSpPr>
        <p:spPr>
          <a:xfrm>
            <a:off x="457200" y="1628640"/>
            <a:ext cx="8229240" cy="1728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Utilization of FPGA: 75% slices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Max Clk period ~10 ns (100 MHz)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Delay: FW 97cc, ADC 13cc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452520" y="5339520"/>
            <a:ext cx="720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Input to interlock delay ~1.1 us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5" name="Bildobjekt 4" descr=""/>
          <p:cNvPicPr/>
          <p:nvPr/>
        </p:nvPicPr>
        <p:blipFill>
          <a:blip r:embed="rId1"/>
          <a:stretch/>
        </p:blipFill>
        <p:spPr>
          <a:xfrm>
            <a:off x="804600" y="2926080"/>
            <a:ext cx="7242120" cy="2367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dur="indefinite" nodeType="mainSeq">
                <p:childTnLst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2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64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658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Today's implemetation number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7" name="" descr=""/>
          <p:cNvPicPr/>
          <p:nvPr/>
        </p:nvPicPr>
        <p:blipFill>
          <a:blip r:embed="rId1"/>
          <a:srcRect l="2447" t="5838" r="4062" b="12398"/>
          <a:stretch/>
        </p:blipFill>
        <p:spPr>
          <a:xfrm>
            <a:off x="227880" y="1554480"/>
            <a:ext cx="8458560" cy="3916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65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PDR's Next step</a:t>
            </a:r>
            <a:endParaRPr b="1" lang="en-US" sz="4400" spc="-1" strike="noStrike">
              <a:solidFill>
                <a:srgbClr val="006585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 and test the design as much as possible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Optimizations, if required.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Move to the next generation of digitizers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Reduce latency.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Get access to all internal data at all times.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Get space to add new functionality.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Test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Test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 some more testing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3"/>
          <p:cNvSpPr/>
          <p:nvPr/>
        </p:nvSpPr>
        <p:spPr>
          <a:xfrm>
            <a:off x="7589520" y="1645920"/>
            <a:ext cx="457200" cy="457200"/>
          </a:xfrm>
          <a:prstGeom prst="smileyFace">
            <a:avLst>
              <a:gd name="adj" fmla="val 18520"/>
            </a:avLst>
          </a:prstGeom>
          <a:solidFill>
            <a:srgbClr val="579d1c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4"/>
          <p:cNvSpPr/>
          <p:nvPr/>
        </p:nvSpPr>
        <p:spPr>
          <a:xfrm>
            <a:off x="4853880" y="2186280"/>
            <a:ext cx="457200" cy="457200"/>
          </a:xfrm>
          <a:prstGeom prst="smileyFace">
            <a:avLst>
              <a:gd name="adj" fmla="val 18520"/>
            </a:avLst>
          </a:prstGeom>
          <a:solidFill>
            <a:srgbClr val="579d1c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5"/>
          <p:cNvSpPr/>
          <p:nvPr/>
        </p:nvSpPr>
        <p:spPr>
          <a:xfrm>
            <a:off x="7121880" y="2726280"/>
            <a:ext cx="457200" cy="457200"/>
          </a:xfrm>
          <a:prstGeom prst="smileyFace">
            <a:avLst>
              <a:gd name="adj" fmla="val 18520"/>
            </a:avLst>
          </a:prstGeom>
          <a:solidFill>
            <a:srgbClr val="579d1c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6"/>
          <p:cNvSpPr/>
          <p:nvPr/>
        </p:nvSpPr>
        <p:spPr>
          <a:xfrm>
            <a:off x="1577880" y="4598280"/>
            <a:ext cx="457200" cy="457200"/>
          </a:xfrm>
          <a:prstGeom prst="smileyFace">
            <a:avLst>
              <a:gd name="adj" fmla="val 18520"/>
            </a:avLst>
          </a:prstGeom>
          <a:solidFill>
            <a:srgbClr val="579d1c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91" dur="indefinite" restart="never" nodeType="tmRoot">
          <p:childTnLst>
            <p:seq>
              <p:cTn id="92" dur="indefinite" nodeType="mainSeq">
                <p:childTnLst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4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72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14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30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76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12" end="2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17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22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658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Next step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457200" y="1465560"/>
            <a:ext cx="8052840" cy="435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1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Firmware has been tested on the STRUCK SIS8300L (Xilinx Virtex 6 FPGA) and successfully ported with same performance to STRUCK SIS8300KU (Xilinx Kintex Ultrascale);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 plan to migrate from the Struck framework (not AXI based) to a more reliable and maintainable AXI based framework;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When IOxOS IFC1420 (with same FPGA mounted) it will replace the SIS8300KU (we wish…) easily;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6" descr=""/>
          <p:cNvPicPr/>
          <p:nvPr/>
        </p:nvPicPr>
        <p:blipFill>
          <a:blip r:embed="rId1"/>
          <a:stretch/>
        </p:blipFill>
        <p:spPr>
          <a:xfrm>
            <a:off x="162000" y="181080"/>
            <a:ext cx="2713680" cy="2772360"/>
          </a:xfrm>
          <a:prstGeom prst="rect">
            <a:avLst/>
          </a:prstGeom>
          <a:ln>
            <a:noFill/>
          </a:ln>
        </p:spPr>
      </p:pic>
      <p:pic>
        <p:nvPicPr>
          <p:cNvPr id="297" name="Picture 4" descr=""/>
          <p:cNvPicPr/>
          <p:nvPr/>
        </p:nvPicPr>
        <p:blipFill>
          <a:blip r:embed="rId2"/>
          <a:stretch/>
        </p:blipFill>
        <p:spPr>
          <a:xfrm>
            <a:off x="6000480" y="3151440"/>
            <a:ext cx="2932560" cy="2743200"/>
          </a:xfrm>
          <a:prstGeom prst="rect">
            <a:avLst/>
          </a:prstGeom>
          <a:ln>
            <a:noFill/>
          </a:ln>
        </p:spPr>
      </p:pic>
      <p:pic>
        <p:nvPicPr>
          <p:cNvPr id="298" name="Picture 2" descr=""/>
          <p:cNvPicPr/>
          <p:nvPr/>
        </p:nvPicPr>
        <p:blipFill>
          <a:blip r:embed="rId3"/>
          <a:stretch/>
        </p:blipFill>
        <p:spPr>
          <a:xfrm>
            <a:off x="5114880" y="181080"/>
            <a:ext cx="3818520" cy="2859840"/>
          </a:xfrm>
          <a:prstGeom prst="rect">
            <a:avLst/>
          </a:prstGeom>
          <a:ln>
            <a:noFill/>
          </a:ln>
        </p:spPr>
      </p:pic>
      <p:pic>
        <p:nvPicPr>
          <p:cNvPr id="299" name="Picture 3" descr=""/>
          <p:cNvPicPr/>
          <p:nvPr/>
        </p:nvPicPr>
        <p:blipFill>
          <a:blip r:embed="rId4"/>
          <a:stretch/>
        </p:blipFill>
        <p:spPr>
          <a:xfrm>
            <a:off x="162000" y="3336840"/>
            <a:ext cx="3837600" cy="2557800"/>
          </a:xfrm>
          <a:prstGeom prst="rect">
            <a:avLst/>
          </a:prstGeom>
          <a:ln>
            <a:noFill/>
          </a:ln>
        </p:spPr>
      </p:pic>
      <p:sp>
        <p:nvSpPr>
          <p:cNvPr id="300" name="CustomShape 1"/>
          <p:cNvSpPr/>
          <p:nvPr/>
        </p:nvSpPr>
        <p:spPr>
          <a:xfrm>
            <a:off x="457200" y="274680"/>
            <a:ext cx="8228520" cy="562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7200" spc="-1" strike="noStrike">
                <a:solidFill>
                  <a:srgbClr val="00658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Questions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Picture 2" descr=""/>
          <p:cNvPicPr/>
          <p:nvPr/>
        </p:nvPicPr>
        <p:blipFill>
          <a:blip r:embed="rId1"/>
          <a:stretch/>
        </p:blipFill>
        <p:spPr>
          <a:xfrm>
            <a:off x="992160" y="923760"/>
            <a:ext cx="6674400" cy="4670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57240"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5a7c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ESS FPGA development framework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457200" y="1600200"/>
            <a:ext cx="8228520" cy="423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ESS platform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bfbfb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ESS DEVENV for IKCs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bfbfb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BPM Status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336600" y="477720"/>
            <a:ext cx="4053600" cy="420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Beam Diagnostics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Beam Diagnostics work package includes the development of all beam instrumentation for the ESS linac: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BLM (Beam Loss Monitor)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BCM (Beam Current Monitor)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BPM (Beam Position Monitor)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FC (Faraday Cup)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WS (Wire Scanner)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NPM (Non-Invasive Profile Monitor)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EMU (Emittance Measurement Unit)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LBM (Longitudinal Bunch Profile Monitor)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etc…..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4743360" y="477720"/>
            <a:ext cx="4037400" cy="200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Integrated Control System (ICS)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ESS Control System is a complex network of hardware, software and configuration databases that integrates the operations of all the various parts of the Accelerator, Target, Instrument and Conventional Facility infrastructures.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336600" y="4957200"/>
            <a:ext cx="84445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ESS has a large network of laboratories to exchange knowledge, personnel and experience with, and that in many cases will contribute directly to the project through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In-Kind Contributions (IKCs)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Picture 7" descr=""/>
          <p:cNvPicPr/>
          <p:nvPr/>
        </p:nvPicPr>
        <p:blipFill>
          <a:blip r:embed="rId1"/>
          <a:stretch/>
        </p:blipFill>
        <p:spPr>
          <a:xfrm>
            <a:off x="5512680" y="3119400"/>
            <a:ext cx="2499120" cy="1327680"/>
          </a:xfrm>
          <a:prstGeom prst="rect">
            <a:avLst/>
          </a:prstGeom>
          <a:ln>
            <a:noFill/>
          </a:ln>
        </p:spPr>
      </p:pic>
      <p:sp>
        <p:nvSpPr>
          <p:cNvPr id="93" name="CustomShape 4"/>
          <p:cNvSpPr/>
          <p:nvPr/>
        </p:nvSpPr>
        <p:spPr>
          <a:xfrm>
            <a:off x="6468840" y="2637720"/>
            <a:ext cx="587160" cy="4806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4" name="CustomShape 5"/>
          <p:cNvSpPr/>
          <p:nvPr/>
        </p:nvSpPr>
        <p:spPr>
          <a:xfrm rot="16200000">
            <a:off x="4690080" y="3543840"/>
            <a:ext cx="587160" cy="4806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0"/>
          </a:gradFill>
          <a:ln w="9360">
            <a:solidFill>
              <a:srgbClr val="4a7ebb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5" name="CustomShape 6"/>
          <p:cNvSpPr/>
          <p:nvPr/>
        </p:nvSpPr>
        <p:spPr>
          <a:xfrm rot="10800000">
            <a:off x="7638840" y="5379480"/>
            <a:ext cx="587160" cy="4806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5400000"/>
          </a:gradFill>
          <a:ln w="9360">
            <a:solidFill>
              <a:srgbClr val="4a7ebb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457200" y="130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658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MTCA.4 AMC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3011760" y="3324960"/>
            <a:ext cx="786240" cy="542160"/>
          </a:xfrm>
          <a:prstGeom prst="downArrow">
            <a:avLst>
              <a:gd name="adj1" fmla="val 50000"/>
              <a:gd name="adj2" fmla="val 50000"/>
            </a:avLst>
          </a:prstGeom>
          <a:noFill/>
          <a:ln w="38160">
            <a:solidFill>
              <a:srgbClr val="0070c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8" name="CustomShape 3"/>
          <p:cNvSpPr/>
          <p:nvPr/>
        </p:nvSpPr>
        <p:spPr>
          <a:xfrm>
            <a:off x="6715080" y="3449880"/>
            <a:ext cx="2056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MIGRATION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6715080" y="1129680"/>
            <a:ext cx="2056320" cy="174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BEAM DIAGNOSTIC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PLATFORM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STRUCK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SIS8300KU/L2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+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DWC8300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6715080" y="4134960"/>
            <a:ext cx="2056320" cy="155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ICS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PLATFORM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IOxOS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IFC1420 (??)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6"/>
          <p:cNvSpPr/>
          <p:nvPr/>
        </p:nvSpPr>
        <p:spPr>
          <a:xfrm>
            <a:off x="7576920" y="3925080"/>
            <a:ext cx="332640" cy="407160"/>
          </a:xfrm>
          <a:prstGeom prst="downArrow">
            <a:avLst>
              <a:gd name="adj1" fmla="val 50000"/>
              <a:gd name="adj2" fmla="val 50000"/>
            </a:avLst>
          </a:prstGeom>
          <a:noFill/>
          <a:ln w="38160">
            <a:solidFill>
              <a:srgbClr val="0070c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2" name="CustomShape 7"/>
          <p:cNvSpPr/>
          <p:nvPr/>
        </p:nvSpPr>
        <p:spPr>
          <a:xfrm>
            <a:off x="7576920" y="2895840"/>
            <a:ext cx="332640" cy="407160"/>
          </a:xfrm>
          <a:prstGeom prst="downArrow">
            <a:avLst>
              <a:gd name="adj1" fmla="val 50000"/>
              <a:gd name="adj2" fmla="val 50000"/>
            </a:avLst>
          </a:prstGeom>
          <a:noFill/>
          <a:ln w="38160">
            <a:solidFill>
              <a:srgbClr val="0070c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3" name="Line 8"/>
          <p:cNvSpPr/>
          <p:nvPr/>
        </p:nvSpPr>
        <p:spPr>
          <a:xfrm>
            <a:off x="209520" y="3293280"/>
            <a:ext cx="8616960" cy="360"/>
          </a:xfrm>
          <a:prstGeom prst="line">
            <a:avLst/>
          </a:prstGeom>
          <a:ln cap="rnd" w="3240">
            <a:solidFill>
              <a:srgbClr val="4f81bd"/>
            </a:solidFill>
            <a:custDash>
              <a:ds d="46600000" sp="16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Line 9"/>
          <p:cNvSpPr/>
          <p:nvPr/>
        </p:nvSpPr>
        <p:spPr>
          <a:xfrm>
            <a:off x="209520" y="3909960"/>
            <a:ext cx="8616960" cy="360"/>
          </a:xfrm>
          <a:prstGeom prst="line">
            <a:avLst/>
          </a:prstGeom>
          <a:ln cap="rnd" w="3240">
            <a:solidFill>
              <a:srgbClr val="4f81bd"/>
            </a:solidFill>
            <a:custDash>
              <a:ds d="46600000" sp="16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5440320" y="4185000"/>
            <a:ext cx="1163520" cy="1559520"/>
          </a:xfrm>
          <a:prstGeom prst="rect">
            <a:avLst/>
          </a:prstGeom>
          <a:ln>
            <a:noFill/>
          </a:ln>
        </p:spPr>
      </p:pic>
      <p:pic>
        <p:nvPicPr>
          <p:cNvPr id="106" name="Picture 5" descr=""/>
          <p:cNvPicPr/>
          <p:nvPr/>
        </p:nvPicPr>
        <p:blipFill>
          <a:blip r:embed="rId2"/>
          <a:stretch/>
        </p:blipFill>
        <p:spPr>
          <a:xfrm>
            <a:off x="1720080" y="4037040"/>
            <a:ext cx="3358080" cy="18460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3657600" y="1170360"/>
            <a:ext cx="1464120" cy="212220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4"/>
          <a:stretch/>
        </p:blipFill>
        <p:spPr>
          <a:xfrm>
            <a:off x="2094840" y="1188720"/>
            <a:ext cx="1632960" cy="2102040"/>
          </a:xfrm>
          <a:prstGeom prst="rect">
            <a:avLst/>
          </a:prstGeom>
          <a:ln>
            <a:noFill/>
          </a:ln>
        </p:spPr>
      </p:pic>
      <p:pic>
        <p:nvPicPr>
          <p:cNvPr id="109" name="" descr=""/>
          <p:cNvPicPr/>
          <p:nvPr/>
        </p:nvPicPr>
        <p:blipFill>
          <a:blip r:embed="rId5"/>
          <a:stretch/>
        </p:blipFill>
        <p:spPr>
          <a:xfrm>
            <a:off x="3666960" y="2324160"/>
            <a:ext cx="721440" cy="72324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6"/>
          <a:srcRect l="7038" t="6829" r="7332" b="6791"/>
          <a:stretch/>
        </p:blipFill>
        <p:spPr>
          <a:xfrm>
            <a:off x="3010320" y="5111280"/>
            <a:ext cx="738000" cy="74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57240"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5a7c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ESS FPGA development framework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457200" y="1600200"/>
            <a:ext cx="8228520" cy="423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>
              <a:lnSpc>
                <a:spcPct val="100000"/>
              </a:lnSpc>
              <a:buClr>
                <a:srgbClr val="bfbfb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ESS platform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ESS DEVENV for IKCs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bfbfb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BPM Status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57200" y="202680"/>
            <a:ext cx="8228520" cy="130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200" spc="-1" strike="noStrike">
                <a:solidFill>
                  <a:srgbClr val="00658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ICS Continuous Integration/Delivery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Picture 8" descr=""/>
          <p:cNvPicPr/>
          <p:nvPr/>
        </p:nvPicPr>
        <p:blipFill>
          <a:blip r:embed="rId1"/>
          <a:srcRect l="10107" t="27013" r="2637" b="7916"/>
          <a:stretch/>
        </p:blipFill>
        <p:spPr>
          <a:xfrm>
            <a:off x="457200" y="1662120"/>
            <a:ext cx="8276040" cy="3470760"/>
          </a:xfrm>
          <a:prstGeom prst="rect">
            <a:avLst/>
          </a:prstGeom>
          <a:ln>
            <a:noFill/>
          </a:ln>
        </p:spPr>
      </p:pic>
      <p:sp>
        <p:nvSpPr>
          <p:cNvPr id="115" name="CustomShape 2"/>
          <p:cNvSpPr/>
          <p:nvPr/>
        </p:nvSpPr>
        <p:spPr>
          <a:xfrm>
            <a:off x="457200" y="4809960"/>
            <a:ext cx="479016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Courtesy of ICS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JAVA flow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9" descr=""/>
          <p:cNvPicPr/>
          <p:nvPr/>
        </p:nvPicPr>
        <p:blipFill>
          <a:blip r:embed="rId1"/>
          <a:stretch/>
        </p:blipFill>
        <p:spPr>
          <a:xfrm>
            <a:off x="4058280" y="3363120"/>
            <a:ext cx="1140840" cy="510480"/>
          </a:xfrm>
          <a:prstGeom prst="rect">
            <a:avLst/>
          </a:prstGeom>
          <a:ln>
            <a:noFill/>
          </a:ln>
        </p:spPr>
      </p:pic>
      <p:pic>
        <p:nvPicPr>
          <p:cNvPr id="117" name="Picture 11" descr=""/>
          <p:cNvPicPr/>
          <p:nvPr/>
        </p:nvPicPr>
        <p:blipFill>
          <a:blip r:embed="rId2"/>
          <a:stretch/>
        </p:blipFill>
        <p:spPr>
          <a:xfrm>
            <a:off x="4278240" y="3819600"/>
            <a:ext cx="700560" cy="452880"/>
          </a:xfrm>
          <a:prstGeom prst="rect">
            <a:avLst/>
          </a:prstGeom>
          <a:ln>
            <a:noFill/>
          </a:ln>
        </p:spPr>
      </p:pic>
      <p:pic>
        <p:nvPicPr>
          <p:cNvPr id="118" name="Picture 13" descr=""/>
          <p:cNvPicPr/>
          <p:nvPr/>
        </p:nvPicPr>
        <p:blipFill>
          <a:blip r:embed="rId3"/>
          <a:srcRect l="0" t="42112" r="0" b="37661"/>
          <a:stretch/>
        </p:blipFill>
        <p:spPr>
          <a:xfrm>
            <a:off x="3762720" y="4291920"/>
            <a:ext cx="1731240" cy="349200"/>
          </a:xfrm>
          <a:prstGeom prst="rect">
            <a:avLst/>
          </a:prstGeom>
          <a:ln>
            <a:noFill/>
          </a:ln>
        </p:spPr>
      </p:pic>
      <p:pic>
        <p:nvPicPr>
          <p:cNvPr id="119" name="Picture 23" descr=""/>
          <p:cNvPicPr/>
          <p:nvPr/>
        </p:nvPicPr>
        <p:blipFill>
          <a:blip r:embed="rId4"/>
          <a:srcRect l="2922" t="0" r="0" b="0"/>
          <a:stretch/>
        </p:blipFill>
        <p:spPr>
          <a:xfrm>
            <a:off x="3930840" y="4575240"/>
            <a:ext cx="1395720" cy="424080"/>
          </a:xfrm>
          <a:prstGeom prst="rect">
            <a:avLst/>
          </a:prstGeom>
          <a:ln>
            <a:noFill/>
          </a:ln>
        </p:spPr>
      </p:pic>
      <p:pic>
        <p:nvPicPr>
          <p:cNvPr id="120" name="Picture 21" descr=""/>
          <p:cNvPicPr/>
          <p:nvPr/>
        </p:nvPicPr>
        <p:blipFill>
          <a:blip r:embed="rId5"/>
          <a:stretch/>
        </p:blipFill>
        <p:spPr>
          <a:xfrm>
            <a:off x="6631560" y="1479600"/>
            <a:ext cx="1175760" cy="31824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457200" y="202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658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FPGA design/delivery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Picture 3" descr=""/>
          <p:cNvPicPr/>
          <p:nvPr/>
        </p:nvPicPr>
        <p:blipFill>
          <a:blip r:embed="rId6"/>
          <a:stretch/>
        </p:blipFill>
        <p:spPr>
          <a:xfrm>
            <a:off x="1648080" y="2930400"/>
            <a:ext cx="845640" cy="234000"/>
          </a:xfrm>
          <a:prstGeom prst="rect">
            <a:avLst/>
          </a:prstGeom>
          <a:ln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1485720" y="2847960"/>
            <a:ext cx="1170720" cy="2151720"/>
          </a:xfrm>
          <a:prstGeom prst="rect">
            <a:avLst/>
          </a:prstGeom>
          <a:noFill/>
          <a:ln w="57240">
            <a:solidFill>
              <a:srgbClr val="0070c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24" name="Picture 3" descr=""/>
          <p:cNvPicPr/>
          <p:nvPr/>
        </p:nvPicPr>
        <p:blipFill>
          <a:blip r:embed="rId7"/>
          <a:stretch/>
        </p:blipFill>
        <p:spPr>
          <a:xfrm>
            <a:off x="314280" y="3562200"/>
            <a:ext cx="722880" cy="722880"/>
          </a:xfrm>
          <a:prstGeom prst="rect">
            <a:avLst/>
          </a:prstGeom>
          <a:ln>
            <a:noFill/>
          </a:ln>
        </p:spPr>
      </p:pic>
      <p:sp>
        <p:nvSpPr>
          <p:cNvPr id="125" name="CustomShape 3"/>
          <p:cNvSpPr/>
          <p:nvPr/>
        </p:nvSpPr>
        <p:spPr>
          <a:xfrm>
            <a:off x="1038240" y="3924360"/>
            <a:ext cx="446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26" name="Picture 5" descr=""/>
          <p:cNvPicPr/>
          <p:nvPr/>
        </p:nvPicPr>
        <p:blipFill>
          <a:blip r:embed="rId8"/>
          <a:stretch/>
        </p:blipFill>
        <p:spPr>
          <a:xfrm>
            <a:off x="1696680" y="1608480"/>
            <a:ext cx="380520" cy="380520"/>
          </a:xfrm>
          <a:prstGeom prst="rect">
            <a:avLst/>
          </a:prstGeom>
          <a:ln>
            <a:noFill/>
          </a:ln>
        </p:spPr>
      </p:pic>
      <p:sp>
        <p:nvSpPr>
          <p:cNvPr id="127" name="CustomShape 4"/>
          <p:cNvSpPr/>
          <p:nvPr/>
        </p:nvSpPr>
        <p:spPr>
          <a:xfrm>
            <a:off x="1661040" y="3528720"/>
            <a:ext cx="833040" cy="790200"/>
          </a:xfrm>
          <a:prstGeom prst="ellipse">
            <a:avLst/>
          </a:prstGeom>
          <a:noFill/>
          <a:ln w="19080">
            <a:solidFill>
              <a:srgbClr val="0070c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28" name="CustomShape 5"/>
          <p:cNvSpPr/>
          <p:nvPr/>
        </p:nvSpPr>
        <p:spPr>
          <a:xfrm>
            <a:off x="3295440" y="2847960"/>
            <a:ext cx="2666160" cy="2151720"/>
          </a:xfrm>
          <a:prstGeom prst="rect">
            <a:avLst/>
          </a:prstGeom>
          <a:noFill/>
          <a:ln w="57240">
            <a:solidFill>
              <a:srgbClr val="0070c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29" name="CustomShape 6"/>
          <p:cNvSpPr/>
          <p:nvPr/>
        </p:nvSpPr>
        <p:spPr>
          <a:xfrm>
            <a:off x="1484640" y="5288400"/>
            <a:ext cx="11725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Repository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7"/>
          <p:cNvSpPr/>
          <p:nvPr/>
        </p:nvSpPr>
        <p:spPr>
          <a:xfrm>
            <a:off x="3886560" y="5153400"/>
            <a:ext cx="148356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Development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Environment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8"/>
          <p:cNvSpPr/>
          <p:nvPr/>
        </p:nvSpPr>
        <p:spPr>
          <a:xfrm flipH="1" flipV="1" rot="16200000">
            <a:off x="2294280" y="1228320"/>
            <a:ext cx="713160" cy="3951720"/>
          </a:xfrm>
          <a:prstGeom prst="curvedConnector3">
            <a:avLst>
              <a:gd name="adj1" fmla="val -114667"/>
            </a:avLst>
          </a:prstGeom>
          <a:noFill/>
          <a:ln w="38160">
            <a:solidFill>
              <a:srgbClr val="0070c0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2" name="CustomShape 9"/>
          <p:cNvSpPr/>
          <p:nvPr/>
        </p:nvSpPr>
        <p:spPr>
          <a:xfrm>
            <a:off x="2657520" y="3924360"/>
            <a:ext cx="636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3" name="CustomShape 10"/>
          <p:cNvSpPr/>
          <p:nvPr/>
        </p:nvSpPr>
        <p:spPr>
          <a:xfrm>
            <a:off x="1648080" y="3757320"/>
            <a:ext cx="833040" cy="790200"/>
          </a:xfrm>
          <a:prstGeom prst="ellipse">
            <a:avLst/>
          </a:prstGeom>
          <a:noFill/>
          <a:ln w="19080">
            <a:solidFill>
              <a:srgbClr val="0070c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4" name="CustomShape 11"/>
          <p:cNvSpPr/>
          <p:nvPr/>
        </p:nvSpPr>
        <p:spPr>
          <a:xfrm>
            <a:off x="1661040" y="3957480"/>
            <a:ext cx="833040" cy="790200"/>
          </a:xfrm>
          <a:prstGeom prst="ellipse">
            <a:avLst/>
          </a:prstGeom>
          <a:noFill/>
          <a:ln w="19080">
            <a:solidFill>
              <a:srgbClr val="0070c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5" name="CustomShape 12"/>
          <p:cNvSpPr/>
          <p:nvPr/>
        </p:nvSpPr>
        <p:spPr>
          <a:xfrm>
            <a:off x="2088000" y="1614600"/>
            <a:ext cx="12654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Notification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13"/>
          <p:cNvSpPr/>
          <p:nvPr/>
        </p:nvSpPr>
        <p:spPr>
          <a:xfrm>
            <a:off x="6476760" y="1479600"/>
            <a:ext cx="1485000" cy="1007280"/>
          </a:xfrm>
          <a:prstGeom prst="rect">
            <a:avLst/>
          </a:prstGeom>
          <a:noFill/>
          <a:ln w="57240">
            <a:solidFill>
              <a:srgbClr val="0070c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7" name="CustomShape 14"/>
          <p:cNvSpPr/>
          <p:nvPr/>
        </p:nvSpPr>
        <p:spPr>
          <a:xfrm flipH="1" flipV="1" rot="5400000">
            <a:off x="5118840" y="1488960"/>
            <a:ext cx="863280" cy="1846800"/>
          </a:xfrm>
          <a:prstGeom prst="curvedConnector2">
            <a:avLst/>
          </a:prstGeom>
          <a:noFill/>
          <a:ln w="38160">
            <a:solidFill>
              <a:srgbClr val="0070c0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38" name="Picture 25" descr=""/>
          <p:cNvPicPr/>
          <p:nvPr/>
        </p:nvPicPr>
        <p:blipFill>
          <a:blip r:embed="rId9"/>
          <a:stretch/>
        </p:blipFill>
        <p:spPr>
          <a:xfrm>
            <a:off x="6729480" y="3613320"/>
            <a:ext cx="1000080" cy="621360"/>
          </a:xfrm>
          <a:prstGeom prst="rect">
            <a:avLst/>
          </a:prstGeom>
          <a:ln>
            <a:noFill/>
          </a:ln>
        </p:spPr>
      </p:pic>
      <p:sp>
        <p:nvSpPr>
          <p:cNvPr id="139" name="CustomShape 15"/>
          <p:cNvSpPr/>
          <p:nvPr/>
        </p:nvSpPr>
        <p:spPr>
          <a:xfrm>
            <a:off x="6476760" y="3420360"/>
            <a:ext cx="1485000" cy="1007280"/>
          </a:xfrm>
          <a:prstGeom prst="rect">
            <a:avLst/>
          </a:prstGeom>
          <a:noFill/>
          <a:ln w="57240">
            <a:solidFill>
              <a:srgbClr val="0070c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40" name="CustomShape 16"/>
          <p:cNvSpPr/>
          <p:nvPr/>
        </p:nvSpPr>
        <p:spPr>
          <a:xfrm>
            <a:off x="5962680" y="3924360"/>
            <a:ext cx="513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41" name="CustomShape 17"/>
          <p:cNvSpPr/>
          <p:nvPr/>
        </p:nvSpPr>
        <p:spPr>
          <a:xfrm>
            <a:off x="4641120" y="1319400"/>
            <a:ext cx="173232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Logs and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documentation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18"/>
          <p:cNvSpPr/>
          <p:nvPr/>
        </p:nvSpPr>
        <p:spPr>
          <a:xfrm>
            <a:off x="6476760" y="4524120"/>
            <a:ext cx="1485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Bitstream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3" name="Picture 27" descr=""/>
          <p:cNvPicPr/>
          <p:nvPr/>
        </p:nvPicPr>
        <p:blipFill>
          <a:blip r:embed="rId10"/>
          <a:stretch/>
        </p:blipFill>
        <p:spPr>
          <a:xfrm>
            <a:off x="3861360" y="2958480"/>
            <a:ext cx="1533960" cy="492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3" descr=""/>
          <p:cNvPicPr/>
          <p:nvPr/>
        </p:nvPicPr>
        <p:blipFill>
          <a:blip r:embed="rId1"/>
          <a:stretch/>
        </p:blipFill>
        <p:spPr>
          <a:xfrm>
            <a:off x="447480" y="540000"/>
            <a:ext cx="3113640" cy="864000"/>
          </a:xfrm>
          <a:prstGeom prst="rect">
            <a:avLst/>
          </a:prstGeom>
          <a:ln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2200320" y="2736720"/>
            <a:ext cx="286920" cy="286920"/>
          </a:xfrm>
          <a:prstGeom prst="ellipse">
            <a:avLst/>
          </a:prstGeom>
          <a:solidFill>
            <a:srgbClr val="00b050"/>
          </a:solidFill>
          <a:ln w="19080">
            <a:solidFill>
              <a:srgbClr val="00000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46" name="CustomShape 2"/>
          <p:cNvSpPr/>
          <p:nvPr/>
        </p:nvSpPr>
        <p:spPr>
          <a:xfrm>
            <a:off x="2740320" y="2736720"/>
            <a:ext cx="286920" cy="286920"/>
          </a:xfrm>
          <a:prstGeom prst="ellipse">
            <a:avLst/>
          </a:prstGeom>
          <a:solidFill>
            <a:srgbClr val="00b050"/>
          </a:solidFill>
          <a:ln w="19080">
            <a:solidFill>
              <a:srgbClr val="00000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47" name="CustomShape 3"/>
          <p:cNvSpPr/>
          <p:nvPr/>
        </p:nvSpPr>
        <p:spPr>
          <a:xfrm>
            <a:off x="2488320" y="2880720"/>
            <a:ext cx="250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48" name="CustomShape 4"/>
          <p:cNvSpPr/>
          <p:nvPr/>
        </p:nvSpPr>
        <p:spPr>
          <a:xfrm>
            <a:off x="1488240" y="2880720"/>
            <a:ext cx="711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49" name="CustomShape 5"/>
          <p:cNvSpPr/>
          <p:nvPr/>
        </p:nvSpPr>
        <p:spPr>
          <a:xfrm>
            <a:off x="3294360" y="1990080"/>
            <a:ext cx="286920" cy="286920"/>
          </a:xfrm>
          <a:prstGeom prst="ellipse">
            <a:avLst/>
          </a:prstGeom>
          <a:solidFill>
            <a:srgbClr val="ffff00"/>
          </a:solidFill>
          <a:ln w="19080">
            <a:solidFill>
              <a:srgbClr val="00000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50" name="CustomShape 6"/>
          <p:cNvSpPr/>
          <p:nvPr/>
        </p:nvSpPr>
        <p:spPr>
          <a:xfrm flipV="1">
            <a:off x="2986200" y="2232720"/>
            <a:ext cx="349560" cy="54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51" name="CustomShape 7"/>
          <p:cNvSpPr/>
          <p:nvPr/>
        </p:nvSpPr>
        <p:spPr>
          <a:xfrm>
            <a:off x="3817080" y="1990080"/>
            <a:ext cx="286920" cy="286920"/>
          </a:xfrm>
          <a:prstGeom prst="ellipse">
            <a:avLst/>
          </a:prstGeom>
          <a:solidFill>
            <a:srgbClr val="ffff00"/>
          </a:solidFill>
          <a:ln w="19080">
            <a:solidFill>
              <a:srgbClr val="00000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52" name="CustomShape 8"/>
          <p:cNvSpPr/>
          <p:nvPr/>
        </p:nvSpPr>
        <p:spPr>
          <a:xfrm>
            <a:off x="3582360" y="2134080"/>
            <a:ext cx="233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53" name="CustomShape 9"/>
          <p:cNvSpPr/>
          <p:nvPr/>
        </p:nvSpPr>
        <p:spPr>
          <a:xfrm>
            <a:off x="4371480" y="1990080"/>
            <a:ext cx="286920" cy="286920"/>
          </a:xfrm>
          <a:prstGeom prst="ellipse">
            <a:avLst/>
          </a:prstGeom>
          <a:solidFill>
            <a:srgbClr val="ffff00"/>
          </a:solidFill>
          <a:ln w="19080">
            <a:solidFill>
              <a:srgbClr val="00000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54" name="CustomShape 10"/>
          <p:cNvSpPr/>
          <p:nvPr/>
        </p:nvSpPr>
        <p:spPr>
          <a:xfrm>
            <a:off x="4105080" y="2134080"/>
            <a:ext cx="265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55" name="CustomShape 11"/>
          <p:cNvSpPr/>
          <p:nvPr/>
        </p:nvSpPr>
        <p:spPr>
          <a:xfrm>
            <a:off x="4835160" y="2746800"/>
            <a:ext cx="286920" cy="286920"/>
          </a:xfrm>
          <a:prstGeom prst="ellipse">
            <a:avLst/>
          </a:prstGeom>
          <a:pattFill prst="wdUpDiag">
            <a:fgClr>
              <a:srgbClr val="00b050"/>
            </a:fgClr>
            <a:bgClr>
              <a:srgbClr val="ffffff"/>
            </a:bgClr>
          </a:pattFill>
          <a:ln w="19080">
            <a:solidFill>
              <a:srgbClr val="00000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56" name="CustomShape 12"/>
          <p:cNvSpPr/>
          <p:nvPr/>
        </p:nvSpPr>
        <p:spPr>
          <a:xfrm>
            <a:off x="3028320" y="2880720"/>
            <a:ext cx="1805760" cy="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57" name="CustomShape 13"/>
          <p:cNvSpPr/>
          <p:nvPr/>
        </p:nvSpPr>
        <p:spPr>
          <a:xfrm>
            <a:off x="4617360" y="2235600"/>
            <a:ext cx="259200" cy="55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58" name="CustomShape 14"/>
          <p:cNvSpPr/>
          <p:nvPr/>
        </p:nvSpPr>
        <p:spPr>
          <a:xfrm>
            <a:off x="5368320" y="2746800"/>
            <a:ext cx="286920" cy="286920"/>
          </a:xfrm>
          <a:prstGeom prst="ellipse">
            <a:avLst/>
          </a:prstGeom>
          <a:solidFill>
            <a:srgbClr val="00b050"/>
          </a:solidFill>
          <a:ln w="19080">
            <a:solidFill>
              <a:srgbClr val="00000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59" name="CustomShape 15"/>
          <p:cNvSpPr/>
          <p:nvPr/>
        </p:nvSpPr>
        <p:spPr>
          <a:xfrm>
            <a:off x="5123160" y="2890800"/>
            <a:ext cx="244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60" name="CustomShape 16"/>
          <p:cNvSpPr/>
          <p:nvPr/>
        </p:nvSpPr>
        <p:spPr>
          <a:xfrm>
            <a:off x="5823360" y="3512160"/>
            <a:ext cx="286920" cy="286920"/>
          </a:xfrm>
          <a:prstGeom prst="ellipse">
            <a:avLst/>
          </a:prstGeom>
          <a:solidFill>
            <a:srgbClr val="ff0000"/>
          </a:solidFill>
          <a:ln w="19080">
            <a:solidFill>
              <a:srgbClr val="00000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61" name="CustomShape 17"/>
          <p:cNvSpPr/>
          <p:nvPr/>
        </p:nvSpPr>
        <p:spPr>
          <a:xfrm>
            <a:off x="5614200" y="2992680"/>
            <a:ext cx="250200" cy="560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62" name="CustomShape 18"/>
          <p:cNvSpPr/>
          <p:nvPr/>
        </p:nvSpPr>
        <p:spPr>
          <a:xfrm>
            <a:off x="2660040" y="3512160"/>
            <a:ext cx="286920" cy="286920"/>
          </a:xfrm>
          <a:prstGeom prst="ellipse">
            <a:avLst/>
          </a:prstGeom>
          <a:solidFill>
            <a:srgbClr val="ff0000"/>
          </a:solidFill>
          <a:ln w="19080">
            <a:solidFill>
              <a:srgbClr val="00000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63" name="CustomShape 19"/>
          <p:cNvSpPr/>
          <p:nvPr/>
        </p:nvSpPr>
        <p:spPr>
          <a:xfrm>
            <a:off x="2948040" y="3656160"/>
            <a:ext cx="2874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64" name="CustomShape 20"/>
          <p:cNvSpPr/>
          <p:nvPr/>
        </p:nvSpPr>
        <p:spPr>
          <a:xfrm>
            <a:off x="2446200" y="2982600"/>
            <a:ext cx="254880" cy="570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65" name="CustomShape 21"/>
          <p:cNvSpPr/>
          <p:nvPr/>
        </p:nvSpPr>
        <p:spPr>
          <a:xfrm>
            <a:off x="6111360" y="3656160"/>
            <a:ext cx="1209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66" name="CustomShape 22"/>
          <p:cNvSpPr/>
          <p:nvPr/>
        </p:nvSpPr>
        <p:spPr>
          <a:xfrm flipV="1">
            <a:off x="7060680" y="3755160"/>
            <a:ext cx="302760" cy="55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67" name="CustomShape 23"/>
          <p:cNvSpPr/>
          <p:nvPr/>
        </p:nvSpPr>
        <p:spPr>
          <a:xfrm>
            <a:off x="6288120" y="4275000"/>
            <a:ext cx="286920" cy="286920"/>
          </a:xfrm>
          <a:prstGeom prst="ellipse">
            <a:avLst/>
          </a:prstGeom>
          <a:solidFill>
            <a:srgbClr val="0070c0"/>
          </a:solidFill>
          <a:ln w="19080">
            <a:solidFill>
              <a:srgbClr val="00000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68" name="CustomShape 24"/>
          <p:cNvSpPr/>
          <p:nvPr/>
        </p:nvSpPr>
        <p:spPr>
          <a:xfrm>
            <a:off x="6576120" y="4419000"/>
            <a:ext cx="237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69" name="CustomShape 25"/>
          <p:cNvSpPr/>
          <p:nvPr/>
        </p:nvSpPr>
        <p:spPr>
          <a:xfrm>
            <a:off x="7610400" y="3656160"/>
            <a:ext cx="4482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70" name="CustomShape 26"/>
          <p:cNvSpPr/>
          <p:nvPr/>
        </p:nvSpPr>
        <p:spPr>
          <a:xfrm>
            <a:off x="6069240" y="3758040"/>
            <a:ext cx="260280" cy="55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71" name="CustomShape 27"/>
          <p:cNvSpPr/>
          <p:nvPr/>
        </p:nvSpPr>
        <p:spPr>
          <a:xfrm>
            <a:off x="7322400" y="3512160"/>
            <a:ext cx="286920" cy="286920"/>
          </a:xfrm>
          <a:prstGeom prst="ellipse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19080">
            <a:solidFill>
              <a:srgbClr val="00000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72" name="CustomShape 28"/>
          <p:cNvSpPr/>
          <p:nvPr/>
        </p:nvSpPr>
        <p:spPr>
          <a:xfrm>
            <a:off x="6814800" y="4275000"/>
            <a:ext cx="286920" cy="286920"/>
          </a:xfrm>
          <a:prstGeom prst="ellipse">
            <a:avLst/>
          </a:prstGeom>
          <a:solidFill>
            <a:srgbClr val="0070c0"/>
          </a:solidFill>
          <a:ln w="19080">
            <a:solidFill>
              <a:srgbClr val="00000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73" name="CustomShape 29"/>
          <p:cNvSpPr/>
          <p:nvPr/>
        </p:nvSpPr>
        <p:spPr>
          <a:xfrm>
            <a:off x="452520" y="2526840"/>
            <a:ext cx="102924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Master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branch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30"/>
          <p:cNvSpPr/>
          <p:nvPr/>
        </p:nvSpPr>
        <p:spPr>
          <a:xfrm>
            <a:off x="4700160" y="1779840"/>
            <a:ext cx="110088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Feature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branch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31"/>
          <p:cNvSpPr/>
          <p:nvPr/>
        </p:nvSpPr>
        <p:spPr>
          <a:xfrm>
            <a:off x="1128600" y="3302280"/>
            <a:ext cx="152316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Production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branch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32"/>
          <p:cNvSpPr/>
          <p:nvPr/>
        </p:nvSpPr>
        <p:spPr>
          <a:xfrm>
            <a:off x="2658600" y="3092400"/>
            <a:ext cx="541440" cy="312480"/>
          </a:xfrm>
          <a:prstGeom prst="wedgeRoundRectCallout">
            <a:avLst>
              <a:gd name="adj1" fmla="val -19844"/>
              <a:gd name="adj2" fmla="val 79156"/>
              <a:gd name="adj3" fmla="val 16667"/>
            </a:avLst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V1.0.0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33"/>
          <p:cNvSpPr/>
          <p:nvPr/>
        </p:nvSpPr>
        <p:spPr>
          <a:xfrm>
            <a:off x="5823360" y="3092400"/>
            <a:ext cx="485640" cy="312480"/>
          </a:xfrm>
          <a:prstGeom prst="wedgeRoundRectCallout">
            <a:avLst>
              <a:gd name="adj1" fmla="val -19844"/>
              <a:gd name="adj2" fmla="val 79156"/>
              <a:gd name="adj3" fmla="val 16667"/>
            </a:avLst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V1.1.0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34"/>
          <p:cNvSpPr/>
          <p:nvPr/>
        </p:nvSpPr>
        <p:spPr>
          <a:xfrm>
            <a:off x="8059320" y="3512160"/>
            <a:ext cx="286920" cy="286920"/>
          </a:xfrm>
          <a:prstGeom prst="ellipse">
            <a:avLst/>
          </a:prstGeom>
          <a:solidFill>
            <a:srgbClr val="ff0000"/>
          </a:solidFill>
          <a:ln w="19080">
            <a:solidFill>
              <a:srgbClr val="00000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79" name="CustomShape 35"/>
          <p:cNvSpPr/>
          <p:nvPr/>
        </p:nvSpPr>
        <p:spPr>
          <a:xfrm>
            <a:off x="7322400" y="3092400"/>
            <a:ext cx="525960" cy="312480"/>
          </a:xfrm>
          <a:prstGeom prst="wedgeRoundRectCallout">
            <a:avLst>
              <a:gd name="adj1" fmla="val -19844"/>
              <a:gd name="adj2" fmla="val 79156"/>
              <a:gd name="adj3" fmla="val 16667"/>
            </a:avLst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V1.1.1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36"/>
          <p:cNvSpPr/>
          <p:nvPr/>
        </p:nvSpPr>
        <p:spPr>
          <a:xfrm>
            <a:off x="8059320" y="3092400"/>
            <a:ext cx="535680" cy="312480"/>
          </a:xfrm>
          <a:prstGeom prst="wedgeRoundRectCallout">
            <a:avLst>
              <a:gd name="adj1" fmla="val -19844"/>
              <a:gd name="adj2" fmla="val 79156"/>
              <a:gd name="adj3" fmla="val 16667"/>
            </a:avLst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V2.0.0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37"/>
          <p:cNvSpPr/>
          <p:nvPr/>
        </p:nvSpPr>
        <p:spPr>
          <a:xfrm>
            <a:off x="5911560" y="1990080"/>
            <a:ext cx="286920" cy="286920"/>
          </a:xfrm>
          <a:prstGeom prst="ellipse">
            <a:avLst/>
          </a:prstGeom>
          <a:solidFill>
            <a:srgbClr val="ffff00"/>
          </a:solidFill>
          <a:ln w="19080">
            <a:solidFill>
              <a:srgbClr val="00000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2" name="CustomShape 38"/>
          <p:cNvSpPr/>
          <p:nvPr/>
        </p:nvSpPr>
        <p:spPr>
          <a:xfrm flipV="1">
            <a:off x="5614200" y="2232720"/>
            <a:ext cx="338760" cy="55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3" name="CustomShape 39"/>
          <p:cNvSpPr/>
          <p:nvPr/>
        </p:nvSpPr>
        <p:spPr>
          <a:xfrm>
            <a:off x="6451920" y="1990080"/>
            <a:ext cx="286920" cy="286920"/>
          </a:xfrm>
          <a:prstGeom prst="ellipse">
            <a:avLst/>
          </a:prstGeom>
          <a:solidFill>
            <a:srgbClr val="ffff00"/>
          </a:solidFill>
          <a:ln w="19080">
            <a:solidFill>
              <a:srgbClr val="00000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4" name="CustomShape 40"/>
          <p:cNvSpPr/>
          <p:nvPr/>
        </p:nvSpPr>
        <p:spPr>
          <a:xfrm>
            <a:off x="6199560" y="2134080"/>
            <a:ext cx="251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5" name="CustomShape 41"/>
          <p:cNvSpPr/>
          <p:nvPr/>
        </p:nvSpPr>
        <p:spPr>
          <a:xfrm>
            <a:off x="6982920" y="1990080"/>
            <a:ext cx="286920" cy="286920"/>
          </a:xfrm>
          <a:prstGeom prst="ellipse">
            <a:avLst/>
          </a:prstGeom>
          <a:solidFill>
            <a:srgbClr val="ffff00"/>
          </a:solidFill>
          <a:ln w="19080">
            <a:solidFill>
              <a:srgbClr val="00000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6" name="CustomShape 42"/>
          <p:cNvSpPr/>
          <p:nvPr/>
        </p:nvSpPr>
        <p:spPr>
          <a:xfrm>
            <a:off x="6739920" y="2134080"/>
            <a:ext cx="241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7" name="CustomShape 43"/>
          <p:cNvSpPr/>
          <p:nvPr/>
        </p:nvSpPr>
        <p:spPr>
          <a:xfrm>
            <a:off x="7602840" y="2746080"/>
            <a:ext cx="286920" cy="286920"/>
          </a:xfrm>
          <a:prstGeom prst="ellipse">
            <a:avLst/>
          </a:prstGeom>
          <a:pattFill prst="wdUpDiag">
            <a:fgClr>
              <a:srgbClr val="00b050"/>
            </a:fgClr>
            <a:bgClr>
              <a:srgbClr val="ffffff"/>
            </a:bgClr>
          </a:pattFill>
          <a:ln w="19080">
            <a:solidFill>
              <a:srgbClr val="000000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8" name="CustomShape 44"/>
          <p:cNvSpPr/>
          <p:nvPr/>
        </p:nvSpPr>
        <p:spPr>
          <a:xfrm flipV="1">
            <a:off x="5656320" y="2885760"/>
            <a:ext cx="1945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9" name="CustomShape 45"/>
          <p:cNvSpPr/>
          <p:nvPr/>
        </p:nvSpPr>
        <p:spPr>
          <a:xfrm>
            <a:off x="7228800" y="2235600"/>
            <a:ext cx="415080" cy="55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90" name="CustomShape 46"/>
          <p:cNvSpPr/>
          <p:nvPr/>
        </p:nvSpPr>
        <p:spPr>
          <a:xfrm>
            <a:off x="7848720" y="2991960"/>
            <a:ext cx="251640" cy="56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f81bd"/>
            </a:solidFill>
            <a:round/>
            <a:tailEnd len="med" type="arrow" w="med"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91" name="CustomShape 47"/>
          <p:cNvSpPr/>
          <p:nvPr/>
        </p:nvSpPr>
        <p:spPr>
          <a:xfrm>
            <a:off x="3554640" y="1405080"/>
            <a:ext cx="81144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minor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feature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48"/>
          <p:cNvSpPr/>
          <p:nvPr/>
        </p:nvSpPr>
        <p:spPr>
          <a:xfrm>
            <a:off x="6189840" y="1405080"/>
            <a:ext cx="81144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major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feature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49"/>
          <p:cNvSpPr/>
          <p:nvPr/>
        </p:nvSpPr>
        <p:spPr>
          <a:xfrm>
            <a:off x="7129800" y="4065120"/>
            <a:ext cx="102924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hotfix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branch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50"/>
          <p:cNvSpPr/>
          <p:nvPr/>
        </p:nvSpPr>
        <p:spPr>
          <a:xfrm>
            <a:off x="350280" y="4524120"/>
            <a:ext cx="6932520" cy="13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http://semver.org</a:t>
            </a:r>
            <a:r>
              <a:rPr b="0" lang="en-US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MAJOR.MINOR.PATCH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MAJOR version when you make incompatible API changes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MINOR version when you add functionality in a backwards-compatible manner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PATCH version when you make backwards-compatible bug fixes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Presentation</Template>
  <TotalTime>16875</TotalTime>
  <Application>LibreOffice/5.0.6.2$Linux_X86_64 LibreOffice_project/00$Build-2</Application>
  <Company>ESS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2015-01-22T14:02:00Z</dcterms:created>
  <dc:creator>Maurizio Donna</dc:creator>
  <dc:language>en-US</dc:language>
  <cp:lastModifiedBy>Maurizio Donna</cp:lastModifiedBy>
  <cp:lastPrinted>2016-09-30T13:52:38Z</cp:lastPrinted>
  <dcterms:modified xsi:type="dcterms:W3CDTF">2017-05-23T11:28:32Z</dcterms:modified>
  <cp:revision>172</cp:revision>
  <dc:title>FPGA for Dummies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ESS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4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22</vt:i4>
  </property>
</Properties>
</file>