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1" r:id="rId3"/>
    <p:sldMasterId id="2147483814" r:id="rId4"/>
  </p:sldMasterIdLst>
  <p:notesMasterIdLst>
    <p:notesMasterId r:id="rId24"/>
  </p:notesMasterIdLst>
  <p:sldIdLst>
    <p:sldId id="389" r:id="rId5"/>
    <p:sldId id="402" r:id="rId6"/>
    <p:sldId id="425" r:id="rId7"/>
    <p:sldId id="395" r:id="rId8"/>
    <p:sldId id="391" r:id="rId9"/>
    <p:sldId id="400" r:id="rId10"/>
    <p:sldId id="427" r:id="rId11"/>
    <p:sldId id="404" r:id="rId12"/>
    <p:sldId id="422" r:id="rId13"/>
    <p:sldId id="430" r:id="rId14"/>
    <p:sldId id="433" r:id="rId15"/>
    <p:sldId id="434" r:id="rId16"/>
    <p:sldId id="431" r:id="rId17"/>
    <p:sldId id="410" r:id="rId18"/>
    <p:sldId id="429" r:id="rId19"/>
    <p:sldId id="412" r:id="rId20"/>
    <p:sldId id="428" r:id="rId21"/>
    <p:sldId id="408" r:id="rId22"/>
    <p:sldId id="432" r:id="rId23"/>
  </p:sldIdLst>
  <p:sldSz cx="9144000" cy="6858000" type="screen4x3"/>
  <p:notesSz cx="6858000" cy="9144000"/>
  <p:defaultTextStyle>
    <a:defPPr marL="0" marR="0" indent="0" algn="l" defTabSz="9142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0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12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18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23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29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3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417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47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402"/>
            <p14:sldId id="425"/>
            <p14:sldId id="395"/>
            <p14:sldId id="391"/>
            <p14:sldId id="400"/>
            <p14:sldId id="427"/>
            <p14:sldId id="404"/>
            <p14:sldId id="422"/>
            <p14:sldId id="430"/>
            <p14:sldId id="433"/>
            <p14:sldId id="434"/>
            <p14:sldId id="431"/>
            <p14:sldId id="410"/>
            <p14:sldId id="429"/>
            <p14:sldId id="412"/>
            <p14:sldId id="428"/>
            <p14:sldId id="408"/>
          </p14:sldIdLst>
        </p14:section>
        <p14:section name="backup" id="{A04CBDAF-C05D-244A-9508-AEBC629E2C85}">
          <p14:sldIdLst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2" autoAdjust="0"/>
    <p:restoredTop sz="95728" autoAdjust="0"/>
  </p:normalViewPr>
  <p:slideViewPr>
    <p:cSldViewPr snapToGrid="0" snapToObjects="1">
      <p:cViewPr varScale="1">
        <p:scale>
          <a:sx n="109" d="100"/>
          <a:sy n="109" d="100"/>
        </p:scale>
        <p:origin x="8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57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14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71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290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286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43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00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581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92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35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24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6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1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20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40" indent="-318340" defTabSz="914208">
              <a:spcBef>
                <a:spcPts val="600"/>
              </a:spcBef>
              <a:defRPr sz="2600"/>
            </a:lvl1pPr>
            <a:lvl2pPr marL="766601" indent="-309497" defTabSz="914208">
              <a:spcBef>
                <a:spcPts val="600"/>
              </a:spcBef>
              <a:defRPr sz="2600"/>
            </a:lvl2pPr>
            <a:lvl3pPr marL="1211325" indent="-297116" defTabSz="914208">
              <a:spcBef>
                <a:spcPts val="600"/>
              </a:spcBef>
              <a:defRPr sz="2600"/>
            </a:lvl3pPr>
            <a:lvl4pPr marL="1701444" indent="-330128" defTabSz="914208">
              <a:spcBef>
                <a:spcPts val="600"/>
              </a:spcBef>
              <a:defRPr sz="2600"/>
            </a:lvl4pPr>
            <a:lvl5pPr marL="2125535" indent="-297116" defTabSz="91420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200" y="6461972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20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8" y="378773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2" y="92075"/>
            <a:ext cx="7139138" cy="1508126"/>
          </a:xfrm>
          <a:prstGeom prst="rect">
            <a:avLst/>
          </a:prstGeom>
        </p:spPr>
        <p:txBody>
          <a:bodyPr lIns="45709" tIns="45709" rIns="45709" bIns="45709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09" tIns="45709" rIns="45709" bIns="45709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8" indent="-333305" defTabSz="914208">
              <a:spcBef>
                <a:spcPts val="600"/>
              </a:spcBef>
              <a:defRPr sz="2800"/>
            </a:lvl2pPr>
            <a:lvl3pPr marL="1234181" indent="-319972" defTabSz="914208">
              <a:spcBef>
                <a:spcPts val="600"/>
              </a:spcBef>
              <a:defRPr sz="2800"/>
            </a:lvl3pPr>
            <a:lvl4pPr marL="1726837" indent="-355524" defTabSz="914208">
              <a:spcBef>
                <a:spcPts val="600"/>
              </a:spcBef>
              <a:defRPr sz="2800"/>
            </a:lvl4pPr>
            <a:lvl5pPr marL="2148391" indent="-319969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50" y="6400436"/>
            <a:ext cx="273252" cy="276979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0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822861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92086"/>
            <a:ext cx="7139138" cy="1508125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822861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2" cy="5257801"/>
          </a:xfrm>
          <a:prstGeom prst="rect">
            <a:avLst/>
          </a:prstGeom>
        </p:spPr>
        <p:txBody>
          <a:bodyPr lIns="45714" tIns="45714" rIns="45714" bIns="45714"/>
          <a:lstStyle>
            <a:lvl1pPr marL="318369" indent="-318369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670" indent="-309525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435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596" indent="-330160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724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4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343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86" tIns="34286" rIns="34286" bIns="34286"/>
          <a:lstStyle>
            <a:lvl1pPr defTabSz="438913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6" y="6077763"/>
            <a:ext cx="2823211" cy="545754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6" tIns="34286" rIns="34286" bIns="34286">
            <a:spAutoFit/>
          </a:bodyPr>
          <a:lstStyle/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4" tIns="45714" rIns="45714" bIns="45714" anchor="t">
            <a:normAutofit/>
          </a:bodyPr>
          <a:lstStyle>
            <a:lvl1pPr defTabSz="438913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62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57145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062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91429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2017-06-28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/>
          <p:nvPr userDrawn="1"/>
        </p:nvSpPr>
        <p:spPr>
          <a:xfrm>
            <a:off x="-18580" y="0"/>
            <a:ext cx="9162580" cy="47667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8580" y="0"/>
            <a:ext cx="6084168" cy="47667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119728"/>
            <a:ext cx="1460059" cy="2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4" y="1964946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2017-06-28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2017-06-28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7" y="274649"/>
            <a:ext cx="7139137" cy="1143001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2" cy="276989"/>
          </a:xfrm>
          <a:prstGeom prst="rect">
            <a:avLst/>
          </a:prstGeom>
        </p:spPr>
        <p:txBody>
          <a:bodyPr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2017-06-28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2017-06-28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2017-06-28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2017-06-28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2017-06-28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2017-06-28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2017-06-28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2017-06-28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2017-06-28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19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28/06/2017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3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777" indent="-342795" defTabSz="457059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776" indent="-311905" defTabSz="457059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12" indent="-314229" defTabSz="457059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785" indent="-285911" defTabSz="457059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6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50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0722" y="7072643"/>
            <a:ext cx="388692" cy="18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6" y="294690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8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861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4" y="7072313"/>
            <a:ext cx="486003" cy="438648"/>
          </a:xfrm>
          <a:prstGeom prst="rect">
            <a:avLst/>
          </a:prstGeom>
        </p:spPr>
        <p:txBody>
          <a:bodyPr lIns="32142" tIns="32142" rIns="32142" bIns="32142" anchor="t"/>
          <a:lstStyle>
            <a:lvl1pPr algn="l" defTabSz="822861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411356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11431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35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09" tIns="45709" rIns="45709" bIns="4570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2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09" tIns="45709" rIns="45709" bIns="45709" anchor="ctr">
            <a:spAutoFit/>
          </a:bodyPr>
          <a:lstStyle>
            <a:lvl1pPr algn="r" defTabSz="45709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ransition spd="med"/>
  <p:txStyles>
    <p:titleStyle>
      <a:lvl1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17" marR="0" indent="-342817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583" marR="0" indent="-32649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8907" marR="0" indent="-304726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694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03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12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21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305" marR="0" indent="-36567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394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9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8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27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36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45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54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63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72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2017-06-28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839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2017-06-28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838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2" y="1964946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/>
              <a:pPr defTabSz="457145" hangingPunct="1"/>
              <a:t>2017-06-28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/>
              <a:pPr defTabSz="457145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eg"/><Relationship Id="rId12" Type="http://schemas.openxmlformats.org/officeDocument/2006/relationships/image" Target="../media/image36.jpeg"/><Relationship Id="rId13" Type="http://schemas.openxmlformats.org/officeDocument/2006/relationships/image" Target="../media/image37.gif"/><Relationship Id="rId14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gif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632" y="1354168"/>
            <a:ext cx="7210315" cy="2376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LOKI </a:t>
            </a:r>
            <a:r>
              <a:rPr lang="sv-SE" sz="4000" dirty="0"/>
              <a:t>– </a:t>
            </a:r>
            <a:r>
              <a:rPr lang="sv-SE" sz="4000" dirty="0" err="1" smtClean="0"/>
              <a:t>Phase</a:t>
            </a:r>
            <a:r>
              <a:rPr lang="sv-SE" sz="4000" dirty="0" smtClean="0"/>
              <a:t> 2 Design </a:t>
            </a:r>
            <a:r>
              <a:rPr lang="sv-SE" sz="4000" dirty="0" err="1" smtClean="0"/>
              <a:t>update</a:t>
            </a:r>
            <a:r>
              <a:rPr lang="sv-SE" sz="4000" dirty="0" smtClean="0"/>
              <a:t> </a:t>
            </a:r>
            <a:r>
              <a:rPr lang="sv-SE" sz="4000" dirty="0" smtClean="0"/>
              <a:t>Review</a:t>
            </a:r>
            <a:r>
              <a:rPr lang="sv-SE" sz="4000" dirty="0"/>
              <a:t/>
            </a:r>
            <a:br>
              <a:rPr lang="sv-SE" sz="4000" dirty="0"/>
            </a:br>
            <a:r>
              <a:rPr lang="sv-SE" sz="4000" dirty="0"/>
              <a:t>NSS status and meeting </a:t>
            </a:r>
            <a:r>
              <a:rPr lang="sv-SE" sz="4000" dirty="0" err="1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Shane Kennedy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NSS </a:t>
            </a:r>
            <a:r>
              <a:rPr lang="sv-SE" sz="2400" dirty="0">
                <a:solidFill>
                  <a:schemeClr val="bg1"/>
                </a:solidFill>
              </a:rPr>
              <a:t>Project </a:t>
            </a:r>
            <a:r>
              <a:rPr lang="sv-SE" sz="2400" dirty="0" err="1">
                <a:solidFill>
                  <a:schemeClr val="bg1"/>
                </a:solidFill>
              </a:rPr>
              <a:t>Leader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>
                <a:solidFill>
                  <a:schemeClr val="bg1"/>
                </a:solidFill>
              </a:rPr>
              <a:t>European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Spallation</a:t>
            </a:r>
            <a:r>
              <a:rPr lang="sv-SE" sz="2400" dirty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28</a:t>
            </a:r>
            <a:r>
              <a:rPr lang="en-GB" sz="1400" baseline="30000" dirty="0" smtClean="0">
                <a:solidFill>
                  <a:srgbClr val="FFFFFF"/>
                </a:solidFill>
              </a:rPr>
              <a:t>th</a:t>
            </a:r>
            <a:r>
              <a:rPr lang="en-GB" sz="1400" dirty="0" smtClean="0">
                <a:solidFill>
                  <a:srgbClr val="FFFFFF"/>
                </a:solidFill>
              </a:rPr>
              <a:t>  </a:t>
            </a:r>
            <a:r>
              <a:rPr lang="en-GB" sz="1400" dirty="0" smtClean="0">
                <a:solidFill>
                  <a:srgbClr val="FFFFFF"/>
                </a:solidFill>
              </a:rPr>
              <a:t>June 2017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nker_2016-12-09_16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8"/>
          <a:stretch/>
        </p:blipFill>
        <p:spPr>
          <a:xfrm rot="5400000">
            <a:off x="396000" y="1292400"/>
            <a:ext cx="5210030" cy="5778000"/>
          </a:xfrm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8749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Preparing for BOT and first BOI:</a:t>
            </a:r>
            <a:br>
              <a:rPr lang="en-US" dirty="0" smtClean="0"/>
            </a:br>
            <a:r>
              <a:rPr lang="en-US" dirty="0" smtClean="0"/>
              <a:t>In bunker activities</a:t>
            </a:r>
            <a:br>
              <a:rPr lang="en-US" dirty="0" smtClean="0"/>
            </a:b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22000" y="1746000"/>
            <a:ext cx="5321303" cy="4052097"/>
            <a:chOff x="522000" y="1746000"/>
            <a:chExt cx="5321303" cy="4052097"/>
          </a:xfrm>
        </p:grpSpPr>
        <p:grpSp>
          <p:nvGrpSpPr>
            <p:cNvPr id="37" name="Group 36"/>
            <p:cNvGrpSpPr/>
            <p:nvPr/>
          </p:nvGrpSpPr>
          <p:grpSpPr>
            <a:xfrm>
              <a:off x="2883600" y="1746000"/>
              <a:ext cx="1674503" cy="2479341"/>
              <a:chOff x="3243097" y="1746000"/>
              <a:chExt cx="1674503" cy="2479341"/>
            </a:xfrm>
          </p:grpSpPr>
          <p:sp>
            <p:nvSpPr>
              <p:cNvPr id="34" name="TextBox 33"/>
              <p:cNvSpPr txBox="1"/>
              <p:nvPr/>
            </p:nvSpPr>
            <p:spPr>
              <a:xfrm rot="18600000">
                <a:off x="3186000" y="3952800"/>
                <a:ext cx="32963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W1</a:t>
                </a:r>
                <a:endParaRPr lang="en-US" sz="8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rot="21540000" flipV="1">
                <a:off x="3391200" y="1746000"/>
                <a:ext cx="1526400" cy="223560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937600" y="1922400"/>
              <a:ext cx="1861703" cy="2338941"/>
              <a:chOff x="3144697" y="1770000"/>
              <a:chExt cx="1861703" cy="2338941"/>
            </a:xfrm>
          </p:grpSpPr>
          <p:sp>
            <p:nvSpPr>
              <p:cNvPr id="39" name="TextBox 38"/>
              <p:cNvSpPr txBox="1"/>
              <p:nvPr/>
            </p:nvSpPr>
            <p:spPr>
              <a:xfrm rot="18660000">
                <a:off x="3087600" y="3836400"/>
                <a:ext cx="32963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W2</a:t>
                </a:r>
                <a:endParaRPr lang="en-US" sz="8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V="1">
                <a:off x="3314400" y="1770000"/>
                <a:ext cx="1692000" cy="2110964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3144650" y="2189625"/>
              <a:ext cx="1845634" cy="188475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3208328" y="2674800"/>
              <a:ext cx="2224800" cy="1486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3189021" y="2439169"/>
              <a:ext cx="2009116" cy="167924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236903" y="2966400"/>
              <a:ext cx="2386800" cy="123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3251303" y="3268800"/>
              <a:ext cx="2498400" cy="982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3014364" y="3579250"/>
              <a:ext cx="2828939" cy="847951"/>
              <a:chOff x="2066603" y="1745905"/>
              <a:chExt cx="2828939" cy="847951"/>
            </a:xfrm>
          </p:grpSpPr>
          <p:sp>
            <p:nvSpPr>
              <p:cNvPr id="57" name="TextBox 56"/>
              <p:cNvSpPr txBox="1"/>
              <p:nvPr/>
            </p:nvSpPr>
            <p:spPr>
              <a:xfrm rot="20760000">
                <a:off x="2066603" y="2378412"/>
                <a:ext cx="32963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W8</a:t>
                </a:r>
                <a:endParaRPr lang="en-US" sz="8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V="1">
                <a:off x="2325142" y="1745905"/>
                <a:ext cx="2570400" cy="72000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522000" y="1922400"/>
              <a:ext cx="4006765" cy="3875697"/>
              <a:chOff x="882649" y="1922400"/>
              <a:chExt cx="4006765" cy="3875697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3339482" y="4323600"/>
                <a:ext cx="1549932" cy="215444"/>
                <a:chOff x="840371" y="1218124"/>
                <a:chExt cx="1549932" cy="215444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840371" y="1218124"/>
                  <a:ext cx="381635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W11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61" name="Straight Arrow Connector 60"/>
                <p:cNvCxnSpPr/>
                <p:nvPr/>
              </p:nvCxnSpPr>
              <p:spPr>
                <a:xfrm rot="120000" flipV="1">
                  <a:off x="1130303" y="1359143"/>
                  <a:ext cx="1260000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>
                <a:off x="3377582" y="4437281"/>
                <a:ext cx="1423018" cy="585569"/>
                <a:chOff x="916571" y="1180024"/>
                <a:chExt cx="1423018" cy="585569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 rot="1451656">
                  <a:off x="916571" y="1180024"/>
                  <a:ext cx="304240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N7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1130687" y="1337156"/>
                  <a:ext cx="1208902" cy="428437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3329689" y="4527926"/>
                <a:ext cx="1302770" cy="831474"/>
                <a:chOff x="973721" y="1135574"/>
                <a:chExt cx="1302770" cy="831474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 rot="2079308">
                  <a:off x="973721" y="1135574"/>
                  <a:ext cx="304240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N5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1189061" y="1281396"/>
                  <a:ext cx="1087430" cy="685652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879200" y="4533873"/>
                <a:ext cx="1064249" cy="1136127"/>
                <a:chOff x="385213" y="1074267"/>
                <a:chExt cx="1064249" cy="1136127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 rot="18787992">
                  <a:off x="1198111" y="1110174"/>
                  <a:ext cx="287258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E3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71" name="Straight Arrow Connector 70"/>
                <p:cNvCxnSpPr/>
                <p:nvPr/>
              </p:nvCxnSpPr>
              <p:spPr>
                <a:xfrm flipH="1">
                  <a:off x="385213" y="1277994"/>
                  <a:ext cx="936000" cy="93240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/>
              <p:cNvGrpSpPr/>
              <p:nvPr/>
            </p:nvGrpSpPr>
            <p:grpSpPr>
              <a:xfrm>
                <a:off x="2026095" y="4596483"/>
                <a:ext cx="969068" cy="1201614"/>
                <a:chOff x="512144" y="1118717"/>
                <a:chExt cx="969068" cy="1201614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 rot="18560042">
                  <a:off x="1229861" y="1154624"/>
                  <a:ext cx="287258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E2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79" name="Straight Arrow Connector 78"/>
                <p:cNvCxnSpPr/>
                <p:nvPr/>
              </p:nvCxnSpPr>
              <p:spPr>
                <a:xfrm flipH="1">
                  <a:off x="512144" y="1297931"/>
                  <a:ext cx="817200" cy="102240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1656000" y="4497672"/>
                <a:ext cx="1259006" cy="869928"/>
                <a:chOff x="353363" y="1313374"/>
                <a:chExt cx="1259006" cy="869928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 rot="19550623">
                  <a:off x="1325111" y="1313374"/>
                  <a:ext cx="287258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E5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82" name="Straight Arrow Connector 81"/>
                <p:cNvCxnSpPr/>
                <p:nvPr/>
              </p:nvCxnSpPr>
              <p:spPr>
                <a:xfrm flipH="1">
                  <a:off x="353363" y="1495702"/>
                  <a:ext cx="1101600" cy="68760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882649" y="2149501"/>
                <a:ext cx="2109078" cy="2079725"/>
                <a:chOff x="-97023" y="1269938"/>
                <a:chExt cx="2109078" cy="2079725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 rot="2806310">
                  <a:off x="1760704" y="3098312"/>
                  <a:ext cx="287258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S3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87" name="Straight Arrow Connector 86"/>
                <p:cNvCxnSpPr/>
                <p:nvPr/>
              </p:nvCxnSpPr>
              <p:spPr>
                <a:xfrm flipH="1" flipV="1">
                  <a:off x="-97023" y="1269938"/>
                  <a:ext cx="1951200" cy="190080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1130400" y="1922400"/>
                <a:ext cx="1918477" cy="2262376"/>
                <a:chOff x="87228" y="1093637"/>
                <a:chExt cx="1918477" cy="2262376"/>
              </a:xfrm>
            </p:grpSpPr>
            <p:sp>
              <p:nvSpPr>
                <p:cNvPr id="94" name="TextBox 93"/>
                <p:cNvSpPr txBox="1"/>
                <p:nvPr/>
              </p:nvSpPr>
              <p:spPr>
                <a:xfrm rot="3214887">
                  <a:off x="1754354" y="3104662"/>
                  <a:ext cx="287258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S2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95" name="Straight Arrow Connector 94"/>
                <p:cNvCxnSpPr/>
                <p:nvPr/>
              </p:nvCxnSpPr>
              <p:spPr>
                <a:xfrm flipH="1" flipV="1">
                  <a:off x="87228" y="1093637"/>
                  <a:ext cx="1747280" cy="210960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" name="TextBox 6"/>
          <p:cNvSpPr txBox="1"/>
          <p:nvPr/>
        </p:nvSpPr>
        <p:spPr>
          <a:xfrm>
            <a:off x="6212312" y="1484784"/>
            <a:ext cx="26640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First installations in bunker:</a:t>
            </a:r>
          </a:p>
          <a:p>
            <a:r>
              <a:rPr lang="en-US" sz="1600" dirty="0" smtClean="0"/>
              <a:t>(Feb – Sept 2019)</a:t>
            </a:r>
          </a:p>
          <a:p>
            <a:r>
              <a:rPr lang="en-US" sz="1600" dirty="0" smtClean="0"/>
              <a:t>Neutron Beam Optics in monolith &amp; light shutters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486000" y="1998000"/>
            <a:ext cx="8378701" cy="3803691"/>
            <a:chOff x="486000" y="1998000"/>
            <a:chExt cx="8378701" cy="3803691"/>
          </a:xfrm>
        </p:grpSpPr>
        <p:grpSp>
          <p:nvGrpSpPr>
            <p:cNvPr id="5" name="Group 4"/>
            <p:cNvGrpSpPr/>
            <p:nvPr/>
          </p:nvGrpSpPr>
          <p:grpSpPr>
            <a:xfrm>
              <a:off x="486000" y="1998000"/>
              <a:ext cx="5346000" cy="3803691"/>
              <a:chOff x="846000" y="1994400"/>
              <a:chExt cx="5346000" cy="380369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46000" y="1994400"/>
                <a:ext cx="4479337" cy="3803691"/>
                <a:chOff x="846000" y="1994400"/>
                <a:chExt cx="4479337" cy="3803691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846000" y="2016000"/>
                  <a:ext cx="4479337" cy="3782091"/>
                  <a:chOff x="846000" y="2016000"/>
                  <a:chExt cx="4479337" cy="3782091"/>
                </a:xfrm>
              </p:grpSpPr>
              <p:cxnSp>
                <p:nvCxnSpPr>
                  <p:cNvPr id="100" name="Straight Arrow Connector 99"/>
                  <p:cNvCxnSpPr/>
                  <p:nvPr/>
                </p:nvCxnSpPr>
                <p:spPr>
                  <a:xfrm rot="120000" flipV="1">
                    <a:off x="3626571" y="4464633"/>
                    <a:ext cx="13320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100"/>
                  <p:cNvCxnSpPr/>
                  <p:nvPr/>
                </p:nvCxnSpPr>
                <p:spPr>
                  <a:xfrm flipH="1">
                    <a:off x="2026089" y="4775691"/>
                    <a:ext cx="817200" cy="10224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Arrow Connector 101"/>
                  <p:cNvCxnSpPr/>
                  <p:nvPr/>
                </p:nvCxnSpPr>
                <p:spPr>
                  <a:xfrm flipH="1" flipV="1">
                    <a:off x="846000" y="2105999"/>
                    <a:ext cx="1980000" cy="19620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Arrow Connector 102"/>
                  <p:cNvCxnSpPr/>
                  <p:nvPr/>
                </p:nvCxnSpPr>
                <p:spPr>
                  <a:xfrm rot="360000" flipV="1">
                    <a:off x="3597337" y="2016000"/>
                    <a:ext cx="1728000" cy="21600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" name="Straight Arrow Connector 67"/>
                <p:cNvCxnSpPr/>
                <p:nvPr/>
              </p:nvCxnSpPr>
              <p:spPr>
                <a:xfrm rot="360000" flipH="1" flipV="1">
                  <a:off x="1004400" y="1994400"/>
                  <a:ext cx="1965600" cy="19368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 flipV="1">
                <a:off x="3600000" y="3240000"/>
                <a:ext cx="2592000" cy="1026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rot="1200000" flipV="1">
                <a:off x="3546000" y="4806000"/>
                <a:ext cx="1332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rot="360000" flipH="1">
                <a:off x="1933200" y="4698000"/>
                <a:ext cx="817200" cy="1022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6200701" y="4151982"/>
              <a:ext cx="2664000" cy="1077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Ins="36000" rtlCol="0">
              <a:spAutoFit/>
            </a:bodyPr>
            <a:lstStyle/>
            <a:p>
              <a:r>
                <a:rPr lang="en-US" sz="1600" b="1" dirty="0" smtClean="0"/>
                <a:t>Next installations in bunker:</a:t>
              </a:r>
            </a:p>
            <a:p>
              <a:r>
                <a:rPr lang="en-US" sz="1600" dirty="0" smtClean="0"/>
                <a:t>(from Nov 2019 – May 2020)</a:t>
              </a:r>
            </a:p>
            <a:p>
              <a:r>
                <a:rPr lang="en-US" sz="1600" dirty="0" smtClean="0"/>
                <a:t>Bunker Optics for first 4 – 8 Neutron Beam Instruments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200701" y="5304110"/>
            <a:ext cx="26640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Bunker roof completed:</a:t>
            </a:r>
          </a:p>
          <a:p>
            <a:r>
              <a:rPr lang="en-US" sz="1600" dirty="0" smtClean="0"/>
              <a:t>(from Jun – Aug 2020)</a:t>
            </a:r>
          </a:p>
          <a:p>
            <a:r>
              <a:rPr lang="en-US" sz="1600" dirty="0" smtClean="0"/>
              <a:t>Bunker Optics for first 4 – 8 Neutron Beam Instruments</a:t>
            </a:r>
            <a:endParaRPr lang="en-US" sz="1600" dirty="0"/>
          </a:p>
        </p:txBody>
      </p:sp>
      <p:pic>
        <p:nvPicPr>
          <p:cNvPr id="3" name="Picture 2" descr="bunker_2016-12-10_2.jpg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555"/>
          <a:stretch/>
        </p:blipFill>
        <p:spPr>
          <a:xfrm rot="5400000">
            <a:off x="399600" y="1324800"/>
            <a:ext cx="5220000" cy="5742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4400" y="1476000"/>
            <a:ext cx="6520061" cy="4578124"/>
            <a:chOff x="14400" y="1476000"/>
            <a:chExt cx="6520061" cy="4578124"/>
          </a:xfrm>
        </p:grpSpPr>
        <p:sp>
          <p:nvSpPr>
            <p:cNvPr id="10" name="TextBox 9"/>
            <p:cNvSpPr txBox="1"/>
            <p:nvPr/>
          </p:nvSpPr>
          <p:spPr>
            <a:xfrm>
              <a:off x="460896" y="1642587"/>
              <a:ext cx="5853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ODIN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00" y="1902181"/>
              <a:ext cx="752204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DREAM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08146" y="1476000"/>
              <a:ext cx="55873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NMX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8128" y="2419163"/>
              <a:ext cx="942699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MIRACLES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7870" y="1680523"/>
              <a:ext cx="561535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4079" y="1926675"/>
              <a:ext cx="710452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C-SPEC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14228" y="3015664"/>
              <a:ext cx="616062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T-REX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8625" y="2707889"/>
              <a:ext cx="710452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MAGIC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3416" y="2167594"/>
              <a:ext cx="813043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BIFROST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44474" y="3310741"/>
              <a:ext cx="889987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HEIMDAL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24401" y="5272535"/>
              <a:ext cx="620683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FREIA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4215" y="4875206"/>
              <a:ext cx="50315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LoKI</a:t>
              </a:r>
              <a:endParaRPr lang="en-US" sz="1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27225" y="5567611"/>
              <a:ext cx="63754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SKADI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7713" y="5285900"/>
              <a:ext cx="671979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VESPA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00758" y="5746348"/>
              <a:ext cx="607859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ESTIA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0032" y="4317401"/>
              <a:ext cx="1290259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</a:rPr>
                <a:t>Test </a:t>
              </a:r>
              <a:r>
                <a:rPr lang="en-US" sz="1400" b="1" dirty="0" err="1" smtClean="0">
                  <a:solidFill>
                    <a:srgbClr val="0000FF"/>
                  </a:solidFill>
                </a:rPr>
                <a:t>Beamline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000" y="2581200"/>
            <a:ext cx="1829054" cy="15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35402" y="1185478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28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" y="-16232"/>
            <a:ext cx="7002164" cy="10975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Internal</a:t>
            </a:r>
            <a:r>
              <a:rPr lang="en-US" baseline="30000" dirty="0" smtClean="0"/>
              <a:t>*</a:t>
            </a:r>
            <a:r>
              <a:rPr lang="en-US" dirty="0" smtClean="0"/>
              <a:t> NBI Installation Schedule (TG4 –&gt; TG5)   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cap="all" dirty="0" smtClean="0">
                <a:solidFill>
                  <a:srgbClr val="FFFF00"/>
                </a:solidFill>
              </a:rPr>
              <a:t>Draft for Discussion    </a:t>
            </a:r>
            <a:r>
              <a:rPr lang="en-US" sz="2200" dirty="0" smtClean="0"/>
              <a:t>(from V3.3, 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June 2017)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203" y="1912904"/>
            <a:ext cx="2300800" cy="3205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45720" rIns="36000" bIns="45720" rtlCol="0">
            <a:spAutoFit/>
          </a:bodyPr>
          <a:lstStyle/>
          <a:p>
            <a:pPr defTabSz="914418">
              <a:spcBef>
                <a:spcPts val="600"/>
              </a:spcBef>
            </a:pPr>
            <a:r>
              <a:rPr lang="en-US" sz="1429" b="1" dirty="0" smtClean="0">
                <a:solidFill>
                  <a:prstClr val="black"/>
                </a:solidFill>
              </a:rPr>
              <a:t>NOTES: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Plan aligned </a:t>
            </a:r>
            <a:r>
              <a:rPr lang="en-US" sz="1400" dirty="0" smtClean="0">
                <a:solidFill>
                  <a:prstClr val="black"/>
                </a:solidFill>
              </a:rPr>
              <a:t>with access dates to D &amp; E buildings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TG4 (Installation &amp; Integration) according to on-site resource plan &amp; </a:t>
            </a:r>
            <a:r>
              <a:rPr lang="en-US" sz="1400" dirty="0" smtClean="0">
                <a:solidFill>
                  <a:schemeClr val="tx1"/>
                </a:solidFill>
              </a:rPr>
              <a:t>aligned with first 8 NBI schedules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(schedule match typically within 1 month)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Alignment with TG5 for </a:t>
            </a:r>
            <a:r>
              <a:rPr lang="en-US" sz="1400" i="1" dirty="0" smtClean="0">
                <a:solidFill>
                  <a:schemeClr val="tx1"/>
                </a:solidFill>
              </a:rPr>
              <a:t>NBI </a:t>
            </a:r>
            <a:r>
              <a:rPr lang="en-US" sz="1400" i="1" dirty="0">
                <a:solidFill>
                  <a:schemeClr val="tx1"/>
                </a:solidFill>
              </a:rPr>
              <a:t>9-15 not </a:t>
            </a:r>
            <a:r>
              <a:rPr lang="en-US" sz="1400" i="1" dirty="0" smtClean="0">
                <a:solidFill>
                  <a:schemeClr val="tx1"/>
                </a:solidFill>
              </a:rPr>
              <a:t>yet complete</a:t>
            </a:r>
            <a:endParaRPr lang="en-US" sz="1400" i="1" dirty="0">
              <a:solidFill>
                <a:schemeClr val="tx1"/>
              </a:solidFill>
            </a:endParaRP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On-site </a:t>
            </a:r>
            <a:r>
              <a:rPr lang="en-US" sz="1400" i="1" dirty="0">
                <a:solidFill>
                  <a:schemeClr val="tx1"/>
                </a:solidFill>
              </a:rPr>
              <a:t>Resource plan </a:t>
            </a:r>
            <a:r>
              <a:rPr lang="en-US" sz="1400" i="1" dirty="0" smtClean="0">
                <a:solidFill>
                  <a:schemeClr val="tx1"/>
                </a:solidFill>
              </a:rPr>
              <a:t>under development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731" cy="29020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914418"/>
            <a:endParaRPr lang="en-US" sz="1286" dirty="0">
              <a:solidFill>
                <a:prstClr val="black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7014109" y="653834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11</a:t>
            </a:fld>
            <a:endParaRPr lang="sv-SE" dirty="0"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53098" y="5176313"/>
            <a:ext cx="2362134" cy="900247"/>
            <a:chOff x="-436605" y="5553405"/>
            <a:chExt cx="2362134" cy="900247"/>
          </a:xfrm>
        </p:grpSpPr>
        <p:grpSp>
          <p:nvGrpSpPr>
            <p:cNvPr id="22" name="Group 21"/>
            <p:cNvGrpSpPr/>
            <p:nvPr/>
          </p:nvGrpSpPr>
          <p:grpSpPr>
            <a:xfrm>
              <a:off x="-436605" y="5553405"/>
              <a:ext cx="2362134" cy="900247"/>
              <a:chOff x="18008" y="3212974"/>
              <a:chExt cx="2033043" cy="119988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" b="82052"/>
              <a:stretch/>
            </p:blipFill>
            <p:spPr>
              <a:xfrm>
                <a:off x="1623639" y="3216474"/>
                <a:ext cx="341036" cy="336899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18008" y="3212974"/>
                <a:ext cx="2033043" cy="1199885"/>
                <a:chOff x="43032" y="4869160"/>
                <a:chExt cx="2033043" cy="1413994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43032" y="4869162"/>
                  <a:ext cx="1533380" cy="1413992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algn="r" defTabSz="914418">
                    <a:spcAft>
                      <a:spcPts val="50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</a:rPr>
                    <a:t>In monolith complete</a:t>
                  </a:r>
                  <a:endParaRPr lang="en-US" sz="1000" dirty="0">
                    <a:solidFill>
                      <a:prstClr val="black"/>
                    </a:solidFill>
                  </a:endParaRPr>
                </a:p>
                <a:p>
                  <a:pPr algn="r" defTabSz="914418">
                    <a:spcAft>
                      <a:spcPts val="50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</a:rPr>
                    <a:t>In bunker complete</a:t>
                  </a:r>
                  <a:endParaRPr lang="en-US" sz="1000" dirty="0">
                    <a:solidFill>
                      <a:prstClr val="black"/>
                    </a:solidFill>
                  </a:endParaRPr>
                </a:p>
                <a:p>
                  <a:pPr algn="r" defTabSz="914418">
                    <a:spcAft>
                      <a:spcPts val="50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</a:rPr>
                    <a:t>Out of </a:t>
                  </a:r>
                  <a:r>
                    <a:rPr lang="en-US" sz="1000" dirty="0" smtClean="0">
                      <a:solidFill>
                        <a:prstClr val="black"/>
                      </a:solidFill>
                    </a:rPr>
                    <a:t>bunker</a:t>
                  </a:r>
                </a:p>
                <a:p>
                  <a:pPr algn="r" defTabSz="914418">
                    <a:spcAft>
                      <a:spcPts val="50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</a:rPr>
                    <a:t>Partial In- bunker access</a:t>
                  </a:r>
                  <a:endParaRPr lang="en-US" sz="10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71371" y="4869160"/>
                  <a:ext cx="1804704" cy="141231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/>
                  <a:endParaRPr lang="en-US" sz="1286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pic>
          <p:nvPicPr>
            <p:cNvPr id="50" name="Picture 49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1453" b="5212"/>
            <a:stretch/>
          </p:blipFill>
          <p:spPr>
            <a:xfrm>
              <a:off x="1439696" y="5769312"/>
              <a:ext cx="396000" cy="4680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767" r="2751" b="1271"/>
          <a:stretch/>
        </p:blipFill>
        <p:spPr>
          <a:xfrm>
            <a:off x="3131999" y="1836000"/>
            <a:ext cx="5652000" cy="43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3597" y="1211278"/>
            <a:ext cx="2481964" cy="5847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*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BOT still under discussion with ESS-ERIC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83299" y="1185478"/>
            <a:ext cx="6183919" cy="5228309"/>
            <a:chOff x="3083299" y="1185478"/>
            <a:chExt cx="6183919" cy="5228309"/>
          </a:xfrm>
        </p:grpSpPr>
        <p:grpSp>
          <p:nvGrpSpPr>
            <p:cNvPr id="23" name="Group 22"/>
            <p:cNvGrpSpPr/>
            <p:nvPr/>
          </p:nvGrpSpPr>
          <p:grpSpPr>
            <a:xfrm>
              <a:off x="4007379" y="1185478"/>
              <a:ext cx="5259839" cy="5228309"/>
              <a:chOff x="4001076" y="1277651"/>
              <a:chExt cx="5259839" cy="522830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549572" y="1277651"/>
                <a:ext cx="932710" cy="905430"/>
                <a:chOff x="5409536" y="1502036"/>
                <a:chExt cx="932710" cy="905430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517809" y="1502036"/>
                  <a:ext cx="824437" cy="652871"/>
                </a:xfrm>
                <a:prstGeom prst="rect">
                  <a:avLst/>
                </a:prstGeom>
                <a:noFill/>
              </p:spPr>
              <p:txBody>
                <a:bodyPr wrap="square" lIns="0" tIns="45720" rIns="36000" bIns="45720" rtlCol="0">
                  <a:spAutoFit/>
                </a:bodyPr>
                <a:lstStyle/>
                <a:p>
                  <a:pPr algn="ctr" defTabSz="914418"/>
                  <a:r>
                    <a:rPr lang="en-US" sz="1214" dirty="0">
                      <a:solidFill>
                        <a:srgbClr val="C0504D"/>
                      </a:solidFill>
                    </a:rPr>
                    <a:t> Hot Commission </a:t>
                  </a:r>
                </a:p>
                <a:p>
                  <a:pPr algn="ctr" defTabSz="914418"/>
                  <a:r>
                    <a:rPr lang="en-US" sz="1214" dirty="0">
                      <a:solidFill>
                        <a:srgbClr val="C0504D"/>
                      </a:solidFill>
                    </a:rPr>
                    <a:t>instruments</a:t>
                  </a: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H="1">
                  <a:off x="5409536" y="2134588"/>
                  <a:ext cx="473081" cy="272878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5490537" y="1909927"/>
                <a:ext cx="0" cy="4323914"/>
              </a:xfrm>
              <a:prstGeom prst="line">
                <a:avLst/>
              </a:prstGeom>
              <a:ln w="34925">
                <a:solidFill>
                  <a:schemeClr val="accent2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4001076" y="1410250"/>
                <a:ext cx="5259839" cy="5095710"/>
                <a:chOff x="3509051" y="1420682"/>
                <a:chExt cx="5259839" cy="509571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509051" y="6178341"/>
                  <a:ext cx="5259839" cy="338051"/>
                  <a:chOff x="3911314" y="6311539"/>
                  <a:chExt cx="4205533" cy="338050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012391" y="6370411"/>
                    <a:ext cx="4104456" cy="2791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18"/>
                    <a:r>
                      <a:rPr lang="en-US" sz="1214" dirty="0" smtClean="0">
                        <a:solidFill>
                          <a:prstClr val="black"/>
                        </a:solidFill>
                      </a:rPr>
                      <a:t>2019          2020           2021          2022           2023          2024           2025</a:t>
                    </a:r>
                    <a:endParaRPr lang="en-US" sz="1214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3911314" y="6311539"/>
                    <a:ext cx="3805200" cy="180001"/>
                    <a:chOff x="3911314" y="6311539"/>
                    <a:chExt cx="3805200" cy="180001"/>
                  </a:xfrm>
                </p:grpSpPr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39113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44585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50057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55457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6089314" y="6311539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66329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71765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77165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4402541" y="1420682"/>
                  <a:ext cx="2693156" cy="471517"/>
                  <a:chOff x="4287938" y="1786325"/>
                  <a:chExt cx="2693156" cy="471517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258350" y="1786325"/>
                    <a:ext cx="722744" cy="466025"/>
                  </a:xfrm>
                  <a:prstGeom prst="rect">
                    <a:avLst/>
                  </a:prstGeom>
                  <a:noFill/>
                </p:spPr>
                <p:txBody>
                  <a:bodyPr wrap="square" lIns="25714" rIns="25714" rtlCol="0">
                    <a:spAutoFit/>
                  </a:bodyPr>
                  <a:lstStyle/>
                  <a:p>
                    <a:pPr algn="ctr" defTabSz="914418"/>
                    <a:r>
                      <a:rPr lang="en-US" sz="1214" dirty="0">
                        <a:solidFill>
                          <a:srgbClr val="008000"/>
                        </a:solidFill>
                      </a:rPr>
                      <a:t>Start User Program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287938" y="1857732"/>
                    <a:ext cx="726833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25714" rIns="25714" rtlCol="0">
                    <a:spAutoFit/>
                  </a:bodyPr>
                  <a:lstStyle/>
                  <a:p>
                    <a:pPr algn="ctr" defTabSz="914418">
                      <a:lnSpc>
                        <a:spcPts val="1240"/>
                      </a:lnSpc>
                    </a:pPr>
                    <a:r>
                      <a:rPr lang="en-US" sz="1214" dirty="0" smtClean="0">
                        <a:solidFill>
                          <a:srgbClr val="FF0000"/>
                        </a:solidFill>
                      </a:rPr>
                      <a:t>Beam </a:t>
                    </a:r>
                    <a:r>
                      <a:rPr lang="en-US" sz="1214" dirty="0">
                        <a:solidFill>
                          <a:srgbClr val="FF0000"/>
                        </a:solidFill>
                      </a:rPr>
                      <a:t>on Target </a:t>
                    </a:r>
                  </a:p>
                </p:txBody>
              </p:sp>
            </p:grp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689642" y="1920219"/>
                  <a:ext cx="0" cy="4323914"/>
                </a:xfrm>
                <a:prstGeom prst="line">
                  <a:avLst/>
                </a:prstGeom>
                <a:ln w="34925">
                  <a:solidFill>
                    <a:srgbClr val="00B050">
                      <a:alpha val="67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/>
            <p:cNvGrpSpPr/>
            <p:nvPr/>
          </p:nvGrpSpPr>
          <p:grpSpPr>
            <a:xfrm>
              <a:off x="3083299" y="2136698"/>
              <a:ext cx="828387" cy="3960707"/>
              <a:chOff x="3083299" y="2136698"/>
              <a:chExt cx="828387" cy="396070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095999" y="2136698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098855" y="2903871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083299" y="3415515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155686" y="3944302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105991" y="4538359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142848" y="5659714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124176" y="5918052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16295" y="2370424"/>
            <a:ext cx="6471705" cy="4361748"/>
            <a:chOff x="116295" y="2370424"/>
            <a:chExt cx="6471705" cy="4361748"/>
          </a:xfrm>
        </p:grpSpPr>
        <p:sp>
          <p:nvSpPr>
            <p:cNvPr id="4" name="5-Point Star 3"/>
            <p:cNvSpPr>
              <a:spLocks noChangeAspect="1"/>
            </p:cNvSpPr>
            <p:nvPr/>
          </p:nvSpPr>
          <p:spPr>
            <a:xfrm>
              <a:off x="6236607" y="2370424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5-Point Star 51"/>
            <p:cNvSpPr>
              <a:spLocks noChangeAspect="1"/>
            </p:cNvSpPr>
            <p:nvPr/>
          </p:nvSpPr>
          <p:spPr>
            <a:xfrm>
              <a:off x="6039880" y="2605696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>
              <a:spLocks noChangeAspect="1"/>
            </p:cNvSpPr>
            <p:nvPr/>
          </p:nvSpPr>
          <p:spPr>
            <a:xfrm>
              <a:off x="6408000" y="313200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-Point Star 59"/>
            <p:cNvSpPr>
              <a:spLocks noChangeAspect="1"/>
            </p:cNvSpPr>
            <p:nvPr/>
          </p:nvSpPr>
          <p:spPr>
            <a:xfrm>
              <a:off x="5937456" y="421200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5-Point Star 60"/>
            <p:cNvSpPr>
              <a:spLocks noChangeAspect="1"/>
            </p:cNvSpPr>
            <p:nvPr/>
          </p:nvSpPr>
          <p:spPr>
            <a:xfrm>
              <a:off x="6208728" y="3660848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5-Point Star 61"/>
            <p:cNvSpPr>
              <a:spLocks noChangeAspect="1"/>
            </p:cNvSpPr>
            <p:nvPr/>
          </p:nvSpPr>
          <p:spPr>
            <a:xfrm>
              <a:off x="5488728" y="482400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5-Point Star 62"/>
            <p:cNvSpPr>
              <a:spLocks noChangeAspect="1"/>
            </p:cNvSpPr>
            <p:nvPr/>
          </p:nvSpPr>
          <p:spPr>
            <a:xfrm>
              <a:off x="5739456" y="508412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5-Point Star 63"/>
            <p:cNvSpPr>
              <a:spLocks noChangeAspect="1"/>
            </p:cNvSpPr>
            <p:nvPr/>
          </p:nvSpPr>
          <p:spPr>
            <a:xfrm>
              <a:off x="5530304" y="533612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5-Point Star 64"/>
            <p:cNvSpPr>
              <a:spLocks noChangeAspect="1"/>
            </p:cNvSpPr>
            <p:nvPr/>
          </p:nvSpPr>
          <p:spPr>
            <a:xfrm>
              <a:off x="3785686" y="6458635"/>
              <a:ext cx="252000" cy="250968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295" y="6424395"/>
              <a:ext cx="3345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TG5 </a:t>
              </a:r>
              <a:r>
                <a:rPr lang="en-US" sz="1400" dirty="0" smtClean="0"/>
                <a:t>(start hot </a:t>
              </a:r>
              <a:r>
                <a:rPr lang="en-US" sz="1400" dirty="0" smtClean="0"/>
                <a:t>c</a:t>
              </a:r>
              <a:r>
                <a:rPr lang="en-US" sz="1400" dirty="0" smtClean="0"/>
                <a:t>ommission) </a:t>
              </a:r>
              <a:r>
                <a:rPr lang="en-US" sz="1400" i="1" dirty="0" smtClean="0"/>
                <a:t>12 </a:t>
              </a:r>
              <a:r>
                <a:rPr lang="en-US" sz="1400" i="1" dirty="0" smtClean="0"/>
                <a:t>– 18 months</a:t>
              </a:r>
              <a:endParaRPr lang="en-US" sz="1400" i="1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5786157" y="2501262"/>
            <a:ext cx="151300" cy="5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788513" y="2754574"/>
            <a:ext cx="216000" cy="5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774287" y="4391262"/>
            <a:ext cx="216000" cy="5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786156" y="3807263"/>
            <a:ext cx="154345" cy="457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786155" y="3271214"/>
            <a:ext cx="144000" cy="4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767810" y="5888924"/>
            <a:ext cx="324000" cy="9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1119915" y="2412000"/>
            <a:ext cx="7491915" cy="3982064"/>
            <a:chOff x="-1119915" y="2412000"/>
            <a:chExt cx="7491915" cy="3982064"/>
          </a:xfrm>
        </p:grpSpPr>
        <p:grpSp>
          <p:nvGrpSpPr>
            <p:cNvPr id="73" name="Group 72"/>
            <p:cNvGrpSpPr/>
            <p:nvPr/>
          </p:nvGrpSpPr>
          <p:grpSpPr>
            <a:xfrm>
              <a:off x="-1119915" y="2412000"/>
              <a:ext cx="7491915" cy="3941087"/>
              <a:chOff x="116295" y="2868326"/>
              <a:chExt cx="7491915" cy="3941087"/>
            </a:xfrm>
          </p:grpSpPr>
          <p:sp>
            <p:nvSpPr>
              <p:cNvPr id="74" name="5-Point Star 73"/>
              <p:cNvSpPr>
                <a:spLocks noChangeAspect="1"/>
              </p:cNvSpPr>
              <p:nvPr/>
            </p:nvSpPr>
            <p:spPr>
              <a:xfrm>
                <a:off x="7428210" y="2868326"/>
                <a:ext cx="180000" cy="179262"/>
              </a:xfrm>
              <a:prstGeom prst="star5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5-Point Star 74"/>
              <p:cNvSpPr>
                <a:spLocks noChangeAspect="1"/>
              </p:cNvSpPr>
              <p:nvPr/>
            </p:nvSpPr>
            <p:spPr>
              <a:xfrm>
                <a:off x="7104210" y="3156326"/>
                <a:ext cx="180000" cy="179262"/>
              </a:xfrm>
              <a:prstGeom prst="star5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5-Point Star 75"/>
              <p:cNvSpPr>
                <a:spLocks noChangeAspect="1"/>
              </p:cNvSpPr>
              <p:nvPr/>
            </p:nvSpPr>
            <p:spPr>
              <a:xfrm>
                <a:off x="7392210" y="3660326"/>
                <a:ext cx="180000" cy="179262"/>
              </a:xfrm>
              <a:prstGeom prst="star5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5-Point Star 76"/>
              <p:cNvSpPr>
                <a:spLocks noChangeAspect="1"/>
              </p:cNvSpPr>
              <p:nvPr/>
            </p:nvSpPr>
            <p:spPr>
              <a:xfrm>
                <a:off x="7104210" y="4812326"/>
                <a:ext cx="180000" cy="179262"/>
              </a:xfrm>
              <a:prstGeom prst="star5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5-Point Star 77"/>
              <p:cNvSpPr>
                <a:spLocks noChangeAspect="1"/>
              </p:cNvSpPr>
              <p:nvPr/>
            </p:nvSpPr>
            <p:spPr>
              <a:xfrm>
                <a:off x="7392210" y="4236326"/>
                <a:ext cx="180000" cy="179262"/>
              </a:xfrm>
              <a:prstGeom prst="star5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5-Point Star 78"/>
              <p:cNvSpPr>
                <a:spLocks noChangeAspect="1"/>
              </p:cNvSpPr>
              <p:nvPr/>
            </p:nvSpPr>
            <p:spPr>
              <a:xfrm>
                <a:off x="6193410" y="5352326"/>
                <a:ext cx="180000" cy="179262"/>
              </a:xfrm>
              <a:prstGeom prst="star5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5-Point Star 79"/>
              <p:cNvSpPr>
                <a:spLocks noChangeAspect="1"/>
              </p:cNvSpPr>
              <p:nvPr/>
            </p:nvSpPr>
            <p:spPr>
              <a:xfrm>
                <a:off x="6204210" y="5604326"/>
                <a:ext cx="180000" cy="179262"/>
              </a:xfrm>
              <a:prstGeom prst="star5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5-Point Star 80"/>
              <p:cNvSpPr>
                <a:spLocks noChangeAspect="1"/>
              </p:cNvSpPr>
              <p:nvPr/>
            </p:nvSpPr>
            <p:spPr>
              <a:xfrm>
                <a:off x="6204210" y="5928326"/>
                <a:ext cx="180000" cy="179262"/>
              </a:xfrm>
              <a:prstGeom prst="star5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5-Point Star 81"/>
              <p:cNvSpPr>
                <a:spLocks noChangeAspect="1"/>
              </p:cNvSpPr>
              <p:nvPr/>
            </p:nvSpPr>
            <p:spPr>
              <a:xfrm>
                <a:off x="3372933" y="6558445"/>
                <a:ext cx="252000" cy="250968"/>
              </a:xfrm>
              <a:prstGeom prst="star5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16295" y="6424395"/>
                <a:ext cx="3345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i="1" dirty="0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65778" y="6086287"/>
              <a:ext cx="2053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Complete in-bunker work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186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 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9" y="1964949"/>
            <a:ext cx="7720561" cy="403898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NSS plan to lock in on critical dates for on-site construction and commissioning activities of instruments 1-8 in 2017.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will bring selected critical dates under change control, including</a:t>
            </a:r>
          </a:p>
          <a:p>
            <a:pPr marL="800045" lvl="1" indent="-342900">
              <a:buFont typeface="Courier New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access dates for relevant areas of D &amp; E buildings</a:t>
            </a:r>
          </a:p>
          <a:p>
            <a:pPr marL="800045" lvl="1" indent="-342900">
              <a:buFont typeface="Courier New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Start dates for on-site installation  in D&amp; E buildings</a:t>
            </a:r>
          </a:p>
          <a:p>
            <a:pPr marL="800045" lvl="1" indent="-342900">
              <a:buFont typeface="Courier New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Start and finish dates for “in-bunker” installation</a:t>
            </a:r>
          </a:p>
          <a:p>
            <a:pPr marL="800045" lvl="1" indent="-342900">
              <a:buFont typeface="Courier New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Hot commissioning (TG5) dates for first 8 instruments</a:t>
            </a:r>
          </a:p>
          <a:p>
            <a:pPr marL="800045" lvl="1" indent="-342900">
              <a:buFont typeface="Courier New" charset="0"/>
              <a:buChar char="o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N.B. TG5 dates will be constrained; i.e. Instruments that cannot hold to agreed TG5 dates may need to reschedule to later “slots”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12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23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969" t="11374" r="2752" b="589"/>
          <a:stretch/>
        </p:blipFill>
        <p:spPr>
          <a:xfrm>
            <a:off x="324000" y="1476000"/>
            <a:ext cx="8357043" cy="5214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"/>
            <a:ext cx="6703641" cy="144153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ESS Proton Production Schedule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b="1" dirty="0" smtClean="0">
                <a:solidFill>
                  <a:srgbClr val="FFFF00"/>
                </a:solidFill>
              </a:rPr>
              <a:t>DRAFT FOR DISCUSSION</a:t>
            </a:r>
            <a:endParaRPr lang="en-US" sz="3100" b="1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6015" y="2070275"/>
            <a:ext cx="3240361" cy="338554"/>
            <a:chOff x="4699219" y="2227124"/>
            <a:chExt cx="3240361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5095580" y="2227124"/>
              <a:ext cx="2844000" cy="33855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Production 200 days/</a:t>
              </a:r>
              <a:r>
                <a:rPr lang="en-US" sz="1600" b="1" dirty="0" err="1" smtClean="0">
                  <a:solidFill>
                    <a:srgbClr val="0070C0"/>
                  </a:solidFill>
                </a:rPr>
                <a:t>yr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@ 2 MW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699219" y="2515156"/>
              <a:ext cx="3204000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13</a:t>
            </a:fld>
            <a:endParaRPr lang="sv-SE"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4753" y="4670595"/>
            <a:ext cx="1309422" cy="928755"/>
            <a:chOff x="678676" y="5818113"/>
            <a:chExt cx="1309422" cy="899963"/>
          </a:xfrm>
        </p:grpSpPr>
        <p:sp>
          <p:nvSpPr>
            <p:cNvPr id="11" name="TextBox 10"/>
            <p:cNvSpPr txBox="1"/>
            <p:nvPr/>
          </p:nvSpPr>
          <p:spPr>
            <a:xfrm>
              <a:off x="678676" y="5818113"/>
              <a:ext cx="1115984" cy="5571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Ready for BOT </a:t>
              </a:r>
              <a:r>
                <a:rPr lang="en-US" sz="1600" dirty="0" smtClean="0">
                  <a:solidFill>
                    <a:schemeClr val="tx1"/>
                  </a:solidFill>
                </a:rPr>
                <a:t>(L1-MS)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736098" y="6369236"/>
              <a:ext cx="252000" cy="3488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45696" y="3779988"/>
            <a:ext cx="1348184" cy="1188016"/>
            <a:chOff x="57768" y="5643281"/>
            <a:chExt cx="1329522" cy="1074075"/>
          </a:xfrm>
        </p:grpSpPr>
        <p:sp>
          <p:nvSpPr>
            <p:cNvPr id="14" name="TextBox 13"/>
            <p:cNvSpPr txBox="1"/>
            <p:nvPr/>
          </p:nvSpPr>
          <p:spPr>
            <a:xfrm>
              <a:off x="57768" y="5643281"/>
              <a:ext cx="1143681" cy="5296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0000FF"/>
                  </a:solidFill>
                </a:rPr>
                <a:t>Commission</a:t>
              </a:r>
              <a:endParaRPr lang="en-US" sz="1600"/>
            </a:p>
            <a:p>
              <a:pPr algn="ctr"/>
              <a:r>
                <a:rPr lang="en-US" sz="1600" dirty="0" err="1" smtClean="0">
                  <a:solidFill>
                    <a:srgbClr val="0000FF"/>
                  </a:solidFill>
                </a:rPr>
                <a:t>Accel</a:t>
              </a:r>
              <a:r>
                <a:rPr lang="en-US" sz="1600" dirty="0" smtClean="0">
                  <a:solidFill>
                    <a:srgbClr val="0000FF"/>
                  </a:solidFill>
                </a:rPr>
                <a:t>/Target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125525" y="6164052"/>
              <a:ext cx="261765" cy="5533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621189" y="3708000"/>
            <a:ext cx="737134" cy="1884048"/>
            <a:chOff x="1588864" y="2430603"/>
            <a:chExt cx="737134" cy="1884048"/>
          </a:xfrm>
        </p:grpSpPr>
        <p:sp>
          <p:nvSpPr>
            <p:cNvPr id="19" name="TextBox 18"/>
            <p:cNvSpPr txBox="1"/>
            <p:nvPr/>
          </p:nvSpPr>
          <p:spPr>
            <a:xfrm>
              <a:off x="1588864" y="2430603"/>
              <a:ext cx="737134" cy="584775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solidFill>
                <a:srgbClr val="0000FF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BOI#1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(L1-MS)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1937983" y="3018651"/>
              <a:ext cx="0" cy="12960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693122" y="4348102"/>
            <a:ext cx="1044000" cy="1236878"/>
            <a:chOff x="1702549" y="4319821"/>
            <a:chExt cx="1044000" cy="1236878"/>
          </a:xfrm>
        </p:grpSpPr>
        <p:grpSp>
          <p:nvGrpSpPr>
            <p:cNvPr id="23" name="Group 22"/>
            <p:cNvGrpSpPr/>
            <p:nvPr/>
          </p:nvGrpSpPr>
          <p:grpSpPr>
            <a:xfrm>
              <a:off x="1702549" y="4319821"/>
              <a:ext cx="1044000" cy="1236878"/>
              <a:chOff x="1640662" y="3224946"/>
              <a:chExt cx="1044000" cy="123687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640662" y="3224946"/>
                <a:ext cx="1044000" cy="33855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FF"/>
                    </a:solidFill>
                  </a:rPr>
                  <a:t>BOI#2 &amp; #3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2035540" y="3561824"/>
                <a:ext cx="0" cy="90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>
              <a:off x="2436921" y="4633723"/>
              <a:ext cx="0" cy="90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789014" y="2933303"/>
            <a:ext cx="1332000" cy="2142694"/>
            <a:chOff x="2870019" y="2486177"/>
            <a:chExt cx="1332000" cy="2142694"/>
          </a:xfrm>
        </p:grpSpPr>
        <p:grpSp>
          <p:nvGrpSpPr>
            <p:cNvPr id="33" name="Group 32"/>
            <p:cNvGrpSpPr/>
            <p:nvPr/>
          </p:nvGrpSpPr>
          <p:grpSpPr>
            <a:xfrm>
              <a:off x="2870019" y="2486177"/>
              <a:ext cx="1332000" cy="2142694"/>
              <a:chOff x="1405293" y="4052873"/>
              <a:chExt cx="1332000" cy="214269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405293" y="4052873"/>
                <a:ext cx="1332000" cy="2142694"/>
                <a:chOff x="1343406" y="2957998"/>
                <a:chExt cx="1332000" cy="2142694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1343406" y="2957998"/>
                  <a:ext cx="1332000" cy="338554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solidFill>
                    <a:srgbClr val="0000FF"/>
                  </a:solidFill>
                </a:ln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0000FF"/>
                      </a:solidFill>
                    </a:rPr>
                    <a:t>BOI#6, #7 &amp; #8</a:t>
                  </a: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1846963" y="3300692"/>
                  <a:ext cx="0" cy="1800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Arrow Connector 34"/>
              <p:cNvCxnSpPr/>
              <p:nvPr/>
            </p:nvCxnSpPr>
            <p:spPr>
              <a:xfrm>
                <a:off x="2000279" y="4395568"/>
                <a:ext cx="0" cy="144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>
              <a:off x="3753005" y="2828872"/>
              <a:ext cx="0" cy="11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393904" y="3356566"/>
            <a:ext cx="1044000" cy="1998875"/>
            <a:chOff x="1644612" y="4319821"/>
            <a:chExt cx="1044000" cy="1998875"/>
          </a:xfrm>
        </p:grpSpPr>
        <p:grpSp>
          <p:nvGrpSpPr>
            <p:cNvPr id="29" name="Group 28"/>
            <p:cNvGrpSpPr/>
            <p:nvPr/>
          </p:nvGrpSpPr>
          <p:grpSpPr>
            <a:xfrm>
              <a:off x="1644612" y="4319821"/>
              <a:ext cx="1044000" cy="1998875"/>
              <a:chOff x="1582725" y="3224946"/>
              <a:chExt cx="1044000" cy="199887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582725" y="3224946"/>
                <a:ext cx="1044000" cy="33855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FF"/>
                    </a:solidFill>
                  </a:rPr>
                  <a:t>BOI#4 &amp; #5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1978390" y="3567822"/>
                <a:ext cx="0" cy="16559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/>
            <p:nvPr/>
          </p:nvCxnSpPr>
          <p:spPr>
            <a:xfrm>
              <a:off x="2239463" y="4662695"/>
              <a:ext cx="0" cy="16559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935135" y="1512000"/>
            <a:ext cx="2628000" cy="4201719"/>
            <a:chOff x="4379730" y="2590498"/>
            <a:chExt cx="2628000" cy="4201719"/>
          </a:xfrm>
        </p:grpSpPr>
        <p:sp>
          <p:nvSpPr>
            <p:cNvPr id="41" name="TextBox 40"/>
            <p:cNvSpPr txBox="1"/>
            <p:nvPr/>
          </p:nvSpPr>
          <p:spPr>
            <a:xfrm>
              <a:off x="4379730" y="2590498"/>
              <a:ext cx="2628000" cy="584775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 w="22225">
              <a:solidFill>
                <a:srgbClr val="00B05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Start User program: Aug. 2023 </a:t>
              </a:r>
              <a:r>
                <a:rPr lang="en-US" sz="1600" dirty="0" smtClean="0">
                  <a:solidFill>
                    <a:schemeClr val="tx1"/>
                  </a:solidFill>
                </a:rPr>
                <a:t>(Level 0 MS)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469157" y="3156217"/>
              <a:ext cx="0" cy="3636000"/>
            </a:xfrm>
            <a:prstGeom prst="straightConnector1">
              <a:avLst/>
            </a:prstGeom>
            <a:ln w="50800" cmpd="sng">
              <a:solidFill>
                <a:srgbClr val="00B050">
                  <a:alpha val="50000"/>
                </a:srgbClr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-78541" y="6675437"/>
            <a:ext cx="940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Ref: NSS MS V3.3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569539" y="2551773"/>
            <a:ext cx="1584000" cy="1746695"/>
            <a:chOff x="2625546" y="2486177"/>
            <a:chExt cx="1584000" cy="1746695"/>
          </a:xfrm>
        </p:grpSpPr>
        <p:grpSp>
          <p:nvGrpSpPr>
            <p:cNvPr id="45" name="Group 44"/>
            <p:cNvGrpSpPr/>
            <p:nvPr/>
          </p:nvGrpSpPr>
          <p:grpSpPr>
            <a:xfrm>
              <a:off x="2625546" y="2486177"/>
              <a:ext cx="1584000" cy="1746695"/>
              <a:chOff x="1160820" y="4052873"/>
              <a:chExt cx="1584000" cy="174669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160820" y="4052873"/>
                <a:ext cx="1584000" cy="1746695"/>
                <a:chOff x="1098933" y="2957998"/>
                <a:chExt cx="1584000" cy="1746695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1098933" y="2957998"/>
                  <a:ext cx="1584000" cy="338554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solidFill>
                    <a:srgbClr val="0000FF"/>
                  </a:solidFill>
                </a:ln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US" sz="1600" smtClean="0">
                      <a:solidFill>
                        <a:srgbClr val="0000FF"/>
                      </a:solidFill>
                    </a:rPr>
                    <a:t>BOI#9, #10 &amp; #11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868229" y="3300693"/>
                  <a:ext cx="0" cy="1404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Arrow Connector 47"/>
              <p:cNvCxnSpPr/>
              <p:nvPr/>
            </p:nvCxnSpPr>
            <p:spPr>
              <a:xfrm>
                <a:off x="2019281" y="4395569"/>
                <a:ext cx="0" cy="36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/>
            <p:nvPr/>
          </p:nvCxnSpPr>
          <p:spPr>
            <a:xfrm>
              <a:off x="3592007" y="2828873"/>
              <a:ext cx="0" cy="36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5127025" y="3428243"/>
            <a:ext cx="1599230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00FF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600" smtClean="0">
                <a:solidFill>
                  <a:srgbClr val="0000FF"/>
                </a:solidFill>
              </a:rPr>
              <a:t>&lt;- (BOI#12 -15) -&gt;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47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763825" y="3429000"/>
            <a:ext cx="2592152" cy="3285000"/>
            <a:chOff x="1691816" y="3429000"/>
            <a:chExt cx="2592152" cy="3285000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419849"/>
              <a:ext cx="1224000" cy="2138061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25760"/>
            <a:ext cx="5698976" cy="1143000"/>
          </a:xfrm>
        </p:spPr>
        <p:txBody>
          <a:bodyPr/>
          <a:lstStyle/>
          <a:p>
            <a:r>
              <a:rPr lang="en-US" sz="3600" dirty="0"/>
              <a:t>NSS Project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81789" y="3212976"/>
            <a:ext cx="1138984" cy="1013432"/>
            <a:chOff x="120648" y="2486775"/>
            <a:chExt cx="1138984" cy="1013432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0648" y="2486775"/>
              <a:ext cx="0" cy="770400"/>
            </a:xfrm>
            <a:prstGeom prst="straightConnector1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Shape 54"/>
            <p:cNvSpPr/>
            <p:nvPr/>
          </p:nvSpPr>
          <p:spPr>
            <a:xfrm>
              <a:off x="253580" y="2644034"/>
              <a:ext cx="1006052" cy="3250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SSM application</a:t>
              </a:r>
              <a:endParaRPr sz="900" dirty="0"/>
            </a:p>
          </p:txBody>
        </p:sp>
        <p:sp>
          <p:nvSpPr>
            <p:cNvPr id="116" name="Shape 54"/>
            <p:cNvSpPr/>
            <p:nvPr/>
          </p:nvSpPr>
          <p:spPr>
            <a:xfrm>
              <a:off x="247230" y="3068159"/>
              <a:ext cx="1012402" cy="4320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Safety Systems analysis &amp; design</a:t>
              </a:r>
              <a:endParaRPr sz="9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0648" y="2825095"/>
              <a:ext cx="116417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/>
            <p:nvPr/>
          </p:nvCxnSpPr>
          <p:spPr>
            <a:xfrm rot="21480000">
              <a:off x="132231" y="3258862"/>
              <a:ext cx="98484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/>
          <p:cNvGrpSpPr/>
          <p:nvPr/>
        </p:nvGrpSpPr>
        <p:grpSpPr>
          <a:xfrm>
            <a:off x="7706278" y="3212977"/>
            <a:ext cx="1330219" cy="1161338"/>
            <a:chOff x="7709193" y="2238919"/>
            <a:chExt cx="1330219" cy="11613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7709193" y="2238919"/>
              <a:ext cx="1313784" cy="1022400"/>
              <a:chOff x="7709193" y="2343879"/>
              <a:chExt cx="1313784" cy="1022400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7709193" y="2343879"/>
                <a:ext cx="0" cy="10224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8" name="Group 107"/>
              <p:cNvGrpSpPr/>
              <p:nvPr/>
            </p:nvGrpSpPr>
            <p:grpSpPr>
              <a:xfrm>
                <a:off x="7709193" y="2431047"/>
                <a:ext cx="1313784" cy="310825"/>
                <a:chOff x="2097177" y="3787742"/>
                <a:chExt cx="1313784" cy="310825"/>
              </a:xfrm>
            </p:grpSpPr>
            <p:sp>
              <p:nvSpPr>
                <p:cNvPr id="112" name="Shape 54"/>
                <p:cNvSpPr/>
                <p:nvPr/>
              </p:nvSpPr>
              <p:spPr>
                <a:xfrm>
                  <a:off x="2225078" y="3787742"/>
                  <a:ext cx="1185883" cy="3108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Budgets &amp; workflow</a:t>
                  </a:r>
                  <a:endParaRPr sz="1000" b="1" dirty="0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097177" y="3934374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7709193" y="2831501"/>
                <a:ext cx="1313784" cy="289016"/>
                <a:chOff x="2097177" y="3518315"/>
                <a:chExt cx="1313784" cy="289016"/>
              </a:xfrm>
            </p:grpSpPr>
            <p:sp>
              <p:nvSpPr>
                <p:cNvPr id="110" name="Shape 54"/>
                <p:cNvSpPr/>
                <p:nvPr/>
              </p:nvSpPr>
              <p:spPr>
                <a:xfrm>
                  <a:off x="2225078" y="3518315"/>
                  <a:ext cx="1185883" cy="28901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Schedule</a:t>
                  </a:r>
                  <a:endParaRPr sz="1000" b="1" dirty="0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097177" y="3685643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105" name="Straight Connector 104"/>
            <p:cNvCxnSpPr/>
            <p:nvPr/>
          </p:nvCxnSpPr>
          <p:spPr>
            <a:xfrm>
              <a:off x="7709193" y="3264807"/>
              <a:ext cx="144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6" name="Shape 54"/>
            <p:cNvSpPr/>
            <p:nvPr/>
          </p:nvSpPr>
          <p:spPr>
            <a:xfrm>
              <a:off x="7853529" y="3109893"/>
              <a:ext cx="1185883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Risk Management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9711" y="3212976"/>
            <a:ext cx="1224886" cy="2934000"/>
            <a:chOff x="6083418" y="2439216"/>
            <a:chExt cx="1224886" cy="2934000"/>
          </a:xfrm>
        </p:grpSpPr>
        <p:grpSp>
          <p:nvGrpSpPr>
            <p:cNvPr id="91" name="Group 90"/>
            <p:cNvGrpSpPr/>
            <p:nvPr/>
          </p:nvGrpSpPr>
          <p:grpSpPr>
            <a:xfrm>
              <a:off x="6083418" y="2439216"/>
              <a:ext cx="1224886" cy="2934000"/>
              <a:chOff x="5852192" y="2347472"/>
              <a:chExt cx="1224886" cy="2934000"/>
            </a:xfrm>
          </p:grpSpPr>
          <p:sp>
            <p:nvSpPr>
              <p:cNvPr id="94" name="Shape 54"/>
              <p:cNvSpPr/>
              <p:nvPr/>
            </p:nvSpPr>
            <p:spPr>
              <a:xfrm>
                <a:off x="6106893" y="3906280"/>
                <a:ext cx="970185" cy="4302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Conventional Facilities</a:t>
                </a:r>
              </a:p>
            </p:txBody>
          </p:sp>
          <p:sp>
            <p:nvSpPr>
              <p:cNvPr id="95" name="Shape 54"/>
              <p:cNvSpPr/>
              <p:nvPr/>
            </p:nvSpPr>
            <p:spPr>
              <a:xfrm>
                <a:off x="6104774" y="3373456"/>
                <a:ext cx="972304" cy="4343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Systems Engineering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852774" y="4120520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852774" y="3544456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5852192" y="2347472"/>
                <a:ext cx="1224886" cy="2934000"/>
                <a:chOff x="5852192" y="2347472"/>
                <a:chExt cx="1224886" cy="29340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5852192" y="2347472"/>
                  <a:ext cx="390" cy="29340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0" name="Shape 54"/>
                <p:cNvSpPr/>
                <p:nvPr/>
              </p:nvSpPr>
              <p:spPr>
                <a:xfrm>
                  <a:off x="6097699" y="2442870"/>
                  <a:ext cx="979379" cy="30949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Neutron Bunker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 </a:t>
                  </a:r>
                  <a:endParaRPr sz="900" dirty="0"/>
                </a:p>
              </p:txBody>
            </p:sp>
            <p:sp>
              <p:nvSpPr>
                <p:cNvPr id="101" name="Shape 54"/>
                <p:cNvSpPr/>
                <p:nvPr/>
              </p:nvSpPr>
              <p:spPr>
                <a:xfrm>
                  <a:off x="6108738" y="2844256"/>
                  <a:ext cx="968340" cy="43204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Requirements &amp; Standards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852192" y="2608352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52192" y="3040400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92" name="Shape 54"/>
            <p:cNvSpPr/>
            <p:nvPr/>
          </p:nvSpPr>
          <p:spPr>
            <a:xfrm>
              <a:off x="6336000" y="4506788"/>
              <a:ext cx="972304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Target Project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084168" y="4653136"/>
              <a:ext cx="252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Group 10"/>
          <p:cNvGrpSpPr/>
          <p:nvPr/>
        </p:nvGrpSpPr>
        <p:grpSpPr>
          <a:xfrm>
            <a:off x="4718052" y="3212976"/>
            <a:ext cx="1224378" cy="2160240"/>
            <a:chOff x="4571758" y="2132856"/>
            <a:chExt cx="1224378" cy="2160240"/>
          </a:xfrm>
        </p:grpSpPr>
        <p:grpSp>
          <p:nvGrpSpPr>
            <p:cNvPr id="81" name="Group 80"/>
            <p:cNvGrpSpPr/>
            <p:nvPr/>
          </p:nvGrpSpPr>
          <p:grpSpPr>
            <a:xfrm>
              <a:off x="4571767" y="2132856"/>
              <a:ext cx="1224369" cy="2160240"/>
              <a:chOff x="4015121" y="1903250"/>
              <a:chExt cx="1224369" cy="2160240"/>
            </a:xfrm>
          </p:grpSpPr>
          <p:sp>
            <p:nvSpPr>
              <p:cNvPr id="84" name="Shape 54"/>
              <p:cNvSpPr/>
              <p:nvPr/>
            </p:nvSpPr>
            <p:spPr>
              <a:xfrm>
                <a:off x="4173099" y="2571091"/>
                <a:ext cx="1066391" cy="41901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Memoranda of Understanding</a:t>
                </a:r>
                <a:endParaRPr sz="900" dirty="0"/>
              </a:p>
            </p:txBody>
          </p:sp>
          <p:sp>
            <p:nvSpPr>
              <p:cNvPr id="85" name="Shape 54"/>
              <p:cNvSpPr/>
              <p:nvPr/>
            </p:nvSpPr>
            <p:spPr>
              <a:xfrm>
                <a:off x="4173099" y="3100075"/>
                <a:ext cx="1066391" cy="27448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Technical </a:t>
                </a:r>
                <a:r>
                  <a:rPr lang="en-AU" sz="1000" b="1" dirty="0" smtClean="0"/>
                  <a:t>Annexes</a:t>
                </a:r>
                <a:endParaRPr lang="en-AU" sz="900" dirty="0"/>
              </a:p>
            </p:txBody>
          </p:sp>
          <p:sp>
            <p:nvSpPr>
              <p:cNvPr id="86" name="Shape 54"/>
              <p:cNvSpPr/>
              <p:nvPr/>
            </p:nvSpPr>
            <p:spPr>
              <a:xfrm>
                <a:off x="4173754" y="3494458"/>
                <a:ext cx="1065736" cy="5690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In-Kind Collaboration Agreements</a:t>
                </a:r>
                <a:endParaRPr lang="en-AU" sz="9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 flipH="1">
                <a:off x="4015121" y="1903250"/>
                <a:ext cx="14633" cy="1888103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40384" y="2789591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21480000">
                <a:off x="4026154" y="3788840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040384" y="3225068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" name="Shape 54"/>
            <p:cNvSpPr/>
            <p:nvPr/>
          </p:nvSpPr>
          <p:spPr>
            <a:xfrm>
              <a:off x="4716016" y="2274540"/>
              <a:ext cx="1080120" cy="4343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Partner coordination</a:t>
              </a:r>
              <a:endParaRPr sz="9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21540000">
              <a:off x="4571758" y="2484000"/>
              <a:ext cx="12737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/>
          <p:cNvGrpSpPr/>
          <p:nvPr/>
        </p:nvGrpSpPr>
        <p:grpSpPr>
          <a:xfrm>
            <a:off x="1816780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NMX (ESS)</a:t>
                  </a:r>
                  <a:endParaRPr sz="1000" b="1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HEIMDAL (ÅU)</a:t>
                  </a:r>
                  <a:endParaRPr sz="1000" b="1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MAGIC (LLB)</a:t>
                  </a:r>
                  <a:endParaRPr sz="1000" b="1" dirty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DREAM (FRJ)</a:t>
                  </a:r>
                  <a:endParaRPr sz="1000" b="1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FREIA (ISIS)</a:t>
                    </a:r>
                    <a:endParaRPr sz="1000" b="1" dirty="0"/>
                  </a:p>
                  <a:p>
                    <a:pPr>
                      <a:spcBef>
                        <a:spcPts val="300"/>
                      </a:spcBef>
                      <a:buSzPct val="100000"/>
                    </a:pPr>
                    <a:endParaRPr sz="9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SKADI (FRJ)</a:t>
                    </a:r>
                    <a:endParaRPr sz="1000" b="1" dirty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ESTIA (PSI)</a:t>
                    </a:r>
                    <a:endParaRPr sz="1000" b="1" dirty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ODIN (TUM/PSI)</a:t>
                  </a:r>
                  <a:endParaRPr sz="1000" b="1" dirty="0"/>
                </a:p>
                <a:p>
                  <a:pPr>
                    <a:spcBef>
                      <a:spcPts val="300"/>
                    </a:spcBef>
                    <a:buSzPct val="100000"/>
                  </a:pPr>
                  <a:endParaRPr sz="900" dirty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BEER (HZG/NPI)</a:t>
                  </a:r>
                  <a:endParaRPr sz="1000" b="1" dirty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419849"/>
              <a:ext cx="1099037" cy="1955571"/>
              <a:chOff x="3112923" y="4017766"/>
              <a:chExt cx="1099037" cy="195557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4017766"/>
                <a:ext cx="1099037" cy="1955571"/>
                <a:chOff x="3328947" y="4506504"/>
                <a:chExt cx="1099037" cy="1955571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506504"/>
                  <a:ext cx="1099037" cy="1955571"/>
                  <a:chOff x="4409068" y="4199596"/>
                  <a:chExt cx="1099037" cy="1955571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99596"/>
                    <a:ext cx="1064886" cy="705817"/>
                    <a:chOff x="4427984" y="4038723"/>
                    <a:chExt cx="1064886" cy="705817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4038723"/>
                      <a:ext cx="1063186" cy="303350"/>
                      <a:chOff x="4276721" y="5059723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59723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 C-SPEC (TUM)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431610"/>
                      <a:ext cx="1063820" cy="312930"/>
                      <a:chOff x="1973886" y="2676897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676897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T-REX (FZJ)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99015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409068" y="4985370"/>
                    <a:ext cx="1099037" cy="1169797"/>
                    <a:chOff x="4426002" y="4985370"/>
                    <a:chExt cx="1099037" cy="1169797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4429749" y="4985370"/>
                      <a:ext cx="1095289" cy="306908"/>
                      <a:chOff x="1997980" y="3903300"/>
                      <a:chExt cx="1095289" cy="306908"/>
                    </a:xfrm>
                  </p:grpSpPr>
                  <p:sp>
                    <p:nvSpPr>
                      <p:cNvPr id="39" name="Shape 54"/>
                      <p:cNvSpPr/>
                      <p:nvPr/>
                    </p:nvSpPr>
                    <p:spPr>
                      <a:xfrm>
                        <a:off x="2142436" y="3903300"/>
                        <a:ext cx="950833" cy="30690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BIFROST (DTU)</a:t>
                        </a:r>
                        <a:endParaRPr sz="1000" b="1" dirty="0"/>
                      </a:p>
                      <a:p>
                        <a:pPr>
                          <a:spcBef>
                            <a:spcPts val="300"/>
                          </a:spcBef>
                          <a:buSzPct val="100000"/>
                        </a:pPr>
                        <a:endParaRPr sz="900" dirty="0"/>
                      </a:p>
                    </p:txBody>
                  </p: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1997980" y="4036367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4426002" y="5378257"/>
                      <a:ext cx="1099037" cy="627431"/>
                      <a:chOff x="588004" y="3899291"/>
                      <a:chExt cx="1099037" cy="627431"/>
                    </a:xfrm>
                  </p:grpSpPr>
                  <p:sp>
                    <p:nvSpPr>
                      <p:cNvPr id="37" name="Shape 54"/>
                      <p:cNvSpPr/>
                      <p:nvPr/>
                    </p:nvSpPr>
                    <p:spPr>
                      <a:xfrm>
                        <a:off x="742099" y="3899291"/>
                        <a:ext cx="944942" cy="4064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MIRACLES (ESS Bilbao)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21540000">
                        <a:off x="588004" y="4526722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sp>
                  <p:nvSpPr>
                    <p:cNvPr id="35" name="Shape 54"/>
                    <p:cNvSpPr/>
                    <p:nvPr/>
                  </p:nvSpPr>
                  <p:spPr>
                    <a:xfrm>
                      <a:off x="4580096" y="5871364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AU" sz="1000" b="1" dirty="0"/>
                        <a:t>VESPA(CNR)</a:t>
                      </a:r>
                      <a:endParaRPr sz="1000" b="1" dirty="0"/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112933" y="4159101"/>
                <a:ext cx="18908" cy="1666014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834233" y="2088000"/>
            <a:ext cx="7596000" cy="727200"/>
            <a:chOff x="671524" y="928570"/>
            <a:chExt cx="7596000" cy="727200"/>
          </a:xfrm>
        </p:grpSpPr>
        <p:sp>
          <p:nvSpPr>
            <p:cNvPr id="138" name="Shape 67"/>
            <p:cNvSpPr/>
            <p:nvPr/>
          </p:nvSpPr>
          <p:spPr>
            <a:xfrm>
              <a:off x="3050980" y="928570"/>
              <a:ext cx="2655798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Project Leader: </a:t>
              </a:r>
              <a:r>
                <a:rPr lang="en-AU" sz="1100" dirty="0"/>
                <a:t>Shane Kennedy</a:t>
              </a:r>
            </a:p>
            <a:p>
              <a:pPr lvl="0" algn="ctr"/>
              <a:r>
                <a:rPr lang="en-AU" sz="1100" b="1" dirty="0"/>
                <a:t>Deputy Project Leader: </a:t>
              </a:r>
              <a:r>
                <a:rPr lang="en-AU" sz="1100" dirty="0"/>
                <a:t>Oliver Kirstein</a:t>
              </a:r>
              <a:endParaRPr lang="en-AU" sz="8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671524" y="1477482"/>
              <a:ext cx="7596000" cy="3505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401124" y="13605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79464" y="15117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93478" y="1511770"/>
              <a:ext cx="0" cy="126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814122" y="1486363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672439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247924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1" name="Group 120"/>
          <p:cNvGrpSpPr/>
          <p:nvPr/>
        </p:nvGrpSpPr>
        <p:grpSpPr>
          <a:xfrm>
            <a:off x="54002" y="2780929"/>
            <a:ext cx="8999588" cy="600164"/>
            <a:chOff x="54001" y="1844824"/>
            <a:chExt cx="8999588" cy="600163"/>
          </a:xfrm>
        </p:grpSpPr>
        <p:grpSp>
          <p:nvGrpSpPr>
            <p:cNvPr id="132" name="Group 131"/>
            <p:cNvGrpSpPr/>
            <p:nvPr/>
          </p:nvGrpSpPr>
          <p:grpSpPr>
            <a:xfrm>
              <a:off x="2051920" y="1844824"/>
              <a:ext cx="7001669" cy="600163"/>
              <a:chOff x="2051920" y="1628800"/>
              <a:chExt cx="7001669" cy="600163"/>
            </a:xfrm>
          </p:grpSpPr>
          <p:sp>
            <p:nvSpPr>
              <p:cNvPr id="134" name="Shape 67"/>
              <p:cNvSpPr/>
              <p:nvPr/>
            </p:nvSpPr>
            <p:spPr>
              <a:xfrm>
                <a:off x="2051920" y="1628800"/>
                <a:ext cx="1800000" cy="600163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Neutron Instruments: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 Scientist: </a:t>
                </a:r>
                <a:r>
                  <a:rPr lang="en-AU" sz="1100" dirty="0"/>
                  <a:t>Ken Andersen</a:t>
                </a:r>
              </a:p>
              <a:p>
                <a:pPr lvl="0" algn="ctr"/>
                <a:r>
                  <a:rPr lang="en-AU" sz="1100" b="1" dirty="0"/>
                  <a:t>Lead Engineer:</a:t>
                </a:r>
                <a:r>
                  <a:rPr lang="en-AU" sz="1100" dirty="0"/>
                  <a:t> Gabor Laszlo</a:t>
                </a:r>
                <a:endParaRPr lang="en-AU" sz="800" dirty="0"/>
              </a:p>
            </p:txBody>
          </p:sp>
          <p:sp>
            <p:nvSpPr>
              <p:cNvPr id="135" name="Shape 67"/>
              <p:cNvSpPr/>
              <p:nvPr/>
            </p:nvSpPr>
            <p:spPr>
              <a:xfrm>
                <a:off x="4025397" y="1651649"/>
                <a:ext cx="2022603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In-Kind Office: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Michela</a:t>
                </a:r>
                <a:r>
                  <a:rPr lang="en-AU" sz="1100" dirty="0"/>
                  <a:t> </a:t>
                </a:r>
                <a:r>
                  <a:rPr lang="en-AU" sz="1100" dirty="0" err="1"/>
                  <a:t>Del’Anno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Boulton</a:t>
                </a:r>
                <a:endParaRPr lang="en-AU" sz="1100" dirty="0"/>
              </a:p>
            </p:txBody>
          </p:sp>
          <p:sp>
            <p:nvSpPr>
              <p:cNvPr id="136" name="Shape 67"/>
              <p:cNvSpPr/>
              <p:nvPr/>
            </p:nvSpPr>
            <p:spPr>
              <a:xfrm>
                <a:off x="6130514" y="1651649"/>
                <a:ext cx="1465822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Integration Activities: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Zvonko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Lazic</a:t>
                </a:r>
                <a:endParaRPr lang="en-AU" sz="1100" dirty="0"/>
              </a:p>
            </p:txBody>
          </p:sp>
          <p:sp>
            <p:nvSpPr>
              <p:cNvPr id="137" name="Shape 67"/>
              <p:cNvSpPr/>
              <p:nvPr/>
            </p:nvSpPr>
            <p:spPr>
              <a:xfrm>
                <a:off x="7668344" y="1657567"/>
                <a:ext cx="1385245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Planning: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Sofie</a:t>
                </a:r>
                <a:r>
                  <a:rPr lang="en-AU" sz="1100" dirty="0"/>
                  <a:t> </a:t>
                </a:r>
                <a:r>
                  <a:rPr lang="en-AU" sz="1100" dirty="0" err="1"/>
                  <a:t>Ossowski</a:t>
                </a:r>
                <a:endParaRPr lang="en-AU" sz="1100" dirty="0"/>
              </a:p>
            </p:txBody>
          </p:sp>
        </p:grpSp>
        <p:sp>
          <p:nvSpPr>
            <p:cNvPr id="133" name="Shape 67"/>
            <p:cNvSpPr/>
            <p:nvPr/>
          </p:nvSpPr>
          <p:spPr>
            <a:xfrm>
              <a:off x="54001" y="1870085"/>
              <a:ext cx="1349647" cy="430886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Safety and Licensing:</a:t>
              </a:r>
              <a:endParaRPr lang="en-AU" sz="1100" dirty="0"/>
            </a:p>
            <a:p>
              <a:pPr lvl="0" algn="ctr"/>
              <a:r>
                <a:rPr lang="en-AU" sz="1100" b="1" dirty="0"/>
                <a:t>Lead: </a:t>
              </a:r>
              <a:r>
                <a:rPr lang="en-AU" sz="1100" dirty="0"/>
                <a:t>Arno </a:t>
              </a:r>
              <a:r>
                <a:rPr lang="en-AU" sz="1100" dirty="0" err="1"/>
                <a:t>Hiess</a:t>
              </a:r>
              <a:r>
                <a:rPr lang="en-AU" sz="1100" dirty="0"/>
                <a:t> 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6346" y="1521970"/>
            <a:ext cx="7191222" cy="969765"/>
            <a:chOff x="1250750" y="945905"/>
            <a:chExt cx="7191222" cy="96976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537245" y="945905"/>
              <a:ext cx="2088494" cy="573231"/>
              <a:chOff x="6323056" y="712276"/>
              <a:chExt cx="2088494" cy="573231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7367303" y="1141507"/>
                <a:ext cx="0" cy="14400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1" name="Shape 67"/>
              <p:cNvSpPr/>
              <p:nvPr/>
            </p:nvSpPr>
            <p:spPr>
              <a:xfrm>
                <a:off x="6323056" y="712276"/>
                <a:ext cx="2088494" cy="430888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Director for Science</a:t>
                </a:r>
              </a:p>
              <a:p>
                <a:pPr lvl="0" algn="ctr"/>
                <a:r>
                  <a:rPr lang="en-AU" sz="1100" dirty="0"/>
                  <a:t>Andreas Schreyer</a:t>
                </a:r>
              </a:p>
            </p:txBody>
          </p:sp>
        </p:grpSp>
        <p:sp>
          <p:nvSpPr>
            <p:cNvPr id="129" name="Shape 67"/>
            <p:cNvSpPr/>
            <p:nvPr/>
          </p:nvSpPr>
          <p:spPr>
            <a:xfrm>
              <a:off x="1250750" y="1484784"/>
              <a:ext cx="1574365" cy="430887"/>
            </a:xfrm>
            <a:prstGeom prst="rect">
              <a:avLst/>
            </a:prstGeom>
            <a:ln w="127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ESS Technical Board</a:t>
              </a:r>
            </a:p>
            <a:p>
              <a:pPr lvl="0" algn="ctr"/>
              <a:r>
                <a:rPr lang="en-AU" sz="1100" dirty="0"/>
                <a:t>Chair: Roland </a:t>
              </a:r>
              <a:r>
                <a:rPr lang="en-AU" sz="1100" dirty="0" err="1"/>
                <a:t>Garoby</a:t>
              </a:r>
              <a:endParaRPr lang="en-AU" sz="1100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913509" y="1484784"/>
              <a:ext cx="2528463" cy="430887"/>
              <a:chOff x="5882177" y="841693"/>
              <a:chExt cx="2528463" cy="430887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5882177" y="1057717"/>
                <a:ext cx="43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7" name="Shape 67"/>
              <p:cNvSpPr/>
              <p:nvPr/>
            </p:nvSpPr>
            <p:spPr>
              <a:xfrm>
                <a:off x="6322146" y="841693"/>
                <a:ext cx="2088494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Instrument Collaboration Board</a:t>
                </a:r>
              </a:p>
              <a:p>
                <a:pPr lvl="0" algn="ctr"/>
                <a:r>
                  <a:rPr lang="en-AU" sz="1100" dirty="0"/>
                  <a:t>Chair: Andreas Schreyer</a:t>
                </a:r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2136" y="4149080"/>
            <a:ext cx="3419744" cy="1728192"/>
            <a:chOff x="72136" y="4149080"/>
            <a:chExt cx="3419744" cy="1728192"/>
          </a:xfrm>
        </p:grpSpPr>
        <p:sp>
          <p:nvSpPr>
            <p:cNvPr id="180" name="TextBox 179"/>
            <p:cNvSpPr txBox="1"/>
            <p:nvPr/>
          </p:nvSpPr>
          <p:spPr>
            <a:xfrm>
              <a:off x="72136" y="4509120"/>
              <a:ext cx="1619544" cy="1246495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/>
                <a:t>Four Instrument Classes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Large scale structures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Engineering &amp; imaging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Spectroscopy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Diffraction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V="1">
              <a:off x="1547664" y="4149080"/>
              <a:ext cx="360040" cy="7200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1087400" y="5373216"/>
              <a:ext cx="2232248" cy="266134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619672" y="4221088"/>
              <a:ext cx="1872208" cy="9112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899592" y="5589240"/>
              <a:ext cx="936104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Shape 54"/>
          <p:cNvSpPr/>
          <p:nvPr/>
        </p:nvSpPr>
        <p:spPr>
          <a:xfrm>
            <a:off x="72136" y="6030030"/>
            <a:ext cx="1619544" cy="57610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46800" rIns="36000" bIns="0"/>
          <a:lstStyle/>
          <a:p>
            <a:pPr algn="ctr">
              <a:spcBef>
                <a:spcPts val="300"/>
              </a:spcBef>
            </a:pPr>
            <a:r>
              <a:rPr lang="en-AU" sz="1000" b="1" dirty="0" smtClean="0"/>
              <a:t>Instrument Class Co-ordinator (scientist) assigned to each instrument</a:t>
            </a:r>
            <a:endParaRPr sz="900" dirty="0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2783781" y="2281701"/>
            <a:ext cx="43200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074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450376" cy="1143000"/>
          </a:xfrm>
        </p:spPr>
        <p:txBody>
          <a:bodyPr lIns="85689" tIns="42845" rIns="85689" bIns="42845">
            <a:normAutofit/>
          </a:bodyPr>
          <a:lstStyle/>
          <a:p>
            <a:pPr marL="360320" indent="-360320" algn="ctr"/>
            <a:r>
              <a:rPr lang="en-GB" sz="3600" smtClean="0"/>
              <a:t>Interface </a:t>
            </a:r>
            <a:r>
              <a:rPr lang="en-GB" sz="3600" dirty="0" smtClean="0"/>
              <a:t>Management &amp; Support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15</a:t>
            </a:fld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032000"/>
            <a:ext cx="1152128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Iain Sutton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018" y="4126256"/>
            <a:ext cx="127755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TBA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672" y="5805264"/>
            <a:ext cx="129614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Gabor Laszlo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8354" y="5805264"/>
            <a:ext cx="1577291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Antonio Bianchi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9258" y="1591644"/>
            <a:ext cx="2329040" cy="46089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Neutron Bunker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Beam inserts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Choppers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Transport optics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Vacuum </a:t>
            </a:r>
            <a:r>
              <a:rPr lang="en-US" sz="1600" dirty="0" smtClean="0"/>
              <a:t>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Electrical systems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Shutters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Shielding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Cranes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Penetrations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Grounding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Services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Controls </a:t>
            </a:r>
            <a:r>
              <a:rPr lang="en-US" sz="1600" dirty="0" smtClean="0"/>
              <a:t>&amp; </a:t>
            </a:r>
            <a:r>
              <a:rPr lang="en-US" sz="1600" dirty="0"/>
              <a:t>sensors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Remote handling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Safety </a:t>
            </a:r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9190" y="2456573"/>
            <a:ext cx="2155888" cy="367792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Processes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In-kind agreements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Installation planning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Installation co-ordination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Project Management</a:t>
            </a:r>
          </a:p>
          <a:p>
            <a:pPr marL="463550" lvl="2" indent="-2857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/>
              <a:t>Tollgates</a:t>
            </a:r>
          </a:p>
          <a:p>
            <a:pPr marL="463550" lvl="2" indent="-2857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/>
              <a:t>Schedule</a:t>
            </a:r>
          </a:p>
          <a:p>
            <a:pPr marL="463550" lvl="2" indent="-2857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/>
              <a:t>risk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Resource management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Safety management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Technical </a:t>
            </a:r>
            <a:r>
              <a:rPr lang="en-US" sz="1600" dirty="0" smtClean="0"/>
              <a:t>annexes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12" t="9436" r="9367" b="568"/>
          <a:stretch/>
        </p:blipFill>
        <p:spPr>
          <a:xfrm>
            <a:off x="2088000" y="1542435"/>
            <a:ext cx="5184000" cy="5148000"/>
          </a:xfrm>
          <a:prstGeom prst="rect">
            <a:avLst/>
          </a:prstGeom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3870000" y="3391277"/>
            <a:ext cx="1620000" cy="1620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1335" y="3601112"/>
            <a:ext cx="1257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432FF"/>
                </a:solidFill>
              </a:rPr>
              <a:t>NSS Project Integration Team     </a:t>
            </a:r>
            <a:r>
              <a:rPr lang="en-US" i="1" dirty="0" smtClean="0">
                <a:solidFill>
                  <a:srgbClr val="0432FF"/>
                </a:solidFill>
              </a:rPr>
              <a:t>(12 roles)</a:t>
            </a:r>
            <a:endParaRPr lang="en-US" i="1" dirty="0">
              <a:solidFill>
                <a:srgbClr val="0432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90" y="1559922"/>
            <a:ext cx="2226079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US" smtClean="0">
                <a:solidFill>
                  <a:srgbClr val="0432FF"/>
                </a:solidFill>
              </a:rPr>
              <a:t>Science Divisions</a:t>
            </a:r>
            <a:r>
              <a:rPr lang="en-US" dirty="0" smtClean="0">
                <a:solidFill>
                  <a:srgbClr val="0432FF"/>
                </a:solidFill>
              </a:rPr>
              <a:t>: </a:t>
            </a:r>
          </a:p>
          <a:p>
            <a:pPr algn="ctr"/>
            <a:r>
              <a:rPr lang="en-US" dirty="0" smtClean="0">
                <a:solidFill>
                  <a:srgbClr val="0432FF"/>
                </a:solidFill>
              </a:rPr>
              <a:t>DMSC, NID, NTD, SAD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2" y="1806780"/>
            <a:ext cx="8491085" cy="40683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This is not a tollgate 2 meeting, nor is </a:t>
            </a:r>
            <a:r>
              <a:rPr lang="en-US" sz="1800" dirty="0" smtClean="0">
                <a:solidFill>
                  <a:schemeClr val="tx1"/>
                </a:solidFill>
              </a:rPr>
              <a:t>it </a:t>
            </a:r>
            <a:r>
              <a:rPr lang="en-US" sz="1800" dirty="0" smtClean="0">
                <a:solidFill>
                  <a:schemeClr val="tx1"/>
                </a:solidFill>
              </a:rPr>
              <a:t>a tollgate 3 meeting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– but we hope that </a:t>
            </a:r>
            <a:r>
              <a:rPr lang="en-US" sz="1800" dirty="0" smtClean="0">
                <a:solidFill>
                  <a:schemeClr val="tx1"/>
                </a:solidFill>
              </a:rPr>
              <a:t>LOKI </a:t>
            </a:r>
            <a:r>
              <a:rPr lang="en-US" sz="1800" dirty="0" smtClean="0">
                <a:solidFill>
                  <a:schemeClr val="tx1"/>
                </a:solidFill>
              </a:rPr>
              <a:t>is nearly ready for that.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This meeting should identify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how well </a:t>
            </a:r>
            <a:r>
              <a:rPr lang="en-US" sz="1800" dirty="0" smtClean="0">
                <a:solidFill>
                  <a:schemeClr val="tx1"/>
                </a:solidFill>
              </a:rPr>
              <a:t>LOKI </a:t>
            </a:r>
            <a:r>
              <a:rPr lang="en-US" sz="1800" dirty="0" smtClean="0">
                <a:solidFill>
                  <a:schemeClr val="tx1"/>
                </a:solidFill>
              </a:rPr>
              <a:t>is progressing in Detailed Design,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hat key issues are to be addressed before TG3,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hat </a:t>
            </a:r>
            <a:r>
              <a:rPr lang="en-US" sz="1800" dirty="0" smtClean="0">
                <a:solidFill>
                  <a:schemeClr val="tx1"/>
                </a:solidFill>
              </a:rPr>
              <a:t>early procurements are needed, and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ensure </a:t>
            </a:r>
            <a:r>
              <a:rPr lang="en-US" sz="1800" dirty="0" smtClean="0">
                <a:solidFill>
                  <a:schemeClr val="tx1"/>
                </a:solidFill>
              </a:rPr>
              <a:t>LOKI </a:t>
            </a:r>
            <a:r>
              <a:rPr lang="en-US" sz="1800" dirty="0" smtClean="0">
                <a:solidFill>
                  <a:schemeClr val="tx1"/>
                </a:solidFill>
              </a:rPr>
              <a:t>team is up to date on all related activities in the NSS project.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16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(ESS-0051706)</a:t>
            </a:r>
          </a:p>
        </p:txBody>
      </p:sp>
    </p:spTree>
    <p:extLst>
      <p:ext uri="{BB962C8B-B14F-4D97-AF65-F5344CB8AC3E}">
        <p14:creationId xmlns:p14="http://schemas.microsoft.com/office/powerpoint/2010/main" val="405319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659" r="25246" b="340"/>
          <a:stretch/>
        </p:blipFill>
        <p:spPr>
          <a:xfrm>
            <a:off x="-2" y="0"/>
            <a:ext cx="9144000" cy="685797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68232" y="3277335"/>
            <a:ext cx="808892" cy="622169"/>
            <a:chOff x="4627621" y="3755639"/>
            <a:chExt cx="808892" cy="622169"/>
          </a:xfrm>
        </p:grpSpPr>
        <p:sp>
          <p:nvSpPr>
            <p:cNvPr id="4" name="TextBox 3"/>
            <p:cNvSpPr txBox="1"/>
            <p:nvPr/>
          </p:nvSpPr>
          <p:spPr>
            <a:xfrm>
              <a:off x="4627621" y="4008476"/>
              <a:ext cx="80889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Target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riangle 8"/>
            <p:cNvSpPr/>
            <p:nvPr/>
          </p:nvSpPr>
          <p:spPr>
            <a:xfrm>
              <a:off x="4900208" y="3755639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17083" y="1450927"/>
            <a:ext cx="808892" cy="648974"/>
            <a:chOff x="5032067" y="1450927"/>
            <a:chExt cx="808892" cy="648974"/>
          </a:xfrm>
        </p:grpSpPr>
        <p:sp>
          <p:nvSpPr>
            <p:cNvPr id="5" name="TextBox 4"/>
            <p:cNvSpPr txBox="1"/>
            <p:nvPr/>
          </p:nvSpPr>
          <p:spPr>
            <a:xfrm>
              <a:off x="5032067" y="1450927"/>
              <a:ext cx="80889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LINAC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riangle 9"/>
            <p:cNvSpPr/>
            <p:nvPr/>
          </p:nvSpPr>
          <p:spPr>
            <a:xfrm rot="10800000">
              <a:off x="5303743" y="1855352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2857" y="1078178"/>
            <a:ext cx="1552488" cy="1189933"/>
            <a:chOff x="591897" y="1346402"/>
            <a:chExt cx="1552488" cy="1189933"/>
          </a:xfrm>
        </p:grpSpPr>
        <p:sp>
          <p:nvSpPr>
            <p:cNvPr id="6" name="TextBox 5"/>
            <p:cNvSpPr txBox="1"/>
            <p:nvPr/>
          </p:nvSpPr>
          <p:spPr>
            <a:xfrm>
              <a:off x="591897" y="1346402"/>
              <a:ext cx="1552488" cy="92333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Central Utilities Building (CUB)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riangle 10"/>
            <p:cNvSpPr/>
            <p:nvPr/>
          </p:nvSpPr>
          <p:spPr>
            <a:xfrm rot="10800000">
              <a:off x="1229496" y="2291786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11583" y="1344201"/>
            <a:ext cx="901518" cy="916887"/>
            <a:chOff x="7917704" y="1497173"/>
            <a:chExt cx="901518" cy="916887"/>
          </a:xfrm>
        </p:grpSpPr>
        <p:sp>
          <p:nvSpPr>
            <p:cNvPr id="8" name="TextBox 7"/>
            <p:cNvSpPr txBox="1"/>
            <p:nvPr/>
          </p:nvSpPr>
          <p:spPr>
            <a:xfrm>
              <a:off x="7917704" y="1497173"/>
              <a:ext cx="901518" cy="6400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Site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Offices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riangle 11"/>
            <p:cNvSpPr/>
            <p:nvPr/>
          </p:nvSpPr>
          <p:spPr>
            <a:xfrm rot="10800000">
              <a:off x="8223155" y="2169511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4854" y="3076901"/>
            <a:ext cx="1765823" cy="923330"/>
            <a:chOff x="187977" y="3899504"/>
            <a:chExt cx="1765823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441152" y="3899504"/>
              <a:ext cx="1512648" cy="92333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West sector (160 m)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riangle 12"/>
            <p:cNvSpPr/>
            <p:nvPr/>
          </p:nvSpPr>
          <p:spPr>
            <a:xfrm rot="16200000">
              <a:off x="168144" y="4225201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10517" y="1925791"/>
            <a:ext cx="1434787" cy="909908"/>
            <a:chOff x="5723220" y="2047569"/>
            <a:chExt cx="1434787" cy="909908"/>
          </a:xfrm>
        </p:grpSpPr>
        <p:sp>
          <p:nvSpPr>
            <p:cNvPr id="15" name="TextBox 14"/>
            <p:cNvSpPr txBox="1"/>
            <p:nvPr/>
          </p:nvSpPr>
          <p:spPr>
            <a:xfrm>
              <a:off x="5723220" y="2047569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East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riangle 12"/>
            <p:cNvSpPr/>
            <p:nvPr/>
          </p:nvSpPr>
          <p:spPr>
            <a:xfrm rot="10800000">
              <a:off x="6266362" y="2712928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69053" y="3616593"/>
            <a:ext cx="1434787" cy="911994"/>
            <a:chOff x="2651850" y="1705433"/>
            <a:chExt cx="1434787" cy="911994"/>
          </a:xfrm>
        </p:grpSpPr>
        <p:sp>
          <p:nvSpPr>
            <p:cNvPr id="17" name="TextBox 16"/>
            <p:cNvSpPr txBox="1"/>
            <p:nvPr/>
          </p:nvSpPr>
          <p:spPr>
            <a:xfrm>
              <a:off x="2651850" y="1971096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South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riangle 12"/>
            <p:cNvSpPr/>
            <p:nvPr/>
          </p:nvSpPr>
          <p:spPr>
            <a:xfrm>
              <a:off x="3253019" y="1705433"/>
              <a:ext cx="258333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70754" y="5859580"/>
            <a:ext cx="2072543" cy="658125"/>
          </a:xfrm>
          <a:prstGeom prst="rect">
            <a:avLst/>
          </a:prstGeom>
          <a:noFill/>
        </p:spPr>
        <p:txBody>
          <a:bodyPr wrap="none" lIns="103118" tIns="51560" rIns="103118" bIns="51560" rtlCol="0">
            <a:spAutoFit/>
          </a:bodyPr>
          <a:lstStyle/>
          <a:p>
            <a:pPr defTabSz="1031186"/>
            <a:r>
              <a:rPr lang="en-US" sz="3600" dirty="0" smtClean="0">
                <a:solidFill>
                  <a:prstClr val="white"/>
                </a:solidFill>
              </a:rPr>
              <a:t>May 2017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Agenda </a:t>
            </a:r>
            <a:r>
              <a:rPr lang="en-US" sz="3600" dirty="0" smtClean="0"/>
              <a:t>for LOKI </a:t>
            </a:r>
            <a:r>
              <a:rPr lang="en-US" sz="3600" dirty="0" smtClean="0"/>
              <a:t>Phase 2 design Update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18</a:t>
            </a:fld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 b="213"/>
          <a:stretch/>
        </p:blipFill>
        <p:spPr>
          <a:xfrm>
            <a:off x="797213" y="2268000"/>
            <a:ext cx="7467600" cy="37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220" y="1779526"/>
            <a:ext cx="739771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Thursday, </a:t>
            </a:r>
            <a:r>
              <a:rPr lang="en-US" sz="2000" dirty="0" smtClean="0"/>
              <a:t>28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smtClean="0"/>
              <a:t>June 2017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74379" y="2580778"/>
            <a:ext cx="17913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Dr. Shane Kennedy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2443795" y="4531540"/>
            <a:ext cx="2721971" cy="3722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19" y="11"/>
            <a:ext cx="7028762" cy="1441531"/>
          </a:xfrm>
        </p:spPr>
        <p:txBody>
          <a:bodyPr/>
          <a:lstStyle/>
          <a:p>
            <a:pPr algn="ctr"/>
            <a:r>
              <a:rPr lang="en-US" sz="3200" smtClean="0"/>
              <a:t>Neutron Instrument </a:t>
            </a:r>
            <a:r>
              <a:rPr lang="en-US" sz="3200" dirty="0" smtClean="0"/>
              <a:t>Hot Commissioning and Early Science (prior to User Program)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15" y="1524273"/>
            <a:ext cx="7918264" cy="38737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PHASE </a:t>
            </a:r>
            <a:r>
              <a:rPr lang="en-US" sz="1800" b="1" dirty="0">
                <a:solidFill>
                  <a:schemeClr val="tx1"/>
                </a:solidFill>
              </a:rPr>
              <a:t>5 -Neutron Instrument Hot </a:t>
            </a:r>
            <a:r>
              <a:rPr lang="en-US" sz="1800" b="1" dirty="0" smtClean="0">
                <a:solidFill>
                  <a:schemeClr val="tx1"/>
                </a:solidFill>
              </a:rPr>
              <a:t>Commissioning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184150" indent="-184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Safety </a:t>
            </a:r>
            <a:r>
              <a:rPr lang="en-US" sz="1600" b="1" dirty="0">
                <a:solidFill>
                  <a:schemeClr val="tx1"/>
                </a:solidFill>
              </a:rPr>
              <a:t>systems commissioning</a:t>
            </a:r>
          </a:p>
          <a:p>
            <a:pPr marL="579438" lvl="1" indent="-2603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ersonnel </a:t>
            </a:r>
            <a:r>
              <a:rPr lang="en-US" sz="1600" dirty="0">
                <a:solidFill>
                  <a:schemeClr val="tx1"/>
                </a:solidFill>
              </a:rPr>
              <a:t>safety systems </a:t>
            </a:r>
            <a:r>
              <a:rPr lang="en-US" sz="1600" dirty="0" smtClean="0">
                <a:solidFill>
                  <a:schemeClr val="tx1"/>
                </a:solidFill>
              </a:rPr>
              <a:t>confirmed </a:t>
            </a:r>
            <a:r>
              <a:rPr lang="en-US" sz="1600" dirty="0">
                <a:solidFill>
                  <a:schemeClr val="tx1"/>
                </a:solidFill>
              </a:rPr>
              <a:t>to be </a:t>
            </a:r>
            <a:r>
              <a:rPr lang="en-US" sz="1600" dirty="0" smtClean="0">
                <a:solidFill>
                  <a:schemeClr val="tx1"/>
                </a:solidFill>
              </a:rPr>
              <a:t>operational. </a:t>
            </a:r>
            <a:endParaRPr lang="en-US" sz="1600" dirty="0">
              <a:solidFill>
                <a:schemeClr val="tx1"/>
              </a:solidFill>
            </a:endParaRPr>
          </a:p>
          <a:p>
            <a:pPr marL="579438" lvl="1" indent="-2603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Radiation dose </a:t>
            </a:r>
            <a:r>
              <a:rPr lang="en-US" sz="1600" dirty="0">
                <a:solidFill>
                  <a:schemeClr val="tx1"/>
                </a:solidFill>
              </a:rPr>
              <a:t>levels </a:t>
            </a:r>
            <a:r>
              <a:rPr lang="en-US" sz="1600" dirty="0" smtClean="0">
                <a:solidFill>
                  <a:schemeClr val="tx1"/>
                </a:solidFill>
              </a:rPr>
              <a:t>verified </a:t>
            </a:r>
            <a:r>
              <a:rPr lang="en-US" sz="1600" dirty="0">
                <a:solidFill>
                  <a:schemeClr val="tx1"/>
                </a:solidFill>
              </a:rPr>
              <a:t>to comply with operational requirements.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8" lvl="1" indent="-2603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Where necessary, corrective measures bring radiation </a:t>
            </a:r>
            <a:r>
              <a:rPr lang="en-US" sz="1600" dirty="0">
                <a:solidFill>
                  <a:schemeClr val="tx1"/>
                </a:solidFill>
              </a:rPr>
              <a:t>dose levels </a:t>
            </a:r>
            <a:r>
              <a:rPr lang="en-US" sz="1600" dirty="0" smtClean="0">
                <a:solidFill>
                  <a:schemeClr val="tx1"/>
                </a:solidFill>
              </a:rPr>
              <a:t>into compliance.</a:t>
            </a:r>
            <a:endParaRPr lang="en-US" sz="1600" dirty="0">
              <a:solidFill>
                <a:schemeClr val="tx1"/>
              </a:solidFill>
            </a:endParaRPr>
          </a:p>
          <a:p>
            <a:pPr marL="184150" indent="-184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Critical </a:t>
            </a:r>
            <a:r>
              <a:rPr lang="en-US" sz="1600" b="1" dirty="0">
                <a:solidFill>
                  <a:schemeClr val="tx1"/>
                </a:solidFill>
              </a:rPr>
              <a:t>performance verification</a:t>
            </a:r>
          </a:p>
          <a:p>
            <a:pPr marL="579438" lvl="1" indent="-2603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Critical </a:t>
            </a:r>
            <a:r>
              <a:rPr lang="en-US" sz="1600" dirty="0">
                <a:solidFill>
                  <a:schemeClr val="tx1"/>
                </a:solidFill>
              </a:rPr>
              <a:t>performance </a:t>
            </a:r>
            <a:r>
              <a:rPr lang="en-US" sz="1600" dirty="0" smtClean="0">
                <a:solidFill>
                  <a:schemeClr val="tx1"/>
                </a:solidFill>
              </a:rPr>
              <a:t>requirements verified </a:t>
            </a:r>
            <a:r>
              <a:rPr lang="en-US" sz="1600" dirty="0">
                <a:solidFill>
                  <a:schemeClr val="tx1"/>
                </a:solidFill>
              </a:rPr>
              <a:t>by measurement.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8" lvl="1" indent="-2603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ny critical </a:t>
            </a:r>
            <a:r>
              <a:rPr lang="en-US" sz="1600" dirty="0">
                <a:solidFill>
                  <a:schemeClr val="tx1"/>
                </a:solidFill>
              </a:rPr>
              <a:t>performance </a:t>
            </a:r>
            <a:r>
              <a:rPr lang="en-US" sz="1600" dirty="0" smtClean="0">
                <a:solidFill>
                  <a:schemeClr val="tx1"/>
                </a:solidFill>
              </a:rPr>
              <a:t>shortfalls rectified before </a:t>
            </a:r>
            <a:r>
              <a:rPr lang="en-US" sz="1600" dirty="0">
                <a:solidFill>
                  <a:schemeClr val="tx1"/>
                </a:solidFill>
              </a:rPr>
              <a:t>moving into operations. </a:t>
            </a:r>
          </a:p>
          <a:p>
            <a:pPr marL="184150" indent="-184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Scientific </a:t>
            </a:r>
            <a:r>
              <a:rPr lang="en-US" sz="1600" b="1" dirty="0">
                <a:solidFill>
                  <a:schemeClr val="tx1"/>
                </a:solidFill>
              </a:rPr>
              <a:t>Performance Demonstration</a:t>
            </a:r>
          </a:p>
          <a:p>
            <a:pPr marL="579438" lvl="1" indent="-309563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tandard </a:t>
            </a:r>
            <a:r>
              <a:rPr lang="en-US" sz="1600" dirty="0">
                <a:solidFill>
                  <a:schemeClr val="tx1"/>
                </a:solidFill>
              </a:rPr>
              <a:t>‘benchmark’ measurements </a:t>
            </a:r>
            <a:r>
              <a:rPr lang="en-US" sz="1600" dirty="0" smtClean="0">
                <a:solidFill>
                  <a:schemeClr val="tx1"/>
                </a:solidFill>
              </a:rPr>
              <a:t>to </a:t>
            </a:r>
            <a:r>
              <a:rPr lang="en-US" sz="1600" dirty="0">
                <a:solidFill>
                  <a:schemeClr val="tx1"/>
                </a:solidFill>
              </a:rPr>
              <a:t>satisfy expectations of scientific quality.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8" lvl="1" indent="-309563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F</a:t>
            </a:r>
            <a:r>
              <a:rPr lang="en-US" sz="1600" dirty="0" smtClean="0">
                <a:solidFill>
                  <a:schemeClr val="tx1"/>
                </a:solidFill>
              </a:rPr>
              <a:t>riendly user experiments test </a:t>
            </a:r>
            <a:r>
              <a:rPr lang="en-US" sz="1600" dirty="0">
                <a:solidFill>
                  <a:schemeClr val="tx1"/>
                </a:solidFill>
              </a:rPr>
              <a:t>the instrument </a:t>
            </a:r>
            <a:r>
              <a:rPr lang="en-US" sz="1600" dirty="0" smtClean="0">
                <a:solidFill>
                  <a:schemeClr val="tx1"/>
                </a:solidFill>
              </a:rPr>
              <a:t>capabilities, with scientists </a:t>
            </a:r>
            <a:r>
              <a:rPr lang="en-US" sz="1600" dirty="0">
                <a:solidFill>
                  <a:schemeClr val="tx1"/>
                </a:solidFill>
              </a:rPr>
              <a:t>who have been </a:t>
            </a:r>
            <a:r>
              <a:rPr lang="en-US" sz="1600" dirty="0" smtClean="0">
                <a:solidFill>
                  <a:schemeClr val="tx1"/>
                </a:solidFill>
              </a:rPr>
              <a:t>involved construction. – Any technical problems encountered should be solved. </a:t>
            </a:r>
          </a:p>
          <a:p>
            <a:pPr marL="579438" lvl="1" indent="-309563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Measurements selected on their potential to </a:t>
            </a:r>
            <a:r>
              <a:rPr lang="en-US" sz="1600" dirty="0">
                <a:solidFill>
                  <a:schemeClr val="tx1"/>
                </a:solidFill>
              </a:rPr>
              <a:t>produce exciting scientific </a:t>
            </a:r>
            <a:r>
              <a:rPr lang="en-US" sz="1600" dirty="0" smtClean="0">
                <a:solidFill>
                  <a:schemeClr val="tx1"/>
                </a:solidFill>
              </a:rPr>
              <a:t>results.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19</a:t>
            </a:fld>
            <a:endParaRPr lang="sv-SE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046" y="5410404"/>
            <a:ext cx="7844123" cy="122341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Tollgate </a:t>
            </a:r>
            <a:r>
              <a:rPr lang="en-US" b="1" dirty="0">
                <a:solidFill>
                  <a:srgbClr val="0000FF"/>
                </a:solidFill>
              </a:rPr>
              <a:t>6 – Neutron Instrument Operations Readiness Review</a:t>
            </a:r>
          </a:p>
          <a:p>
            <a:pPr marL="285750" indent="-285750">
              <a:spcBef>
                <a:spcPts val="3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All operational documents (technical reports, drawings, user </a:t>
            </a:r>
            <a:r>
              <a:rPr lang="en-US" sz="1600" dirty="0" smtClean="0">
                <a:solidFill>
                  <a:srgbClr val="0000FF"/>
                </a:solidFill>
              </a:rPr>
              <a:t>manuals, safety </a:t>
            </a:r>
            <a:r>
              <a:rPr lang="en-US" sz="1600" dirty="0">
                <a:solidFill>
                  <a:srgbClr val="0000FF"/>
                </a:solidFill>
              </a:rPr>
              <a:t>procedures) 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285750" indent="-285750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Changes </a:t>
            </a:r>
            <a:r>
              <a:rPr lang="en-US" sz="1600" dirty="0">
                <a:solidFill>
                  <a:srgbClr val="0000FF"/>
                </a:solidFill>
              </a:rPr>
              <a:t>and modifications made during the beam testing phase 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285750" indent="-285750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Neutron </a:t>
            </a:r>
            <a:r>
              <a:rPr lang="en-US" sz="1600" dirty="0">
                <a:solidFill>
                  <a:srgbClr val="0000FF"/>
                </a:solidFill>
              </a:rPr>
              <a:t>Instrument </a:t>
            </a:r>
            <a:r>
              <a:rPr lang="en-US" sz="1600" dirty="0" smtClean="0">
                <a:solidFill>
                  <a:srgbClr val="0000FF"/>
                </a:solidFill>
              </a:rPr>
              <a:t>operation and maintenance plans.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22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6" y="33421"/>
            <a:ext cx="6840121" cy="921926"/>
          </a:xfrm>
        </p:spPr>
        <p:txBody>
          <a:bodyPr>
            <a:normAutofit/>
          </a:bodyPr>
          <a:lstStyle/>
          <a:p>
            <a:r>
              <a:rPr lang="en-US" dirty="0" smtClean="0"/>
              <a:t>The 15 NSS Project Instruments </a:t>
            </a:r>
            <a:br>
              <a:rPr lang="en-US" dirty="0" smtClean="0"/>
            </a:br>
            <a:r>
              <a:rPr lang="en-US" dirty="0" smtClean="0"/>
              <a:t> All are funded to be world leading in 2023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26231"/>
              </p:ext>
            </p:extLst>
          </p:nvPr>
        </p:nvGraphicFramePr>
        <p:xfrm>
          <a:off x="0" y="1177448"/>
          <a:ext cx="9144002" cy="553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484"/>
                <a:gridCol w="3312507"/>
                <a:gridCol w="922135"/>
                <a:gridCol w="3598876"/>
              </a:tblGrid>
              <a:tr h="5268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Value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targets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276497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100 x IN5 (w RRM)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12.0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3091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199.59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27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432294" y="2972195"/>
            <a:ext cx="6044279" cy="9900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With a further ~ 53 M€ investment ESS will more than double the performance of these instruments</a:t>
            </a:r>
          </a:p>
        </p:txBody>
      </p:sp>
    </p:spTree>
    <p:extLst>
      <p:ext uri="{BB962C8B-B14F-4D97-AF65-F5344CB8AC3E}">
        <p14:creationId xmlns:p14="http://schemas.microsoft.com/office/powerpoint/2010/main" val="134346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7018" r="365" b="4636"/>
          <a:stretch/>
        </p:blipFill>
        <p:spPr>
          <a:xfrm>
            <a:off x="0" y="1350000"/>
            <a:ext cx="9144000" cy="5508000"/>
          </a:xfrm>
          <a:prstGeom prst="rect">
            <a:avLst/>
          </a:prstGeom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7128792" cy="102559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Neutron Instrument positions: </a:t>
            </a:r>
            <a:br>
              <a:rPr lang="en-US" dirty="0" smtClean="0"/>
            </a:br>
            <a:r>
              <a:rPr lang="en-US" dirty="0" smtClean="0"/>
              <a:t>December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36949" y="6563523"/>
            <a:ext cx="2383632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</a:t>
            </a:r>
            <a:r>
              <a:rPr lang="en-US" sz="1000" i="1" smtClean="0"/>
              <a:t>(December </a:t>
            </a:r>
            <a:r>
              <a:rPr lang="en-US" sz="1000" i="1" dirty="0"/>
              <a:t>2016)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52885" y="5671509"/>
            <a:ext cx="2891115" cy="738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/>
              <a:t>ESS In-Kind Partners also collaborate on sample environment, data management systems etc.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406095"/>
            <a:ext cx="3260327" cy="70788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2000" dirty="0" smtClean="0"/>
              <a:t>ESS Lead Partners for instrument construction</a:t>
            </a:r>
            <a:endParaRPr lang="en-US" sz="2000" dirty="0"/>
          </a:p>
        </p:txBody>
      </p:sp>
      <p:pic>
        <p:nvPicPr>
          <p:cNvPr id="90" name="Picture 89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129" y="4410127"/>
            <a:ext cx="1328400" cy="324000"/>
          </a:xfrm>
          <a:prstGeom prst="rect">
            <a:avLst/>
          </a:prstGeom>
        </p:spPr>
      </p:pic>
      <p:pic>
        <p:nvPicPr>
          <p:cNvPr id="92" name="Picture 91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1253567" y="2872318"/>
            <a:ext cx="880691" cy="324000"/>
          </a:xfrm>
          <a:prstGeom prst="rect">
            <a:avLst/>
          </a:prstGeom>
        </p:spPr>
      </p:pic>
      <p:pic>
        <p:nvPicPr>
          <p:cNvPr id="95" name="Picture 94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8216350" y="2987644"/>
            <a:ext cx="880691" cy="324000"/>
          </a:xfrm>
          <a:prstGeom prst="rect">
            <a:avLst/>
          </a:prstGeom>
        </p:spPr>
      </p:pic>
      <p:pic>
        <p:nvPicPr>
          <p:cNvPr id="96" name="Picture 95" descr="LogoLL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450" y="2616338"/>
            <a:ext cx="457200" cy="457200"/>
          </a:xfrm>
          <a:prstGeom prst="rect">
            <a:avLst/>
          </a:prstGeom>
        </p:spPr>
      </p:pic>
      <p:pic>
        <p:nvPicPr>
          <p:cNvPr id="97" name="Picture 96" descr="ess-superconductores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413" y="2308178"/>
            <a:ext cx="756000" cy="324000"/>
          </a:xfrm>
          <a:prstGeom prst="rect">
            <a:avLst/>
          </a:prstGeom>
        </p:spPr>
      </p:pic>
      <p:pic>
        <p:nvPicPr>
          <p:cNvPr id="98" name="Picture 97" descr="Danmarks_Tekniske_Universitet_(logo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549" y="2145283"/>
            <a:ext cx="320040" cy="46634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0" name="Picture 99" descr="tum_logo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630" y="2821085"/>
            <a:ext cx="953486" cy="32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" name="Picture 101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800" y="5152704"/>
            <a:ext cx="1328400" cy="324000"/>
          </a:xfrm>
          <a:prstGeom prst="rect">
            <a:avLst/>
          </a:prstGeom>
        </p:spPr>
      </p:pic>
      <p:pic>
        <p:nvPicPr>
          <p:cNvPr id="104" name="Picture 103" descr="logo-cnr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55" y="4702174"/>
            <a:ext cx="929740" cy="324000"/>
          </a:xfrm>
          <a:prstGeom prst="rect">
            <a:avLst/>
          </a:prstGeom>
        </p:spPr>
      </p:pic>
      <p:pic>
        <p:nvPicPr>
          <p:cNvPr id="105" name="Picture 104" descr="PSI-Logo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986" y="5733837"/>
            <a:ext cx="907200" cy="324000"/>
          </a:xfrm>
          <a:prstGeom prst="rect">
            <a:avLst/>
          </a:prstGeom>
        </p:spPr>
      </p:pic>
      <p:pic>
        <p:nvPicPr>
          <p:cNvPr id="106" name="Picture 105" descr="au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597" y="3394881"/>
            <a:ext cx="816693" cy="324000"/>
          </a:xfrm>
          <a:prstGeom prst="rect">
            <a:avLst/>
          </a:prstGeom>
        </p:spPr>
      </p:pic>
      <p:pic>
        <p:nvPicPr>
          <p:cNvPr id="108" name="Picture 107" descr="Macintosh HD:Users:helenebjorkman:Desktop:ESS_Logo_Frugal_Blue_RGB.jpe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669" y="1402825"/>
            <a:ext cx="644499" cy="3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6037159" y="1275125"/>
            <a:ext cx="2108561" cy="480287"/>
            <a:chOff x="6037159" y="1275125"/>
            <a:chExt cx="2108561" cy="480287"/>
          </a:xfrm>
        </p:grpSpPr>
        <p:pic>
          <p:nvPicPr>
            <p:cNvPr id="59" name="Picture 58" descr="logoujf.gif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0617" y="1305167"/>
              <a:ext cx="228264" cy="45024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037159" y="1275125"/>
              <a:ext cx="2108561" cy="423602"/>
              <a:chOff x="6486159" y="1474628"/>
              <a:chExt cx="2108561" cy="423602"/>
            </a:xfrm>
          </p:grpSpPr>
          <p:pic>
            <p:nvPicPr>
              <p:cNvPr id="103" name="Picture 102" descr="logo_hzg_cms10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6159" y="1585803"/>
                <a:ext cx="1131570" cy="312420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7442217" y="1498122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756417" y="1474628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800" i="1" dirty="0"/>
                  <a:t>Nuclear Physics Institute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487452" y="1629792"/>
            <a:ext cx="1311129" cy="434211"/>
            <a:chOff x="6960986" y="1901896"/>
            <a:chExt cx="1311129" cy="434211"/>
          </a:xfrm>
        </p:grpSpPr>
        <p:pic>
          <p:nvPicPr>
            <p:cNvPr id="101" name="Picture 100" descr="tum_logo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0986" y="2001317"/>
              <a:ext cx="953486" cy="3240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1" name="Picture 80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215" y="1993207"/>
              <a:ext cx="342900" cy="3429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72501" y="1901896"/>
              <a:ext cx="35070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/>
              <a:r>
                <a:rPr lang="en-US" sz="2000" dirty="0"/>
                <a:t>+  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15944" y="6400424"/>
            <a:ext cx="170857" cy="276977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b="1" smtClean="0">
                <a:solidFill>
                  <a:srgbClr val="FFFFFF"/>
                </a:solidFill>
                <a:latin typeface="Calibri"/>
              </a:rPr>
              <a:pPr/>
              <a:t>3</a:t>
            </a:fld>
            <a:endParaRPr lang="sv-SE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05074" y="3131231"/>
            <a:ext cx="585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576128" y="3374859"/>
            <a:ext cx="752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48925" y="1746325"/>
            <a:ext cx="5587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521868" y="2599102"/>
            <a:ext cx="9426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65198" y="1676241"/>
            <a:ext cx="5615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242311" y="2108184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507536" y="3032677"/>
            <a:ext cx="616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05038" y="2774223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278038" y="2331733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267706" y="3366271"/>
            <a:ext cx="889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67006" y="4903513"/>
            <a:ext cx="6206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449705" y="4418944"/>
            <a:ext cx="5031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79188" y="5390106"/>
            <a:ext cx="6375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744795" y="4684011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88551" y="5457438"/>
            <a:ext cx="607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33247" y="5695808"/>
            <a:ext cx="1454165" cy="353852"/>
            <a:chOff x="1253649" y="5594737"/>
            <a:chExt cx="1454165" cy="353852"/>
          </a:xfrm>
        </p:grpSpPr>
        <p:sp>
          <p:nvSpPr>
            <p:cNvPr id="135" name="TextBox 134"/>
            <p:cNvSpPr txBox="1"/>
            <p:nvPr/>
          </p:nvSpPr>
          <p:spPr>
            <a:xfrm>
              <a:off x="2018360" y="5598887"/>
              <a:ext cx="354270" cy="3497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en-US" dirty="0"/>
                <a:t>+  </a:t>
              </a:r>
            </a:p>
          </p:txBody>
        </p:sp>
        <p:pic>
          <p:nvPicPr>
            <p:cNvPr id="93" name="Picture 92" descr="logo.gif;jsessionid=F764BA670D8CCC9EF18F9A6D1D7845E0.gi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41" t="7488" r="7604" b="13948"/>
            <a:stretch/>
          </p:blipFill>
          <p:spPr>
            <a:xfrm>
              <a:off x="1253649" y="5594737"/>
              <a:ext cx="880691" cy="324000"/>
            </a:xfrm>
            <a:prstGeom prst="rect">
              <a:avLst/>
            </a:prstGeom>
          </p:spPr>
        </p:pic>
        <p:pic>
          <p:nvPicPr>
            <p:cNvPr id="134" name="Picture 133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4914" y="5598476"/>
              <a:ext cx="342900" cy="342900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9397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7486815" y="6474414"/>
            <a:ext cx="389199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Instruments: Phase 1 schedule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01448"/>
              </p:ext>
            </p:extLst>
          </p:nvPr>
        </p:nvGraphicFramePr>
        <p:xfrm>
          <a:off x="38303" y="1477223"/>
          <a:ext cx="87660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872676" y="4170381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7944" tIns="45715" rIns="71991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281" y="4265227"/>
            <a:ext cx="334175" cy="811303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905302" y="6537799"/>
            <a:ext cx="660608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IKON12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64738" y="1727829"/>
            <a:ext cx="6258728" cy="5033801"/>
            <a:chOff x="1464738" y="1727829"/>
            <a:chExt cx="6258728" cy="5033801"/>
          </a:xfrm>
        </p:grpSpPr>
        <p:grpSp>
          <p:nvGrpSpPr>
            <p:cNvPr id="6" name="Group 5"/>
            <p:cNvGrpSpPr/>
            <p:nvPr/>
          </p:nvGrpSpPr>
          <p:grpSpPr>
            <a:xfrm>
              <a:off x="1464738" y="1727829"/>
              <a:ext cx="3547703" cy="5033801"/>
              <a:chOff x="2722261" y="594302"/>
              <a:chExt cx="3547703" cy="5843212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3962477" y="610513"/>
                <a:ext cx="0" cy="56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Oval 166"/>
              <p:cNvSpPr/>
              <p:nvPr/>
            </p:nvSpPr>
            <p:spPr>
              <a:xfrm>
                <a:off x="3753355" y="4269079"/>
                <a:ext cx="307899" cy="1751398"/>
              </a:xfrm>
              <a:prstGeom prst="ellipse">
                <a:avLst/>
              </a:prstGeom>
              <a:solidFill>
                <a:srgbClr val="0000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12-13/9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3666421" y="6115975"/>
                <a:ext cx="660608" cy="3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IKON11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4807160" y="6109997"/>
                <a:ext cx="389199" cy="3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ICB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5084170" y="6109997"/>
                <a:ext cx="426469" cy="3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SAC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5517760" y="6108869"/>
                <a:ext cx="752204" cy="3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COUNCIL</a:t>
                </a:r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>
                <a:off x="5091727" y="595429"/>
                <a:ext cx="0" cy="56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5217322" y="595429"/>
                <a:ext cx="0" cy="56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5830237" y="594302"/>
                <a:ext cx="0" cy="56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Oval 194"/>
              <p:cNvSpPr/>
              <p:nvPr/>
            </p:nvSpPr>
            <p:spPr>
              <a:xfrm>
                <a:off x="2722261" y="1419231"/>
                <a:ext cx="356842" cy="240632"/>
              </a:xfrm>
              <a:prstGeom prst="ellipse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Calibri"/>
                  </a:rPr>
                  <a:t>20</a:t>
                </a: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722996" y="3161488"/>
                <a:ext cx="356842" cy="240632"/>
              </a:xfrm>
              <a:prstGeom prst="ellipse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204" name="Oval 203"/>
              <p:cNvSpPr/>
              <p:nvPr/>
            </p:nvSpPr>
            <p:spPr>
              <a:xfrm flipH="1">
                <a:off x="5322087" y="1408702"/>
                <a:ext cx="357863" cy="240632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Calibri"/>
                  </a:rPr>
                  <a:t>29</a:t>
                </a: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4161371" y="1042412"/>
                <a:ext cx="356842" cy="240632"/>
              </a:xfrm>
              <a:prstGeom prst="ellipse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libri"/>
                  </a:rPr>
                  <a:t>29</a:t>
                </a: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4507836" y="3939404"/>
              <a:ext cx="356842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/>
                </a:rPr>
                <a:t>14</a:t>
              </a:r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371606" y="3351156"/>
              <a:ext cx="357863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31</a:t>
              </a:r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5671397" y="4265227"/>
              <a:ext cx="357863" cy="21837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7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223507" y="1794731"/>
              <a:ext cx="0" cy="47891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 flipH="1">
              <a:off x="5881205" y="4562252"/>
              <a:ext cx="357863" cy="22034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24</a:t>
              </a:r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6189444" y="4870683"/>
              <a:ext cx="357863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3</a:t>
              </a:r>
            </a:p>
          </p:txBody>
        </p:sp>
        <p:sp>
          <p:nvSpPr>
            <p:cNvPr id="65" name="Oval 64"/>
            <p:cNvSpPr/>
            <p:nvPr/>
          </p:nvSpPr>
          <p:spPr>
            <a:xfrm flipH="1">
              <a:off x="6378389" y="2115300"/>
              <a:ext cx="357863" cy="2279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smtClean="0">
                  <a:solidFill>
                    <a:srgbClr val="FFFFFF"/>
                  </a:solidFill>
                  <a:latin typeface="Calibri"/>
                </a:rPr>
                <a:t>10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 flipH="1">
              <a:off x="6293606" y="5776399"/>
              <a:ext cx="357863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8</a:t>
              </a:r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6589927" y="5171241"/>
              <a:ext cx="357863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Calibri"/>
                </a:rPr>
                <a:t>24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7703448" y="1774533"/>
              <a:ext cx="20018" cy="47039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118464" y="2725119"/>
            <a:ext cx="764952" cy="3575955"/>
            <a:chOff x="4361883" y="2852937"/>
            <a:chExt cx="764952" cy="3575955"/>
          </a:xfrm>
        </p:grpSpPr>
        <p:sp>
          <p:nvSpPr>
            <p:cNvPr id="46" name="Oval 45"/>
            <p:cNvSpPr/>
            <p:nvPr/>
          </p:nvSpPr>
          <p:spPr>
            <a:xfrm>
              <a:off x="4483864" y="5307115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12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361883" y="4703111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5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439796" y="4997049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7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577906" y="3478975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19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769993" y="3789041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31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4499993" y="2852937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17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704999" y="5900102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28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4594829" y="5606164"/>
              <a:ext cx="356842" cy="207299"/>
            </a:xfrm>
            <a:prstGeom prst="ellipse">
              <a:avLst/>
            </a:prstGeom>
            <a:solidFill>
              <a:srgbClr val="F8FFA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21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494087" y="4393045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14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4624623" y="6221593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27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72" name="Oval 71"/>
          <p:cNvSpPr/>
          <p:nvPr/>
        </p:nvSpPr>
        <p:spPr>
          <a:xfrm>
            <a:off x="8109716" y="3650206"/>
            <a:ext cx="336887" cy="21831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smtClean="0">
                <a:solidFill>
                  <a:srgbClr val="FFFFFF"/>
                </a:solidFill>
                <a:latin typeface="Calibri"/>
              </a:rPr>
              <a:t>13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20954" y="6465868"/>
            <a:ext cx="42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SAC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7867082" y="1768322"/>
            <a:ext cx="8932" cy="4710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177693" y="6422918"/>
            <a:ext cx="752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COUNCIL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8361802" y="1754821"/>
            <a:ext cx="28594" cy="4702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t>5</a:t>
            </a:fld>
            <a:endParaRPr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6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665999"/>
              <a:ext cx="8997584" cy="4428000"/>
              <a:chOff x="72000" y="599849"/>
              <a:chExt cx="8997584" cy="4428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599849"/>
                <a:ext cx="3168000" cy="4428000"/>
                <a:chOff x="72000" y="533699"/>
                <a:chExt cx="3168000" cy="4428000"/>
              </a:xfrm>
            </p:grpSpPr>
            <p:sp>
              <p:nvSpPr>
                <p:cNvPr id="2" name="Rounded Rectangle 1"/>
                <p:cNvSpPr>
                  <a:spLocks/>
                </p:cNvSpPr>
                <p:nvPr/>
              </p:nvSpPr>
              <p:spPr>
                <a:xfrm>
                  <a:off x="72000" y="533699"/>
                  <a:ext cx="3168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/>
                    <a:t>cience case covering scientific relevance, impact and usage</a:t>
                  </a:r>
                </a:p>
                <a:p>
                  <a:pPr marL="88889" indent="-89989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/>
                    <a:t> </a:t>
                  </a:r>
                  <a:r>
                    <a:rPr lang="en-AU" sz="900" dirty="0"/>
                    <a:t>C</a:t>
                  </a:r>
                  <a:r>
                    <a:rPr sz="900" dirty="0"/>
                    <a:t>onceptual design with credible estimates of performance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/>
                    <a:t>reliminary </a:t>
                  </a:r>
                  <a:r>
                    <a:rPr lang="en-AU" sz="900" dirty="0"/>
                    <a:t>costing</a:t>
                  </a:r>
                  <a:r>
                    <a:rPr sz="900" dirty="0"/>
                    <a:t>.</a:t>
                  </a:r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Proposal and 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0 </a:t>
                  </a:r>
                </a:p>
                <a:p>
                  <a:pPr lvl="0" algn="ctr"/>
                  <a:r>
                    <a:rPr lang="en-US" sz="1000" b="1" dirty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Conceptual design updates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Prototyping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Definition of facility requirements and interfaces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/>
                    <a:t>C</a:t>
                  </a:r>
                  <a:r>
                    <a:rPr lang="en-AU" sz="900" dirty="0" err="1"/>
                    <a:t>larification</a:t>
                  </a:r>
                  <a:r>
                    <a:rPr lang="en-AU" sz="900" dirty="0"/>
                    <a:t> of institutional responsibilities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Scientific and technical requirements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Technical design concept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plan for all phases (including hot commissioning)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Schedule covering all phases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Staging plan for later enhancements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/>
                    <a:t>Budget with contingency at 10% of cost to complete</a:t>
                  </a:r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1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599849"/>
                <a:ext cx="2790000" cy="4428000"/>
                <a:chOff x="3381584" y="533699"/>
                <a:chExt cx="2790000" cy="4428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533699"/>
                  <a:ext cx="2790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Design and 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2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3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Complete definition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3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 for phase 4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delivery schedule, with critical path items and dependencies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budget with contingency at 10% of cost to complete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Procurement and manufacture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4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Site preparation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plans for phase 5 and for staging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 instrument delivery schedule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599849"/>
                <a:ext cx="2826000" cy="4428000"/>
                <a:chOff x="6315584" y="533699"/>
                <a:chExt cx="2826000" cy="4428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533699"/>
                  <a:ext cx="2826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Installation and 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4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5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Construction of physical infrastructure on site.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Assembly and installation of technical components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Integration and testing of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Installation, integration and testing of 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Submission of application for approval to hot commission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Verification of performance of </a:t>
                  </a:r>
                  <a:r>
                    <a:rPr lang="en-AU" sz="900" dirty="0"/>
                    <a:t>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Proof of compliance with radiation dose limits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Critical performance demonstration of basic functionality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Scientific performance demonstration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Friendly user experiments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technical and user manuals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SAC</a:t>
                  </a:r>
                  <a:r>
                    <a:rPr lang="en-AU" sz="800" dirty="0"/>
                    <a:t> </a:t>
                  </a:r>
                  <a:r>
                    <a:rPr sz="800" dirty="0"/>
                    <a:t>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STC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2 (PDR)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Preliminary Design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scope review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assign cost book value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 smtClean="0"/>
                    <a:t>Approval by SD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3 (CDR)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Critical Design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  <a:endParaRPr lang="en-AU"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4 (IRR)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Installation Readiness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5 (SAR)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Safety systems acceptance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6 (ORR)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Operations readiness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457145" latinLnBrk="1"/>
              <a:r>
                <a:rPr lang="en-US" dirty="0"/>
                <a:t>NSS Project; Neutron Instrument project phases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1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3" y="200921"/>
            <a:ext cx="7079320" cy="1021250"/>
          </a:xfrm>
        </p:spPr>
        <p:txBody>
          <a:bodyPr anchor="t">
            <a:noAutofit/>
          </a:bodyPr>
          <a:lstStyle/>
          <a:p>
            <a:pPr algn="ctr"/>
            <a:r>
              <a:rPr lang="en-US" dirty="0"/>
              <a:t>Planned order of commencement of operation of first 8 instruments (August 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90" y="1722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79213"/>
              </p:ext>
            </p:extLst>
          </p:nvPr>
        </p:nvGraphicFramePr>
        <p:xfrm>
          <a:off x="251522" y="2762143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0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dirty="0" smtClean="0"/>
                        <a:t>NMX</a:t>
                      </a:r>
                      <a:r>
                        <a:rPr lang="en-US" sz="1600" dirty="0" smtClean="0"/>
                        <a:t>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T-REX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88765" y="2940538"/>
            <a:ext cx="165618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Instruments in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bold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type to be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operational by Aug 2023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Calibri"/>
              </a:rPr>
              <a:t>Italic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backups in case of delays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3224" y="1123673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28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" y="-16232"/>
            <a:ext cx="7002164" cy="10975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Internal</a:t>
            </a:r>
            <a:r>
              <a:rPr lang="en-US" baseline="30000" dirty="0" smtClean="0"/>
              <a:t>*</a:t>
            </a:r>
            <a:r>
              <a:rPr lang="en-US" dirty="0" smtClean="0"/>
              <a:t> Neutron </a:t>
            </a:r>
            <a:r>
              <a:rPr lang="en-US" dirty="0"/>
              <a:t>Beam Instrument Schedule   </a:t>
            </a:r>
            <a:br>
              <a:rPr lang="en-US" dirty="0"/>
            </a:br>
            <a:r>
              <a:rPr lang="en-US" sz="2700" b="1" cap="all" dirty="0" smtClean="0">
                <a:solidFill>
                  <a:srgbClr val="FFFF00"/>
                </a:solidFill>
              </a:rPr>
              <a:t>Draft for Discussion    </a:t>
            </a:r>
            <a:r>
              <a:rPr lang="en-US" sz="3100" dirty="0" smtClean="0"/>
              <a:t>V3.3, 10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June </a:t>
            </a:r>
            <a:r>
              <a:rPr lang="en-US" sz="3100" dirty="0"/>
              <a:t>2017 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22" y="1912904"/>
            <a:ext cx="2238908" cy="2693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45720" rIns="36000" bIns="45720" rtlCol="0">
            <a:spAutoFit/>
          </a:bodyPr>
          <a:lstStyle/>
          <a:p>
            <a:pPr defTabSz="914418">
              <a:spcBef>
                <a:spcPts val="600"/>
              </a:spcBef>
            </a:pPr>
            <a:r>
              <a:rPr lang="en-US" sz="1400" b="1" dirty="0" smtClean="0">
                <a:solidFill>
                  <a:prstClr val="black"/>
                </a:solidFill>
              </a:rPr>
              <a:t>NOTES: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Assumes 2MW maximum power until end 2025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Phases aligned with TG2 reviews on 1</a:t>
            </a:r>
            <a:r>
              <a:rPr lang="en-US" sz="1400" baseline="30000" dirty="0" smtClean="0">
                <a:solidFill>
                  <a:prstClr val="black"/>
                </a:solidFill>
              </a:rPr>
              <a:t>st</a:t>
            </a:r>
            <a:r>
              <a:rPr lang="en-US" sz="1400" dirty="0" smtClean="0">
                <a:solidFill>
                  <a:prstClr val="black"/>
                </a:solidFill>
              </a:rPr>
              <a:t> 9 NBIs</a:t>
            </a:r>
            <a:endParaRPr lang="en-US" sz="1400" dirty="0">
              <a:solidFill>
                <a:prstClr val="black"/>
              </a:solidFill>
            </a:endParaRP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Installation &amp; Integration (TG4) + Hot Commissioning (TG5) for first 8 NBIs aligned with draft BOT plan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schedule match typically within 1 month) </a:t>
            </a: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>
              <a:solidFill>
                <a:srgbClr val="7F7F7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399999"/>
            <a:ext cx="2149200" cy="1404002"/>
            <a:chOff x="18008" y="3212976"/>
            <a:chExt cx="2039876" cy="1385735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027" y="3212977"/>
              <a:ext cx="375857" cy="138573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8008" y="3212976"/>
              <a:ext cx="2033043" cy="1374698"/>
              <a:chOff x="43032" y="4869160"/>
              <a:chExt cx="2033043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3032" y="4869161"/>
                <a:ext cx="1708439" cy="1554219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Preliminary Design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Detailed Design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Manufacturing &amp; Procurement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Installation &amp; Integration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Hot Commissioning/Early science 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0116" y="4869160"/>
                <a:ext cx="2015959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8"/>
                <a:endParaRPr lang="en-US" sz="1286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214554" y="1084336"/>
            <a:ext cx="824437" cy="652871"/>
          </a:xfrm>
          <a:prstGeom prst="rect">
            <a:avLst/>
          </a:prstGeom>
          <a:noFill/>
        </p:spPr>
        <p:txBody>
          <a:bodyPr wrap="square" lIns="0" tIns="45720" rIns="36000" bIns="45720" rtlCol="0">
            <a:spAutoFit/>
          </a:bodyPr>
          <a:lstStyle/>
          <a:p>
            <a:pPr algn="ctr" defTabSz="914418"/>
            <a:r>
              <a:rPr lang="en-US" sz="1214" dirty="0">
                <a:solidFill>
                  <a:srgbClr val="C0504D"/>
                </a:solidFill>
              </a:rPr>
              <a:t> Hot Commission </a:t>
            </a:r>
          </a:p>
          <a:p>
            <a:pPr algn="ctr" defTabSz="914418"/>
            <a:r>
              <a:rPr lang="en-US" sz="1214" dirty="0">
                <a:solidFill>
                  <a:srgbClr val="C0504D"/>
                </a:solidFill>
              </a:rPr>
              <a:t>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731" cy="29020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914418"/>
            <a:endParaRPr lang="en-US" sz="1286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263" r="461" b="2867"/>
          <a:stretch/>
        </p:blipFill>
        <p:spPr>
          <a:xfrm>
            <a:off x="2826000" y="1692000"/>
            <a:ext cx="6310800" cy="451800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368103" y="6097725"/>
            <a:ext cx="5449490" cy="279179"/>
            <a:chOff x="3283200" y="6392361"/>
            <a:chExt cx="5552725" cy="279178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488061" cy="27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8"/>
              <a:r>
                <a:rPr lang="en-US" sz="1214" dirty="0">
                  <a:solidFill>
                    <a:prstClr val="black"/>
                  </a:solidFill>
                </a:rPr>
                <a:t>2016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2017      2018      </a:t>
              </a:r>
              <a:r>
                <a:rPr lang="en-US" sz="1214" dirty="0">
                  <a:solidFill>
                    <a:prstClr val="black"/>
                  </a:solidFill>
                </a:rPr>
                <a:t>2019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2020       </a:t>
              </a:r>
              <a:r>
                <a:rPr lang="en-US" sz="1214" dirty="0">
                  <a:solidFill>
                    <a:prstClr val="black"/>
                  </a:solidFill>
                </a:rPr>
                <a:t>2021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2022      </a:t>
              </a:r>
              <a:r>
                <a:rPr lang="en-US" sz="1214" dirty="0">
                  <a:solidFill>
                    <a:prstClr val="black"/>
                  </a:solidFill>
                </a:rPr>
                <a:t>2023       2024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2025</a:t>
              </a:r>
              <a:endParaRPr lang="en-US" sz="1214" dirty="0">
                <a:solidFill>
                  <a:prstClr val="black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7014109" y="653834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7</a:t>
            </a:fld>
            <a:endParaRPr lang="sv-SE" dirty="0"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65579" y="1071173"/>
            <a:ext cx="5603525" cy="4906217"/>
            <a:chOff x="1914987" y="1442263"/>
            <a:chExt cx="5603525" cy="4906217"/>
          </a:xfrm>
        </p:grpSpPr>
        <p:sp>
          <p:nvSpPr>
            <p:cNvPr id="11" name="TextBox 10"/>
            <p:cNvSpPr txBox="1"/>
            <p:nvPr/>
          </p:nvSpPr>
          <p:spPr>
            <a:xfrm>
              <a:off x="1914987" y="3392902"/>
              <a:ext cx="792088" cy="5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en-US" sz="1429" dirty="0">
                  <a:solidFill>
                    <a:prstClr val="black"/>
                  </a:solidFill>
                </a:rPr>
                <a:t>West sector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14987" y="4701785"/>
              <a:ext cx="792088" cy="5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en-US" sz="1429" dirty="0">
                  <a:solidFill>
                    <a:prstClr val="black"/>
                  </a:solidFill>
                </a:rPr>
                <a:t>North sector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2391" y="5376419"/>
              <a:ext cx="720080" cy="972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en-US" sz="1429" dirty="0">
                  <a:solidFill>
                    <a:prstClr val="black"/>
                  </a:solidFill>
                </a:rPr>
                <a:t>East and South sectors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544365" y="1442263"/>
              <a:ext cx="3974147" cy="652871"/>
              <a:chOff x="3544365" y="1442263"/>
              <a:chExt cx="3974147" cy="65287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544365" y="1545673"/>
                <a:ext cx="702309" cy="466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/>
                <a:r>
                  <a:rPr lang="en-US" sz="1214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69283" y="1442263"/>
                <a:ext cx="805893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/>
                <a:r>
                  <a:rPr lang="en-US" sz="1214" dirty="0" smtClean="0">
                    <a:solidFill>
                      <a:prstClr val="black"/>
                    </a:solidFill>
                  </a:rPr>
                  <a:t>First access </a:t>
                </a:r>
                <a:r>
                  <a:rPr lang="en-US" sz="1214" dirty="0">
                    <a:solidFill>
                      <a:prstClr val="black"/>
                    </a:solidFill>
                  </a:rPr>
                  <a:t>to NSS areas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795768" y="1554876"/>
                <a:ext cx="722744" cy="466025"/>
              </a:xfrm>
              <a:prstGeom prst="rect">
                <a:avLst/>
              </a:prstGeom>
              <a:noFill/>
            </p:spPr>
            <p:txBody>
              <a:bodyPr wrap="square" lIns="25714" rIns="25714" rtlCol="0">
                <a:spAutoFit/>
              </a:bodyPr>
              <a:lstStyle/>
              <a:p>
                <a:pPr algn="ctr" defTabSz="914418"/>
                <a:r>
                  <a:rPr lang="en-US" sz="1214" dirty="0">
                    <a:solidFill>
                      <a:srgbClr val="008000"/>
                    </a:solidFill>
                  </a:rPr>
                  <a:t>Start User Program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78530" y="1596367"/>
                <a:ext cx="726833" cy="400110"/>
              </a:xfrm>
              <a:prstGeom prst="rect">
                <a:avLst/>
              </a:prstGeom>
              <a:noFill/>
            </p:spPr>
            <p:txBody>
              <a:bodyPr wrap="square" lIns="25714" rIns="25714" rtlCol="0">
                <a:spAutoFit/>
              </a:bodyPr>
              <a:lstStyle/>
              <a:p>
                <a:pPr algn="ctr" defTabSz="914418">
                  <a:lnSpc>
                    <a:spcPts val="1240"/>
                  </a:lnSpc>
                </a:pPr>
                <a:r>
                  <a:rPr lang="en-US" sz="1214" dirty="0" smtClean="0">
                    <a:solidFill>
                      <a:srgbClr val="FF0000"/>
                    </a:solidFill>
                  </a:rPr>
                  <a:t>Beam </a:t>
                </a:r>
                <a:r>
                  <a:rPr lang="en-US" sz="1214" dirty="0">
                    <a:solidFill>
                      <a:srgbClr val="FF0000"/>
                    </a:solidFill>
                  </a:rPr>
                  <a:t>on Target </a:t>
                </a:r>
              </a:p>
            </p:txBody>
          </p:sp>
        </p:grpSp>
      </p:grpSp>
      <p:cxnSp>
        <p:nvCxnSpPr>
          <p:cNvPr id="21" name="Straight Arrow Connector 20"/>
          <p:cNvCxnSpPr>
            <a:stCxn id="31" idx="2"/>
          </p:cNvCxnSpPr>
          <p:nvPr/>
        </p:nvCxnSpPr>
        <p:spPr>
          <a:xfrm flipH="1">
            <a:off x="6153692" y="1737207"/>
            <a:ext cx="473081" cy="27287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733261" y="2316440"/>
            <a:ext cx="4608286" cy="4490561"/>
            <a:chOff x="209206" y="-1689784"/>
            <a:chExt cx="4608287" cy="449056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503135" y="-1689784"/>
              <a:ext cx="0" cy="403200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09206" y="2358611"/>
              <a:ext cx="4608287" cy="44216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lIns="51429" tIns="25714" rIns="51429" bIns="25714" rtlCol="0">
              <a:spAutoFit/>
            </a:bodyPr>
            <a:lstStyle/>
            <a:p>
              <a:pPr algn="ctr" defTabSz="914418">
                <a:spcAft>
                  <a:spcPts val="300"/>
                </a:spcAft>
              </a:pPr>
              <a:r>
                <a:rPr lang="en-US" sz="1143" dirty="0">
                  <a:solidFill>
                    <a:schemeClr val="accent2"/>
                  </a:solidFill>
                </a:rPr>
                <a:t>Installation for most instruments begins in Q2/2019 with in-monolith optics</a:t>
              </a:r>
            </a:p>
            <a:p>
              <a:pPr algn="ctr" defTabSz="914418">
                <a:spcAft>
                  <a:spcPts val="300"/>
                </a:spcAft>
              </a:pPr>
              <a:r>
                <a:rPr lang="en-US" sz="1143" dirty="0">
                  <a:solidFill>
                    <a:schemeClr val="accent2"/>
                  </a:solidFill>
                </a:rPr>
                <a:t>Access to other “instrument construction areas” will be </a:t>
              </a:r>
              <a:r>
                <a:rPr lang="en-US" sz="1143" dirty="0" smtClean="0">
                  <a:solidFill>
                    <a:schemeClr val="accent2"/>
                  </a:solidFill>
                </a:rPr>
                <a:t>later</a:t>
              </a:r>
              <a:endParaRPr lang="en-US" sz="1143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597" y="1211278"/>
            <a:ext cx="2059391" cy="5847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*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still under discussion with ESS-ERIC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47750" y="476672"/>
            <a:ext cx="3801730" cy="1070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2019/2020: NSS </a:t>
            </a:r>
            <a:r>
              <a:rPr lang="sv-SE" dirty="0" err="1" smtClean="0"/>
              <a:t>Proposed</a:t>
            </a:r>
            <a:r>
              <a:rPr lang="sv-SE" dirty="0" smtClean="0"/>
              <a:t> Access Dates </a:t>
            </a:r>
            <a:r>
              <a:rPr lang="sv-SE" sz="1300" dirty="0"/>
              <a:t>(</a:t>
            </a:r>
            <a:r>
              <a:rPr lang="sv-SE" sz="1300" dirty="0" err="1"/>
              <a:t>Excludes</a:t>
            </a:r>
            <a:r>
              <a:rPr lang="sv-SE" sz="1300" dirty="0"/>
              <a:t> Full Access Dates) </a:t>
            </a:r>
            <a:endParaRPr lang="en-GB" sz="1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5" y="742280"/>
            <a:ext cx="6686456" cy="61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599849" y="4321770"/>
            <a:ext cx="3732245" cy="920338"/>
          </a:xfrm>
          <a:custGeom>
            <a:avLst/>
            <a:gdLst>
              <a:gd name="connsiteX0" fmla="*/ 5219205 w 5225143"/>
              <a:gd name="connsiteY0" fmla="*/ 421574 h 1288473"/>
              <a:gd name="connsiteX1" fmla="*/ 2078182 w 5225143"/>
              <a:gd name="connsiteY1" fmla="*/ 427512 h 1288473"/>
              <a:gd name="connsiteX2" fmla="*/ 2066307 w 5225143"/>
              <a:gd name="connsiteY2" fmla="*/ 326571 h 1288473"/>
              <a:gd name="connsiteX3" fmla="*/ 1098468 w 5225143"/>
              <a:gd name="connsiteY3" fmla="*/ 326571 h 1288473"/>
              <a:gd name="connsiteX4" fmla="*/ 1092530 w 5225143"/>
              <a:gd name="connsiteY4" fmla="*/ 112816 h 1288473"/>
              <a:gd name="connsiteX5" fmla="*/ 754083 w 5225143"/>
              <a:gd name="connsiteY5" fmla="*/ 112816 h 1288473"/>
              <a:gd name="connsiteX6" fmla="*/ 694707 w 5225143"/>
              <a:gd name="connsiteY6" fmla="*/ 0 h 1288473"/>
              <a:gd name="connsiteX7" fmla="*/ 308758 w 5225143"/>
              <a:gd name="connsiteY7" fmla="*/ 190005 h 1288473"/>
              <a:gd name="connsiteX8" fmla="*/ 338447 w 5225143"/>
              <a:gd name="connsiteY8" fmla="*/ 255319 h 1288473"/>
              <a:gd name="connsiteX9" fmla="*/ 0 w 5225143"/>
              <a:gd name="connsiteY9" fmla="*/ 255319 h 1288473"/>
              <a:gd name="connsiteX10" fmla="*/ 0 w 5225143"/>
              <a:gd name="connsiteY10" fmla="*/ 427512 h 1288473"/>
              <a:gd name="connsiteX11" fmla="*/ 47501 w 5225143"/>
              <a:gd name="connsiteY11" fmla="*/ 427512 h 1288473"/>
              <a:gd name="connsiteX12" fmla="*/ 47501 w 5225143"/>
              <a:gd name="connsiteY12" fmla="*/ 1282535 h 1288473"/>
              <a:gd name="connsiteX13" fmla="*/ 1086592 w 5225143"/>
              <a:gd name="connsiteY13" fmla="*/ 1288473 h 1288473"/>
              <a:gd name="connsiteX14" fmla="*/ 1086592 w 5225143"/>
              <a:gd name="connsiteY14" fmla="*/ 1211283 h 1288473"/>
              <a:gd name="connsiteX15" fmla="*/ 2078182 w 5225143"/>
              <a:gd name="connsiteY15" fmla="*/ 1217221 h 1288473"/>
              <a:gd name="connsiteX16" fmla="*/ 2072244 w 5225143"/>
              <a:gd name="connsiteY16" fmla="*/ 1122218 h 1288473"/>
              <a:gd name="connsiteX17" fmla="*/ 5225143 w 5225143"/>
              <a:gd name="connsiteY17" fmla="*/ 1122218 h 1288473"/>
              <a:gd name="connsiteX18" fmla="*/ 5219205 w 5225143"/>
              <a:gd name="connsiteY18" fmla="*/ 421574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25143" h="1288473">
                <a:moveTo>
                  <a:pt x="5219205" y="421574"/>
                </a:moveTo>
                <a:lnTo>
                  <a:pt x="2078182" y="427512"/>
                </a:lnTo>
                <a:lnTo>
                  <a:pt x="2066307" y="326571"/>
                </a:lnTo>
                <a:lnTo>
                  <a:pt x="1098468" y="326571"/>
                </a:lnTo>
                <a:lnTo>
                  <a:pt x="1092530" y="112816"/>
                </a:lnTo>
                <a:lnTo>
                  <a:pt x="754083" y="112816"/>
                </a:lnTo>
                <a:lnTo>
                  <a:pt x="694707" y="0"/>
                </a:lnTo>
                <a:lnTo>
                  <a:pt x="308758" y="190005"/>
                </a:lnTo>
                <a:lnTo>
                  <a:pt x="338447" y="255319"/>
                </a:lnTo>
                <a:lnTo>
                  <a:pt x="0" y="255319"/>
                </a:lnTo>
                <a:lnTo>
                  <a:pt x="0" y="427512"/>
                </a:lnTo>
                <a:lnTo>
                  <a:pt x="47501" y="427512"/>
                </a:lnTo>
                <a:lnTo>
                  <a:pt x="47501" y="1282535"/>
                </a:lnTo>
                <a:lnTo>
                  <a:pt x="1086592" y="1288473"/>
                </a:lnTo>
                <a:lnTo>
                  <a:pt x="1086592" y="1211283"/>
                </a:lnTo>
                <a:lnTo>
                  <a:pt x="2078182" y="1217221"/>
                </a:lnTo>
                <a:lnTo>
                  <a:pt x="2072244" y="1122218"/>
                </a:lnTo>
                <a:lnTo>
                  <a:pt x="5225143" y="1122218"/>
                </a:lnTo>
                <a:cubicBezTo>
                  <a:pt x="5223164" y="892628"/>
                  <a:pt x="5221184" y="663039"/>
                  <a:pt x="5219205" y="42157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3329080" y="1028458"/>
            <a:ext cx="906601" cy="760375"/>
          </a:xfrm>
          <a:custGeom>
            <a:avLst/>
            <a:gdLst>
              <a:gd name="connsiteX0" fmla="*/ 0 w 1269242"/>
              <a:gd name="connsiteY0" fmla="*/ 416257 h 1064525"/>
              <a:gd name="connsiteX1" fmla="*/ 320723 w 1269242"/>
              <a:gd name="connsiteY1" fmla="*/ 1064525 h 1064525"/>
              <a:gd name="connsiteX2" fmla="*/ 532263 w 1269242"/>
              <a:gd name="connsiteY2" fmla="*/ 962167 h 1064525"/>
              <a:gd name="connsiteX3" fmla="*/ 873457 w 1269242"/>
              <a:gd name="connsiteY3" fmla="*/ 832513 h 1064525"/>
              <a:gd name="connsiteX4" fmla="*/ 1269242 w 1269242"/>
              <a:gd name="connsiteY4" fmla="*/ 702860 h 1064525"/>
              <a:gd name="connsiteX5" fmla="*/ 1084997 w 1269242"/>
              <a:gd name="connsiteY5" fmla="*/ 0 h 1064525"/>
              <a:gd name="connsiteX6" fmla="*/ 784747 w 1269242"/>
              <a:gd name="connsiteY6" fmla="*/ 88710 h 1064525"/>
              <a:gd name="connsiteX7" fmla="*/ 477672 w 1269242"/>
              <a:gd name="connsiteY7" fmla="*/ 197892 h 1064525"/>
              <a:gd name="connsiteX8" fmla="*/ 129654 w 1269242"/>
              <a:gd name="connsiteY8" fmla="*/ 354842 h 1064525"/>
              <a:gd name="connsiteX9" fmla="*/ 0 w 1269242"/>
              <a:gd name="connsiteY9" fmla="*/ 416257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242" h="1064525">
                <a:moveTo>
                  <a:pt x="0" y="416257"/>
                </a:moveTo>
                <a:lnTo>
                  <a:pt x="320723" y="1064525"/>
                </a:lnTo>
                <a:lnTo>
                  <a:pt x="532263" y="962167"/>
                </a:lnTo>
                <a:lnTo>
                  <a:pt x="873457" y="832513"/>
                </a:lnTo>
                <a:lnTo>
                  <a:pt x="1269242" y="702860"/>
                </a:lnTo>
                <a:lnTo>
                  <a:pt x="1084997" y="0"/>
                </a:lnTo>
                <a:lnTo>
                  <a:pt x="784747" y="88710"/>
                </a:lnTo>
                <a:lnTo>
                  <a:pt x="477672" y="197892"/>
                </a:lnTo>
                <a:lnTo>
                  <a:pt x="129654" y="354842"/>
                </a:lnTo>
                <a:lnTo>
                  <a:pt x="0" y="416257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2320119" y="1320910"/>
            <a:ext cx="1233173" cy="1101569"/>
          </a:xfrm>
          <a:custGeom>
            <a:avLst/>
            <a:gdLst>
              <a:gd name="connsiteX0" fmla="*/ 1405720 w 1726442"/>
              <a:gd name="connsiteY0" fmla="*/ 0 h 1542197"/>
              <a:gd name="connsiteX1" fmla="*/ 934872 w 1726442"/>
              <a:gd name="connsiteY1" fmla="*/ 272955 h 1542197"/>
              <a:gd name="connsiteX2" fmla="*/ 627797 w 1726442"/>
              <a:gd name="connsiteY2" fmla="*/ 498143 h 1542197"/>
              <a:gd name="connsiteX3" fmla="*/ 286603 w 1726442"/>
              <a:gd name="connsiteY3" fmla="*/ 764274 h 1542197"/>
              <a:gd name="connsiteX4" fmla="*/ 0 w 1726442"/>
              <a:gd name="connsiteY4" fmla="*/ 1037229 h 1542197"/>
              <a:gd name="connsiteX5" fmla="*/ 504967 w 1726442"/>
              <a:gd name="connsiteY5" fmla="*/ 1542197 h 1542197"/>
              <a:gd name="connsiteX6" fmla="*/ 750627 w 1726442"/>
              <a:gd name="connsiteY6" fmla="*/ 1317009 h 1542197"/>
              <a:gd name="connsiteX7" fmla="*/ 1030406 w 1726442"/>
              <a:gd name="connsiteY7" fmla="*/ 1098644 h 1542197"/>
              <a:gd name="connsiteX8" fmla="*/ 1412543 w 1726442"/>
              <a:gd name="connsiteY8" fmla="*/ 839337 h 1542197"/>
              <a:gd name="connsiteX9" fmla="*/ 1726442 w 1726442"/>
              <a:gd name="connsiteY9" fmla="*/ 655092 h 1542197"/>
              <a:gd name="connsiteX10" fmla="*/ 1405720 w 1726442"/>
              <a:gd name="connsiteY10" fmla="*/ 0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442" h="1542197">
                <a:moveTo>
                  <a:pt x="1405720" y="0"/>
                </a:moveTo>
                <a:lnTo>
                  <a:pt x="934872" y="272955"/>
                </a:lnTo>
                <a:lnTo>
                  <a:pt x="627797" y="498143"/>
                </a:lnTo>
                <a:lnTo>
                  <a:pt x="286603" y="764274"/>
                </a:lnTo>
                <a:lnTo>
                  <a:pt x="0" y="1037229"/>
                </a:lnTo>
                <a:lnTo>
                  <a:pt x="504967" y="1542197"/>
                </a:lnTo>
                <a:lnTo>
                  <a:pt x="750627" y="1317009"/>
                </a:lnTo>
                <a:lnTo>
                  <a:pt x="1030406" y="1098644"/>
                </a:lnTo>
                <a:lnTo>
                  <a:pt x="1412543" y="839337"/>
                </a:lnTo>
                <a:lnTo>
                  <a:pt x="1726442" y="655092"/>
                </a:lnTo>
                <a:lnTo>
                  <a:pt x="140572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584117" y="2061787"/>
            <a:ext cx="1101569" cy="1262419"/>
          </a:xfrm>
          <a:custGeom>
            <a:avLst/>
            <a:gdLst>
              <a:gd name="connsiteX0" fmla="*/ 1030406 w 1542197"/>
              <a:gd name="connsiteY0" fmla="*/ 0 h 1767386"/>
              <a:gd name="connsiteX1" fmla="*/ 859809 w 1542197"/>
              <a:gd name="connsiteY1" fmla="*/ 191069 h 1767386"/>
              <a:gd name="connsiteX2" fmla="*/ 627797 w 1542197"/>
              <a:gd name="connsiteY2" fmla="*/ 464024 h 1767386"/>
              <a:gd name="connsiteX3" fmla="*/ 416257 w 1542197"/>
              <a:gd name="connsiteY3" fmla="*/ 730156 h 1767386"/>
              <a:gd name="connsiteX4" fmla="*/ 163773 w 1542197"/>
              <a:gd name="connsiteY4" fmla="*/ 1139589 h 1767386"/>
              <a:gd name="connsiteX5" fmla="*/ 0 w 1542197"/>
              <a:gd name="connsiteY5" fmla="*/ 1433015 h 1767386"/>
              <a:gd name="connsiteX6" fmla="*/ 661917 w 1542197"/>
              <a:gd name="connsiteY6" fmla="*/ 1767386 h 1767386"/>
              <a:gd name="connsiteX7" fmla="*/ 818866 w 1542197"/>
              <a:gd name="connsiteY7" fmla="*/ 1446663 h 1767386"/>
              <a:gd name="connsiteX8" fmla="*/ 1009935 w 1542197"/>
              <a:gd name="connsiteY8" fmla="*/ 1146412 h 1767386"/>
              <a:gd name="connsiteX9" fmla="*/ 1228299 w 1542197"/>
              <a:gd name="connsiteY9" fmla="*/ 873457 h 1767386"/>
              <a:gd name="connsiteX10" fmla="*/ 1371600 w 1542197"/>
              <a:gd name="connsiteY10" fmla="*/ 689212 h 1767386"/>
              <a:gd name="connsiteX11" fmla="*/ 1542197 w 1542197"/>
              <a:gd name="connsiteY11" fmla="*/ 511792 h 1767386"/>
              <a:gd name="connsiteX12" fmla="*/ 1030406 w 1542197"/>
              <a:gd name="connsiteY12" fmla="*/ 0 h 17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197" h="1767386">
                <a:moveTo>
                  <a:pt x="1030406" y="0"/>
                </a:moveTo>
                <a:lnTo>
                  <a:pt x="859809" y="191069"/>
                </a:lnTo>
                <a:lnTo>
                  <a:pt x="627797" y="464024"/>
                </a:lnTo>
                <a:lnTo>
                  <a:pt x="416257" y="730156"/>
                </a:lnTo>
                <a:lnTo>
                  <a:pt x="163773" y="1139589"/>
                </a:lnTo>
                <a:lnTo>
                  <a:pt x="0" y="1433015"/>
                </a:lnTo>
                <a:lnTo>
                  <a:pt x="661917" y="1767386"/>
                </a:lnTo>
                <a:lnTo>
                  <a:pt x="818866" y="1446663"/>
                </a:lnTo>
                <a:lnTo>
                  <a:pt x="1009935" y="1146412"/>
                </a:lnTo>
                <a:lnTo>
                  <a:pt x="1228299" y="873457"/>
                </a:lnTo>
                <a:lnTo>
                  <a:pt x="1371600" y="689212"/>
                </a:lnTo>
                <a:lnTo>
                  <a:pt x="1542197" y="511792"/>
                </a:lnTo>
                <a:lnTo>
                  <a:pt x="1030406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2070679" y="1596971"/>
            <a:ext cx="2153219" cy="1923541"/>
          </a:xfrm>
          <a:custGeom>
            <a:avLst/>
            <a:gdLst>
              <a:gd name="connsiteX0" fmla="*/ 0 w 3014506"/>
              <a:gd name="connsiteY0" fmla="*/ 2371411 h 2692958"/>
              <a:gd name="connsiteX1" fmla="*/ 145702 w 3014506"/>
              <a:gd name="connsiteY1" fmla="*/ 2080009 h 2692958"/>
              <a:gd name="connsiteX2" fmla="*/ 341644 w 3014506"/>
              <a:gd name="connsiteY2" fmla="*/ 1773534 h 2692958"/>
              <a:gd name="connsiteX3" fmla="*/ 527539 w 3014506"/>
              <a:gd name="connsiteY3" fmla="*/ 1547446 h 2692958"/>
              <a:gd name="connsiteX4" fmla="*/ 638071 w 3014506"/>
              <a:gd name="connsiteY4" fmla="*/ 1406769 h 2692958"/>
              <a:gd name="connsiteX5" fmla="*/ 869183 w 3014506"/>
              <a:gd name="connsiteY5" fmla="*/ 1160585 h 2692958"/>
              <a:gd name="connsiteX6" fmla="*/ 1100295 w 3014506"/>
              <a:gd name="connsiteY6" fmla="*/ 934497 h 2692958"/>
              <a:gd name="connsiteX7" fmla="*/ 1386673 w 3014506"/>
              <a:gd name="connsiteY7" fmla="*/ 703385 h 2692958"/>
              <a:gd name="connsiteX8" fmla="*/ 1783583 w 3014506"/>
              <a:gd name="connsiteY8" fmla="*/ 437104 h 2692958"/>
              <a:gd name="connsiteX9" fmla="*/ 2090058 w 3014506"/>
              <a:gd name="connsiteY9" fmla="*/ 266282 h 2692958"/>
              <a:gd name="connsiteX10" fmla="*/ 2286000 w 3014506"/>
              <a:gd name="connsiteY10" fmla="*/ 170822 h 2692958"/>
              <a:gd name="connsiteX11" fmla="*/ 2743200 w 3014506"/>
              <a:gd name="connsiteY11" fmla="*/ 0 h 2692958"/>
              <a:gd name="connsiteX12" fmla="*/ 3014506 w 3014506"/>
              <a:gd name="connsiteY12" fmla="*/ 743578 h 2692958"/>
              <a:gd name="connsiteX13" fmla="*/ 2441750 w 3014506"/>
              <a:gd name="connsiteY13" fmla="*/ 989763 h 2692958"/>
              <a:gd name="connsiteX14" fmla="*/ 1738365 w 3014506"/>
              <a:gd name="connsiteY14" fmla="*/ 1446963 h 2692958"/>
              <a:gd name="connsiteX15" fmla="*/ 1150537 w 3014506"/>
              <a:gd name="connsiteY15" fmla="*/ 2054888 h 2692958"/>
              <a:gd name="connsiteX16" fmla="*/ 718458 w 3014506"/>
              <a:gd name="connsiteY16" fmla="*/ 2692958 h 2692958"/>
              <a:gd name="connsiteX17" fmla="*/ 145702 w 3014506"/>
              <a:gd name="connsiteY17" fmla="*/ 2366387 h 2692958"/>
              <a:gd name="connsiteX18" fmla="*/ 100484 w 3014506"/>
              <a:gd name="connsiteY18" fmla="*/ 2431701 h 2692958"/>
              <a:gd name="connsiteX19" fmla="*/ 0 w 3014506"/>
              <a:gd name="connsiteY19" fmla="*/ 2371411 h 26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6" h="2692958">
                <a:moveTo>
                  <a:pt x="0" y="2371411"/>
                </a:moveTo>
                <a:lnTo>
                  <a:pt x="145702" y="2080009"/>
                </a:lnTo>
                <a:lnTo>
                  <a:pt x="341644" y="1773534"/>
                </a:lnTo>
                <a:lnTo>
                  <a:pt x="527539" y="1547446"/>
                </a:lnTo>
                <a:lnTo>
                  <a:pt x="638071" y="1406769"/>
                </a:lnTo>
                <a:lnTo>
                  <a:pt x="869183" y="1160585"/>
                </a:lnTo>
                <a:lnTo>
                  <a:pt x="1100295" y="934497"/>
                </a:lnTo>
                <a:lnTo>
                  <a:pt x="1386673" y="703385"/>
                </a:lnTo>
                <a:lnTo>
                  <a:pt x="1783583" y="437104"/>
                </a:lnTo>
                <a:lnTo>
                  <a:pt x="2090058" y="266282"/>
                </a:lnTo>
                <a:lnTo>
                  <a:pt x="2286000" y="170822"/>
                </a:lnTo>
                <a:lnTo>
                  <a:pt x="2743200" y="0"/>
                </a:lnTo>
                <a:lnTo>
                  <a:pt x="3014506" y="743578"/>
                </a:lnTo>
                <a:lnTo>
                  <a:pt x="2441750" y="989763"/>
                </a:lnTo>
                <a:lnTo>
                  <a:pt x="1738365" y="1446963"/>
                </a:lnTo>
                <a:lnTo>
                  <a:pt x="1150537" y="2054888"/>
                </a:lnTo>
                <a:lnTo>
                  <a:pt x="718458" y="2692958"/>
                </a:lnTo>
                <a:lnTo>
                  <a:pt x="145702" y="2366387"/>
                </a:lnTo>
                <a:lnTo>
                  <a:pt x="100484" y="2431701"/>
                </a:lnTo>
                <a:lnTo>
                  <a:pt x="0" y="2371411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2583864" y="2128097"/>
            <a:ext cx="1819469" cy="1661567"/>
          </a:xfrm>
          <a:custGeom>
            <a:avLst/>
            <a:gdLst>
              <a:gd name="connsiteX0" fmla="*/ 0 w 2547257"/>
              <a:gd name="connsiteY0" fmla="*/ 1944356 h 2326194"/>
              <a:gd name="connsiteX1" fmla="*/ 427055 w 2547257"/>
              <a:gd name="connsiteY1" fmla="*/ 1321359 h 2326194"/>
              <a:gd name="connsiteX2" fmla="*/ 1019907 w 2547257"/>
              <a:gd name="connsiteY2" fmla="*/ 703385 h 2326194"/>
              <a:gd name="connsiteX3" fmla="*/ 1738364 w 2547257"/>
              <a:gd name="connsiteY3" fmla="*/ 246185 h 2326194"/>
              <a:gd name="connsiteX4" fmla="*/ 2296048 w 2547257"/>
              <a:gd name="connsiteY4" fmla="*/ 0 h 2326194"/>
              <a:gd name="connsiteX5" fmla="*/ 2547257 w 2547257"/>
              <a:gd name="connsiteY5" fmla="*/ 713433 h 2326194"/>
              <a:gd name="connsiteX6" fmla="*/ 2090057 w 2547257"/>
              <a:gd name="connsiteY6" fmla="*/ 914400 h 2326194"/>
              <a:gd name="connsiteX7" fmla="*/ 1507252 w 2547257"/>
              <a:gd name="connsiteY7" fmla="*/ 1291213 h 2326194"/>
              <a:gd name="connsiteX8" fmla="*/ 1029956 w 2547257"/>
              <a:gd name="connsiteY8" fmla="*/ 1778559 h 2326194"/>
              <a:gd name="connsiteX9" fmla="*/ 648118 w 2547257"/>
              <a:gd name="connsiteY9" fmla="*/ 2326194 h 2326194"/>
              <a:gd name="connsiteX10" fmla="*/ 0 w 2547257"/>
              <a:gd name="connsiteY10" fmla="*/ 1944356 h 23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7257" h="2326194">
                <a:moveTo>
                  <a:pt x="0" y="1944356"/>
                </a:moveTo>
                <a:lnTo>
                  <a:pt x="427055" y="1321359"/>
                </a:lnTo>
                <a:lnTo>
                  <a:pt x="1019907" y="703385"/>
                </a:lnTo>
                <a:lnTo>
                  <a:pt x="1738364" y="246185"/>
                </a:lnTo>
                <a:lnTo>
                  <a:pt x="2296048" y="0"/>
                </a:lnTo>
                <a:lnTo>
                  <a:pt x="2547257" y="713433"/>
                </a:lnTo>
                <a:lnTo>
                  <a:pt x="2090057" y="914400"/>
                </a:lnTo>
                <a:lnTo>
                  <a:pt x="1507252" y="1291213"/>
                </a:lnTo>
                <a:lnTo>
                  <a:pt x="1029956" y="1778559"/>
                </a:lnTo>
                <a:lnTo>
                  <a:pt x="648118" y="2326194"/>
                </a:lnTo>
                <a:lnTo>
                  <a:pt x="0" y="1944356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3556400" y="3150876"/>
            <a:ext cx="1324229" cy="800280"/>
          </a:xfrm>
          <a:custGeom>
            <a:avLst/>
            <a:gdLst>
              <a:gd name="connsiteX0" fmla="*/ 0 w 1853921"/>
              <a:gd name="connsiteY0" fmla="*/ 1115367 h 1120392"/>
              <a:gd name="connsiteX1" fmla="*/ 261257 w 1853921"/>
              <a:gd name="connsiteY1" fmla="*/ 813917 h 1120392"/>
              <a:gd name="connsiteX2" fmla="*/ 617974 w 1853921"/>
              <a:gd name="connsiteY2" fmla="*/ 452176 h 1120392"/>
              <a:gd name="connsiteX3" fmla="*/ 1065126 w 1853921"/>
              <a:gd name="connsiteY3" fmla="*/ 160774 h 1120392"/>
              <a:gd name="connsiteX4" fmla="*/ 1451987 w 1853921"/>
              <a:gd name="connsiteY4" fmla="*/ 0 h 1120392"/>
              <a:gd name="connsiteX5" fmla="*/ 1853921 w 1853921"/>
              <a:gd name="connsiteY5" fmla="*/ 1120392 h 1120392"/>
              <a:gd name="connsiteX6" fmla="*/ 0 w 1853921"/>
              <a:gd name="connsiteY6" fmla="*/ 1115367 h 11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921" h="1120392">
                <a:moveTo>
                  <a:pt x="0" y="1115367"/>
                </a:moveTo>
                <a:lnTo>
                  <a:pt x="261257" y="813917"/>
                </a:lnTo>
                <a:lnTo>
                  <a:pt x="617974" y="452176"/>
                </a:lnTo>
                <a:lnTo>
                  <a:pt x="1065126" y="160774"/>
                </a:lnTo>
                <a:lnTo>
                  <a:pt x="1451987" y="0"/>
                </a:lnTo>
                <a:lnTo>
                  <a:pt x="1853921" y="1120392"/>
                </a:lnTo>
                <a:lnTo>
                  <a:pt x="0" y="1115367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3050393" y="2637692"/>
            <a:ext cx="1539551" cy="1334996"/>
          </a:xfrm>
          <a:custGeom>
            <a:avLst/>
            <a:gdLst>
              <a:gd name="connsiteX0" fmla="*/ 0 w 2155372"/>
              <a:gd name="connsiteY0" fmla="*/ 1612761 h 1868994"/>
              <a:gd name="connsiteX1" fmla="*/ 376814 w 2155372"/>
              <a:gd name="connsiteY1" fmla="*/ 1075174 h 1868994"/>
              <a:gd name="connsiteX2" fmla="*/ 849086 w 2155372"/>
              <a:gd name="connsiteY2" fmla="*/ 582805 h 1868994"/>
              <a:gd name="connsiteX3" fmla="*/ 1441939 w 2155372"/>
              <a:gd name="connsiteY3" fmla="*/ 205991 h 1868994"/>
              <a:gd name="connsiteX4" fmla="*/ 1904163 w 2155372"/>
              <a:gd name="connsiteY4" fmla="*/ 0 h 1868994"/>
              <a:gd name="connsiteX5" fmla="*/ 2155372 w 2155372"/>
              <a:gd name="connsiteY5" fmla="*/ 718457 h 1868994"/>
              <a:gd name="connsiteX6" fmla="*/ 1778559 w 2155372"/>
              <a:gd name="connsiteY6" fmla="*/ 874207 h 1868994"/>
              <a:gd name="connsiteX7" fmla="*/ 1336431 w 2155372"/>
              <a:gd name="connsiteY7" fmla="*/ 1160585 h 1868994"/>
              <a:gd name="connsiteX8" fmla="*/ 954594 w 2155372"/>
              <a:gd name="connsiteY8" fmla="*/ 1552471 h 1868994"/>
              <a:gd name="connsiteX9" fmla="*/ 708409 w 2155372"/>
              <a:gd name="connsiteY9" fmla="*/ 1833824 h 1868994"/>
              <a:gd name="connsiteX10" fmla="*/ 467249 w 2155372"/>
              <a:gd name="connsiteY10" fmla="*/ 1843873 h 1868994"/>
              <a:gd name="connsiteX11" fmla="*/ 462225 w 2155372"/>
              <a:gd name="connsiteY11" fmla="*/ 1868994 h 1868994"/>
              <a:gd name="connsiteX12" fmla="*/ 0 w 2155372"/>
              <a:gd name="connsiteY12" fmla="*/ 1612761 h 186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372" h="1868994">
                <a:moveTo>
                  <a:pt x="0" y="1612761"/>
                </a:moveTo>
                <a:lnTo>
                  <a:pt x="376814" y="1075174"/>
                </a:lnTo>
                <a:lnTo>
                  <a:pt x="849086" y="582805"/>
                </a:lnTo>
                <a:lnTo>
                  <a:pt x="1441939" y="205991"/>
                </a:lnTo>
                <a:lnTo>
                  <a:pt x="1904163" y="0"/>
                </a:lnTo>
                <a:lnTo>
                  <a:pt x="2155372" y="718457"/>
                </a:lnTo>
                <a:lnTo>
                  <a:pt x="1778559" y="874207"/>
                </a:lnTo>
                <a:lnTo>
                  <a:pt x="1336431" y="1160585"/>
                </a:lnTo>
                <a:lnTo>
                  <a:pt x="954594" y="1552471"/>
                </a:lnTo>
                <a:lnTo>
                  <a:pt x="708409" y="1833824"/>
                </a:lnTo>
                <a:lnTo>
                  <a:pt x="467249" y="1843873"/>
                </a:lnTo>
                <a:lnTo>
                  <a:pt x="462225" y="1868994"/>
                </a:lnTo>
                <a:lnTo>
                  <a:pt x="0" y="161276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3044215" y="2629610"/>
            <a:ext cx="1363081" cy="1164298"/>
          </a:xfrm>
          <a:custGeom>
            <a:avLst/>
            <a:gdLst>
              <a:gd name="connsiteX0" fmla="*/ 0 w 1908313"/>
              <a:gd name="connsiteY0" fmla="*/ 1630017 h 1630017"/>
              <a:gd name="connsiteX1" fmla="*/ 373711 w 1908313"/>
              <a:gd name="connsiteY1" fmla="*/ 1097280 h 1630017"/>
              <a:gd name="connsiteX2" fmla="*/ 866692 w 1908313"/>
              <a:gd name="connsiteY2" fmla="*/ 588396 h 1630017"/>
              <a:gd name="connsiteX3" fmla="*/ 1423284 w 1908313"/>
              <a:gd name="connsiteY3" fmla="*/ 230588 h 1630017"/>
              <a:gd name="connsiteX4" fmla="*/ 1908313 w 1908313"/>
              <a:gd name="connsiteY4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13" h="1630017">
                <a:moveTo>
                  <a:pt x="0" y="1630017"/>
                </a:moveTo>
                <a:lnTo>
                  <a:pt x="373711" y="1097280"/>
                </a:lnTo>
                <a:lnTo>
                  <a:pt x="866692" y="588396"/>
                </a:lnTo>
                <a:lnTo>
                  <a:pt x="1423284" y="230588"/>
                </a:lnTo>
                <a:lnTo>
                  <a:pt x="1908313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3348761" y="283690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E02</a:t>
            </a:r>
            <a:endParaRPr lang="en-GB" sz="700" dirty="0"/>
          </a:p>
        </p:txBody>
      </p:sp>
      <p:sp>
        <p:nvSpPr>
          <p:cNvPr id="86" name="TextBox 85"/>
          <p:cNvSpPr txBox="1"/>
          <p:nvPr/>
        </p:nvSpPr>
        <p:spPr>
          <a:xfrm>
            <a:off x="1543072" y="2249758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E03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2704301" y="1323941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E04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3478674" y="975353"/>
            <a:ext cx="369179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E05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803063" y="183648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E01</a:t>
            </a:r>
            <a:endParaRPr lang="en-GB" sz="700" dirty="0"/>
          </a:p>
        </p:txBody>
      </p:sp>
      <p:sp>
        <p:nvSpPr>
          <p:cNvPr id="90" name="TextBox 89"/>
          <p:cNvSpPr txBox="1"/>
          <p:nvPr/>
        </p:nvSpPr>
        <p:spPr>
          <a:xfrm>
            <a:off x="5789429" y="3775651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D05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19332" y="386431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D04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54518" y="538350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D06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19296" y="670411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D07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99848" y="553739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D08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375985" y="3952787"/>
            <a:ext cx="2947626" cy="670108"/>
          </a:xfrm>
          <a:custGeom>
            <a:avLst/>
            <a:gdLst>
              <a:gd name="connsiteX0" fmla="*/ 0 w 4126676"/>
              <a:gd name="connsiteY0" fmla="*/ 5938 h 938151"/>
              <a:gd name="connsiteX1" fmla="*/ 4126676 w 4126676"/>
              <a:gd name="connsiteY1" fmla="*/ 0 h 938151"/>
              <a:gd name="connsiteX2" fmla="*/ 4126676 w 4126676"/>
              <a:gd name="connsiteY2" fmla="*/ 938151 h 938151"/>
              <a:gd name="connsiteX3" fmla="*/ 979715 w 4126676"/>
              <a:gd name="connsiteY3" fmla="*/ 938151 h 938151"/>
              <a:gd name="connsiteX4" fmla="*/ 979715 w 4126676"/>
              <a:gd name="connsiteY4" fmla="*/ 843148 h 938151"/>
              <a:gd name="connsiteX5" fmla="*/ 5938 w 4126676"/>
              <a:gd name="connsiteY5" fmla="*/ 837211 h 938151"/>
              <a:gd name="connsiteX6" fmla="*/ 0 w 4126676"/>
              <a:gd name="connsiteY6" fmla="*/ 5938 h 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676" h="938151">
                <a:moveTo>
                  <a:pt x="0" y="5938"/>
                </a:moveTo>
                <a:lnTo>
                  <a:pt x="4126676" y="0"/>
                </a:lnTo>
                <a:lnTo>
                  <a:pt x="4126676" y="938151"/>
                </a:lnTo>
                <a:lnTo>
                  <a:pt x="979715" y="938151"/>
                </a:lnTo>
                <a:lnTo>
                  <a:pt x="979715" y="843148"/>
                </a:lnTo>
                <a:lnTo>
                  <a:pt x="5938" y="837211"/>
                </a:lnTo>
                <a:cubicBezTo>
                  <a:pt x="3959" y="562099"/>
                  <a:pt x="1979" y="286988"/>
                  <a:pt x="0" y="5938"/>
                </a:cubicBezTo>
                <a:close/>
              </a:path>
            </a:pathLst>
          </a:custGeom>
          <a:solidFill>
            <a:srgbClr val="190AE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484773" y="5117144"/>
            <a:ext cx="1834596" cy="1182857"/>
          </a:xfrm>
          <a:prstGeom prst="rect">
            <a:avLst/>
          </a:prstGeom>
          <a:solidFill>
            <a:srgbClr val="0094CA">
              <a:alpha val="3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84773" y="5117144"/>
            <a:ext cx="1013044" cy="497193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464905" y="4144614"/>
            <a:ext cx="1013044" cy="485744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77951" y="4144615"/>
            <a:ext cx="397815" cy="478281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497819" y="5117144"/>
            <a:ext cx="397815" cy="497193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2934956" y="2378095"/>
            <a:ext cx="577039" cy="301548"/>
            <a:chOff x="320442" y="7755081"/>
            <a:chExt cx="555276" cy="422165"/>
          </a:xfrm>
        </p:grpSpPr>
        <p:sp>
          <p:nvSpPr>
            <p:cNvPr id="105" name="Oval 10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0442" y="7755081"/>
              <a:ext cx="55527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43298" y="5847544"/>
            <a:ext cx="257143" cy="292388"/>
            <a:chOff x="400278" y="7817246"/>
            <a:chExt cx="360000" cy="409343"/>
          </a:xfrm>
        </p:grpSpPr>
        <p:sp>
          <p:nvSpPr>
            <p:cNvPr id="108" name="Oval 1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96448" y="4076461"/>
            <a:ext cx="257143" cy="292388"/>
            <a:chOff x="400278" y="7817246"/>
            <a:chExt cx="360000" cy="409343"/>
          </a:xfrm>
        </p:grpSpPr>
        <p:sp>
          <p:nvSpPr>
            <p:cNvPr id="111" name="Oval 1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925018" y="3340792"/>
            <a:ext cx="257143" cy="292388"/>
            <a:chOff x="400278" y="7817246"/>
            <a:chExt cx="360000" cy="409343"/>
          </a:xfrm>
        </p:grpSpPr>
        <p:sp>
          <p:nvSpPr>
            <p:cNvPr id="114" name="Oval 113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22048" y="5251586"/>
            <a:ext cx="257143" cy="292388"/>
            <a:chOff x="400278" y="7817246"/>
            <a:chExt cx="360000" cy="409343"/>
          </a:xfrm>
        </p:grpSpPr>
        <p:sp>
          <p:nvSpPr>
            <p:cNvPr id="117" name="Oval 116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86154" y="4287828"/>
            <a:ext cx="257143" cy="292388"/>
            <a:chOff x="400278" y="7817246"/>
            <a:chExt cx="360000" cy="409343"/>
          </a:xfrm>
        </p:grpSpPr>
        <p:sp>
          <p:nvSpPr>
            <p:cNvPr id="120" name="Oval 11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579696" y="1025284"/>
            <a:ext cx="2658139" cy="2293595"/>
          </a:xfrm>
          <a:custGeom>
            <a:avLst/>
            <a:gdLst>
              <a:gd name="connsiteX0" fmla="*/ 669851 w 3721395"/>
              <a:gd name="connsiteY0" fmla="*/ 3211033 h 3211033"/>
              <a:gd name="connsiteX1" fmla="*/ 925033 w 3721395"/>
              <a:gd name="connsiteY1" fmla="*/ 2732568 h 3211033"/>
              <a:gd name="connsiteX2" fmla="*/ 1190847 w 3721395"/>
              <a:gd name="connsiteY2" fmla="*/ 2360428 h 3211033"/>
              <a:gd name="connsiteX3" fmla="*/ 1552354 w 3721395"/>
              <a:gd name="connsiteY3" fmla="*/ 1956391 h 3211033"/>
              <a:gd name="connsiteX4" fmla="*/ 1967023 w 3721395"/>
              <a:gd name="connsiteY4" fmla="*/ 1605517 h 3211033"/>
              <a:gd name="connsiteX5" fmla="*/ 2413591 w 3721395"/>
              <a:gd name="connsiteY5" fmla="*/ 1265275 h 3211033"/>
              <a:gd name="connsiteX6" fmla="*/ 2892056 w 3721395"/>
              <a:gd name="connsiteY6" fmla="*/ 1020726 h 3211033"/>
              <a:gd name="connsiteX7" fmla="*/ 3455581 w 3721395"/>
              <a:gd name="connsiteY7" fmla="*/ 786810 h 3211033"/>
              <a:gd name="connsiteX8" fmla="*/ 3721395 w 3721395"/>
              <a:gd name="connsiteY8" fmla="*/ 712382 h 3211033"/>
              <a:gd name="connsiteX9" fmla="*/ 3540642 w 3721395"/>
              <a:gd name="connsiteY9" fmla="*/ 0 h 3211033"/>
              <a:gd name="connsiteX10" fmla="*/ 2977116 w 3721395"/>
              <a:gd name="connsiteY10" fmla="*/ 170121 h 3211033"/>
              <a:gd name="connsiteX11" fmla="*/ 2339163 w 3721395"/>
              <a:gd name="connsiteY11" fmla="*/ 467833 h 3211033"/>
              <a:gd name="connsiteX12" fmla="*/ 1828800 w 3721395"/>
              <a:gd name="connsiteY12" fmla="*/ 776177 h 3211033"/>
              <a:gd name="connsiteX13" fmla="*/ 1318437 w 3721395"/>
              <a:gd name="connsiteY13" fmla="*/ 1169582 h 3211033"/>
              <a:gd name="connsiteX14" fmla="*/ 935665 w 3721395"/>
              <a:gd name="connsiteY14" fmla="*/ 1552354 h 3211033"/>
              <a:gd name="connsiteX15" fmla="*/ 584791 w 3721395"/>
              <a:gd name="connsiteY15" fmla="*/ 1977656 h 3211033"/>
              <a:gd name="connsiteX16" fmla="*/ 255181 w 3721395"/>
              <a:gd name="connsiteY16" fmla="*/ 2424224 h 3211033"/>
              <a:gd name="connsiteX17" fmla="*/ 0 w 3721395"/>
              <a:gd name="connsiteY17" fmla="*/ 2913321 h 3211033"/>
              <a:gd name="connsiteX18" fmla="*/ 669851 w 3721395"/>
              <a:gd name="connsiteY18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1395" h="3211033">
                <a:moveTo>
                  <a:pt x="669851" y="3211033"/>
                </a:moveTo>
                <a:lnTo>
                  <a:pt x="925033" y="2732568"/>
                </a:lnTo>
                <a:lnTo>
                  <a:pt x="1190847" y="2360428"/>
                </a:lnTo>
                <a:lnTo>
                  <a:pt x="1552354" y="1956391"/>
                </a:lnTo>
                <a:lnTo>
                  <a:pt x="1967023" y="1605517"/>
                </a:lnTo>
                <a:lnTo>
                  <a:pt x="2413591" y="1265275"/>
                </a:lnTo>
                <a:lnTo>
                  <a:pt x="2892056" y="1020726"/>
                </a:lnTo>
                <a:lnTo>
                  <a:pt x="3455581" y="786810"/>
                </a:lnTo>
                <a:lnTo>
                  <a:pt x="3721395" y="712382"/>
                </a:lnTo>
                <a:lnTo>
                  <a:pt x="3540642" y="0"/>
                </a:lnTo>
                <a:lnTo>
                  <a:pt x="2977116" y="170121"/>
                </a:lnTo>
                <a:lnTo>
                  <a:pt x="2339163" y="467833"/>
                </a:lnTo>
                <a:lnTo>
                  <a:pt x="1828800" y="776177"/>
                </a:lnTo>
                <a:lnTo>
                  <a:pt x="1318437" y="1169582"/>
                </a:lnTo>
                <a:lnTo>
                  <a:pt x="935665" y="1552354"/>
                </a:lnTo>
                <a:lnTo>
                  <a:pt x="584791" y="1977656"/>
                </a:lnTo>
                <a:lnTo>
                  <a:pt x="255181" y="2424224"/>
                </a:lnTo>
                <a:lnTo>
                  <a:pt x="0" y="2913321"/>
                </a:lnTo>
                <a:lnTo>
                  <a:pt x="669851" y="3211033"/>
                </a:lnTo>
                <a:close/>
              </a:path>
            </a:pathLst>
          </a:custGeom>
          <a:noFill/>
          <a:ln w="38100">
            <a:solidFill>
              <a:srgbClr val="190A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2" name="Group 121"/>
          <p:cNvGrpSpPr/>
          <p:nvPr/>
        </p:nvGrpSpPr>
        <p:grpSpPr>
          <a:xfrm>
            <a:off x="2394150" y="2040189"/>
            <a:ext cx="482034" cy="292388"/>
            <a:chOff x="363172" y="7817246"/>
            <a:chExt cx="434212" cy="409341"/>
          </a:xfrm>
        </p:grpSpPr>
        <p:sp>
          <p:nvSpPr>
            <p:cNvPr id="123" name="Oval 122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3172" y="7817246"/>
              <a:ext cx="434212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063869" y="742280"/>
            <a:ext cx="3979614" cy="3004748"/>
          </a:xfrm>
          <a:custGeom>
            <a:avLst/>
            <a:gdLst>
              <a:gd name="connsiteX0" fmla="*/ 0 w 5571460"/>
              <a:gd name="connsiteY0" fmla="*/ 42530 h 4136065"/>
              <a:gd name="connsiteX1" fmla="*/ 1265274 w 5571460"/>
              <a:gd name="connsiteY1" fmla="*/ 4136065 h 4136065"/>
              <a:gd name="connsiteX2" fmla="*/ 5571460 w 5571460"/>
              <a:gd name="connsiteY2" fmla="*/ 4136065 h 4136065"/>
              <a:gd name="connsiteX3" fmla="*/ 5550195 w 5571460"/>
              <a:gd name="connsiteY3" fmla="*/ 0 h 4136065"/>
              <a:gd name="connsiteX4" fmla="*/ 0 w 5571460"/>
              <a:gd name="connsiteY4" fmla="*/ 42530 h 413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460" h="4136065">
                <a:moveTo>
                  <a:pt x="0" y="42530"/>
                </a:moveTo>
                <a:lnTo>
                  <a:pt x="1265274" y="4136065"/>
                </a:lnTo>
                <a:lnTo>
                  <a:pt x="5571460" y="4136065"/>
                </a:lnTo>
                <a:lnTo>
                  <a:pt x="5550195" y="0"/>
                </a:lnTo>
                <a:lnTo>
                  <a:pt x="0" y="42530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3" name="Rectangle 202"/>
          <p:cNvSpPr/>
          <p:nvPr/>
        </p:nvSpPr>
        <p:spPr>
          <a:xfrm>
            <a:off x="5338494" y="973039"/>
            <a:ext cx="411474" cy="257171"/>
          </a:xfrm>
          <a:prstGeom prst="rect">
            <a:avLst/>
          </a:prstGeom>
          <a:solidFill>
            <a:srgbClr val="FFFF00"/>
          </a:solidFill>
          <a:ln w="31750">
            <a:solidFill>
              <a:srgbClr val="411B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4" name="Rectangle 203"/>
          <p:cNvSpPr/>
          <p:nvPr/>
        </p:nvSpPr>
        <p:spPr>
          <a:xfrm>
            <a:off x="5332779" y="1668603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5" name="TextBox 204"/>
          <p:cNvSpPr txBox="1"/>
          <p:nvPr/>
        </p:nvSpPr>
        <p:spPr>
          <a:xfrm>
            <a:off x="5782032" y="980713"/>
            <a:ext cx="2651986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E01 – Full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338494" y="1308663"/>
            <a:ext cx="411474" cy="257171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207" name="Group 206"/>
          <p:cNvGrpSpPr/>
          <p:nvPr/>
        </p:nvGrpSpPr>
        <p:grpSpPr>
          <a:xfrm>
            <a:off x="4963214" y="926174"/>
            <a:ext cx="449607" cy="292388"/>
            <a:chOff x="271990" y="7771652"/>
            <a:chExt cx="629451" cy="409341"/>
          </a:xfrm>
        </p:grpSpPr>
        <p:sp>
          <p:nvSpPr>
            <p:cNvPr id="208" name="Oval 2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1990" y="7771652"/>
              <a:ext cx="629451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865741" y="1276108"/>
            <a:ext cx="579875" cy="292388"/>
            <a:chOff x="180808" y="7771652"/>
            <a:chExt cx="811826" cy="409341"/>
          </a:xfrm>
        </p:grpSpPr>
        <p:sp>
          <p:nvSpPr>
            <p:cNvPr id="211" name="Oval 2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80808" y="7771652"/>
              <a:ext cx="81182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5789429" y="1327328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E02 Area 1 – Partial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5070876" y="1668590"/>
            <a:ext cx="257143" cy="292388"/>
            <a:chOff x="400278" y="7817246"/>
            <a:chExt cx="360000" cy="409343"/>
          </a:xfrm>
        </p:grpSpPr>
        <p:sp>
          <p:nvSpPr>
            <p:cNvPr id="215" name="Oval 21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76026" y="170258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D03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03-Jun-19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337221" y="2003067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5782033" y="203129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D01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14-Aug-19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5075679" y="1999735"/>
            <a:ext cx="257143" cy="292388"/>
            <a:chOff x="400278" y="7817246"/>
            <a:chExt cx="360000" cy="409343"/>
          </a:xfrm>
        </p:grpSpPr>
        <p:sp>
          <p:nvSpPr>
            <p:cNvPr id="221" name="Oval 22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sp>
        <p:nvSpPr>
          <p:cNvPr id="223" name="Rectangle 222"/>
          <p:cNvSpPr/>
          <p:nvPr/>
        </p:nvSpPr>
        <p:spPr>
          <a:xfrm>
            <a:off x="5339442" y="2329490"/>
            <a:ext cx="411474" cy="25717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4" name="TextBox 223"/>
          <p:cNvSpPr txBox="1"/>
          <p:nvPr/>
        </p:nvSpPr>
        <p:spPr>
          <a:xfrm>
            <a:off x="5782033" y="2348155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E02 Area 2 – Partial Access 15-Oct-19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25" name="Group 224"/>
          <p:cNvGrpSpPr/>
          <p:nvPr/>
        </p:nvGrpSpPr>
        <p:grpSpPr>
          <a:xfrm>
            <a:off x="5072854" y="2322839"/>
            <a:ext cx="257143" cy="292388"/>
            <a:chOff x="400278" y="7817246"/>
            <a:chExt cx="360000" cy="409343"/>
          </a:xfrm>
        </p:grpSpPr>
        <p:sp>
          <p:nvSpPr>
            <p:cNvPr id="226" name="Oval 22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5330024" y="2688848"/>
            <a:ext cx="411474" cy="257171"/>
          </a:xfrm>
          <a:prstGeom prst="rect">
            <a:avLst/>
          </a:prstGeom>
          <a:solidFill>
            <a:srgbClr val="190A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9" name="TextBox 228"/>
          <p:cNvSpPr txBox="1"/>
          <p:nvPr/>
        </p:nvSpPr>
        <p:spPr>
          <a:xfrm>
            <a:off x="5789701" y="2701088"/>
            <a:ext cx="3551497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D03 Main Hall – Partial Access 01-Nov-19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5061711" y="2689134"/>
            <a:ext cx="257143" cy="292388"/>
            <a:chOff x="400278" y="7817246"/>
            <a:chExt cx="360000" cy="409343"/>
          </a:xfrm>
        </p:grpSpPr>
        <p:sp>
          <p:nvSpPr>
            <p:cNvPr id="231" name="Oval 2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5339442" y="3047203"/>
            <a:ext cx="411474" cy="257171"/>
          </a:xfrm>
          <a:prstGeom prst="rect">
            <a:avLst/>
          </a:prstGeom>
          <a:solidFill>
            <a:srgbClr val="0094CA">
              <a:alpha val="4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4" name="TextBox 233"/>
          <p:cNvSpPr txBox="1"/>
          <p:nvPr/>
        </p:nvSpPr>
        <p:spPr>
          <a:xfrm>
            <a:off x="5791634" y="3069486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1 – Partial Access 06-Jan-20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5071129" y="3047489"/>
            <a:ext cx="257143" cy="292388"/>
            <a:chOff x="400278" y="7817246"/>
            <a:chExt cx="360000" cy="409343"/>
          </a:xfrm>
        </p:grpSpPr>
        <p:sp>
          <p:nvSpPr>
            <p:cNvPr id="236" name="Oval 23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5337221" y="3429821"/>
            <a:ext cx="411474" cy="257171"/>
          </a:xfrm>
          <a:prstGeom prst="rect">
            <a:avLst/>
          </a:prstGeom>
          <a:solidFill>
            <a:srgbClr val="22E62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9" name="TextBox 238"/>
          <p:cNvSpPr txBox="1"/>
          <p:nvPr/>
        </p:nvSpPr>
        <p:spPr>
          <a:xfrm>
            <a:off x="5794280" y="3441096"/>
            <a:ext cx="3336342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2 – Partial Access 02-Mar-20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5065624" y="3426489"/>
            <a:ext cx="257143" cy="292388"/>
            <a:chOff x="400278" y="7817246"/>
            <a:chExt cx="360000" cy="409343"/>
          </a:xfrm>
        </p:grpSpPr>
        <p:sp>
          <p:nvSpPr>
            <p:cNvPr id="241" name="Oval 24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sp>
        <p:nvSpPr>
          <p:cNvPr id="243" name="Freeform 242"/>
          <p:cNvSpPr/>
          <p:nvPr/>
        </p:nvSpPr>
        <p:spPr>
          <a:xfrm>
            <a:off x="5727579" y="4144615"/>
            <a:ext cx="1630687" cy="249309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4" name="TextBox 243"/>
          <p:cNvSpPr txBox="1"/>
          <p:nvPr/>
        </p:nvSpPr>
        <p:spPr>
          <a:xfrm>
            <a:off x="7349452" y="3889841"/>
            <a:ext cx="1131555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(D03) for NSS: 01-Sep-19</a:t>
            </a:r>
            <a:endParaRPr lang="en-GB" dirty="0"/>
          </a:p>
        </p:txBody>
      </p:sp>
      <p:sp>
        <p:nvSpPr>
          <p:cNvPr id="246" name="Freeform 245"/>
          <p:cNvSpPr/>
          <p:nvPr/>
        </p:nvSpPr>
        <p:spPr>
          <a:xfrm flipV="1">
            <a:off x="5727578" y="5383504"/>
            <a:ext cx="1650046" cy="472013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7" name="TextBox 246"/>
          <p:cNvSpPr txBox="1"/>
          <p:nvPr/>
        </p:nvSpPr>
        <p:spPr>
          <a:xfrm>
            <a:off x="7349452" y="5649699"/>
            <a:ext cx="1182989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(D01) for NSS: 01-Oct-19</a:t>
            </a:r>
            <a:endParaRPr lang="en-GB" dirty="0"/>
          </a:p>
        </p:txBody>
      </p:sp>
      <p:sp>
        <p:nvSpPr>
          <p:cNvPr id="248" name="TextBox 247"/>
          <p:cNvSpPr txBox="1"/>
          <p:nvPr/>
        </p:nvSpPr>
        <p:spPr>
          <a:xfrm>
            <a:off x="7358928" y="6155332"/>
            <a:ext cx="1173513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D01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28-Oct-19</a:t>
            </a:r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7349451" y="4383754"/>
            <a:ext cx="1131555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D03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13-Aug-19</a:t>
            </a:r>
            <a:endParaRPr lang="en-GB" dirty="0"/>
          </a:p>
        </p:txBody>
      </p:sp>
      <p:sp>
        <p:nvSpPr>
          <p:cNvPr id="22" name="AutoShape 2" descr="Image result for draft"/>
          <p:cNvSpPr>
            <a:spLocks noChangeAspect="1" noChangeArrowheads="1"/>
          </p:cNvSpPr>
          <p:nvPr/>
        </p:nvSpPr>
        <p:spPr bwMode="auto">
          <a:xfrm>
            <a:off x="0" y="-103188"/>
            <a:ext cx="217714" cy="217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5298" tIns="32649" rIns="65298" bIns="32649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1412064" y="3382829"/>
            <a:ext cx="1149680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Exact</a:t>
            </a:r>
            <a:r>
              <a:rPr lang="sv-SE" dirty="0" smtClean="0"/>
              <a:t> </a:t>
            </a:r>
            <a:r>
              <a:rPr lang="sv-SE" dirty="0" err="1" smtClean="0"/>
              <a:t>Location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Final De-</a:t>
            </a:r>
            <a:r>
              <a:rPr lang="sv-SE" dirty="0" err="1" smtClean="0"/>
              <a:t>Lineation</a:t>
            </a:r>
            <a:r>
              <a:rPr lang="sv-SE" dirty="0" smtClean="0"/>
              <a:t> Point TBC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2567005" y="3539123"/>
            <a:ext cx="554411" cy="113920"/>
          </a:xfrm>
          <a:custGeom>
            <a:avLst/>
            <a:gdLst>
              <a:gd name="connsiteX0" fmla="*/ 0 w 776176"/>
              <a:gd name="connsiteY0" fmla="*/ 0 h 159488"/>
              <a:gd name="connsiteX1" fmla="*/ 520995 w 776176"/>
              <a:gd name="connsiteY1" fmla="*/ 0 h 159488"/>
              <a:gd name="connsiteX2" fmla="*/ 776176 w 776176"/>
              <a:gd name="connsiteY2" fmla="*/ 159488 h 15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176" h="159488">
                <a:moveTo>
                  <a:pt x="0" y="0"/>
                </a:moveTo>
                <a:lnTo>
                  <a:pt x="520995" y="0"/>
                </a:lnTo>
                <a:lnTo>
                  <a:pt x="776176" y="15948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373905" y="5124968"/>
            <a:ext cx="1113949" cy="1182068"/>
          </a:xfrm>
          <a:custGeom>
            <a:avLst/>
            <a:gdLst>
              <a:gd name="connsiteX0" fmla="*/ 1548309 w 1559529"/>
              <a:gd name="connsiteY0" fmla="*/ 0 h 1654895"/>
              <a:gd name="connsiteX1" fmla="*/ 987328 w 1559529"/>
              <a:gd name="connsiteY1" fmla="*/ 0 h 1654895"/>
              <a:gd name="connsiteX2" fmla="*/ 992937 w 1559529"/>
              <a:gd name="connsiteY2" fmla="*/ 95366 h 1654895"/>
              <a:gd name="connsiteX3" fmla="*/ 11220 w 1559529"/>
              <a:gd name="connsiteY3" fmla="*/ 89757 h 1654895"/>
              <a:gd name="connsiteX4" fmla="*/ 0 w 1559529"/>
              <a:gd name="connsiteY4" fmla="*/ 1649285 h 1654895"/>
              <a:gd name="connsiteX5" fmla="*/ 1559529 w 1559529"/>
              <a:gd name="connsiteY5" fmla="*/ 1654895 h 1654895"/>
              <a:gd name="connsiteX6" fmla="*/ 1548309 w 1559529"/>
              <a:gd name="connsiteY6" fmla="*/ 0 h 16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529" h="1654895">
                <a:moveTo>
                  <a:pt x="1548309" y="0"/>
                </a:moveTo>
                <a:lnTo>
                  <a:pt x="987328" y="0"/>
                </a:lnTo>
                <a:lnTo>
                  <a:pt x="992937" y="95366"/>
                </a:lnTo>
                <a:lnTo>
                  <a:pt x="11220" y="89757"/>
                </a:lnTo>
                <a:lnTo>
                  <a:pt x="0" y="1649285"/>
                </a:lnTo>
                <a:lnTo>
                  <a:pt x="1559529" y="1654895"/>
                </a:lnTo>
                <a:lnTo>
                  <a:pt x="1548309" y="0"/>
                </a:lnTo>
                <a:close/>
              </a:path>
            </a:pathLst>
          </a:custGeom>
          <a:solidFill>
            <a:srgbClr val="22E622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4479095" y="5128591"/>
            <a:ext cx="5679" cy="1187016"/>
          </a:xfrm>
          <a:custGeom>
            <a:avLst/>
            <a:gdLst>
              <a:gd name="connsiteX0" fmla="*/ 0 w 7951"/>
              <a:gd name="connsiteY0" fmla="*/ 0 h 1661822"/>
              <a:gd name="connsiteX1" fmla="*/ 7951 w 7951"/>
              <a:gd name="connsiteY1" fmla="*/ 1661822 h 16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1" h="1661822">
                <a:moveTo>
                  <a:pt x="0" y="0"/>
                </a:moveTo>
                <a:cubicBezTo>
                  <a:pt x="2650" y="553941"/>
                  <a:pt x="5301" y="1107881"/>
                  <a:pt x="7951" y="166182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09090" y="5501627"/>
            <a:ext cx="464814" cy="773354"/>
          </a:xfrm>
          <a:custGeom>
            <a:avLst/>
            <a:gdLst>
              <a:gd name="connsiteX0" fmla="*/ 650739 w 650739"/>
              <a:gd name="connsiteY0" fmla="*/ 0 h 1082695"/>
              <a:gd name="connsiteX1" fmla="*/ 650739 w 650739"/>
              <a:gd name="connsiteY1" fmla="*/ 1004157 h 1082695"/>
              <a:gd name="connsiteX2" fmla="*/ 190734 w 650739"/>
              <a:gd name="connsiteY2" fmla="*/ 1082695 h 1082695"/>
              <a:gd name="connsiteX3" fmla="*/ 0 w 650739"/>
              <a:gd name="connsiteY3" fmla="*/ 151465 h 1082695"/>
              <a:gd name="connsiteX4" fmla="*/ 650739 w 650739"/>
              <a:gd name="connsiteY4" fmla="*/ 0 h 10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39" h="1082695">
                <a:moveTo>
                  <a:pt x="650739" y="0"/>
                </a:moveTo>
                <a:lnTo>
                  <a:pt x="650739" y="1004157"/>
                </a:lnTo>
                <a:lnTo>
                  <a:pt x="190734" y="1082695"/>
                </a:lnTo>
                <a:lnTo>
                  <a:pt x="0" y="151465"/>
                </a:lnTo>
                <a:lnTo>
                  <a:pt x="650739" y="0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7" name="Group 126"/>
          <p:cNvGrpSpPr/>
          <p:nvPr/>
        </p:nvGrpSpPr>
        <p:grpSpPr>
          <a:xfrm>
            <a:off x="3822151" y="5614324"/>
            <a:ext cx="257143" cy="292388"/>
            <a:chOff x="400278" y="7817246"/>
            <a:chExt cx="360000" cy="409343"/>
          </a:xfrm>
        </p:grpSpPr>
        <p:sp>
          <p:nvSpPr>
            <p:cNvPr id="128" name="Oval 12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53658" y="5739562"/>
            <a:ext cx="257143" cy="292388"/>
            <a:chOff x="400278" y="7817246"/>
            <a:chExt cx="360000" cy="409343"/>
          </a:xfrm>
        </p:grpSpPr>
        <p:sp>
          <p:nvSpPr>
            <p:cNvPr id="131" name="Oval 1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5337975" y="613694"/>
            <a:ext cx="411474" cy="257171"/>
          </a:xfrm>
          <a:prstGeom prst="rect">
            <a:avLst/>
          </a:pr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98" tIns="32649" rIns="65298" bIns="32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>
            <a:off x="5038901" y="613681"/>
            <a:ext cx="310151" cy="292388"/>
            <a:chOff x="363172" y="7817246"/>
            <a:chExt cx="434212" cy="409343"/>
          </a:xfrm>
        </p:grpSpPr>
        <p:sp>
          <p:nvSpPr>
            <p:cNvPr id="140" name="Oval 13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3172" y="7817246"/>
              <a:ext cx="43421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5788909" y="632359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D08 RML Lab – </a:t>
            </a:r>
            <a:r>
              <a:rPr lang="sv-SE" sz="1000" b="1" dirty="0" err="1"/>
              <a:t>Early</a:t>
            </a:r>
            <a:r>
              <a:rPr lang="sv-SE" sz="1000" b="1" dirty="0"/>
              <a:t> Access 10-Jan-19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5794282" y="5902516"/>
            <a:ext cx="525089" cy="395713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6097144" y="6310467"/>
            <a:ext cx="1199021" cy="52760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Area Under Review for </a:t>
            </a:r>
            <a:r>
              <a:rPr lang="sv-SE" dirty="0" err="1" smtClean="0"/>
              <a:t>Possibilities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Early</a:t>
            </a:r>
            <a:r>
              <a:rPr lang="sv-SE" dirty="0" smtClean="0"/>
              <a:t> Access for NSS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6150430" y="6007191"/>
            <a:ext cx="504089" cy="308417"/>
          </a:xfrm>
          <a:custGeom>
            <a:avLst/>
            <a:gdLst>
              <a:gd name="connsiteX0" fmla="*/ 882650 w 882650"/>
              <a:gd name="connsiteY0" fmla="*/ 419100 h 419100"/>
              <a:gd name="connsiteX1" fmla="*/ 882650 w 882650"/>
              <a:gd name="connsiteY1" fmla="*/ 0 h 419100"/>
              <a:gd name="connsiteX2" fmla="*/ 0 w 88265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419100">
                <a:moveTo>
                  <a:pt x="882650" y="419100"/>
                </a:moveTo>
                <a:lnTo>
                  <a:pt x="88265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NSS Floor </a:t>
            </a:r>
            <a:r>
              <a:rPr lang="en-US" sz="3200" dirty="0"/>
              <a:t>loading </a:t>
            </a:r>
            <a:r>
              <a:rPr lang="en-US" sz="3200" dirty="0" smtClean="0"/>
              <a:t>limits: </a:t>
            </a:r>
            <a:br>
              <a:rPr lang="en-US" sz="3200" dirty="0" smtClean="0"/>
            </a:br>
            <a:r>
              <a:rPr lang="en-US" sz="2400" dirty="0" smtClean="0"/>
              <a:t>Reduced in D01 &amp; D03 in February 17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9</a:t>
            </a:fld>
            <a:endParaRPr lang="sv-SE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208" y="1544189"/>
            <a:ext cx="469459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Under the bunker (D02 &amp; inner parts of D01 &amp; D03</a:t>
            </a:r>
            <a:r>
              <a:rPr lang="en-US" sz="1000" dirty="0"/>
              <a:t>); </a:t>
            </a:r>
            <a:r>
              <a:rPr lang="en-US" sz="1000" dirty="0" smtClean="0"/>
              <a:t>	</a:t>
            </a:r>
            <a:r>
              <a:rPr lang="en-US" sz="1000" b="1" dirty="0" smtClean="0"/>
              <a:t>30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the rest of D01 &amp; D03 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In general (under guides &amp; instrument </a:t>
            </a:r>
            <a:r>
              <a:rPr lang="en-US" sz="1000" dirty="0"/>
              <a:t>caves</a:t>
            </a:r>
            <a:r>
              <a:rPr lang="en-US" sz="1000" dirty="0" smtClean="0"/>
              <a:t>); 		</a:t>
            </a:r>
            <a:r>
              <a:rPr lang="en-US" sz="1000" b="1" dirty="0" smtClean="0"/>
              <a:t>14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  <a:endParaRPr lang="en-US" sz="1000" b="1" dirty="0" smtClean="0"/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Around perimeter (3 </a:t>
            </a:r>
            <a:r>
              <a:rPr lang="en-US" sz="1000" dirty="0" err="1" smtClean="0"/>
              <a:t>metres</a:t>
            </a:r>
            <a:r>
              <a:rPr lang="en-US" sz="1000" dirty="0" smtClean="0"/>
              <a:t> from wall); 		</a:t>
            </a:r>
            <a:r>
              <a:rPr lang="en-US" sz="1000" b="1" dirty="0" smtClean="0"/>
              <a:t>10 t/m</a:t>
            </a:r>
            <a:r>
              <a:rPr lang="en-US" sz="1000" b="1" baseline="30000" dirty="0" smtClean="0"/>
              <a:t>2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Staging areas (near truck access doors);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E01 &amp; E02 (long instruments in west sector);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b="1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11367" r="12270" b="41196"/>
          <a:stretch/>
        </p:blipFill>
        <p:spPr>
          <a:xfrm>
            <a:off x="1403998" y="1307875"/>
            <a:ext cx="6236440" cy="558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11208" y="1327919"/>
            <a:ext cx="5698171" cy="5497132"/>
            <a:chOff x="1611208" y="1327919"/>
            <a:chExt cx="5698171" cy="5497132"/>
          </a:xfrm>
        </p:grpSpPr>
        <p:sp>
          <p:nvSpPr>
            <p:cNvPr id="9" name="TextBox 8"/>
            <p:cNvSpPr txBox="1"/>
            <p:nvPr/>
          </p:nvSpPr>
          <p:spPr>
            <a:xfrm>
              <a:off x="6905334" y="38323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D04</a:t>
              </a:r>
              <a:endParaRPr lang="en-US" sz="11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5991" y="543143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D06</a:t>
              </a:r>
              <a:endParaRPr lang="en-US" sz="11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71349" y="65755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D07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1217" y="6400422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D08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1208" y="2105879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E03</a:t>
              </a:r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5404" y="1543690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dirty="0" smtClean="0"/>
                <a:t>E04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5" y="1327919"/>
              <a:ext cx="375279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100" dirty="0" smtClean="0"/>
                <a:t>E05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0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18107</TotalTime>
  <Words>2260</Words>
  <Application>Microsoft Macintosh PowerPoint</Application>
  <PresentationFormat>On-screen Show (4:3)</PresentationFormat>
  <Paragraphs>581</Paragraphs>
  <Slides>19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Avenir Book</vt:lpstr>
      <vt:lpstr>Avenir Roman</vt:lpstr>
      <vt:lpstr>Courier New</vt:lpstr>
      <vt:lpstr>Helvetica</vt:lpstr>
      <vt:lpstr>Lucida Grande</vt:lpstr>
      <vt:lpstr>Tahoma</vt:lpstr>
      <vt:lpstr>Wingdings</vt:lpstr>
      <vt:lpstr>Arial</vt:lpstr>
      <vt:lpstr>Calibri</vt:lpstr>
      <vt:lpstr>Default</vt:lpstr>
      <vt:lpstr>Office-tema</vt:lpstr>
      <vt:lpstr>1_Office-tema</vt:lpstr>
      <vt:lpstr>3_Office-tema</vt:lpstr>
      <vt:lpstr>LOKI – Phase 2 Design update Review NSS status and meeting objectives</vt:lpstr>
      <vt:lpstr>The 15 NSS Project Instruments   All are funded to be world leading in 2023</vt:lpstr>
      <vt:lpstr>NSS Neutron Instrument positions:  December 2016</vt:lpstr>
      <vt:lpstr>Neutron Instruments: Phase 1 schedule</vt:lpstr>
      <vt:lpstr>PowerPoint Presentation</vt:lpstr>
      <vt:lpstr>Planned order of commencement of operation of first 8 instruments (August 2023)</vt:lpstr>
      <vt:lpstr>Internal* Neutron Beam Instrument Schedule    Draft for Discussion    V3.3, 10th June 2017 </vt:lpstr>
      <vt:lpstr>2019/2020: NSS Proposed Access Dates (Excludes Full Access Dates) </vt:lpstr>
      <vt:lpstr>NSS Floor loading limits:  Reduced in D01 &amp; D03 in February 17</vt:lpstr>
      <vt:lpstr>Preparing for BOT and first BOI: In bunker activities </vt:lpstr>
      <vt:lpstr>Internal* NBI Installation Schedule (TG4 –&gt; TG5)    Draft for Discussion    (from V3.3, 10th June 2017) </vt:lpstr>
      <vt:lpstr>Looking ahead on schedule</vt:lpstr>
      <vt:lpstr>ESS Proton Production Schedule  DRAFT FOR DISCUSSION</vt:lpstr>
      <vt:lpstr>NSS Project management</vt:lpstr>
      <vt:lpstr>Interface Management &amp; Support</vt:lpstr>
      <vt:lpstr>Objectives for this meeting </vt:lpstr>
      <vt:lpstr>PowerPoint Presentation</vt:lpstr>
      <vt:lpstr>Agenda for LOKI Phase 2 design Update</vt:lpstr>
      <vt:lpstr>Neutron Instrument Hot Commissioning and Early Science (prior to User Program)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Shane Kennedy</cp:lastModifiedBy>
  <cp:revision>646</cp:revision>
  <cp:lastPrinted>2016-07-20T04:38:31Z</cp:lastPrinted>
  <dcterms:modified xsi:type="dcterms:W3CDTF">2017-06-28T07:43:08Z</dcterms:modified>
  <cp:category/>
</cp:coreProperties>
</file>