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sldIdLst>
    <p:sldId id="256" r:id="rId2"/>
    <p:sldId id="257" r:id="rId3"/>
    <p:sldId id="260" r:id="rId4"/>
    <p:sldId id="262" r:id="rId5"/>
    <p:sldId id="261" r:id="rId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70" autoAdjust="0"/>
    <p:restoredTop sz="97071" autoAdjust="0"/>
  </p:normalViewPr>
  <p:slideViewPr>
    <p:cSldViewPr>
      <p:cViewPr>
        <p:scale>
          <a:sx n="226" d="100"/>
          <a:sy n="226" d="100"/>
        </p:scale>
        <p:origin x="640" y="-5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2017-06-08</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104126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90590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185067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89313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smtClean="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08/06/2017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08/06/2017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08/06/2017</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08/06/2017</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08/06/2017</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548" y="2130697"/>
            <a:ext cx="8136904" cy="1470025"/>
          </a:xfrm>
        </p:spPr>
        <p:txBody>
          <a:bodyPr>
            <a:normAutofit/>
          </a:bodyPr>
          <a:lstStyle/>
          <a:p>
            <a:pPr algn="ctr"/>
            <a:r>
              <a:rPr lang="en-US" sz="4000" dirty="0"/>
              <a:t>Safety, reliability and maintainability</a:t>
            </a:r>
            <a:endParaRPr lang="en-GB" sz="4000" dirty="0"/>
          </a:p>
        </p:txBody>
      </p:sp>
      <p:sp>
        <p:nvSpPr>
          <p:cNvPr id="3" name="Subtitle 2"/>
          <p:cNvSpPr>
            <a:spLocks noGrp="1"/>
          </p:cNvSpPr>
          <p:nvPr>
            <p:ph type="subTitle" idx="1"/>
          </p:nvPr>
        </p:nvSpPr>
        <p:spPr/>
        <p:txBody>
          <a:bodyPr>
            <a:noAutofit/>
          </a:bodyPr>
          <a:lstStyle/>
          <a:p>
            <a:r>
              <a:rPr lang="en-GB" sz="2000" dirty="0" err="1" smtClean="0">
                <a:solidFill>
                  <a:schemeClr val="bg1"/>
                </a:solidFill>
              </a:rPr>
              <a:t>Hooman</a:t>
            </a:r>
            <a:r>
              <a:rPr lang="en-GB" sz="2000" dirty="0" smtClean="0">
                <a:solidFill>
                  <a:schemeClr val="bg1"/>
                </a:solidFill>
              </a:rPr>
              <a:t> </a:t>
            </a:r>
            <a:r>
              <a:rPr lang="en-GB" sz="2000" dirty="0" err="1" smtClean="0">
                <a:solidFill>
                  <a:schemeClr val="bg1"/>
                </a:solidFill>
              </a:rPr>
              <a:t>Hassanzadegan</a:t>
            </a:r>
            <a:endParaRPr lang="en-GB" sz="2000" dirty="0" smtClean="0">
              <a:solidFill>
                <a:schemeClr val="bg1"/>
              </a:solidFill>
            </a:endParaRPr>
          </a:p>
          <a:p>
            <a:r>
              <a:rPr lang="en-GB" sz="2000" dirty="0" smtClean="0">
                <a:solidFill>
                  <a:schemeClr val="bg1"/>
                </a:solidFill>
              </a:rPr>
              <a:t>ESS BI section</a:t>
            </a:r>
            <a:endParaRPr lang="en-GB" sz="2000" dirty="0">
              <a:solidFill>
                <a:schemeClr val="bg1"/>
              </a:solidFill>
            </a:endParaRPr>
          </a:p>
        </p:txBody>
      </p:sp>
      <p:sp>
        <p:nvSpPr>
          <p:cNvPr id="4" name="Rectangle 3"/>
          <p:cNvSpPr/>
          <p:nvPr/>
        </p:nvSpPr>
        <p:spPr>
          <a:xfrm>
            <a:off x="2286000" y="5949280"/>
            <a:ext cx="4572000" cy="523220"/>
          </a:xfrm>
          <a:prstGeom prst="rect">
            <a:avLst/>
          </a:prstGeom>
        </p:spPr>
        <p:txBody>
          <a:bodyPr>
            <a:spAutoFit/>
          </a:bodyPr>
          <a:lstStyle/>
          <a:p>
            <a:pPr algn="ctr"/>
            <a:r>
              <a:rPr lang="en-GB" sz="1400" dirty="0" smtClean="0">
                <a:solidFill>
                  <a:srgbClr val="FFFFFF"/>
                </a:solidFill>
              </a:rPr>
              <a:t>BCM CDR</a:t>
            </a:r>
            <a:r>
              <a:rPr lang="en-GB" sz="1400" dirty="0">
                <a:solidFill>
                  <a:srgbClr val="FFFFFF"/>
                </a:solidFill>
              </a:rPr>
              <a:t> </a:t>
            </a:r>
            <a:r>
              <a:rPr lang="en-GB" sz="1400" dirty="0" smtClean="0">
                <a:solidFill>
                  <a:srgbClr val="FFFFFF"/>
                </a:solidFill>
              </a:rPr>
              <a:t>meeting, ESS-Lund </a:t>
            </a:r>
          </a:p>
          <a:p>
            <a:pPr algn="ctr"/>
            <a:r>
              <a:rPr lang="en-GB" sz="1400" dirty="0" smtClean="0">
                <a:solidFill>
                  <a:srgbClr val="FFFFFF"/>
                </a:solidFill>
              </a:rPr>
              <a:t>12-13 June 2017</a:t>
            </a: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a:t>
            </a:r>
            <a:endParaRPr lang="en-GB" dirty="0"/>
          </a:p>
        </p:txBody>
      </p:sp>
      <p:sp>
        <p:nvSpPr>
          <p:cNvPr id="3" name="Content Placeholder 2"/>
          <p:cNvSpPr>
            <a:spLocks noGrp="1"/>
          </p:cNvSpPr>
          <p:nvPr>
            <p:ph idx="1"/>
          </p:nvPr>
        </p:nvSpPr>
        <p:spPr>
          <a:xfrm>
            <a:off x="457200" y="1484785"/>
            <a:ext cx="8229600" cy="3528391"/>
          </a:xfrm>
        </p:spPr>
        <p:txBody>
          <a:bodyPr>
            <a:normAutofit fontScale="92500" lnSpcReduction="10000"/>
          </a:bodyPr>
          <a:lstStyle/>
          <a:p>
            <a:pPr marL="0" indent="0">
              <a:spcAft>
                <a:spcPts val="1200"/>
              </a:spcAft>
              <a:buNone/>
            </a:pPr>
            <a:r>
              <a:rPr lang="en-US" sz="1800" dirty="0"/>
              <a:t>The ACCT system is in general not supposed </a:t>
            </a:r>
            <a:r>
              <a:rPr lang="en-US" sz="1800" dirty="0" smtClean="0"/>
              <a:t>to pose a risk to </a:t>
            </a:r>
            <a:r>
              <a:rPr lang="en-US" sz="1800" dirty="0"/>
              <a:t>personnel safety. </a:t>
            </a:r>
            <a:endParaRPr lang="en-US" sz="1800" dirty="0" smtClean="0"/>
          </a:p>
          <a:p>
            <a:pPr marL="0" indent="0">
              <a:spcAft>
                <a:spcPts val="1200"/>
              </a:spcAft>
              <a:buNone/>
            </a:pPr>
            <a:endParaRPr lang="en-US" sz="1800" dirty="0"/>
          </a:p>
          <a:p>
            <a:pPr marL="0" indent="0">
              <a:spcAft>
                <a:spcPts val="1200"/>
              </a:spcAft>
              <a:buNone/>
            </a:pPr>
            <a:r>
              <a:rPr lang="en-US" sz="1800" u="sng" dirty="0"/>
              <a:t>Main considerations are:</a:t>
            </a:r>
          </a:p>
          <a:p>
            <a:pPr>
              <a:spcAft>
                <a:spcPts val="1200"/>
              </a:spcAft>
            </a:pPr>
            <a:r>
              <a:rPr lang="en-US" sz="1800" dirty="0"/>
              <a:t>ACCT cables </a:t>
            </a:r>
            <a:r>
              <a:rPr lang="en-US" sz="1800" dirty="0" smtClean="0"/>
              <a:t>will </a:t>
            </a:r>
            <a:r>
              <a:rPr lang="en-US" sz="1800" dirty="0"/>
              <a:t>be </a:t>
            </a:r>
            <a:r>
              <a:rPr lang="en-US" sz="1800" dirty="0" smtClean="0"/>
              <a:t>fire-resistant and non-PVC.</a:t>
            </a:r>
            <a:endParaRPr lang="en-US" sz="1800" dirty="0"/>
          </a:p>
          <a:p>
            <a:pPr>
              <a:spcAft>
                <a:spcPts val="1200"/>
              </a:spcAft>
            </a:pPr>
            <a:r>
              <a:rPr lang="en-US" sz="1800" dirty="0" smtClean="0"/>
              <a:t>A faulty flanged BCM after being replaced with a new one should be handled with special care due to radiation (same for any </a:t>
            </a:r>
            <a:r>
              <a:rPr lang="en-US" sz="1800" dirty="0" err="1" smtClean="0"/>
              <a:t>linac</a:t>
            </a:r>
            <a:r>
              <a:rPr lang="en-US" sz="1800" dirty="0" smtClean="0"/>
              <a:t> component that will be exposed to the beam). </a:t>
            </a:r>
          </a:p>
          <a:p>
            <a:pPr>
              <a:spcAft>
                <a:spcPts val="1200"/>
              </a:spcAft>
            </a:pPr>
            <a:r>
              <a:rPr lang="en-US" sz="1800" dirty="0" smtClean="0"/>
              <a:t>ACCT </a:t>
            </a:r>
            <a:r>
              <a:rPr lang="en-US" sz="1800" dirty="0"/>
              <a:t>front-end electronics </a:t>
            </a:r>
            <a:r>
              <a:rPr lang="en-US" sz="1800" dirty="0" smtClean="0"/>
              <a:t>uses </a:t>
            </a:r>
            <a:r>
              <a:rPr lang="en-US" sz="1800" dirty="0"/>
              <a:t>a screw-terminal for the mains connection (230 V). The front-end will be mounted in a proper enclosure, preferably </a:t>
            </a:r>
            <a:r>
              <a:rPr lang="en-US" sz="1800" dirty="0" smtClean="0"/>
              <a:t>3-4 m </a:t>
            </a:r>
            <a:r>
              <a:rPr lang="en-US" sz="1800" dirty="0"/>
              <a:t>above the floor. This will then mitigate the risk of an electric shock. </a:t>
            </a:r>
          </a:p>
        </p:txBody>
      </p:sp>
      <p:sp>
        <p:nvSpPr>
          <p:cNvPr id="4" name="Slide Number Placeholder 3"/>
          <p:cNvSpPr>
            <a:spLocks noGrp="1"/>
          </p:cNvSpPr>
          <p:nvPr>
            <p:ph type="sldNum" sz="quarter" idx="12"/>
          </p:nvPr>
        </p:nvSpPr>
        <p:spPr/>
        <p:txBody>
          <a:bodyPr/>
          <a:lstStyle/>
          <a:p>
            <a:fld id="{551115BC-487E-4422-894C-CB7CD3E79223}" type="slidenum">
              <a:rPr lang="en-GB" smtClean="0"/>
              <a:t>2</a:t>
            </a:fld>
            <a:endParaRPr lang="en-GB"/>
          </a:p>
        </p:txBody>
      </p:sp>
      <p:pic>
        <p:nvPicPr>
          <p:cNvPr id="5" name="Picture 4"/>
          <p:cNvPicPr/>
          <p:nvPr/>
        </p:nvPicPr>
        <p:blipFill>
          <a:blip r:embed="rId3"/>
          <a:stretch>
            <a:fillRect/>
          </a:stretch>
        </p:blipFill>
        <p:spPr>
          <a:xfrm>
            <a:off x="1403648" y="5229200"/>
            <a:ext cx="2676525" cy="1232535"/>
          </a:xfrm>
          <a:prstGeom prst="rect">
            <a:avLst/>
          </a:prstGeom>
        </p:spPr>
      </p:pic>
      <p:sp>
        <p:nvSpPr>
          <p:cNvPr id="6" name="Oval 5"/>
          <p:cNvSpPr/>
          <p:nvPr/>
        </p:nvSpPr>
        <p:spPr>
          <a:xfrm>
            <a:off x="2123728" y="6021288"/>
            <a:ext cx="936104" cy="504056"/>
          </a:xfrm>
          <a:prstGeom prst="ellipse">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4932040" y="5198861"/>
            <a:ext cx="1951764" cy="1463823"/>
          </a:xfrm>
          <a:prstGeom prst="rect">
            <a:avLst/>
          </a:prstGeom>
        </p:spPr>
      </p:pic>
    </p:spTree>
    <p:extLst>
      <p:ext uri="{BB962C8B-B14F-4D97-AF65-F5344CB8AC3E}">
        <p14:creationId xmlns:p14="http://schemas.microsoft.com/office/powerpoint/2010/main" val="148902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Reliability 1</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3</a:t>
            </a:fld>
            <a:endParaRPr lang="en-GB" dirty="0"/>
          </a:p>
        </p:txBody>
      </p:sp>
      <p:sp>
        <p:nvSpPr>
          <p:cNvPr id="6" name="Content Placeholder 2"/>
          <p:cNvSpPr txBox="1">
            <a:spLocks/>
          </p:cNvSpPr>
          <p:nvPr/>
        </p:nvSpPr>
        <p:spPr>
          <a:xfrm>
            <a:off x="179512" y="1484784"/>
            <a:ext cx="8807196" cy="51990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Arial"/>
              <a:buNone/>
            </a:pPr>
            <a:r>
              <a:rPr lang="en-US" sz="1700" u="sng" dirty="0" smtClean="0"/>
              <a:t>Main considerations:</a:t>
            </a:r>
          </a:p>
          <a:p>
            <a:pPr>
              <a:spcAft>
                <a:spcPts val="1200"/>
              </a:spcAft>
            </a:pPr>
            <a:r>
              <a:rPr lang="en-US" sz="1700" dirty="0" smtClean="0"/>
              <a:t>An attempt </a:t>
            </a:r>
            <a:r>
              <a:rPr lang="en-US" sz="1700" dirty="0" smtClean="0"/>
              <a:t>has been </a:t>
            </a:r>
            <a:r>
              <a:rPr lang="en-US" sz="1700" dirty="0" smtClean="0"/>
              <a:t>made to prototype, test and verify </a:t>
            </a:r>
            <a:r>
              <a:rPr lang="en-US" sz="1700" dirty="0" smtClean="0"/>
              <a:t>all </a:t>
            </a:r>
            <a:r>
              <a:rPr lang="en-US" sz="1700" dirty="0" smtClean="0"/>
              <a:t>parts of the system including the sensor, </a:t>
            </a:r>
            <a:r>
              <a:rPr lang="en-US" sz="1700" dirty="0" smtClean="0"/>
              <a:t>cables, customized modules, readout </a:t>
            </a:r>
            <a:r>
              <a:rPr lang="en-US" sz="1700" dirty="0" smtClean="0"/>
              <a:t>electronics</a:t>
            </a:r>
            <a:r>
              <a:rPr lang="en-US" sz="1700" dirty="0" smtClean="0"/>
              <a:t>, firmware </a:t>
            </a:r>
            <a:r>
              <a:rPr lang="en-US" sz="1700" dirty="0" smtClean="0"/>
              <a:t>and </a:t>
            </a:r>
            <a:r>
              <a:rPr lang="en-US" sz="1700" dirty="0" smtClean="0"/>
              <a:t>software well in advance of final installation.</a:t>
            </a:r>
            <a:endParaRPr lang="en-US" sz="1700" dirty="0" smtClean="0"/>
          </a:p>
          <a:p>
            <a:pPr>
              <a:spcAft>
                <a:spcPts val="1200"/>
              </a:spcAft>
            </a:pPr>
            <a:r>
              <a:rPr lang="en-US" sz="1700" dirty="0"/>
              <a:t>Significant amount of time has been given to new developments, test, trouble shooting and modifications. Design of the </a:t>
            </a:r>
            <a:r>
              <a:rPr lang="en-US" sz="1700" dirty="0" smtClean="0"/>
              <a:t>in-house-developed </a:t>
            </a:r>
            <a:r>
              <a:rPr lang="en-US" sz="1700" dirty="0"/>
              <a:t>modules will be checked and verified </a:t>
            </a:r>
            <a:r>
              <a:rPr lang="en-US" sz="1700" dirty="0" smtClean="0"/>
              <a:t>(or modified if needed) once </a:t>
            </a:r>
            <a:r>
              <a:rPr lang="en-US" sz="1700" dirty="0"/>
              <a:t>more by an external partner with significant experience in electronics. </a:t>
            </a:r>
          </a:p>
          <a:p>
            <a:pPr>
              <a:spcAft>
                <a:spcPts val="1200"/>
              </a:spcAft>
            </a:pPr>
            <a:r>
              <a:rPr lang="en-US" sz="1700" dirty="0" smtClean="0"/>
              <a:t>Customized parts including FW, SW and HW need to successfully pass acceptance tests before an official delivery takes place. This includes both internal and external developments. Moreover, the complete system will be tested and verified before installation in the </a:t>
            </a:r>
            <a:r>
              <a:rPr lang="en-US" sz="1700" dirty="0" err="1" smtClean="0"/>
              <a:t>linac</a:t>
            </a:r>
            <a:r>
              <a:rPr lang="en-US" sz="1700" dirty="0" smtClean="0"/>
              <a:t>. </a:t>
            </a:r>
            <a:endParaRPr lang="en-US" sz="1700" u="sng" dirty="0" smtClean="0"/>
          </a:p>
          <a:p>
            <a:pPr>
              <a:spcAft>
                <a:spcPts val="1200"/>
              </a:spcAft>
            </a:pPr>
            <a:r>
              <a:rPr lang="en-US" sz="1700" dirty="0" smtClean="0"/>
              <a:t>An </a:t>
            </a:r>
            <a:r>
              <a:rPr lang="en-US" sz="1700" dirty="0" smtClean="0"/>
              <a:t>attempt </a:t>
            </a:r>
            <a:r>
              <a:rPr lang="en-US" sz="1700" dirty="0" smtClean="0"/>
              <a:t>has been </a:t>
            </a:r>
            <a:r>
              <a:rPr lang="en-US" sz="1700" dirty="0"/>
              <a:t>made </a:t>
            </a:r>
            <a:r>
              <a:rPr lang="en-US" sz="1700" dirty="0" smtClean="0"/>
              <a:t>to maximize synergy with other systems that have similar </a:t>
            </a:r>
            <a:r>
              <a:rPr lang="en-US" sz="1700" dirty="0" smtClean="0"/>
              <a:t>requirements. That includes the readout electronics and main cables that will be same/similar to those used in the BPM and LLRF systems. </a:t>
            </a:r>
          </a:p>
          <a:p>
            <a:pPr>
              <a:spcAft>
                <a:spcPts val="1200"/>
              </a:spcAft>
            </a:pPr>
            <a:r>
              <a:rPr lang="en-US" sz="1700" dirty="0" smtClean="0"/>
              <a:t>Readout electronics have been tested and verified over the last 4 years. Troublesome modules have been replaced with other types.</a:t>
            </a:r>
            <a:endParaRPr lang="en-US" sz="1700" dirty="0" smtClean="0"/>
          </a:p>
          <a:p>
            <a:pPr>
              <a:spcAft>
                <a:spcPts val="1200"/>
              </a:spcAft>
            </a:pPr>
            <a:endParaRPr lang="en-US" sz="1700" dirty="0" smtClean="0"/>
          </a:p>
          <a:p>
            <a:pPr>
              <a:spcAft>
                <a:spcPts val="1200"/>
              </a:spcAft>
            </a:pPr>
            <a:endParaRPr lang="en-US" sz="1700" dirty="0" smtClean="0"/>
          </a:p>
          <a:p>
            <a:pPr>
              <a:spcAft>
                <a:spcPts val="1200"/>
              </a:spcAft>
            </a:pPr>
            <a:endParaRPr lang="en-US" sz="1700" dirty="0" smtClean="0"/>
          </a:p>
          <a:p>
            <a:pPr>
              <a:spcAft>
                <a:spcPts val="1200"/>
              </a:spcAft>
            </a:pPr>
            <a:endParaRPr lang="en-US" sz="1700" dirty="0" smtClean="0"/>
          </a:p>
        </p:txBody>
      </p:sp>
    </p:spTree>
    <p:extLst>
      <p:ext uri="{BB962C8B-B14F-4D97-AF65-F5344CB8AC3E}">
        <p14:creationId xmlns:p14="http://schemas.microsoft.com/office/powerpoint/2010/main" val="4142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Reliability 2</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4</a:t>
            </a:fld>
            <a:endParaRPr lang="en-GB" dirty="0"/>
          </a:p>
        </p:txBody>
      </p:sp>
      <p:sp>
        <p:nvSpPr>
          <p:cNvPr id="5" name="Content Placeholder 2"/>
          <p:cNvSpPr txBox="1">
            <a:spLocks/>
          </p:cNvSpPr>
          <p:nvPr/>
        </p:nvSpPr>
        <p:spPr>
          <a:xfrm>
            <a:off x="179512" y="1484784"/>
            <a:ext cx="8807196" cy="51990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Arial"/>
              <a:buNone/>
            </a:pPr>
            <a:r>
              <a:rPr lang="en-US" sz="1700" u="sng" dirty="0" smtClean="0"/>
              <a:t>Main </a:t>
            </a:r>
            <a:r>
              <a:rPr lang="en-US" sz="1700" u="sng" dirty="0" smtClean="0"/>
              <a:t>considerations :</a:t>
            </a:r>
            <a:endParaRPr lang="en-US" sz="1700" u="sng" dirty="0" smtClean="0"/>
          </a:p>
          <a:p>
            <a:pPr>
              <a:spcAft>
                <a:spcPts val="1200"/>
              </a:spcAft>
            </a:pPr>
            <a:r>
              <a:rPr lang="en-US" sz="1700" dirty="0" smtClean="0"/>
              <a:t>New </a:t>
            </a:r>
            <a:r>
              <a:rPr lang="en-US" sz="1700" dirty="0" smtClean="0"/>
              <a:t>developments are being done </a:t>
            </a:r>
            <a:r>
              <a:rPr lang="en-US" sz="1700" dirty="0" smtClean="0"/>
              <a:t>in </a:t>
            </a:r>
            <a:r>
              <a:rPr lang="en-US" sz="1700" dirty="0" smtClean="0"/>
              <a:t>collaboration with </a:t>
            </a:r>
            <a:r>
              <a:rPr lang="en-US" sz="1700" dirty="0" smtClean="0"/>
              <a:t>some </a:t>
            </a:r>
            <a:r>
              <a:rPr lang="en-US" sz="1700" dirty="0" smtClean="0"/>
              <a:t>partners who have significant experience in this field</a:t>
            </a:r>
            <a:r>
              <a:rPr lang="en-US" sz="1700" dirty="0" smtClean="0"/>
              <a:t>.</a:t>
            </a:r>
          </a:p>
          <a:p>
            <a:pPr>
              <a:spcAft>
                <a:spcPts val="1200"/>
              </a:spcAft>
            </a:pPr>
            <a:r>
              <a:rPr lang="en-US" sz="1700" dirty="0" smtClean="0"/>
              <a:t>Electronics sanity checks at different levels are foreseen before and during beam operation. This can be useful in detecting faulty parts.</a:t>
            </a:r>
            <a:endParaRPr lang="en-US" sz="1700" dirty="0" smtClean="0"/>
          </a:p>
          <a:p>
            <a:pPr>
              <a:spcAft>
                <a:spcPts val="1200"/>
              </a:spcAft>
            </a:pPr>
            <a:r>
              <a:rPr lang="en-US" sz="1700" dirty="0" smtClean="0"/>
              <a:t>Some parts of the system will be redundant. That includes the readout electronics in the warm </a:t>
            </a:r>
            <a:r>
              <a:rPr lang="en-US" sz="1700" dirty="0" err="1" smtClean="0"/>
              <a:t>linac</a:t>
            </a:r>
            <a:r>
              <a:rPr lang="en-US" sz="1700" dirty="0" smtClean="0"/>
              <a:t> and the ACCT-E / AIU power supplies.  </a:t>
            </a:r>
          </a:p>
          <a:p>
            <a:pPr>
              <a:spcAft>
                <a:spcPts val="1200"/>
              </a:spcAft>
            </a:pPr>
            <a:r>
              <a:rPr lang="en-US" sz="1700" dirty="0"/>
              <a:t>The readout electronics will be based on uTCA.4 </a:t>
            </a:r>
            <a:r>
              <a:rPr lang="en-US" sz="1700" dirty="0" smtClean="0"/>
              <a:t>standard. </a:t>
            </a:r>
            <a:r>
              <a:rPr lang="en-US" sz="1700" dirty="0"/>
              <a:t>This will provide extra features for system reliability including IPMI</a:t>
            </a:r>
            <a:r>
              <a:rPr lang="en-US" sz="1700" dirty="0" smtClean="0"/>
              <a:t>.</a:t>
            </a:r>
          </a:p>
          <a:p>
            <a:pPr>
              <a:spcAft>
                <a:spcPts val="1200"/>
              </a:spcAft>
            </a:pPr>
            <a:r>
              <a:rPr lang="en-US" sz="1700" dirty="0"/>
              <a:t>The aim is to have a fail-safe system. </a:t>
            </a:r>
          </a:p>
          <a:p>
            <a:pPr>
              <a:spcAft>
                <a:spcPts val="1200"/>
              </a:spcAft>
            </a:pPr>
            <a:r>
              <a:rPr lang="en-US" sz="1700" dirty="0" smtClean="0"/>
              <a:t>BCM electronics will be installed out of the tunnel. Rad-hard sensors, cables and connectors will be installed in the tunnel. </a:t>
            </a:r>
          </a:p>
          <a:p>
            <a:pPr>
              <a:spcAft>
                <a:spcPts val="1200"/>
              </a:spcAft>
            </a:pPr>
            <a:endParaRPr lang="en-US" sz="1700" dirty="0" smtClean="0"/>
          </a:p>
          <a:p>
            <a:pPr>
              <a:spcAft>
                <a:spcPts val="1200"/>
              </a:spcAft>
            </a:pPr>
            <a:endParaRPr lang="en-US" sz="1700" dirty="0" smtClean="0"/>
          </a:p>
          <a:p>
            <a:pPr>
              <a:spcAft>
                <a:spcPts val="1200"/>
              </a:spcAft>
            </a:pPr>
            <a:endParaRPr lang="en-US" sz="1700" dirty="0" smtClean="0"/>
          </a:p>
          <a:p>
            <a:pPr>
              <a:spcAft>
                <a:spcPts val="1200"/>
              </a:spcAft>
            </a:pPr>
            <a:endParaRPr lang="en-US" sz="1700" dirty="0" smtClean="0"/>
          </a:p>
          <a:p>
            <a:pPr>
              <a:spcAft>
                <a:spcPts val="1200"/>
              </a:spcAft>
            </a:pPr>
            <a:endParaRPr lang="en-US" sz="1700" dirty="0" smtClean="0"/>
          </a:p>
        </p:txBody>
      </p:sp>
    </p:spTree>
    <p:extLst>
      <p:ext uri="{BB962C8B-B14F-4D97-AF65-F5344CB8AC3E}">
        <p14:creationId xmlns:p14="http://schemas.microsoft.com/office/powerpoint/2010/main" val="1307612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Maintainability</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5</a:t>
            </a:fld>
            <a:endParaRPr lang="en-GB"/>
          </a:p>
        </p:txBody>
      </p:sp>
      <p:sp>
        <p:nvSpPr>
          <p:cNvPr id="6" name="Content Placeholder 2"/>
          <p:cNvSpPr txBox="1">
            <a:spLocks/>
          </p:cNvSpPr>
          <p:nvPr/>
        </p:nvSpPr>
        <p:spPr>
          <a:xfrm>
            <a:off x="179512" y="1628800"/>
            <a:ext cx="8807196" cy="421692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Arial"/>
              <a:buNone/>
            </a:pPr>
            <a:r>
              <a:rPr lang="en-US" sz="1700" u="sng" dirty="0" smtClean="0"/>
              <a:t>Main considerations:</a:t>
            </a:r>
          </a:p>
          <a:p>
            <a:pPr>
              <a:spcAft>
                <a:spcPts val="1200"/>
              </a:spcAft>
            </a:pPr>
            <a:r>
              <a:rPr lang="en-US" sz="1700" dirty="0" smtClean="0"/>
              <a:t>Care </a:t>
            </a:r>
            <a:r>
              <a:rPr lang="en-US" sz="1700" dirty="0" smtClean="0"/>
              <a:t>has been taken to have easy access to </a:t>
            </a:r>
            <a:r>
              <a:rPr lang="en-US" sz="1700" dirty="0" smtClean="0"/>
              <a:t>the sensors </a:t>
            </a:r>
            <a:r>
              <a:rPr lang="en-US" sz="1700" dirty="0" smtClean="0"/>
              <a:t>and </a:t>
            </a:r>
            <a:r>
              <a:rPr lang="en-US" sz="1700" dirty="0" smtClean="0"/>
              <a:t>the </a:t>
            </a:r>
            <a:r>
              <a:rPr lang="en-US" sz="1700" dirty="0" smtClean="0"/>
              <a:t>signal </a:t>
            </a:r>
            <a:r>
              <a:rPr lang="en-US" sz="1700" dirty="0" smtClean="0"/>
              <a:t>ports. </a:t>
            </a:r>
            <a:endParaRPr lang="en-US" sz="1700" dirty="0" smtClean="0"/>
          </a:p>
          <a:p>
            <a:pPr>
              <a:spcAft>
                <a:spcPts val="1200"/>
              </a:spcAft>
            </a:pPr>
            <a:r>
              <a:rPr lang="en-US" sz="1700" dirty="0" smtClean="0"/>
              <a:t>The use of patch panels near the toroid and on top of the BCM rack will facilitate maintenance.</a:t>
            </a:r>
            <a:endParaRPr lang="en-US" sz="1700" dirty="0" smtClean="0"/>
          </a:p>
          <a:p>
            <a:pPr>
              <a:spcAft>
                <a:spcPts val="1200"/>
              </a:spcAft>
            </a:pPr>
            <a:r>
              <a:rPr lang="en-US" sz="1700" dirty="0"/>
              <a:t>The BCM electronics (FE, AIU, </a:t>
            </a:r>
            <a:r>
              <a:rPr lang="en-US" sz="1700" dirty="0" err="1"/>
              <a:t>uTCA</a:t>
            </a:r>
            <a:r>
              <a:rPr lang="en-US" sz="1700" dirty="0"/>
              <a:t>) are all modular. This will </a:t>
            </a:r>
            <a:r>
              <a:rPr lang="en-US" sz="1700" dirty="0" smtClean="0"/>
              <a:t>make </a:t>
            </a:r>
            <a:r>
              <a:rPr lang="en-US" sz="1700" dirty="0"/>
              <a:t>it easy to replace a faulty part. </a:t>
            </a:r>
          </a:p>
          <a:p>
            <a:pPr>
              <a:spcAft>
                <a:spcPts val="1200"/>
              </a:spcAft>
            </a:pPr>
            <a:r>
              <a:rPr lang="en-US" sz="1700" dirty="0" smtClean="0"/>
              <a:t>Sufficient </a:t>
            </a:r>
            <a:r>
              <a:rPr lang="en-US" sz="1700" dirty="0" smtClean="0"/>
              <a:t>spare parts are being foreseen for </a:t>
            </a:r>
            <a:r>
              <a:rPr lang="en-US" sz="1700" dirty="0" smtClean="0"/>
              <a:t>the </a:t>
            </a:r>
            <a:r>
              <a:rPr lang="en-US" sz="1700" dirty="0" smtClean="0"/>
              <a:t>electronics.</a:t>
            </a:r>
          </a:p>
          <a:p>
            <a:pPr>
              <a:spcAft>
                <a:spcPts val="1200"/>
              </a:spcAft>
            </a:pPr>
            <a:r>
              <a:rPr lang="en-US" sz="1700" dirty="0" smtClean="0"/>
              <a:t>The BCM-specific FW is independent of the </a:t>
            </a:r>
            <a:r>
              <a:rPr lang="en-US" sz="1700" dirty="0" smtClean="0"/>
              <a:t>platform</a:t>
            </a:r>
            <a:r>
              <a:rPr lang="en-US" sz="1700" dirty="0"/>
              <a:t>. It is foreseen to develop the next versions of the integration FW </a:t>
            </a:r>
            <a:r>
              <a:rPr lang="en-US" sz="1700" dirty="0" smtClean="0"/>
              <a:t>in-house. Also, it is planned to develop some new features (ex. the optical link) in-house. </a:t>
            </a:r>
            <a:endParaRPr lang="en-US" sz="1700" dirty="0" smtClean="0"/>
          </a:p>
          <a:p>
            <a:pPr>
              <a:spcAft>
                <a:spcPts val="1200"/>
              </a:spcAft>
            </a:pPr>
            <a:endParaRPr lang="en-US" sz="1700" dirty="0" smtClean="0"/>
          </a:p>
          <a:p>
            <a:pPr>
              <a:spcAft>
                <a:spcPts val="1200"/>
              </a:spcAft>
            </a:pPr>
            <a:endParaRPr lang="en-US" sz="1700" dirty="0" smtClean="0"/>
          </a:p>
          <a:p>
            <a:pPr>
              <a:spcAft>
                <a:spcPts val="1200"/>
              </a:spcAft>
            </a:pPr>
            <a:endParaRPr lang="en-US" sz="1700" dirty="0" smtClean="0"/>
          </a:p>
        </p:txBody>
      </p:sp>
    </p:spTree>
    <p:extLst>
      <p:ext uri="{BB962C8B-B14F-4D97-AF65-F5344CB8AC3E}">
        <p14:creationId xmlns:p14="http://schemas.microsoft.com/office/powerpoint/2010/main" val="408671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Template>
  <TotalTime>5383</TotalTime>
  <Words>567</Words>
  <Application>Microsoft Macintosh PowerPoint</Application>
  <PresentationFormat>On-screen Show (4:3)</PresentationFormat>
  <Paragraphs>49</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Calibri</vt:lpstr>
      <vt:lpstr>Arial</vt:lpstr>
      <vt:lpstr>Office Theme</vt:lpstr>
      <vt:lpstr>Safety, reliability and maintainability</vt:lpstr>
      <vt:lpstr>Safety</vt:lpstr>
      <vt:lpstr>Reliability 1</vt:lpstr>
      <vt:lpstr>Reliability 2</vt:lpstr>
      <vt:lpstr>Maintainability</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 Current Monitor System Update</dc:title>
  <dc:creator>Microsoft Office User</dc:creator>
  <cp:lastModifiedBy>Microsoft Office User</cp:lastModifiedBy>
  <cp:revision>149</cp:revision>
  <dcterms:created xsi:type="dcterms:W3CDTF">2017-04-21T08:30:12Z</dcterms:created>
  <dcterms:modified xsi:type="dcterms:W3CDTF">2017-06-09T12:19:32Z</dcterms:modified>
</cp:coreProperties>
</file>