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26" autoAdjust="0"/>
    <p:restoredTop sz="94727" autoAdjust="0"/>
  </p:normalViewPr>
  <p:slideViewPr>
    <p:cSldViewPr>
      <p:cViewPr>
        <p:scale>
          <a:sx n="226" d="100"/>
          <a:sy n="226" d="100"/>
        </p:scale>
        <p:origin x="328" y="-148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5" d="100"/>
          <a:sy n="155" d="100"/>
        </p:scale>
        <p:origin x="-672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2017-06-07</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1</a:t>
            </a:fld>
            <a:endParaRPr lang="sv-SE" dirty="0"/>
          </a:p>
        </p:txBody>
      </p:sp>
    </p:spTree>
    <p:extLst>
      <p:ext uri="{BB962C8B-B14F-4D97-AF65-F5344CB8AC3E}">
        <p14:creationId xmlns:p14="http://schemas.microsoft.com/office/powerpoint/2010/main" val="1041263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10</a:t>
            </a:fld>
            <a:endParaRPr lang="sv-SE" dirty="0"/>
          </a:p>
        </p:txBody>
      </p:sp>
    </p:spTree>
    <p:extLst>
      <p:ext uri="{BB962C8B-B14F-4D97-AF65-F5344CB8AC3E}">
        <p14:creationId xmlns:p14="http://schemas.microsoft.com/office/powerpoint/2010/main" val="1633110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11</a:t>
            </a:fld>
            <a:endParaRPr lang="sv-SE" dirty="0"/>
          </a:p>
        </p:txBody>
      </p:sp>
    </p:spTree>
    <p:extLst>
      <p:ext uri="{BB962C8B-B14F-4D97-AF65-F5344CB8AC3E}">
        <p14:creationId xmlns:p14="http://schemas.microsoft.com/office/powerpoint/2010/main" val="466366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12</a:t>
            </a:fld>
            <a:endParaRPr lang="sv-SE" dirty="0"/>
          </a:p>
        </p:txBody>
      </p:sp>
    </p:spTree>
    <p:extLst>
      <p:ext uri="{BB962C8B-B14F-4D97-AF65-F5344CB8AC3E}">
        <p14:creationId xmlns:p14="http://schemas.microsoft.com/office/powerpoint/2010/main" val="816108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10"/>
          </p:nvPr>
        </p:nvSpPr>
        <p:spPr/>
        <p:txBody>
          <a:bodyPr/>
          <a:lstStyle/>
          <a:p>
            <a:fld id="{161A53A7-64CD-4D0E-AAE8-1AC9C79D7085}" type="slidenum">
              <a:rPr lang="sv-SE" smtClean="0"/>
              <a:t>13</a:t>
            </a:fld>
            <a:endParaRPr lang="sv-SE" dirty="0"/>
          </a:p>
        </p:txBody>
      </p:sp>
    </p:spTree>
    <p:extLst>
      <p:ext uri="{BB962C8B-B14F-4D97-AF65-F5344CB8AC3E}">
        <p14:creationId xmlns:p14="http://schemas.microsoft.com/office/powerpoint/2010/main" val="479596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10"/>
          </p:nvPr>
        </p:nvSpPr>
        <p:spPr/>
        <p:txBody>
          <a:bodyPr/>
          <a:lstStyle/>
          <a:p>
            <a:fld id="{161A53A7-64CD-4D0E-AAE8-1AC9C79D7085}" type="slidenum">
              <a:rPr lang="sv-SE" smtClean="0"/>
              <a:t>14</a:t>
            </a:fld>
            <a:endParaRPr lang="sv-SE" dirty="0"/>
          </a:p>
        </p:txBody>
      </p:sp>
    </p:spTree>
    <p:extLst>
      <p:ext uri="{BB962C8B-B14F-4D97-AF65-F5344CB8AC3E}">
        <p14:creationId xmlns:p14="http://schemas.microsoft.com/office/powerpoint/2010/main" val="3292723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10"/>
          </p:nvPr>
        </p:nvSpPr>
        <p:spPr/>
        <p:txBody>
          <a:bodyPr/>
          <a:lstStyle/>
          <a:p>
            <a:fld id="{161A53A7-64CD-4D0E-AAE8-1AC9C79D7085}" type="slidenum">
              <a:rPr lang="sv-SE" smtClean="0"/>
              <a:t>15</a:t>
            </a:fld>
            <a:endParaRPr lang="sv-SE" dirty="0"/>
          </a:p>
        </p:txBody>
      </p:sp>
    </p:spTree>
    <p:extLst>
      <p:ext uri="{BB962C8B-B14F-4D97-AF65-F5344CB8AC3E}">
        <p14:creationId xmlns:p14="http://schemas.microsoft.com/office/powerpoint/2010/main" val="777682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10"/>
          </p:nvPr>
        </p:nvSpPr>
        <p:spPr/>
        <p:txBody>
          <a:bodyPr/>
          <a:lstStyle/>
          <a:p>
            <a:fld id="{161A53A7-64CD-4D0E-AAE8-1AC9C79D7085}" type="slidenum">
              <a:rPr lang="sv-SE" smtClean="0"/>
              <a:t>16</a:t>
            </a:fld>
            <a:endParaRPr lang="sv-SE" dirty="0"/>
          </a:p>
        </p:txBody>
      </p:sp>
    </p:spTree>
    <p:extLst>
      <p:ext uri="{BB962C8B-B14F-4D97-AF65-F5344CB8AC3E}">
        <p14:creationId xmlns:p14="http://schemas.microsoft.com/office/powerpoint/2010/main" val="1467852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a:t>
            </a:fld>
            <a:endParaRPr lang="sv-SE" dirty="0"/>
          </a:p>
        </p:txBody>
      </p:sp>
    </p:spTree>
    <p:extLst>
      <p:ext uri="{BB962C8B-B14F-4D97-AF65-F5344CB8AC3E}">
        <p14:creationId xmlns:p14="http://schemas.microsoft.com/office/powerpoint/2010/main" val="1532630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3</a:t>
            </a:fld>
            <a:endParaRPr lang="sv-SE" dirty="0"/>
          </a:p>
        </p:txBody>
      </p:sp>
    </p:spTree>
    <p:extLst>
      <p:ext uri="{BB962C8B-B14F-4D97-AF65-F5344CB8AC3E}">
        <p14:creationId xmlns:p14="http://schemas.microsoft.com/office/powerpoint/2010/main" val="905907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4</a:t>
            </a:fld>
            <a:endParaRPr lang="sv-SE" dirty="0"/>
          </a:p>
        </p:txBody>
      </p:sp>
    </p:spTree>
    <p:extLst>
      <p:ext uri="{BB962C8B-B14F-4D97-AF65-F5344CB8AC3E}">
        <p14:creationId xmlns:p14="http://schemas.microsoft.com/office/powerpoint/2010/main" val="893130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5</a:t>
            </a:fld>
            <a:endParaRPr lang="sv-SE" dirty="0"/>
          </a:p>
        </p:txBody>
      </p:sp>
    </p:spTree>
    <p:extLst>
      <p:ext uri="{BB962C8B-B14F-4D97-AF65-F5344CB8AC3E}">
        <p14:creationId xmlns:p14="http://schemas.microsoft.com/office/powerpoint/2010/main" val="1774828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6</a:t>
            </a:fld>
            <a:endParaRPr lang="sv-SE" dirty="0"/>
          </a:p>
        </p:txBody>
      </p:sp>
    </p:spTree>
    <p:extLst>
      <p:ext uri="{BB962C8B-B14F-4D97-AF65-F5344CB8AC3E}">
        <p14:creationId xmlns:p14="http://schemas.microsoft.com/office/powerpoint/2010/main" val="1558577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7</a:t>
            </a:fld>
            <a:endParaRPr lang="sv-SE" dirty="0"/>
          </a:p>
        </p:txBody>
      </p:sp>
    </p:spTree>
    <p:extLst>
      <p:ext uri="{BB962C8B-B14F-4D97-AF65-F5344CB8AC3E}">
        <p14:creationId xmlns:p14="http://schemas.microsoft.com/office/powerpoint/2010/main" val="1825540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8</a:t>
            </a:fld>
            <a:endParaRPr lang="sv-SE" dirty="0"/>
          </a:p>
        </p:txBody>
      </p:sp>
    </p:spTree>
    <p:extLst>
      <p:ext uri="{BB962C8B-B14F-4D97-AF65-F5344CB8AC3E}">
        <p14:creationId xmlns:p14="http://schemas.microsoft.com/office/powerpoint/2010/main" val="184294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9</a:t>
            </a:fld>
            <a:endParaRPr lang="sv-SE" dirty="0"/>
          </a:p>
        </p:txBody>
      </p:sp>
    </p:spTree>
    <p:extLst>
      <p:ext uri="{BB962C8B-B14F-4D97-AF65-F5344CB8AC3E}">
        <p14:creationId xmlns:p14="http://schemas.microsoft.com/office/powerpoint/2010/main" val="186709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0" smtClean="0"/>
              <a:t>Click to edit Master title style</a:t>
            </a:r>
            <a:endParaRPr lang="en-GB" noProof="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4" name="Date Placeholder 3"/>
          <p:cNvSpPr>
            <a:spLocks noGrp="1"/>
          </p:cNvSpPr>
          <p:nvPr>
            <p:ph type="dt" sz="half" idx="10"/>
          </p:nvPr>
        </p:nvSpPr>
        <p:spPr/>
        <p:txBody>
          <a:bodyPr/>
          <a:lstStyle/>
          <a:p>
            <a:fld id="{5ED7AC81-318B-4D49-A602-9E30227C87EC}" type="datetime1">
              <a:rPr lang="en-GB" noProof="0" smtClean="0"/>
              <a:t>07/06/2017</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en-GB" noProof="0" smtClean="0"/>
              <a:t>07/06/2017</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5" name="Date Placeholder 4"/>
          <p:cNvSpPr>
            <a:spLocks noGrp="1"/>
          </p:cNvSpPr>
          <p:nvPr>
            <p:ph type="dt" sz="half" idx="10"/>
          </p:nvPr>
        </p:nvSpPr>
        <p:spPr/>
        <p:txBody>
          <a:bodyPr/>
          <a:lstStyle/>
          <a:p>
            <a:fld id="{42E66B7F-8271-49DA-A25A-F4BB9F476347}" type="datetime1">
              <a:rPr lang="en-GB" noProof="0" smtClean="0"/>
              <a:t>07/06/2017</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7" name="Date Placeholder 6"/>
          <p:cNvSpPr>
            <a:spLocks noGrp="1"/>
          </p:cNvSpPr>
          <p:nvPr>
            <p:ph type="dt" sz="half" idx="10"/>
          </p:nvPr>
        </p:nvSpPr>
        <p:spPr/>
        <p:txBody>
          <a:bodyPr/>
          <a:lstStyle/>
          <a:p>
            <a:fld id="{3C7D23FA-05C4-4CC1-B281-2F815585BC1C}" type="datetime1">
              <a:rPr lang="en-GB" noProof="0" smtClean="0"/>
              <a:t>07/06/2017</a:t>
            </a:fld>
            <a:endParaRPr lang="en-GB" noProof="0"/>
          </a:p>
        </p:txBody>
      </p:sp>
      <p:sp>
        <p:nvSpPr>
          <p:cNvPr id="8" name="Footer Placeholder 7"/>
          <p:cNvSpPr>
            <a:spLocks noGrp="1"/>
          </p:cNvSpPr>
          <p:nvPr>
            <p:ph type="ftr" sz="quarter" idx="11"/>
          </p:nvPr>
        </p:nvSpPr>
        <p:spPr/>
        <p:txBody>
          <a:bodyPr/>
          <a:lstStyle/>
          <a:p>
            <a:endParaRPr lang="en-GB" noProof="0"/>
          </a:p>
        </p:txBody>
      </p:sp>
      <p:sp>
        <p:nvSpPr>
          <p:cNvPr id="9" name="Slide Number Placeholder 8"/>
          <p:cNvSpPr>
            <a:spLocks noGrp="1"/>
          </p:cNvSpPr>
          <p:nvPr>
            <p:ph type="sldNum" sz="quarter" idx="12"/>
          </p:nvPr>
        </p:nvSpPr>
        <p:spPr/>
        <p:txBody>
          <a:bodyPr/>
          <a:lstStyle/>
          <a:p>
            <a:fld id="{551115BC-487E-4422-894C-CB7CD3E79223}" type="slidenum">
              <a:rPr lang="en-GB" noProof="0" smtClean="0"/>
              <a:t>‹#›</a:t>
            </a:fld>
            <a:endParaRPr lang="en-GB" noProof="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en-GB" noProof="0" smtClean="0"/>
              <a:t>07/06/2017</a:t>
            </a:fld>
            <a:endParaRPr lang="en-GB" noProof="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en-GB" noProof="0" smtClean="0"/>
              <a:t>‹#›</a:t>
            </a:fld>
            <a:endParaRPr lang="en-GB" noProof="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3548" y="2130697"/>
            <a:ext cx="8136904" cy="1470025"/>
          </a:xfrm>
        </p:spPr>
        <p:txBody>
          <a:bodyPr>
            <a:normAutofit/>
          </a:bodyPr>
          <a:lstStyle/>
          <a:p>
            <a:pPr algn="ctr"/>
            <a:r>
              <a:rPr lang="en-GB" sz="4000" dirty="0" smtClean="0"/>
              <a:t>Response to the BCM PDR recommendations</a:t>
            </a:r>
            <a:endParaRPr lang="en-GB" sz="4000" dirty="0"/>
          </a:p>
        </p:txBody>
      </p:sp>
      <p:sp>
        <p:nvSpPr>
          <p:cNvPr id="3" name="Subtitle 2"/>
          <p:cNvSpPr>
            <a:spLocks noGrp="1"/>
          </p:cNvSpPr>
          <p:nvPr>
            <p:ph type="subTitle" idx="1"/>
          </p:nvPr>
        </p:nvSpPr>
        <p:spPr/>
        <p:txBody>
          <a:bodyPr>
            <a:noAutofit/>
          </a:bodyPr>
          <a:lstStyle/>
          <a:p>
            <a:r>
              <a:rPr lang="en-GB" sz="2000" dirty="0" err="1" smtClean="0">
                <a:solidFill>
                  <a:schemeClr val="bg1"/>
                </a:solidFill>
              </a:rPr>
              <a:t>Hooman</a:t>
            </a:r>
            <a:r>
              <a:rPr lang="en-GB" sz="2000" dirty="0" smtClean="0">
                <a:solidFill>
                  <a:schemeClr val="bg1"/>
                </a:solidFill>
              </a:rPr>
              <a:t> </a:t>
            </a:r>
            <a:r>
              <a:rPr lang="en-GB" sz="2000" dirty="0" err="1" smtClean="0">
                <a:solidFill>
                  <a:schemeClr val="bg1"/>
                </a:solidFill>
              </a:rPr>
              <a:t>Hassanzadegan</a:t>
            </a:r>
            <a:endParaRPr lang="en-GB" sz="2000" dirty="0" smtClean="0">
              <a:solidFill>
                <a:schemeClr val="bg1"/>
              </a:solidFill>
            </a:endParaRPr>
          </a:p>
          <a:p>
            <a:r>
              <a:rPr lang="en-GB" sz="2000" dirty="0" smtClean="0">
                <a:solidFill>
                  <a:schemeClr val="bg1"/>
                </a:solidFill>
              </a:rPr>
              <a:t>ESS BI section</a:t>
            </a:r>
            <a:endParaRPr lang="en-GB" sz="2000" dirty="0">
              <a:solidFill>
                <a:schemeClr val="bg1"/>
              </a:solidFill>
            </a:endParaRPr>
          </a:p>
        </p:txBody>
      </p:sp>
      <p:sp>
        <p:nvSpPr>
          <p:cNvPr id="4" name="Rectangle 3"/>
          <p:cNvSpPr/>
          <p:nvPr/>
        </p:nvSpPr>
        <p:spPr>
          <a:xfrm>
            <a:off x="2286000" y="5949280"/>
            <a:ext cx="4572000" cy="523220"/>
          </a:xfrm>
          <a:prstGeom prst="rect">
            <a:avLst/>
          </a:prstGeom>
        </p:spPr>
        <p:txBody>
          <a:bodyPr>
            <a:spAutoFit/>
          </a:bodyPr>
          <a:lstStyle/>
          <a:p>
            <a:pPr algn="ctr"/>
            <a:r>
              <a:rPr lang="en-GB" sz="1400" dirty="0" smtClean="0">
                <a:solidFill>
                  <a:srgbClr val="FFFFFF"/>
                </a:solidFill>
              </a:rPr>
              <a:t>BCM CDR</a:t>
            </a:r>
            <a:r>
              <a:rPr lang="en-GB" sz="1400" dirty="0">
                <a:solidFill>
                  <a:srgbClr val="FFFFFF"/>
                </a:solidFill>
              </a:rPr>
              <a:t> </a:t>
            </a:r>
            <a:r>
              <a:rPr lang="en-GB" sz="1400" dirty="0" smtClean="0">
                <a:solidFill>
                  <a:srgbClr val="FFFFFF"/>
                </a:solidFill>
              </a:rPr>
              <a:t>meeting, ESS-Lund </a:t>
            </a:r>
          </a:p>
          <a:p>
            <a:pPr algn="ctr"/>
            <a:r>
              <a:rPr lang="en-GB" sz="1400" dirty="0" smtClean="0">
                <a:solidFill>
                  <a:srgbClr val="FFFFFF"/>
                </a:solidFill>
              </a:rPr>
              <a:t>12-13 June 2017</a:t>
            </a:r>
          </a:p>
        </p:txBody>
      </p:sp>
    </p:spTree>
    <p:extLst>
      <p:ext uri="{BB962C8B-B14F-4D97-AF65-F5344CB8AC3E}">
        <p14:creationId xmlns:p14="http://schemas.microsoft.com/office/powerpoint/2010/main" val="1394613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a:t>25- Define and document the FCT readout system.</a:t>
            </a:r>
            <a:r>
              <a:rPr lang="en-GB" sz="1600" dirty="0" smtClean="0">
                <a:solidFill>
                  <a:srgbClr val="0432FF"/>
                </a:solidFill>
              </a:rPr>
              <a:t> </a:t>
            </a:r>
            <a:endParaRPr lang="en-GB" sz="1600" dirty="0">
              <a:solidFill>
                <a:srgbClr val="0432FF"/>
              </a:solidFill>
            </a:endParaRPr>
          </a:p>
          <a:p>
            <a:pPr marL="400050" lvl="1" indent="0">
              <a:spcBef>
                <a:spcPts val="0"/>
              </a:spcBef>
              <a:buNone/>
            </a:pPr>
            <a:r>
              <a:rPr lang="en-GB" sz="1600" dirty="0" smtClean="0">
                <a:solidFill>
                  <a:srgbClr val="0432FF"/>
                </a:solidFill>
              </a:rPr>
              <a:t>It is foreseen to use either a commercial rack-mount oscilloscope, or the </a:t>
            </a:r>
            <a:r>
              <a:rPr lang="en-GB" sz="1600" dirty="0" err="1" smtClean="0">
                <a:solidFill>
                  <a:srgbClr val="0432FF"/>
                </a:solidFill>
              </a:rPr>
              <a:t>IOxOS</a:t>
            </a:r>
            <a:r>
              <a:rPr lang="en-GB" sz="1600" dirty="0" smtClean="0">
                <a:solidFill>
                  <a:srgbClr val="0432FF"/>
                </a:solidFill>
              </a:rPr>
              <a:t> AMC/RTM in combination with a fast FMC.  </a:t>
            </a:r>
          </a:p>
          <a:p>
            <a:pPr marL="0" lvl="0" indent="0">
              <a:spcBef>
                <a:spcPts val="0"/>
              </a:spcBef>
              <a:buNone/>
            </a:pPr>
            <a:endParaRPr lang="en-GB" sz="1600" dirty="0"/>
          </a:p>
          <a:p>
            <a:pPr marL="0" lvl="0" indent="0">
              <a:spcBef>
                <a:spcPts val="0"/>
              </a:spcBef>
              <a:buNone/>
            </a:pPr>
            <a:r>
              <a:rPr lang="en-GB" sz="1600" dirty="0"/>
              <a:t>26- Consider effect of failing FE power supply.</a:t>
            </a:r>
            <a:endParaRPr lang="en-GB" sz="1600" dirty="0" smtClean="0"/>
          </a:p>
          <a:p>
            <a:pPr marL="400050" lvl="1" indent="0">
              <a:spcBef>
                <a:spcPts val="0"/>
              </a:spcBef>
              <a:buNone/>
            </a:pPr>
            <a:r>
              <a:rPr lang="en-GB" sz="1600" dirty="0" smtClean="0">
                <a:solidFill>
                  <a:srgbClr val="0432FF"/>
                </a:solidFill>
              </a:rPr>
              <a:t>This has been considered in the updated design. It is foreseen to use a redundant power source for the </a:t>
            </a:r>
            <a:r>
              <a:rPr lang="en-GB" sz="1600" dirty="0" err="1" smtClean="0">
                <a:solidFill>
                  <a:srgbClr val="0432FF"/>
                </a:solidFill>
              </a:rPr>
              <a:t>Bergoz</a:t>
            </a:r>
            <a:r>
              <a:rPr lang="en-GB" sz="1600" dirty="0" smtClean="0">
                <a:solidFill>
                  <a:srgbClr val="0432FF"/>
                </a:solidFill>
              </a:rPr>
              <a:t> FE.</a:t>
            </a:r>
            <a:endParaRPr lang="en-GB" sz="1600" dirty="0">
              <a:solidFill>
                <a:srgbClr val="0432FF"/>
              </a:solidFill>
            </a:endParaRPr>
          </a:p>
          <a:p>
            <a:pPr marL="400050" lvl="1" indent="0">
              <a:spcBef>
                <a:spcPts val="0"/>
              </a:spcBef>
              <a:buNone/>
            </a:pPr>
            <a:endParaRPr lang="en-GB" sz="1600" dirty="0">
              <a:solidFill>
                <a:srgbClr val="0432FF"/>
              </a:solidFill>
            </a:endParaRPr>
          </a:p>
          <a:p>
            <a:pPr marL="0" lvl="0" indent="0">
              <a:spcBef>
                <a:spcPts val="0"/>
              </a:spcBef>
              <a:buNone/>
            </a:pPr>
            <a:r>
              <a:rPr lang="en-GB" sz="1600" dirty="0" smtClean="0"/>
              <a:t>27</a:t>
            </a:r>
            <a:r>
              <a:rPr lang="en-GB" sz="1600" dirty="0"/>
              <a:t>. Resolve situation with Polish in-kind, and if needed find </a:t>
            </a:r>
            <a:r>
              <a:rPr lang="en-GB" sz="1600" dirty="0" smtClean="0"/>
              <a:t>alternative.</a:t>
            </a:r>
          </a:p>
          <a:p>
            <a:pPr marL="400050" lvl="1" indent="0">
              <a:spcBef>
                <a:spcPts val="0"/>
              </a:spcBef>
              <a:buNone/>
            </a:pPr>
            <a:r>
              <a:rPr lang="en-GB" sz="1600" dirty="0" smtClean="0">
                <a:solidFill>
                  <a:srgbClr val="0432FF"/>
                </a:solidFill>
              </a:rPr>
              <a:t>Based on some recent discussions, the Polish contribution to the BCM system can be in-kind. A collaboration agreement between ESS and WUT is close to being signed by both parties (if not signed yet). Polish contribution to the BCM project will be described in a technical annex that will be amended to the collaboration agreement.   </a:t>
            </a:r>
          </a:p>
          <a:p>
            <a:pPr marL="400050" lvl="1" indent="0">
              <a:spcBef>
                <a:spcPts val="0"/>
              </a:spcBef>
              <a:buNone/>
            </a:pPr>
            <a:endParaRPr lang="en-GB" sz="1600" dirty="0" smtClean="0">
              <a:solidFill>
                <a:srgbClr val="0432FF"/>
              </a:solidFill>
            </a:endParaRPr>
          </a:p>
          <a:p>
            <a:pPr marL="0" lvl="0" indent="0">
              <a:spcBef>
                <a:spcPts val="0"/>
              </a:spcBef>
              <a:buNone/>
            </a:pPr>
            <a:r>
              <a:rPr lang="en-GB" sz="1600" dirty="0" smtClean="0"/>
              <a:t>28</a:t>
            </a:r>
            <a:r>
              <a:rPr lang="en-GB" sz="1600" dirty="0"/>
              <a:t>. Resolve possible use of FMC differential </a:t>
            </a:r>
            <a:r>
              <a:rPr lang="en-GB" sz="1600" dirty="0" smtClean="0"/>
              <a:t>receiver.</a:t>
            </a:r>
            <a:endParaRPr lang="en-GB" sz="1600" dirty="0"/>
          </a:p>
          <a:p>
            <a:pPr marL="400050" lvl="1" indent="0">
              <a:spcBef>
                <a:spcPts val="0"/>
              </a:spcBef>
              <a:buNone/>
            </a:pPr>
            <a:r>
              <a:rPr lang="en-GB" sz="1600" dirty="0" smtClean="0">
                <a:solidFill>
                  <a:srgbClr val="0432FF"/>
                </a:solidFill>
              </a:rPr>
              <a:t>The use of FMC differential receiver (in combination with a customized differential driver at the ACCT-E output) is being considered as a backup solution, or as a future modifications. It is planned to prototype and test the differential link through an external collaboration (possibly with the Polish).</a:t>
            </a:r>
            <a:endParaRPr lang="en-GB" sz="1600" dirty="0">
              <a:solidFill>
                <a:srgbClr val="0432FF"/>
              </a:solidFill>
            </a:endParaRPr>
          </a:p>
          <a:p>
            <a:pPr marL="400050" lvl="1" indent="0">
              <a:spcBef>
                <a:spcPts val="0"/>
              </a:spcBef>
              <a:buNone/>
            </a:pPr>
            <a:endParaRPr lang="en-GB" sz="1600" dirty="0">
              <a:solidFill>
                <a:srgbClr val="0432FF"/>
              </a:solidFill>
            </a:endParaRPr>
          </a:p>
          <a:p>
            <a:pPr marL="400050" lvl="1" indent="0">
              <a:spcBef>
                <a:spcPts val="0"/>
              </a:spcBef>
              <a:buNone/>
            </a:pP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10</a:t>
            </a:fld>
            <a:endParaRPr lang="en-GB" dirty="0"/>
          </a:p>
        </p:txBody>
      </p:sp>
    </p:spTree>
    <p:extLst>
      <p:ext uri="{BB962C8B-B14F-4D97-AF65-F5344CB8AC3E}">
        <p14:creationId xmlns:p14="http://schemas.microsoft.com/office/powerpoint/2010/main" val="1983647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a:t>29- Refine the functionality definition of the firmware (including which comparisons and thresholds to use</a:t>
            </a:r>
            <a:r>
              <a:rPr lang="en-GB" sz="1600" dirty="0" smtClean="0"/>
              <a:t>).</a:t>
            </a:r>
            <a:r>
              <a:rPr lang="en-GB" sz="1600" dirty="0" smtClean="0">
                <a:solidFill>
                  <a:srgbClr val="0432FF"/>
                </a:solidFill>
              </a:rPr>
              <a:t> </a:t>
            </a:r>
            <a:endParaRPr lang="en-GB" sz="1600" dirty="0">
              <a:solidFill>
                <a:srgbClr val="0432FF"/>
              </a:solidFill>
            </a:endParaRPr>
          </a:p>
          <a:p>
            <a:pPr marL="400050" lvl="1" indent="0">
              <a:spcBef>
                <a:spcPts val="0"/>
              </a:spcBef>
              <a:buNone/>
            </a:pPr>
            <a:r>
              <a:rPr lang="en-GB" sz="1600" dirty="0" smtClean="0">
                <a:solidFill>
                  <a:srgbClr val="0432FF"/>
                </a:solidFill>
              </a:rPr>
              <a:t>This is specified in details in the “</a:t>
            </a:r>
            <a:r>
              <a:rPr lang="en-US" sz="1600" dirty="0">
                <a:solidFill>
                  <a:srgbClr val="0432FF"/>
                </a:solidFill>
              </a:rPr>
              <a:t>LEBT ACCT “Pre-version” firmware and software </a:t>
            </a:r>
            <a:r>
              <a:rPr lang="en-US" sz="1600" dirty="0" smtClean="0">
                <a:solidFill>
                  <a:srgbClr val="0432FF"/>
                </a:solidFill>
              </a:rPr>
              <a:t>requirements</a:t>
            </a:r>
            <a:r>
              <a:rPr lang="en-GB" sz="1600" dirty="0" smtClean="0">
                <a:solidFill>
                  <a:srgbClr val="0432FF"/>
                </a:solidFill>
              </a:rPr>
              <a:t>” and the “</a:t>
            </a:r>
            <a:r>
              <a:rPr lang="en-US" sz="1600" dirty="0">
                <a:solidFill>
                  <a:srgbClr val="0432FF"/>
                </a:solidFill>
              </a:rPr>
              <a:t>LEBT upgrade ACCT firmware and software </a:t>
            </a:r>
            <a:r>
              <a:rPr lang="en-US" sz="1600" dirty="0" smtClean="0">
                <a:solidFill>
                  <a:srgbClr val="0432FF"/>
                </a:solidFill>
              </a:rPr>
              <a:t>specifications</a:t>
            </a:r>
            <a:r>
              <a:rPr lang="en-GB" sz="1600" dirty="0" smtClean="0">
                <a:solidFill>
                  <a:srgbClr val="0432FF"/>
                </a:solidFill>
              </a:rPr>
              <a:t>”. </a:t>
            </a:r>
          </a:p>
          <a:p>
            <a:pPr marL="0" lvl="0" indent="0">
              <a:spcBef>
                <a:spcPts val="0"/>
              </a:spcBef>
              <a:buNone/>
            </a:pPr>
            <a:endParaRPr lang="en-GB" sz="1600" dirty="0"/>
          </a:p>
          <a:p>
            <a:pPr marL="0" lvl="0" indent="0">
              <a:spcBef>
                <a:spcPts val="0"/>
              </a:spcBef>
              <a:buNone/>
            </a:pPr>
            <a:r>
              <a:rPr lang="en-GB" sz="1600" dirty="0"/>
              <a:t>30- Foresee a sandbox/test stand in place to allow the testing of functionality and advanced feature without disrupting the existing protection </a:t>
            </a:r>
            <a:r>
              <a:rPr lang="en-GB" sz="1600" dirty="0" smtClean="0"/>
              <a:t>systems.</a:t>
            </a:r>
          </a:p>
          <a:p>
            <a:pPr marL="400050" lvl="1" indent="0">
              <a:spcBef>
                <a:spcPts val="0"/>
              </a:spcBef>
              <a:buNone/>
            </a:pPr>
            <a:r>
              <a:rPr lang="en-GB" sz="1600" dirty="0" smtClean="0">
                <a:solidFill>
                  <a:srgbClr val="0432FF"/>
                </a:solidFill>
              </a:rPr>
              <a:t>An ACCT test stand has been made at the BCM lab (see page 26 of the presentation on BCM electronics and cables).</a:t>
            </a:r>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0432FF"/>
                </a:solidFill>
              </a:rPr>
              <a:t>A more advanced test stand is foreseen for system test and verification before final installations (see presentation by C. </a:t>
            </a:r>
            <a:r>
              <a:rPr lang="en-GB" sz="1600" dirty="0" err="1" smtClean="0">
                <a:solidFill>
                  <a:srgbClr val="0432FF"/>
                </a:solidFill>
              </a:rPr>
              <a:t>Derrez</a:t>
            </a:r>
            <a:r>
              <a:rPr lang="en-GB" sz="1600" dirty="0" smtClean="0">
                <a:solidFill>
                  <a:srgbClr val="0432FF"/>
                </a:solidFill>
              </a:rPr>
              <a:t>).</a:t>
            </a:r>
            <a:endParaRPr lang="en-GB" sz="1600" dirty="0">
              <a:solidFill>
                <a:srgbClr val="0432FF"/>
              </a:solidFill>
            </a:endParaRPr>
          </a:p>
          <a:p>
            <a:pPr marL="400050" lvl="1" indent="0">
              <a:spcBef>
                <a:spcPts val="0"/>
              </a:spcBef>
              <a:buNone/>
            </a:pPr>
            <a:endParaRPr lang="en-GB" sz="1600" dirty="0">
              <a:solidFill>
                <a:srgbClr val="0432FF"/>
              </a:solidFill>
            </a:endParaRPr>
          </a:p>
          <a:p>
            <a:pPr marL="0" lvl="0" indent="0">
              <a:spcBef>
                <a:spcPts val="0"/>
              </a:spcBef>
              <a:buNone/>
            </a:pPr>
            <a:r>
              <a:rPr lang="en-GB" sz="1600" dirty="0" smtClean="0"/>
              <a:t>31- </a:t>
            </a:r>
            <a:r>
              <a:rPr lang="en-GB" sz="1600" dirty="0"/>
              <a:t>Confirm existence and length of optical </a:t>
            </a:r>
            <a:r>
              <a:rPr lang="en-GB" sz="1600" dirty="0" smtClean="0"/>
              <a:t>links.</a:t>
            </a:r>
          </a:p>
          <a:p>
            <a:pPr marL="0" lvl="0" indent="0">
              <a:spcBef>
                <a:spcPts val="0"/>
              </a:spcBef>
              <a:buNone/>
            </a:pPr>
            <a:endParaRPr lang="en-GB" sz="1600" dirty="0"/>
          </a:p>
          <a:p>
            <a:pPr marL="0" lvl="0" indent="0">
              <a:spcBef>
                <a:spcPts val="0"/>
              </a:spcBef>
              <a:buNone/>
            </a:pPr>
            <a:r>
              <a:rPr lang="en-GB" sz="1600" dirty="0"/>
              <a:t>32- Design and implement optical data transmission protocol (if needed)</a:t>
            </a:r>
            <a:endParaRPr lang="en-GB" sz="1600" dirty="0" smtClean="0"/>
          </a:p>
          <a:p>
            <a:pPr marL="400050" lvl="1" indent="0">
              <a:spcBef>
                <a:spcPts val="0"/>
              </a:spcBef>
              <a:buNone/>
            </a:pPr>
            <a:r>
              <a:rPr lang="en-GB" sz="1600" dirty="0" smtClean="0">
                <a:solidFill>
                  <a:srgbClr val="0432FF"/>
                </a:solidFill>
              </a:rPr>
              <a:t>Optical link will be needed for crate-to-crate data transfer. Implementation work (in-house) is expected to start soon.</a:t>
            </a:r>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0432FF"/>
                </a:solidFill>
              </a:rPr>
              <a:t>More details are given in the presentation by M. Donna.</a:t>
            </a:r>
          </a:p>
          <a:p>
            <a:pPr marL="400050" lvl="1" indent="0">
              <a:spcBef>
                <a:spcPts val="0"/>
              </a:spcBef>
              <a:buNone/>
            </a:pPr>
            <a:endParaRPr lang="en-GB" sz="1600" dirty="0">
              <a:solidFill>
                <a:srgbClr val="0432FF"/>
              </a:solidFill>
            </a:endParaRPr>
          </a:p>
          <a:p>
            <a:pPr marL="400050" lvl="1" indent="0">
              <a:spcBef>
                <a:spcPts val="0"/>
              </a:spcBef>
              <a:buNone/>
            </a:pP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11</a:t>
            </a:fld>
            <a:endParaRPr lang="en-GB" dirty="0"/>
          </a:p>
        </p:txBody>
      </p:sp>
    </p:spTree>
    <p:extLst>
      <p:ext uri="{BB962C8B-B14F-4D97-AF65-F5344CB8AC3E}">
        <p14:creationId xmlns:p14="http://schemas.microsoft.com/office/powerpoint/2010/main" val="1642935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a:t>33- Maintainability in the design to compare current between any differential pairs of </a:t>
            </a:r>
            <a:r>
              <a:rPr lang="en-GB" sz="1600" dirty="0" err="1"/>
              <a:t>ACCTs.</a:t>
            </a:r>
            <a:r>
              <a:rPr lang="en-GB" sz="1600" dirty="0" smtClean="0">
                <a:solidFill>
                  <a:srgbClr val="0432FF"/>
                </a:solidFill>
              </a:rPr>
              <a:t> </a:t>
            </a:r>
            <a:endParaRPr lang="en-GB" sz="1600" dirty="0">
              <a:solidFill>
                <a:srgbClr val="0432FF"/>
              </a:solidFill>
            </a:endParaRPr>
          </a:p>
          <a:p>
            <a:pPr marL="400050" lvl="1" indent="0">
              <a:spcBef>
                <a:spcPts val="0"/>
              </a:spcBef>
              <a:buNone/>
            </a:pPr>
            <a:r>
              <a:rPr lang="en-US" sz="1600" dirty="0" smtClean="0">
                <a:solidFill>
                  <a:srgbClr val="0432FF"/>
                </a:solidFill>
              </a:rPr>
              <a:t>This is foreseen in the next version of the FW that will also include the optical link. </a:t>
            </a:r>
            <a:endParaRPr lang="en-GB" sz="1600" dirty="0" smtClean="0">
              <a:solidFill>
                <a:srgbClr val="0432FF"/>
              </a:solidFill>
            </a:endParaRPr>
          </a:p>
          <a:p>
            <a:pPr marL="0" lvl="0" indent="0">
              <a:spcBef>
                <a:spcPts val="0"/>
              </a:spcBef>
              <a:buNone/>
            </a:pPr>
            <a:endParaRPr lang="en-GB" sz="1600" dirty="0"/>
          </a:p>
          <a:p>
            <a:pPr marL="0" lvl="0" indent="0">
              <a:spcBef>
                <a:spcPts val="0"/>
              </a:spcBef>
              <a:buNone/>
            </a:pPr>
            <a:r>
              <a:rPr lang="en-GB" sz="1600" dirty="0"/>
              <a:t>34- Confirm use of AD racks in target building (GSA). Routing the signal from GSA to Klystron gallery needs </a:t>
            </a:r>
            <a:r>
              <a:rPr lang="en-GB" sz="1600" dirty="0" smtClean="0"/>
              <a:t>attention.</a:t>
            </a:r>
          </a:p>
          <a:p>
            <a:pPr marL="400050" lvl="1" indent="0">
              <a:spcBef>
                <a:spcPts val="0"/>
              </a:spcBef>
              <a:buNone/>
            </a:pPr>
            <a:r>
              <a:rPr lang="en-GB" sz="1600" dirty="0" smtClean="0">
                <a:solidFill>
                  <a:srgbClr val="0432FF"/>
                </a:solidFill>
              </a:rPr>
              <a:t>It is foreseen to use long cables in the tunnel for routing the HEBT/A2T/</a:t>
            </a:r>
            <a:r>
              <a:rPr lang="en-GB" sz="1600" dirty="0" err="1" smtClean="0">
                <a:solidFill>
                  <a:srgbClr val="0432FF"/>
                </a:solidFill>
              </a:rPr>
              <a:t>DmpL</a:t>
            </a:r>
            <a:r>
              <a:rPr lang="en-GB" sz="1600" dirty="0" smtClean="0">
                <a:solidFill>
                  <a:srgbClr val="0432FF"/>
                </a:solidFill>
              </a:rPr>
              <a:t> BCM signals to the target building. </a:t>
            </a:r>
          </a:p>
          <a:p>
            <a:pPr marL="400050" lvl="1" indent="0">
              <a:spcBef>
                <a:spcPts val="0"/>
              </a:spcBef>
              <a:buNone/>
            </a:pPr>
            <a:endParaRPr lang="en-GB" sz="1600" dirty="0">
              <a:solidFill>
                <a:srgbClr val="0432FF"/>
              </a:solidFill>
            </a:endParaRPr>
          </a:p>
          <a:p>
            <a:pPr marL="0" lvl="0" indent="0">
              <a:spcBef>
                <a:spcPts val="0"/>
              </a:spcBef>
              <a:buNone/>
            </a:pPr>
            <a:r>
              <a:rPr lang="en-GB" sz="1600" dirty="0"/>
              <a:t>35- Define and document the Firmware algorithms (e.g. droop filter reset mechanism. Be careful about infinite memory</a:t>
            </a:r>
            <a:r>
              <a:rPr lang="en-GB" sz="1600" dirty="0" smtClean="0"/>
              <a:t>.)</a:t>
            </a:r>
          </a:p>
          <a:p>
            <a:pPr marL="400050" lvl="1" indent="0">
              <a:spcBef>
                <a:spcPts val="0"/>
              </a:spcBef>
              <a:buNone/>
            </a:pPr>
            <a:r>
              <a:rPr lang="en-GB" sz="1600" dirty="0" smtClean="0">
                <a:solidFill>
                  <a:srgbClr val="0432FF"/>
                </a:solidFill>
              </a:rPr>
              <a:t>FW algorithms (including droop compensation) has already been implemented, tested and verified. </a:t>
            </a:r>
            <a:endParaRPr lang="en-GB" sz="1600" dirty="0">
              <a:solidFill>
                <a:srgbClr val="0432FF"/>
              </a:solidFill>
            </a:endParaRPr>
          </a:p>
          <a:p>
            <a:pPr marL="0" lvl="0" indent="0">
              <a:spcBef>
                <a:spcPts val="0"/>
              </a:spcBef>
              <a:buNone/>
            </a:pPr>
            <a:endParaRPr lang="en-GB" sz="1600" dirty="0"/>
          </a:p>
          <a:p>
            <a:pPr marL="0" lvl="0" indent="0">
              <a:spcBef>
                <a:spcPts val="0"/>
              </a:spcBef>
              <a:buNone/>
            </a:pPr>
            <a:r>
              <a:rPr lang="en-GB" sz="1600" dirty="0"/>
              <a:t>36- Define how many input channels can be handled by a single FPGA, given the required features (e.g. previous pulse to current pulse comparison </a:t>
            </a:r>
            <a:r>
              <a:rPr lang="en-GB" sz="1600" dirty="0" smtClean="0"/>
              <a:t>requires </a:t>
            </a:r>
            <a:r>
              <a:rPr lang="en-GB" sz="1600" dirty="0"/>
              <a:t>additional memory resources).</a:t>
            </a:r>
            <a:endParaRPr lang="en-GB" sz="1600" dirty="0" smtClean="0"/>
          </a:p>
          <a:p>
            <a:pPr marL="400050" lvl="1" indent="0">
              <a:spcBef>
                <a:spcPts val="0"/>
              </a:spcBef>
              <a:buNone/>
            </a:pPr>
            <a:r>
              <a:rPr lang="en-GB" sz="1600" dirty="0" smtClean="0">
                <a:solidFill>
                  <a:srgbClr val="0432FF"/>
                </a:solidFill>
              </a:rPr>
              <a:t>The latest FW supports up to 10 input channels. </a:t>
            </a:r>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0432FF"/>
                </a:solidFill>
              </a:rPr>
              <a:t>Memory resources are being used efficiently by data decimating without limiting the BW. </a:t>
            </a:r>
          </a:p>
          <a:p>
            <a:pPr marL="400050" lvl="1" indent="0">
              <a:spcBef>
                <a:spcPts val="0"/>
              </a:spcBef>
              <a:buNone/>
            </a:pPr>
            <a:endParaRPr lang="en-GB" sz="1600" dirty="0">
              <a:solidFill>
                <a:srgbClr val="0432FF"/>
              </a:solidFill>
            </a:endParaRPr>
          </a:p>
          <a:p>
            <a:pPr marL="400050" lvl="1" indent="0">
              <a:spcBef>
                <a:spcPts val="0"/>
              </a:spcBef>
              <a:buNone/>
            </a:pP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12</a:t>
            </a:fld>
            <a:endParaRPr lang="en-GB" dirty="0"/>
          </a:p>
        </p:txBody>
      </p:sp>
    </p:spTree>
    <p:extLst>
      <p:ext uri="{BB962C8B-B14F-4D97-AF65-F5344CB8AC3E}">
        <p14:creationId xmlns:p14="http://schemas.microsoft.com/office/powerpoint/2010/main" val="320631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a:t>37- Clarify the use and reliance on timing trigger and </a:t>
            </a:r>
            <a:r>
              <a:rPr lang="en-GB" sz="1600" dirty="0" smtClean="0"/>
              <a:t>clock.</a:t>
            </a:r>
            <a:endParaRPr lang="en-GB" sz="1600" dirty="0"/>
          </a:p>
          <a:p>
            <a:pPr marL="400050" lvl="1" indent="0">
              <a:buNone/>
            </a:pPr>
            <a:r>
              <a:rPr lang="en-GB" sz="1600" dirty="0" smtClean="0">
                <a:solidFill>
                  <a:srgbClr val="0432FF"/>
                </a:solidFill>
              </a:rPr>
              <a:t>T</a:t>
            </a:r>
            <a:r>
              <a:rPr lang="en-US" sz="1600" dirty="0" err="1" smtClean="0">
                <a:solidFill>
                  <a:srgbClr val="0432FF"/>
                </a:solidFill>
              </a:rPr>
              <a:t>hese</a:t>
            </a:r>
            <a:r>
              <a:rPr lang="en-US" sz="1600" dirty="0" smtClean="0">
                <a:solidFill>
                  <a:srgbClr val="0432FF"/>
                </a:solidFill>
              </a:rPr>
              <a:t> requirements are defined in the technical note entitled “</a:t>
            </a:r>
            <a:r>
              <a:rPr lang="en-US" sz="1600" dirty="0">
                <a:solidFill>
                  <a:srgbClr val="0432FF"/>
                </a:solidFill>
              </a:rPr>
              <a:t>Requirements on the MRF external trigger for the ESS </a:t>
            </a:r>
            <a:r>
              <a:rPr lang="en-US" sz="1600" dirty="0" smtClean="0">
                <a:solidFill>
                  <a:srgbClr val="0432FF"/>
                </a:solidFill>
              </a:rPr>
              <a:t>BCM system”.</a:t>
            </a:r>
            <a:endParaRPr lang="en-GB" sz="1600" dirty="0" smtClean="0">
              <a:solidFill>
                <a:srgbClr val="0432FF"/>
              </a:solidFill>
            </a:endParaRPr>
          </a:p>
          <a:p>
            <a:pPr marL="0" lvl="0" indent="0">
              <a:spcBef>
                <a:spcPts val="0"/>
              </a:spcBef>
              <a:buNone/>
            </a:pPr>
            <a:endParaRPr lang="en-GB" sz="1600" dirty="0"/>
          </a:p>
          <a:p>
            <a:pPr marL="0" lvl="0" indent="0">
              <a:spcBef>
                <a:spcPts val="0"/>
              </a:spcBef>
              <a:buNone/>
            </a:pPr>
            <a:r>
              <a:rPr lang="en-GB" sz="1600" dirty="0"/>
              <a:t>38- Update the plan and budget given recent </a:t>
            </a:r>
            <a:r>
              <a:rPr lang="en-GB" sz="1600" dirty="0" smtClean="0"/>
              <a:t>changes.</a:t>
            </a:r>
          </a:p>
          <a:p>
            <a:pPr marL="400050" lvl="1" indent="0">
              <a:spcBef>
                <a:spcPts val="0"/>
              </a:spcBef>
              <a:buNone/>
            </a:pPr>
            <a:r>
              <a:rPr lang="en-GB" sz="1600" dirty="0" smtClean="0">
                <a:solidFill>
                  <a:srgbClr val="0432FF"/>
                </a:solidFill>
              </a:rPr>
              <a:t>See updated planning (Oct. 2016). </a:t>
            </a:r>
          </a:p>
          <a:p>
            <a:pPr marL="400050" lvl="1" indent="0">
              <a:spcBef>
                <a:spcPts val="0"/>
              </a:spcBef>
              <a:buNone/>
            </a:pPr>
            <a:endParaRPr lang="en-GB" sz="1600" dirty="0">
              <a:solidFill>
                <a:srgbClr val="0432FF"/>
              </a:solidFill>
            </a:endParaRPr>
          </a:p>
          <a:p>
            <a:pPr marL="0" lvl="0" indent="0">
              <a:spcBef>
                <a:spcPts val="0"/>
              </a:spcBef>
              <a:buNone/>
            </a:pPr>
            <a:r>
              <a:rPr lang="en-GB" sz="1600" dirty="0"/>
              <a:t>39- Resolve protocol for beam and machine modes transmission. </a:t>
            </a:r>
            <a:endParaRPr lang="en-GB" sz="1600" dirty="0" smtClean="0"/>
          </a:p>
          <a:p>
            <a:pPr marL="400050" lvl="1" indent="0">
              <a:spcBef>
                <a:spcPts val="0"/>
              </a:spcBef>
              <a:buNone/>
            </a:pPr>
            <a:r>
              <a:rPr lang="en-GB" sz="1600" dirty="0" smtClean="0">
                <a:solidFill>
                  <a:srgbClr val="C00000"/>
                </a:solidFill>
              </a:rPr>
              <a:t>Also recommendation no. 11: This </a:t>
            </a:r>
            <a:r>
              <a:rPr lang="en-GB" sz="1600" dirty="0">
                <a:solidFill>
                  <a:srgbClr val="C00000"/>
                </a:solidFill>
              </a:rPr>
              <a:t>will be a common interface </a:t>
            </a:r>
            <a:r>
              <a:rPr lang="en-GB" sz="1600" dirty="0" smtClean="0">
                <a:solidFill>
                  <a:srgbClr val="C00000"/>
                </a:solidFill>
              </a:rPr>
              <a:t>for </a:t>
            </a:r>
            <a:r>
              <a:rPr lang="en-GB" sz="1600" dirty="0">
                <a:solidFill>
                  <a:srgbClr val="C00000"/>
                </a:solidFill>
              </a:rPr>
              <a:t>many systems at </a:t>
            </a:r>
            <a:r>
              <a:rPr lang="en-GB" sz="1600" dirty="0" smtClean="0">
                <a:solidFill>
                  <a:srgbClr val="C00000"/>
                </a:solidFill>
              </a:rPr>
              <a:t>ESS. ICS is the main stakeholder. </a:t>
            </a:r>
            <a:r>
              <a:rPr lang="en-GB" sz="1600" dirty="0">
                <a:solidFill>
                  <a:srgbClr val="C00000"/>
                </a:solidFill>
              </a:rPr>
              <a:t>Preliminary discussions have already started. </a:t>
            </a:r>
          </a:p>
          <a:p>
            <a:pPr marL="0" lvl="0" indent="0">
              <a:spcBef>
                <a:spcPts val="0"/>
              </a:spcBef>
              <a:buNone/>
            </a:pPr>
            <a:endParaRPr lang="en-GB" sz="1600" dirty="0"/>
          </a:p>
          <a:p>
            <a:pPr marL="0" lvl="0" indent="0">
              <a:spcBef>
                <a:spcPts val="0"/>
              </a:spcBef>
              <a:buNone/>
            </a:pPr>
            <a:r>
              <a:rPr lang="en-GB" sz="1600" dirty="0"/>
              <a:t>40- Define acceptance </a:t>
            </a:r>
            <a:r>
              <a:rPr lang="en-GB" sz="1600" dirty="0" smtClean="0"/>
              <a:t>test.</a:t>
            </a:r>
          </a:p>
          <a:p>
            <a:pPr marL="400050" lvl="1" indent="0">
              <a:spcBef>
                <a:spcPts val="0"/>
              </a:spcBef>
              <a:buNone/>
            </a:pPr>
            <a:r>
              <a:rPr lang="en-GB" sz="1600" dirty="0" smtClean="0">
                <a:solidFill>
                  <a:srgbClr val="0432FF"/>
                </a:solidFill>
              </a:rPr>
              <a:t>Acceptance tests for the FW, SW and customized HW are defined in the </a:t>
            </a:r>
            <a:r>
              <a:rPr lang="en-GB" sz="1600" dirty="0">
                <a:solidFill>
                  <a:srgbClr val="0432FF"/>
                </a:solidFill>
              </a:rPr>
              <a:t>“</a:t>
            </a:r>
            <a:r>
              <a:rPr lang="en-US" sz="1600" dirty="0">
                <a:solidFill>
                  <a:srgbClr val="0432FF"/>
                </a:solidFill>
              </a:rPr>
              <a:t>LEBT upgrade ACCT firmware and software specifications</a:t>
            </a:r>
            <a:r>
              <a:rPr lang="en-GB" sz="1600" dirty="0" smtClean="0">
                <a:solidFill>
                  <a:srgbClr val="0432FF"/>
                </a:solidFill>
              </a:rPr>
              <a:t>” document.</a:t>
            </a:r>
            <a:endParaRPr lang="en-GB" sz="1600" dirty="0">
              <a:solidFill>
                <a:srgbClr val="0432FF"/>
              </a:solidFill>
            </a:endParaRPr>
          </a:p>
          <a:p>
            <a:pPr marL="400050" lvl="1" indent="0">
              <a:spcBef>
                <a:spcPts val="0"/>
              </a:spcBef>
              <a:buNone/>
            </a:pPr>
            <a:endParaRPr lang="en-GB" sz="1600" dirty="0">
              <a:solidFill>
                <a:srgbClr val="0432FF"/>
              </a:solidFill>
            </a:endParaRPr>
          </a:p>
          <a:p>
            <a:pPr marL="0" lvl="0" indent="0">
              <a:spcBef>
                <a:spcPts val="0"/>
              </a:spcBef>
              <a:buNone/>
            </a:pPr>
            <a:r>
              <a:rPr lang="en-GB" sz="1600" dirty="0"/>
              <a:t>41- Define spares and operation and obsolescence </a:t>
            </a:r>
            <a:r>
              <a:rPr lang="en-GB" sz="1600" dirty="0" smtClean="0"/>
              <a:t>strategy.</a:t>
            </a:r>
            <a:endParaRPr lang="en-GB" sz="1600" dirty="0"/>
          </a:p>
          <a:p>
            <a:pPr marL="400050" lvl="1" indent="0">
              <a:spcBef>
                <a:spcPts val="0"/>
              </a:spcBef>
              <a:buNone/>
            </a:pPr>
            <a:r>
              <a:rPr lang="en-GB" sz="1600" dirty="0" smtClean="0">
                <a:solidFill>
                  <a:srgbClr val="0432FF"/>
                </a:solidFill>
              </a:rPr>
              <a:t>It is foreseen to include &gt;= 20% spares.</a:t>
            </a:r>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C00000"/>
                </a:solidFill>
              </a:rPr>
              <a:t>Obsolescence strategy will be defined at a later stage.</a:t>
            </a:r>
            <a:endParaRPr lang="en-GB" sz="1600" dirty="0">
              <a:solidFill>
                <a:srgbClr val="C00000"/>
              </a:solidFill>
            </a:endParaRPr>
          </a:p>
          <a:p>
            <a:pPr marL="400050" lvl="1" indent="0">
              <a:spcBef>
                <a:spcPts val="0"/>
              </a:spcBef>
              <a:buNone/>
            </a:pP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13</a:t>
            </a:fld>
            <a:endParaRPr lang="en-GB" dirty="0"/>
          </a:p>
        </p:txBody>
      </p:sp>
    </p:spTree>
    <p:extLst>
      <p:ext uri="{BB962C8B-B14F-4D97-AF65-F5344CB8AC3E}">
        <p14:creationId xmlns:p14="http://schemas.microsoft.com/office/powerpoint/2010/main" val="801549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a:t>42- Make a detailed reliability </a:t>
            </a:r>
            <a:r>
              <a:rPr lang="en-GB" sz="1600" dirty="0" smtClean="0"/>
              <a:t>study.</a:t>
            </a:r>
            <a:endParaRPr lang="en-GB" sz="1600" dirty="0"/>
          </a:p>
          <a:p>
            <a:pPr marL="400050" lvl="1" indent="0">
              <a:buNone/>
            </a:pPr>
            <a:r>
              <a:rPr lang="en-GB" sz="1600" dirty="0" smtClean="0">
                <a:solidFill>
                  <a:srgbClr val="C00000"/>
                </a:solidFill>
              </a:rPr>
              <a:t>T</a:t>
            </a:r>
            <a:r>
              <a:rPr lang="en-US" sz="1600" dirty="0" smtClean="0">
                <a:solidFill>
                  <a:srgbClr val="C00000"/>
                </a:solidFill>
              </a:rPr>
              <a:t>his is being done by the ICS</a:t>
            </a:r>
            <a:r>
              <a:rPr lang="en-US" sz="1600" dirty="0" smtClean="0">
                <a:solidFill>
                  <a:srgbClr val="C00000"/>
                </a:solidFill>
              </a:rPr>
              <a:t>. Also, see the presentation on system reliability.</a:t>
            </a:r>
            <a:endParaRPr lang="en-GB" sz="1600" dirty="0" smtClean="0">
              <a:solidFill>
                <a:srgbClr val="C00000"/>
              </a:solidFill>
            </a:endParaRPr>
          </a:p>
          <a:p>
            <a:pPr marL="0" lvl="0" indent="0">
              <a:spcBef>
                <a:spcPts val="0"/>
              </a:spcBef>
              <a:buNone/>
            </a:pPr>
            <a:endParaRPr lang="en-GB" sz="1600" dirty="0"/>
          </a:p>
          <a:p>
            <a:pPr marL="0" lvl="0" indent="0">
              <a:spcBef>
                <a:spcPts val="0"/>
              </a:spcBef>
              <a:buNone/>
            </a:pPr>
            <a:r>
              <a:rPr lang="en-GB" sz="1600" dirty="0"/>
              <a:t>43- Define deliverables for Catania </a:t>
            </a:r>
            <a:r>
              <a:rPr lang="en-GB" sz="1600" dirty="0" smtClean="0"/>
              <a:t>test.</a:t>
            </a:r>
          </a:p>
          <a:p>
            <a:pPr marL="400050" lvl="1" indent="0">
              <a:spcBef>
                <a:spcPts val="0"/>
              </a:spcBef>
              <a:buNone/>
            </a:pPr>
            <a:r>
              <a:rPr lang="en-GB" sz="1600" dirty="0" smtClean="0">
                <a:solidFill>
                  <a:srgbClr val="0432FF"/>
                </a:solidFill>
              </a:rPr>
              <a:t>Deliverables for the Catania BCM system has been defined, documented and the system has already been shipped to Catania (May 2017).</a:t>
            </a:r>
          </a:p>
          <a:p>
            <a:pPr marL="400050" lvl="1" indent="0">
              <a:spcBef>
                <a:spcPts val="0"/>
              </a:spcBef>
              <a:buNone/>
            </a:pPr>
            <a:endParaRPr lang="en-GB" sz="1600" dirty="0">
              <a:solidFill>
                <a:srgbClr val="0432FF"/>
              </a:solidFill>
            </a:endParaRPr>
          </a:p>
          <a:p>
            <a:pPr marL="0" lvl="0" indent="0">
              <a:spcBef>
                <a:spcPts val="0"/>
              </a:spcBef>
              <a:buNone/>
            </a:pPr>
            <a:r>
              <a:rPr lang="en-GB" sz="1600" dirty="0"/>
              <a:t>44- Verify installation </a:t>
            </a:r>
            <a:r>
              <a:rPr lang="en-GB" sz="1600" dirty="0" smtClean="0"/>
              <a:t>dates. </a:t>
            </a:r>
          </a:p>
          <a:p>
            <a:pPr marL="400050" lvl="1" indent="0">
              <a:spcBef>
                <a:spcPts val="0"/>
              </a:spcBef>
              <a:buNone/>
            </a:pPr>
            <a:r>
              <a:rPr lang="en-GB" sz="1600" dirty="0" smtClean="0">
                <a:solidFill>
                  <a:srgbClr val="0432FF"/>
                </a:solidFill>
              </a:rPr>
              <a:t>Installation dates are based on general ESS planning. See updated BCM planning.</a:t>
            </a:r>
            <a:endParaRPr lang="en-GB" sz="1600" dirty="0"/>
          </a:p>
          <a:p>
            <a:pPr marL="0" lvl="0" indent="0">
              <a:spcBef>
                <a:spcPts val="0"/>
              </a:spcBef>
              <a:buNone/>
            </a:pPr>
            <a:endParaRPr lang="en-GB" sz="1600" dirty="0"/>
          </a:p>
          <a:p>
            <a:pPr marL="0" lvl="0" indent="0">
              <a:spcBef>
                <a:spcPts val="0"/>
              </a:spcBef>
              <a:buNone/>
            </a:pPr>
            <a:r>
              <a:rPr lang="en-GB" sz="1600" dirty="0"/>
              <a:t>45- Revise detailed planning and budget to reallocate costs given recent changes and in-kind </a:t>
            </a:r>
            <a:r>
              <a:rPr lang="en-GB" sz="1600" dirty="0" smtClean="0"/>
              <a:t>decisions.</a:t>
            </a:r>
          </a:p>
          <a:p>
            <a:pPr marL="400050" lvl="1" indent="0">
              <a:spcBef>
                <a:spcPts val="0"/>
              </a:spcBef>
              <a:buNone/>
            </a:pPr>
            <a:r>
              <a:rPr lang="en-GB" sz="1600" dirty="0" smtClean="0">
                <a:solidFill>
                  <a:srgbClr val="0432FF"/>
                </a:solidFill>
              </a:rPr>
              <a:t>T</a:t>
            </a:r>
            <a:r>
              <a:rPr lang="en-US" sz="1600" dirty="0" smtClean="0">
                <a:solidFill>
                  <a:srgbClr val="0432FF"/>
                </a:solidFill>
              </a:rPr>
              <a:t>he version from Nov. 2016 reflects recent changes. This is believed to be still valid to a large extent.</a:t>
            </a:r>
            <a:endParaRPr lang="en-GB" sz="1600" dirty="0">
              <a:solidFill>
                <a:srgbClr val="0432FF"/>
              </a:solidFill>
            </a:endParaRPr>
          </a:p>
          <a:p>
            <a:pPr marL="400050" lvl="1" indent="0">
              <a:spcBef>
                <a:spcPts val="0"/>
              </a:spcBef>
              <a:buNone/>
            </a:pPr>
            <a:endParaRPr lang="en-GB" sz="1600" dirty="0">
              <a:solidFill>
                <a:srgbClr val="0432FF"/>
              </a:solidFill>
            </a:endParaRPr>
          </a:p>
          <a:p>
            <a:pPr marL="0" lvl="0" indent="0">
              <a:spcBef>
                <a:spcPts val="0"/>
              </a:spcBef>
              <a:buNone/>
            </a:pPr>
            <a:r>
              <a:rPr lang="en-GB" sz="1600" dirty="0"/>
              <a:t>46- Confirm the number of standard parts (crate, CPUs, timing card) to be supplied by </a:t>
            </a:r>
            <a:r>
              <a:rPr lang="en-GB" sz="1600" dirty="0" smtClean="0"/>
              <a:t>ICS.</a:t>
            </a:r>
            <a:endParaRPr lang="en-GB" sz="1600" dirty="0"/>
          </a:p>
          <a:p>
            <a:pPr marL="400050" lvl="1" indent="0">
              <a:spcBef>
                <a:spcPts val="0"/>
              </a:spcBef>
              <a:buNone/>
            </a:pPr>
            <a:r>
              <a:rPr lang="en-GB" sz="1600" dirty="0" smtClean="0">
                <a:solidFill>
                  <a:srgbClr val="0432FF"/>
                </a:solidFill>
              </a:rPr>
              <a:t>These have been specified through some earlier communications with the ICS (contact person: R. Baron). </a:t>
            </a: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14</a:t>
            </a:fld>
            <a:endParaRPr lang="en-GB" dirty="0"/>
          </a:p>
        </p:txBody>
      </p:sp>
    </p:spTree>
    <p:extLst>
      <p:ext uri="{BB962C8B-B14F-4D97-AF65-F5344CB8AC3E}">
        <p14:creationId xmlns:p14="http://schemas.microsoft.com/office/powerpoint/2010/main" val="223111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a:t>47- Foresee the possibility of voltage surges/leaks from high voltage lines to BCM </a:t>
            </a:r>
            <a:r>
              <a:rPr lang="en-GB" sz="1600" dirty="0" smtClean="0"/>
              <a:t>cables.</a:t>
            </a:r>
            <a:endParaRPr lang="en-GB" sz="1600" dirty="0"/>
          </a:p>
          <a:p>
            <a:pPr marL="400050" lvl="1" indent="0">
              <a:buNone/>
            </a:pPr>
            <a:r>
              <a:rPr lang="en-GB" sz="1600" dirty="0" smtClean="0">
                <a:solidFill>
                  <a:srgbClr val="0432FF"/>
                </a:solidFill>
              </a:rPr>
              <a:t>It is foreseen to use twin-axial cables (good for differential signals) for the toroid signal</a:t>
            </a:r>
            <a:r>
              <a:rPr lang="en-US" sz="1600" dirty="0" smtClean="0">
                <a:solidFill>
                  <a:srgbClr val="0432FF"/>
                </a:solidFill>
              </a:rPr>
              <a:t>. The cable shielding will provide some extra protection. Beads (Ferrite and other type) will be used on the cable. The cables will be grounded as appropriate. </a:t>
            </a:r>
            <a:endParaRPr lang="en-GB" sz="1600" dirty="0" smtClean="0">
              <a:solidFill>
                <a:srgbClr val="0432FF"/>
              </a:solidFill>
            </a:endParaRPr>
          </a:p>
          <a:p>
            <a:pPr marL="0" lvl="0" indent="0">
              <a:spcBef>
                <a:spcPts val="0"/>
              </a:spcBef>
              <a:buNone/>
            </a:pPr>
            <a:endParaRPr lang="en-GB" sz="1600" dirty="0"/>
          </a:p>
          <a:p>
            <a:pPr marL="0" lvl="0" indent="0">
              <a:spcBef>
                <a:spcPts val="0"/>
              </a:spcBef>
              <a:buNone/>
            </a:pPr>
            <a:r>
              <a:rPr lang="en-GB" sz="1600" dirty="0"/>
              <a:t>48- Check the radiation hardness of </a:t>
            </a:r>
            <a:r>
              <a:rPr lang="en-GB" sz="1600" dirty="0" smtClean="0"/>
              <a:t>cables</a:t>
            </a:r>
          </a:p>
          <a:p>
            <a:pPr marL="400050" lvl="1" indent="0">
              <a:spcBef>
                <a:spcPts val="0"/>
              </a:spcBef>
              <a:buNone/>
            </a:pPr>
            <a:r>
              <a:rPr lang="en-GB" sz="1600" dirty="0" smtClean="0">
                <a:solidFill>
                  <a:srgbClr val="0432FF"/>
                </a:solidFill>
              </a:rPr>
              <a:t>This is checked and verified for the Mulrad-2 (</a:t>
            </a:r>
            <a:r>
              <a:rPr lang="en-GB" sz="1600" dirty="0" err="1" smtClean="0">
                <a:solidFill>
                  <a:srgbClr val="0432FF"/>
                </a:solidFill>
              </a:rPr>
              <a:t>Siltem</a:t>
            </a:r>
            <a:r>
              <a:rPr lang="en-GB" sz="1600" dirty="0" smtClean="0">
                <a:solidFill>
                  <a:srgbClr val="0432FF"/>
                </a:solidFill>
              </a:rPr>
              <a:t>) cable.</a:t>
            </a:r>
          </a:p>
          <a:p>
            <a:pPr marL="400050" lvl="1" indent="0">
              <a:spcBef>
                <a:spcPts val="0"/>
              </a:spcBef>
              <a:buNone/>
            </a:pPr>
            <a:endParaRPr lang="en-GB" sz="1600" dirty="0">
              <a:solidFill>
                <a:srgbClr val="0432FF"/>
              </a:solidFill>
            </a:endParaRPr>
          </a:p>
          <a:p>
            <a:pPr marL="0" lvl="0" indent="0">
              <a:spcBef>
                <a:spcPts val="0"/>
              </a:spcBef>
              <a:buNone/>
            </a:pPr>
            <a:r>
              <a:rPr lang="en-GB" sz="1600" dirty="0"/>
              <a:t>49- Reconsider the use of RJ-45 for signal (e.g. do not use in radiation environment</a:t>
            </a:r>
            <a:r>
              <a:rPr lang="en-GB" sz="1600" dirty="0" smtClean="0"/>
              <a:t>). </a:t>
            </a:r>
          </a:p>
          <a:p>
            <a:pPr marL="400050" lvl="1" indent="0">
              <a:spcBef>
                <a:spcPts val="0"/>
              </a:spcBef>
              <a:buNone/>
            </a:pPr>
            <a:r>
              <a:rPr lang="en-GB" sz="1600" dirty="0" smtClean="0">
                <a:solidFill>
                  <a:srgbClr val="0432FF"/>
                </a:solidFill>
              </a:rPr>
              <a:t>RJ-45 is not planned in radiation environments. The Struck AMC/RTM uses RJ-45 for the digital input/output ports, but these cables will be internal to the BCM rack.</a:t>
            </a:r>
            <a:endParaRPr lang="en-GB" sz="1600" dirty="0"/>
          </a:p>
          <a:p>
            <a:pPr marL="0" lvl="0" indent="0">
              <a:spcBef>
                <a:spcPts val="0"/>
              </a:spcBef>
              <a:buNone/>
            </a:pPr>
            <a:endParaRPr lang="en-GB" sz="1600" dirty="0"/>
          </a:p>
          <a:p>
            <a:pPr marL="0" lvl="0" indent="0">
              <a:spcBef>
                <a:spcPts val="0"/>
              </a:spcBef>
              <a:buNone/>
            </a:pPr>
            <a:r>
              <a:rPr lang="en-GB" sz="1600" dirty="0"/>
              <a:t>50- Update layout to include all signals, including abort (and make distinction between differential transmission and differential current </a:t>
            </a:r>
            <a:r>
              <a:rPr lang="en-GB" sz="1600" dirty="0" smtClean="0"/>
              <a:t>measurement.</a:t>
            </a:r>
          </a:p>
          <a:p>
            <a:pPr marL="400050" lvl="1" indent="0">
              <a:spcBef>
                <a:spcPts val="0"/>
              </a:spcBef>
              <a:buNone/>
            </a:pPr>
            <a:r>
              <a:rPr lang="en-US" sz="1600" dirty="0" smtClean="0">
                <a:solidFill>
                  <a:srgbClr val="0432FF"/>
                </a:solidFill>
              </a:rPr>
              <a:t>The updated “sensor-electronics connection” shows the BCM system interconnections in different parts of the </a:t>
            </a:r>
            <a:r>
              <a:rPr lang="en-US" sz="1600" dirty="0" err="1" smtClean="0">
                <a:solidFill>
                  <a:srgbClr val="0432FF"/>
                </a:solidFill>
              </a:rPr>
              <a:t>linac</a:t>
            </a:r>
            <a:r>
              <a:rPr lang="en-US" sz="1600" dirty="0" smtClean="0">
                <a:solidFill>
                  <a:srgbClr val="0432FF"/>
                </a:solidFill>
              </a:rPr>
              <a:t>.   </a:t>
            </a:r>
            <a:endParaRPr lang="en-GB" sz="1600" dirty="0">
              <a:solidFill>
                <a:srgbClr val="0432FF"/>
              </a:solidFill>
            </a:endParaRPr>
          </a:p>
          <a:p>
            <a:pPr marL="400050" lvl="1" indent="0">
              <a:spcBef>
                <a:spcPts val="0"/>
              </a:spcBef>
              <a:buNone/>
            </a:pP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15</a:t>
            </a:fld>
            <a:endParaRPr lang="en-GB" dirty="0"/>
          </a:p>
        </p:txBody>
      </p:sp>
    </p:spTree>
    <p:extLst>
      <p:ext uri="{BB962C8B-B14F-4D97-AF65-F5344CB8AC3E}">
        <p14:creationId xmlns:p14="http://schemas.microsoft.com/office/powerpoint/2010/main" val="1417306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smtClean="0"/>
              <a:t>51- </a:t>
            </a:r>
            <a:r>
              <a:rPr lang="en-GB" sz="1600" dirty="0"/>
              <a:t>Carefully evaluate self-diagnosis and other advanced features versus system complexity to </a:t>
            </a:r>
            <a:r>
              <a:rPr lang="en-GB" sz="1600" dirty="0" smtClean="0"/>
              <a:t>optimize </a:t>
            </a:r>
            <a:r>
              <a:rPr lang="en-GB" sz="1600" dirty="0"/>
              <a:t>robustness and </a:t>
            </a:r>
            <a:r>
              <a:rPr lang="en-GB" sz="1600" dirty="0" smtClean="0"/>
              <a:t>maintainability.</a:t>
            </a:r>
            <a:endParaRPr lang="en-GB" sz="1600" dirty="0"/>
          </a:p>
          <a:p>
            <a:pPr marL="400050" lvl="1" indent="0">
              <a:spcBef>
                <a:spcPts val="0"/>
              </a:spcBef>
              <a:buNone/>
            </a:pPr>
            <a:r>
              <a:rPr lang="en-GB" sz="1600" dirty="0" smtClean="0">
                <a:solidFill>
                  <a:srgbClr val="0432FF"/>
                </a:solidFill>
              </a:rPr>
              <a:t>An Ethernet module is foreseen within the ACCT Interface Unit for self-diagnosis. This follows a decision within the BI to add this feature to the customized units. The system will work independent of the Ethernet module. The current design is believed to be a good compromise between complexity and robustness. </a:t>
            </a: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16</a:t>
            </a:fld>
            <a:endParaRPr lang="en-GB" dirty="0"/>
          </a:p>
        </p:txBody>
      </p:sp>
    </p:spTree>
    <p:extLst>
      <p:ext uri="{BB962C8B-B14F-4D97-AF65-F5344CB8AC3E}">
        <p14:creationId xmlns:p14="http://schemas.microsoft.com/office/powerpoint/2010/main" val="373568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PDR recommendations</a:t>
            </a:r>
            <a:endParaRPr lang="en-GB"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000" dirty="0" smtClean="0"/>
              <a:t>A BCM PDR meeting was held on Nov. 12</a:t>
            </a:r>
            <a:r>
              <a:rPr lang="en-GB" sz="2000" baseline="30000" dirty="0" smtClean="0"/>
              <a:t>th</a:t>
            </a:r>
            <a:r>
              <a:rPr lang="en-GB" sz="2000" dirty="0" smtClean="0"/>
              <a:t> 2015. The outcome was 51 recommendations by the PDR committee.</a:t>
            </a:r>
          </a:p>
          <a:p>
            <a:pPr marL="0" marR="0" lvl="0" indent="0" defTabSz="914400" eaLnBrk="1" fontAlgn="auto" latinLnBrk="0" hangingPunct="1">
              <a:lnSpc>
                <a:spcPct val="100000"/>
              </a:lnSpc>
              <a:spcBef>
                <a:spcPts val="0"/>
              </a:spcBef>
              <a:spcAft>
                <a:spcPts val="0"/>
              </a:spcAft>
              <a:buClrTx/>
              <a:buSzTx/>
              <a:buFontTx/>
              <a:buNone/>
              <a:tabLst/>
              <a:defRPr/>
            </a:pPr>
            <a:r>
              <a:rPr lang="en-GB" sz="2000" dirty="0" smtClean="0"/>
              <a:t> </a:t>
            </a:r>
          </a:p>
          <a:p>
            <a:pPr marL="0" marR="0" lvl="0" indent="0" defTabSz="914400" eaLnBrk="1" fontAlgn="auto" latinLnBrk="0" hangingPunct="1">
              <a:lnSpc>
                <a:spcPct val="100000"/>
              </a:lnSpc>
              <a:spcBef>
                <a:spcPts val="0"/>
              </a:spcBef>
              <a:spcAft>
                <a:spcPts val="0"/>
              </a:spcAft>
              <a:buClrTx/>
              <a:buSzTx/>
              <a:buFontTx/>
              <a:buNone/>
              <a:tabLst/>
              <a:defRPr/>
            </a:pPr>
            <a:r>
              <a:rPr lang="en-GB" sz="2000" dirty="0" smtClean="0"/>
              <a:t>These recommendations have been taken into account in the recent BCM design and developments. </a:t>
            </a:r>
          </a:p>
          <a:p>
            <a:pPr marL="0" marR="0" lvl="0" indent="0" defTabSz="914400" eaLnBrk="1" fontAlgn="auto" latinLnBrk="0" hangingPunct="1">
              <a:lnSpc>
                <a:spcPct val="100000"/>
              </a:lnSpc>
              <a:spcBef>
                <a:spcPts val="0"/>
              </a:spcBef>
              <a:spcAft>
                <a:spcPts val="0"/>
              </a:spcAft>
              <a:buClrTx/>
              <a:buSzTx/>
              <a:buFontTx/>
              <a:buNone/>
              <a:tabLst/>
              <a:defRPr/>
            </a:pPr>
            <a:endParaRPr lang="en-GB" sz="2000" dirty="0"/>
          </a:p>
          <a:p>
            <a:pPr marL="0" marR="0" lvl="0" indent="0" defTabSz="914400" eaLnBrk="1" fontAlgn="auto" latinLnBrk="0" hangingPunct="1">
              <a:lnSpc>
                <a:spcPct val="100000"/>
              </a:lnSpc>
              <a:spcBef>
                <a:spcPts val="0"/>
              </a:spcBef>
              <a:spcAft>
                <a:spcPts val="0"/>
              </a:spcAft>
              <a:buClrTx/>
              <a:buSzTx/>
              <a:buFontTx/>
              <a:buNone/>
              <a:tabLst/>
              <a:defRPr/>
            </a:pPr>
            <a:r>
              <a:rPr lang="en-GB" sz="2000" dirty="0" smtClean="0"/>
              <a:t>The following pages give a summary of the recommendations and the response to them.</a:t>
            </a:r>
          </a:p>
          <a:p>
            <a:pPr marL="0" marR="0" lvl="0" indent="0" defTabSz="914400" eaLnBrk="1" fontAlgn="auto" latinLnBrk="0" hangingPunct="1">
              <a:lnSpc>
                <a:spcPct val="100000"/>
              </a:lnSpc>
              <a:spcBef>
                <a:spcPts val="0"/>
              </a:spcBef>
              <a:spcAft>
                <a:spcPts val="0"/>
              </a:spcAft>
              <a:buClrTx/>
              <a:buSzTx/>
              <a:buFontTx/>
              <a:buNone/>
              <a:tabLst/>
              <a:defRPr/>
            </a:pPr>
            <a:endParaRPr lang="en-GB" sz="2000" dirty="0"/>
          </a:p>
          <a:p>
            <a:pPr marL="0" marR="0" lvl="0" indent="0" defTabSz="914400" eaLnBrk="1" fontAlgn="auto" latinLnBrk="0" hangingPunct="1">
              <a:lnSpc>
                <a:spcPct val="100000"/>
              </a:lnSpc>
              <a:spcBef>
                <a:spcPts val="0"/>
              </a:spcBef>
              <a:spcAft>
                <a:spcPts val="0"/>
              </a:spcAft>
              <a:buClrTx/>
              <a:buSzTx/>
              <a:buFontTx/>
              <a:buNone/>
              <a:tabLst/>
              <a:defRPr/>
            </a:pPr>
            <a:r>
              <a:rPr lang="en-GB" sz="2000" dirty="0" smtClean="0">
                <a:solidFill>
                  <a:srgbClr val="0432FF"/>
                </a:solidFill>
              </a:rPr>
              <a:t>Blue:</a:t>
            </a:r>
            <a:r>
              <a:rPr lang="en-GB" sz="2000" dirty="0" smtClean="0"/>
              <a:t>	The recommendation has been implemented in the updated design and/or the existing design already fulfils the recommendation.</a:t>
            </a:r>
          </a:p>
          <a:p>
            <a:pPr marL="0" marR="0" lvl="0" indent="0" defTabSz="914400" eaLnBrk="1" fontAlgn="auto" latinLnBrk="0" hangingPunct="1">
              <a:lnSpc>
                <a:spcPct val="100000"/>
              </a:lnSpc>
              <a:spcBef>
                <a:spcPts val="0"/>
              </a:spcBef>
              <a:spcAft>
                <a:spcPts val="0"/>
              </a:spcAft>
              <a:buClrTx/>
              <a:buSzTx/>
              <a:buFontTx/>
              <a:buNone/>
              <a:tabLst/>
              <a:defRPr/>
            </a:pPr>
            <a:endParaRPr lang="en-GB" sz="2000" dirty="0"/>
          </a:p>
          <a:p>
            <a:pPr marL="0" marR="0" lvl="0" indent="0" defTabSz="914400" eaLnBrk="1" fontAlgn="auto" latinLnBrk="0" hangingPunct="1">
              <a:lnSpc>
                <a:spcPct val="100000"/>
              </a:lnSpc>
              <a:spcBef>
                <a:spcPts val="0"/>
              </a:spcBef>
              <a:spcAft>
                <a:spcPts val="0"/>
              </a:spcAft>
              <a:buClrTx/>
              <a:buSzTx/>
              <a:buFontTx/>
              <a:buNone/>
              <a:tabLst/>
              <a:defRPr/>
            </a:pPr>
            <a:r>
              <a:rPr lang="en-GB" sz="2000" dirty="0" smtClean="0">
                <a:solidFill>
                  <a:srgbClr val="C00000"/>
                </a:solidFill>
              </a:rPr>
              <a:t>Red: 	</a:t>
            </a:r>
            <a:r>
              <a:rPr lang="en-GB" sz="2000" dirty="0" smtClean="0"/>
              <a:t>The recommendation is currently being implemented (not complete yet), or it will be implemented at a later stage. 	   </a:t>
            </a:r>
            <a:endParaRPr lang="en-GB" sz="2000" dirty="0"/>
          </a:p>
        </p:txBody>
      </p:sp>
      <p:sp>
        <p:nvSpPr>
          <p:cNvPr id="4" name="Slide Number Placeholder 3"/>
          <p:cNvSpPr>
            <a:spLocks noGrp="1"/>
          </p:cNvSpPr>
          <p:nvPr>
            <p:ph type="sldNum" sz="quarter" idx="12"/>
          </p:nvPr>
        </p:nvSpPr>
        <p:spPr/>
        <p:txBody>
          <a:bodyPr/>
          <a:lstStyle/>
          <a:p>
            <a:fld id="{551115BC-487E-4422-894C-CB7CD3E79223}" type="slidenum">
              <a:rPr lang="en-GB" smtClean="0"/>
              <a:t>2</a:t>
            </a:fld>
            <a:endParaRPr lang="en-GB"/>
          </a:p>
        </p:txBody>
      </p:sp>
    </p:spTree>
    <p:extLst>
      <p:ext uri="{BB962C8B-B14F-4D97-AF65-F5344CB8AC3E}">
        <p14:creationId xmlns:p14="http://schemas.microsoft.com/office/powerpoint/2010/main" val="1489028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4756150"/>
          </a:xfrm>
        </p:spPr>
        <p:txBody>
          <a:bodyPr>
            <a:noAutofit/>
          </a:bodyPr>
          <a:lstStyle/>
          <a:p>
            <a:pPr marL="0" lvl="0" indent="0">
              <a:spcBef>
                <a:spcPts val="0"/>
              </a:spcBef>
              <a:buNone/>
            </a:pPr>
            <a:r>
              <a:rPr lang="en-GB" sz="1600" dirty="0" smtClean="0"/>
              <a:t>1- </a:t>
            </a:r>
            <a:r>
              <a:rPr lang="en-GB" sz="1600" dirty="0"/>
              <a:t>Verify number and location of BCMs</a:t>
            </a:r>
            <a:r>
              <a:rPr lang="en-GB" sz="1600" dirty="0" smtClean="0"/>
              <a:t>.</a:t>
            </a:r>
          </a:p>
          <a:p>
            <a:pPr marL="400050" lvl="1" indent="0">
              <a:spcBef>
                <a:spcPts val="0"/>
              </a:spcBef>
              <a:buNone/>
            </a:pPr>
            <a:r>
              <a:rPr lang="en-GB" sz="1600" dirty="0" smtClean="0">
                <a:solidFill>
                  <a:srgbClr val="0432FF"/>
                </a:solidFill>
              </a:rPr>
              <a:t>BCM number and location have been confirmed. See page 3 of the presentation on the BCM electronics and cables.</a:t>
            </a:r>
          </a:p>
          <a:p>
            <a:pPr marL="0" lvl="0" indent="0">
              <a:spcBef>
                <a:spcPts val="0"/>
              </a:spcBef>
              <a:buNone/>
            </a:pPr>
            <a:endParaRPr lang="en-GB" sz="1600" dirty="0"/>
          </a:p>
          <a:p>
            <a:pPr marL="0" lvl="0" indent="0">
              <a:spcBef>
                <a:spcPts val="0"/>
              </a:spcBef>
              <a:buNone/>
            </a:pPr>
            <a:r>
              <a:rPr lang="en-GB" sz="1600" dirty="0"/>
              <a:t>2- Make sure all requirements are confirmed and uploaded to DOORs</a:t>
            </a:r>
            <a:r>
              <a:rPr lang="en-GB" sz="1600" dirty="0" smtClean="0"/>
              <a:t>.</a:t>
            </a:r>
          </a:p>
          <a:p>
            <a:pPr marL="0" lvl="0" indent="0">
              <a:spcBef>
                <a:spcPts val="0"/>
              </a:spcBef>
              <a:buNone/>
            </a:pPr>
            <a:endParaRPr lang="en-GB" sz="1600" dirty="0"/>
          </a:p>
          <a:p>
            <a:pPr marL="0" lvl="0" indent="0">
              <a:spcBef>
                <a:spcPts val="0"/>
              </a:spcBef>
              <a:buNone/>
            </a:pPr>
            <a:r>
              <a:rPr lang="en-GB" sz="1600" dirty="0" smtClean="0"/>
              <a:t>3- </a:t>
            </a:r>
            <a:r>
              <a:rPr lang="en-GB" sz="1600" dirty="0"/>
              <a:t>Confirm MPS requirements and place in DOORs</a:t>
            </a:r>
            <a:r>
              <a:rPr lang="en-GB" sz="1600" dirty="0" smtClean="0"/>
              <a:t>.</a:t>
            </a:r>
          </a:p>
          <a:p>
            <a:pPr marL="400050" lvl="1" indent="0">
              <a:spcBef>
                <a:spcPts val="0"/>
              </a:spcBef>
              <a:buNone/>
            </a:pPr>
            <a:r>
              <a:rPr lang="en-GB" sz="1600" dirty="0" smtClean="0">
                <a:solidFill>
                  <a:srgbClr val="0432FF"/>
                </a:solidFill>
              </a:rPr>
              <a:t>A </a:t>
            </a:r>
            <a:r>
              <a:rPr lang="en-GB" sz="1600" dirty="0">
                <a:solidFill>
                  <a:srgbClr val="0432FF"/>
                </a:solidFill>
              </a:rPr>
              <a:t>comprehensive list of BCM requirements </a:t>
            </a:r>
            <a:r>
              <a:rPr lang="en-GB" sz="1600" dirty="0" smtClean="0">
                <a:solidFill>
                  <a:srgbClr val="0432FF"/>
                </a:solidFill>
              </a:rPr>
              <a:t>including those relevant to machine protection has </a:t>
            </a:r>
            <a:r>
              <a:rPr lang="en-GB" sz="1600" dirty="0">
                <a:solidFill>
                  <a:srgbClr val="0432FF"/>
                </a:solidFill>
              </a:rPr>
              <a:t>been confirmed and uploaded to DOORS. </a:t>
            </a:r>
            <a:endParaRPr lang="en-GB" sz="1600" dirty="0" smtClean="0">
              <a:solidFill>
                <a:srgbClr val="0432FF"/>
              </a:solidFill>
            </a:endParaRPr>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C00000"/>
                </a:solidFill>
              </a:rPr>
              <a:t>Some </a:t>
            </a:r>
            <a:r>
              <a:rPr lang="en-GB" sz="1600" dirty="0">
                <a:solidFill>
                  <a:srgbClr val="C00000"/>
                </a:solidFill>
              </a:rPr>
              <a:t>new MPS requirements are still under discussion with the MPS group and the external </a:t>
            </a:r>
            <a:r>
              <a:rPr lang="en-GB" sz="1600" dirty="0" smtClean="0">
                <a:solidFill>
                  <a:srgbClr val="C00000"/>
                </a:solidFill>
              </a:rPr>
              <a:t>partners (see the “BIS-BCM interface</a:t>
            </a:r>
            <a:r>
              <a:rPr lang="en-GB" sz="1600" dirty="0">
                <a:solidFill>
                  <a:srgbClr val="C00000"/>
                </a:solidFill>
              </a:rPr>
              <a:t>” presentation by </a:t>
            </a:r>
            <a:r>
              <a:rPr lang="en-GB" sz="1600" dirty="0" smtClean="0">
                <a:solidFill>
                  <a:srgbClr val="C00000"/>
                </a:solidFill>
              </a:rPr>
              <a:t>S. </a:t>
            </a:r>
            <a:r>
              <a:rPr lang="en-GB" sz="1600" dirty="0" err="1" smtClean="0">
                <a:solidFill>
                  <a:srgbClr val="C00000"/>
                </a:solidFill>
              </a:rPr>
              <a:t>Kövecses</a:t>
            </a:r>
            <a:r>
              <a:rPr lang="en-GB" sz="1600" dirty="0" smtClean="0">
                <a:solidFill>
                  <a:srgbClr val="C00000"/>
                </a:solidFill>
              </a:rPr>
              <a:t>).</a:t>
            </a:r>
            <a:endParaRPr lang="en-GB" sz="1600" dirty="0">
              <a:solidFill>
                <a:srgbClr val="C00000"/>
              </a:solidFill>
            </a:endParaRPr>
          </a:p>
          <a:p>
            <a:pPr marL="0" lvl="0" indent="0">
              <a:spcBef>
                <a:spcPts val="0"/>
              </a:spcBef>
              <a:buNone/>
            </a:pPr>
            <a:endParaRPr lang="en-GB" sz="1600" dirty="0"/>
          </a:p>
          <a:p>
            <a:pPr marL="0" lvl="0" indent="0">
              <a:spcBef>
                <a:spcPts val="0"/>
              </a:spcBef>
              <a:buNone/>
            </a:pPr>
            <a:r>
              <a:rPr lang="en-GB" sz="1600" dirty="0"/>
              <a:t>4- Reconfirm bandwidth requirement based on confirmed MPS/errant beam </a:t>
            </a:r>
            <a:r>
              <a:rPr lang="en-GB" sz="1600" dirty="0" smtClean="0"/>
              <a:t>scenarios.</a:t>
            </a:r>
          </a:p>
          <a:p>
            <a:pPr marL="400050" lvl="1" indent="0">
              <a:spcBef>
                <a:spcPts val="0"/>
              </a:spcBef>
              <a:buNone/>
            </a:pPr>
            <a:r>
              <a:rPr lang="en-GB" sz="1600" dirty="0" smtClean="0">
                <a:solidFill>
                  <a:srgbClr val="0432FF"/>
                </a:solidFill>
              </a:rPr>
              <a:t>The ACCT BW of 1 MHz is consistent with the MPS requirements. In the warm </a:t>
            </a:r>
            <a:r>
              <a:rPr lang="en-GB" sz="1600" dirty="0" err="1" smtClean="0">
                <a:solidFill>
                  <a:srgbClr val="0432FF"/>
                </a:solidFill>
              </a:rPr>
              <a:t>linac</a:t>
            </a:r>
            <a:r>
              <a:rPr lang="en-GB" sz="1600" dirty="0" smtClean="0">
                <a:solidFill>
                  <a:srgbClr val="0432FF"/>
                </a:solidFill>
              </a:rPr>
              <a:t>, the toroid cable is expected to be as long as ~40 m. Nevertheless, a total response time of &lt;2 us will be achievable. In the high energy </a:t>
            </a:r>
            <a:r>
              <a:rPr lang="en-GB" sz="1600" dirty="0" err="1" smtClean="0">
                <a:solidFill>
                  <a:srgbClr val="0432FF"/>
                </a:solidFill>
              </a:rPr>
              <a:t>linac</a:t>
            </a:r>
            <a:r>
              <a:rPr lang="en-GB" sz="1600" dirty="0" smtClean="0">
                <a:solidFill>
                  <a:srgbClr val="0432FF"/>
                </a:solidFill>
              </a:rPr>
              <a:t>, the response time can be longer than 2 us, but this is not expected to be a major issue for machine protection, because in these areas, the BLMs will serve as the primary means for measuring beam losses. </a:t>
            </a: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3</a:t>
            </a:fld>
            <a:endParaRPr lang="en-GB" dirty="0"/>
          </a:p>
        </p:txBody>
      </p:sp>
    </p:spTree>
    <p:extLst>
      <p:ext uri="{BB962C8B-B14F-4D97-AF65-F5344CB8AC3E}">
        <p14:creationId xmlns:p14="http://schemas.microsoft.com/office/powerpoint/2010/main" val="4142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p:txBody>
          <a:bodyPr>
            <a:normAutofit/>
          </a:bodyPr>
          <a:lstStyle/>
          <a:p>
            <a:pPr marL="0" lvl="0" indent="0">
              <a:spcBef>
                <a:spcPts val="0"/>
              </a:spcBef>
              <a:buNone/>
            </a:pPr>
            <a:r>
              <a:rPr lang="en-GB" sz="1600" dirty="0" smtClean="0"/>
              <a:t>5- </a:t>
            </a:r>
            <a:r>
              <a:rPr lang="en-GB" sz="1600" dirty="0"/>
              <a:t>Define the low latency link to LLRF</a:t>
            </a:r>
            <a:r>
              <a:rPr lang="en-GB" sz="1600" dirty="0" smtClean="0"/>
              <a:t>.</a:t>
            </a:r>
          </a:p>
          <a:p>
            <a:pPr marL="400050" lvl="1" indent="0">
              <a:spcBef>
                <a:spcPts val="0"/>
              </a:spcBef>
              <a:buNone/>
            </a:pPr>
            <a:r>
              <a:rPr lang="en-GB" sz="1600" dirty="0" smtClean="0">
                <a:solidFill>
                  <a:srgbClr val="0432FF"/>
                </a:solidFill>
              </a:rPr>
              <a:t>The low latency link to the LLRF will be similar to the one foreseen for differential current measurement. This link will have a fixed and known latency.</a:t>
            </a:r>
          </a:p>
          <a:p>
            <a:pPr marL="0" lvl="0" indent="0">
              <a:spcBef>
                <a:spcPts val="0"/>
              </a:spcBef>
              <a:buNone/>
            </a:pPr>
            <a:endParaRPr lang="en-GB" sz="1600" dirty="0"/>
          </a:p>
          <a:p>
            <a:pPr marL="0" lvl="0" indent="0">
              <a:spcBef>
                <a:spcPts val="0"/>
              </a:spcBef>
              <a:buNone/>
            </a:pPr>
            <a:r>
              <a:rPr lang="en-GB" sz="1600" dirty="0"/>
              <a:t>6- Define the need for calibration more detailed, given that temperature changes in the stubs</a:t>
            </a:r>
            <a:r>
              <a:rPr lang="en-GB" sz="1600" dirty="0" smtClean="0"/>
              <a:t>.</a:t>
            </a:r>
          </a:p>
          <a:p>
            <a:pPr marL="400050" lvl="1" indent="0">
              <a:spcBef>
                <a:spcPts val="0"/>
              </a:spcBef>
              <a:buNone/>
            </a:pPr>
            <a:endParaRPr lang="en-GB" sz="1600" dirty="0">
              <a:solidFill>
                <a:srgbClr val="0432FF"/>
              </a:solidFill>
            </a:endParaRPr>
          </a:p>
          <a:p>
            <a:pPr marL="0" lvl="0" indent="0">
              <a:spcBef>
                <a:spcPts val="0"/>
              </a:spcBef>
              <a:buNone/>
            </a:pPr>
            <a:r>
              <a:rPr lang="en-GB" sz="1600" dirty="0" smtClean="0"/>
              <a:t>7- </a:t>
            </a:r>
            <a:r>
              <a:rPr lang="en-GB" sz="1600" dirty="0"/>
              <a:t>Address issues of temperature stability, including effect of the cables in the stubs, and droop </a:t>
            </a:r>
            <a:r>
              <a:rPr lang="en-GB" sz="1600" dirty="0" smtClean="0"/>
              <a:t>dependency </a:t>
            </a:r>
            <a:r>
              <a:rPr lang="en-GB" sz="1600" dirty="0"/>
              <a:t>on temperature. (similar to 5</a:t>
            </a:r>
            <a:r>
              <a:rPr lang="en-GB" sz="1600" dirty="0" smtClean="0"/>
              <a:t>)</a:t>
            </a:r>
          </a:p>
          <a:p>
            <a:pPr marL="0" lvl="0" indent="0">
              <a:spcBef>
                <a:spcPts val="0"/>
              </a:spcBef>
              <a:buNone/>
            </a:pPr>
            <a:endParaRPr lang="en-GB" sz="1600" dirty="0"/>
          </a:p>
          <a:p>
            <a:pPr marL="0" lvl="0" indent="0">
              <a:spcBef>
                <a:spcPts val="0"/>
              </a:spcBef>
              <a:buNone/>
            </a:pPr>
            <a:r>
              <a:rPr lang="en-GB" sz="1600" dirty="0"/>
              <a:t>8- Droop correction will need to be done independently for each ACCT, and should be part of calibration</a:t>
            </a:r>
            <a:r>
              <a:rPr lang="en-GB" sz="1600" dirty="0" smtClean="0"/>
              <a:t>.</a:t>
            </a:r>
            <a:r>
              <a:rPr lang="en-GB" sz="1600" dirty="0" smtClean="0">
                <a:solidFill>
                  <a:srgbClr val="0432FF"/>
                </a:solidFill>
              </a:rPr>
              <a:t> </a:t>
            </a:r>
          </a:p>
          <a:p>
            <a:pPr marL="400050" lvl="1" indent="0">
              <a:spcBef>
                <a:spcPts val="0"/>
              </a:spcBef>
              <a:buNone/>
            </a:pPr>
            <a:r>
              <a:rPr lang="en-GB" sz="1600" dirty="0" smtClean="0">
                <a:solidFill>
                  <a:srgbClr val="0432FF"/>
                </a:solidFill>
              </a:rPr>
              <a:t>Calibration </a:t>
            </a:r>
            <a:r>
              <a:rPr lang="en-GB" sz="1600" dirty="0">
                <a:solidFill>
                  <a:srgbClr val="0432FF"/>
                </a:solidFill>
              </a:rPr>
              <a:t>requirements have become clearer after some long-term tests in the BCM </a:t>
            </a:r>
            <a:r>
              <a:rPr lang="en-GB" sz="1600" dirty="0" smtClean="0">
                <a:solidFill>
                  <a:srgbClr val="0432FF"/>
                </a:solidFill>
              </a:rPr>
              <a:t>lab. </a:t>
            </a:r>
            <a:r>
              <a:rPr lang="en-GB" sz="1600" dirty="0">
                <a:solidFill>
                  <a:srgbClr val="0432FF"/>
                </a:solidFill>
              </a:rPr>
              <a:t>(see </a:t>
            </a:r>
            <a:r>
              <a:rPr lang="en-GB" sz="1600" dirty="0" smtClean="0">
                <a:solidFill>
                  <a:srgbClr val="0432FF"/>
                </a:solidFill>
              </a:rPr>
              <a:t>pages </a:t>
            </a:r>
            <a:r>
              <a:rPr lang="en-GB" sz="1600" dirty="0">
                <a:solidFill>
                  <a:srgbClr val="0432FF"/>
                </a:solidFill>
              </a:rPr>
              <a:t>10-12 of the presentation on the BCM electronics and cables</a:t>
            </a:r>
            <a:r>
              <a:rPr lang="en-GB" sz="1600" dirty="0" smtClean="0">
                <a:solidFill>
                  <a:srgbClr val="0432FF"/>
                </a:solidFill>
              </a:rPr>
              <a:t>).</a:t>
            </a:r>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0432FF"/>
                </a:solidFill>
              </a:rPr>
              <a:t>The foreseen calibration method can compensate drifts in baseline level, scale factor as well as droop rate.</a:t>
            </a:r>
            <a:endParaRPr lang="en-GB" sz="1600" dirty="0" smtClean="0"/>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0432FF"/>
                </a:solidFill>
              </a:rPr>
              <a:t>The new BCM FW supports droop rate correction independently for each ACCT. </a:t>
            </a: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4</a:t>
            </a:fld>
            <a:endParaRPr lang="en-GB"/>
          </a:p>
        </p:txBody>
      </p:sp>
    </p:spTree>
    <p:extLst>
      <p:ext uri="{BB962C8B-B14F-4D97-AF65-F5344CB8AC3E}">
        <p14:creationId xmlns:p14="http://schemas.microsoft.com/office/powerpoint/2010/main" val="408671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smtClean="0"/>
              <a:t>9- </a:t>
            </a:r>
            <a:r>
              <a:rPr lang="en-GB" sz="1600" dirty="0"/>
              <a:t>Define and design complete calibration circuit.</a:t>
            </a:r>
            <a:endParaRPr lang="en-GB" sz="1600" dirty="0" smtClean="0"/>
          </a:p>
          <a:p>
            <a:pPr marL="400050" lvl="1" indent="0">
              <a:spcBef>
                <a:spcPts val="0"/>
              </a:spcBef>
              <a:buNone/>
            </a:pPr>
            <a:r>
              <a:rPr lang="en-GB" sz="1600" dirty="0" smtClean="0">
                <a:solidFill>
                  <a:srgbClr val="0432FF"/>
                </a:solidFill>
              </a:rPr>
              <a:t>Three calibrator circuit prototypes has already been built at ESS. The most recent one has been successfully tested under laboratory conditions. It is foreseen to send the design and the test results to an external partner for any further modifications before series production.   </a:t>
            </a:r>
          </a:p>
          <a:p>
            <a:pPr marL="0" lvl="0" indent="0">
              <a:spcBef>
                <a:spcPts val="0"/>
              </a:spcBef>
              <a:buNone/>
            </a:pPr>
            <a:endParaRPr lang="en-GB" sz="1600" dirty="0"/>
          </a:p>
          <a:p>
            <a:pPr marL="0" lvl="0" indent="0">
              <a:spcBef>
                <a:spcPts val="0"/>
              </a:spcBef>
              <a:buNone/>
            </a:pPr>
            <a:r>
              <a:rPr lang="en-GB" sz="1600" dirty="0"/>
              <a:t>10- Consider safety implications related to floating systems</a:t>
            </a:r>
            <a:r>
              <a:rPr lang="en-GB" sz="1600" dirty="0" smtClean="0"/>
              <a:t>.</a:t>
            </a:r>
          </a:p>
          <a:p>
            <a:pPr marL="400050" lvl="1" indent="0">
              <a:spcBef>
                <a:spcPts val="0"/>
              </a:spcBef>
              <a:buNone/>
            </a:pPr>
            <a:r>
              <a:rPr lang="en-GB" sz="1600" dirty="0" smtClean="0">
                <a:solidFill>
                  <a:srgbClr val="0432FF"/>
                </a:solidFill>
              </a:rPr>
              <a:t>The calibrator circuit has been designed to withstand voltage variations larger than 100 V on the cable shield. The BCM rack including the chassis of the electronics will be connected to the protection ground. Other parts of the system (including toroid, cables and the FE unit) will be grounded as appropriate without creating ground loops. </a:t>
            </a:r>
            <a:endParaRPr lang="en-GB" sz="1600" dirty="0">
              <a:solidFill>
                <a:srgbClr val="0432FF"/>
              </a:solidFill>
            </a:endParaRPr>
          </a:p>
          <a:p>
            <a:pPr marL="0" lvl="0" indent="0">
              <a:spcBef>
                <a:spcPts val="0"/>
              </a:spcBef>
              <a:buNone/>
            </a:pPr>
            <a:endParaRPr lang="en-GB" sz="1600" dirty="0">
              <a:solidFill>
                <a:srgbClr val="0432FF"/>
              </a:solidFill>
            </a:endParaRPr>
          </a:p>
          <a:p>
            <a:pPr marL="0" lvl="0" indent="0">
              <a:spcBef>
                <a:spcPts val="0"/>
              </a:spcBef>
              <a:buNone/>
            </a:pPr>
            <a:r>
              <a:rPr lang="en-GB" sz="1600" dirty="0" smtClean="0"/>
              <a:t>11- </a:t>
            </a:r>
            <a:r>
              <a:rPr lang="en-GB" sz="1600" dirty="0"/>
              <a:t>Protocol for machine mode interface needs to be defined</a:t>
            </a:r>
            <a:r>
              <a:rPr lang="en-GB" sz="1600" dirty="0" smtClean="0"/>
              <a:t>.</a:t>
            </a:r>
          </a:p>
          <a:p>
            <a:pPr marL="400050" lvl="1" indent="0">
              <a:spcBef>
                <a:spcPts val="0"/>
              </a:spcBef>
              <a:buNone/>
            </a:pPr>
            <a:r>
              <a:rPr lang="en-GB" sz="1600" dirty="0">
                <a:solidFill>
                  <a:srgbClr val="C00000"/>
                </a:solidFill>
              </a:rPr>
              <a:t>This will be a common interface for many systems at ESS. ICS is the main stakeholder. Preliminary discussions have already started</a:t>
            </a:r>
            <a:r>
              <a:rPr lang="en-GB" sz="1600" dirty="0" smtClean="0">
                <a:solidFill>
                  <a:srgbClr val="C00000"/>
                </a:solidFill>
              </a:rPr>
              <a:t>.</a:t>
            </a:r>
          </a:p>
          <a:p>
            <a:pPr marL="400050" lvl="1" indent="0">
              <a:spcBef>
                <a:spcPts val="0"/>
              </a:spcBef>
              <a:buNone/>
            </a:pPr>
            <a:endParaRPr lang="en-GB" sz="1600" dirty="0"/>
          </a:p>
          <a:p>
            <a:pPr marL="0" lvl="0" indent="0">
              <a:spcBef>
                <a:spcPts val="0"/>
              </a:spcBef>
              <a:buNone/>
            </a:pPr>
            <a:r>
              <a:rPr lang="en-GB" sz="1600" dirty="0" smtClean="0"/>
              <a:t>12- </a:t>
            </a:r>
            <a:r>
              <a:rPr lang="en-GB" sz="1600" dirty="0"/>
              <a:t>Consider additional stakeholders for BCMs e.g. Beam accounting function, time of arrival </a:t>
            </a:r>
            <a:r>
              <a:rPr lang="en-GB" sz="1600" dirty="0" err="1"/>
              <a:t>w.r.t</a:t>
            </a:r>
            <a:r>
              <a:rPr lang="en-GB" sz="1600" dirty="0"/>
              <a:t> to target, choppers, </a:t>
            </a:r>
            <a:r>
              <a:rPr lang="en-GB" sz="1600" dirty="0" smtClean="0"/>
              <a:t>Traceability/accountability.</a:t>
            </a:r>
            <a:r>
              <a:rPr lang="en-GB" sz="1600" dirty="0" smtClean="0">
                <a:solidFill>
                  <a:srgbClr val="0432FF"/>
                </a:solidFill>
              </a:rPr>
              <a:t> </a:t>
            </a:r>
          </a:p>
          <a:p>
            <a:pPr marL="400050" lvl="1" indent="0">
              <a:spcBef>
                <a:spcPts val="0"/>
              </a:spcBef>
              <a:buNone/>
            </a:pPr>
            <a:r>
              <a:rPr lang="en-GB" sz="1600" dirty="0" smtClean="0">
                <a:solidFill>
                  <a:srgbClr val="0432FF"/>
                </a:solidFill>
              </a:rPr>
              <a:t>BCM requirements have been discussed to a large extent with the main stakeholders being the Beam Physics and the MPS. These have been considered in the updated BCM design. New features will be added in the future with a minimum impact on the existing design.  </a:t>
            </a: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5</a:t>
            </a:fld>
            <a:endParaRPr lang="en-GB"/>
          </a:p>
        </p:txBody>
      </p:sp>
    </p:spTree>
    <p:extLst>
      <p:ext uri="{BB962C8B-B14F-4D97-AF65-F5344CB8AC3E}">
        <p14:creationId xmlns:p14="http://schemas.microsoft.com/office/powerpoint/2010/main" val="1219572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smtClean="0"/>
              <a:t>13- </a:t>
            </a:r>
            <a:r>
              <a:rPr lang="en-GB" sz="1600" dirty="0"/>
              <a:t>Resolve if there is a requirement to calibrate the calibration system (for traceability, required by SNS) (Vim). </a:t>
            </a:r>
            <a:endParaRPr lang="en-GB" sz="1600" dirty="0" smtClean="0"/>
          </a:p>
          <a:p>
            <a:pPr marL="400050" lvl="1" indent="0">
              <a:spcBef>
                <a:spcPts val="0"/>
              </a:spcBef>
              <a:buNone/>
            </a:pPr>
            <a:r>
              <a:rPr lang="en-GB" sz="1600" dirty="0" smtClean="0">
                <a:solidFill>
                  <a:srgbClr val="0432FF"/>
                </a:solidFill>
              </a:rPr>
              <a:t>So far, we haven’t seen a need to calibrate the calibration system.</a:t>
            </a:r>
          </a:p>
          <a:p>
            <a:pPr marL="0" lvl="0" indent="0">
              <a:spcBef>
                <a:spcPts val="0"/>
              </a:spcBef>
              <a:buNone/>
            </a:pPr>
            <a:endParaRPr lang="en-GB" sz="1600" dirty="0"/>
          </a:p>
          <a:p>
            <a:pPr marL="0" lvl="0" indent="0">
              <a:spcBef>
                <a:spcPts val="0"/>
              </a:spcBef>
              <a:buNone/>
            </a:pPr>
            <a:r>
              <a:rPr lang="en-GB" sz="1600" dirty="0"/>
              <a:t>14- Define core process </a:t>
            </a:r>
            <a:r>
              <a:rPr lang="en-GB" sz="1600" dirty="0" smtClean="0"/>
              <a:t>variables.</a:t>
            </a:r>
          </a:p>
          <a:p>
            <a:pPr marL="400050" lvl="1" indent="0">
              <a:spcBef>
                <a:spcPts val="0"/>
              </a:spcBef>
              <a:buNone/>
            </a:pPr>
            <a:r>
              <a:rPr lang="en-GB" sz="1600" dirty="0" smtClean="0">
                <a:solidFill>
                  <a:srgbClr val="0432FF"/>
                </a:solidFill>
              </a:rPr>
              <a:t>Process variables have already been defined for the updated (i.e. ‘LEBT upgrade’ version) of the BCM FW/SW.</a:t>
            </a:r>
            <a:endParaRPr lang="en-GB" sz="1600" dirty="0">
              <a:solidFill>
                <a:srgbClr val="0432FF"/>
              </a:solidFill>
            </a:endParaRPr>
          </a:p>
          <a:p>
            <a:pPr marL="0" lvl="0" indent="0">
              <a:spcBef>
                <a:spcPts val="0"/>
              </a:spcBef>
              <a:buNone/>
            </a:pPr>
            <a:endParaRPr lang="en-GB" sz="1600" dirty="0">
              <a:solidFill>
                <a:srgbClr val="0432FF"/>
              </a:solidFill>
            </a:endParaRPr>
          </a:p>
          <a:p>
            <a:pPr marL="0" lvl="0" indent="0">
              <a:spcBef>
                <a:spcPts val="0"/>
              </a:spcBef>
              <a:buNone/>
            </a:pPr>
            <a:r>
              <a:rPr lang="en-GB" sz="1600" dirty="0" smtClean="0"/>
              <a:t>15- </a:t>
            </a:r>
            <a:r>
              <a:rPr lang="en-GB" sz="1600" dirty="0"/>
              <a:t>Address other noise sources than electronics (ground loops, Interference from other equipment</a:t>
            </a:r>
            <a:r>
              <a:rPr lang="en-GB" sz="1600" dirty="0" smtClean="0"/>
              <a:t>).</a:t>
            </a:r>
          </a:p>
          <a:p>
            <a:pPr marL="400050" lvl="1" indent="0">
              <a:spcBef>
                <a:spcPts val="0"/>
              </a:spcBef>
              <a:buNone/>
            </a:pPr>
            <a:r>
              <a:rPr lang="en-GB" sz="1600" dirty="0" smtClean="0">
                <a:solidFill>
                  <a:srgbClr val="0432FF"/>
                </a:solidFill>
              </a:rPr>
              <a:t>Ground loops (and the ways to avoid them) has been discussed with </a:t>
            </a:r>
            <a:r>
              <a:rPr lang="en-GB" sz="1600" dirty="0" err="1" smtClean="0">
                <a:solidFill>
                  <a:srgbClr val="0432FF"/>
                </a:solidFill>
              </a:rPr>
              <a:t>Bergoz</a:t>
            </a:r>
            <a:r>
              <a:rPr lang="en-GB" sz="1600" dirty="0" smtClean="0">
                <a:solidFill>
                  <a:srgbClr val="0432FF"/>
                </a:solidFill>
              </a:rPr>
              <a:t> and other experts. These are (or will be) considered in the final design of the electronics and the chassis. Ferrite beads will be used on the toroid and the ACCT-E cables. Analog and digital filters will also be used for noise reduction.</a:t>
            </a:r>
            <a:endParaRPr lang="en-GB" sz="1600" dirty="0" smtClean="0"/>
          </a:p>
          <a:p>
            <a:pPr marL="0" lvl="0" indent="0">
              <a:spcBef>
                <a:spcPts val="0"/>
              </a:spcBef>
              <a:buNone/>
            </a:pPr>
            <a:endParaRPr lang="en-GB" sz="1600" dirty="0"/>
          </a:p>
        </p:txBody>
      </p:sp>
      <p:sp>
        <p:nvSpPr>
          <p:cNvPr id="4" name="Slide Number Placeholder 3"/>
          <p:cNvSpPr>
            <a:spLocks noGrp="1"/>
          </p:cNvSpPr>
          <p:nvPr>
            <p:ph type="sldNum" sz="quarter" idx="12"/>
          </p:nvPr>
        </p:nvSpPr>
        <p:spPr/>
        <p:txBody>
          <a:bodyPr/>
          <a:lstStyle/>
          <a:p>
            <a:fld id="{551115BC-487E-4422-894C-CB7CD3E79223}" type="slidenum">
              <a:rPr lang="en-GB" smtClean="0"/>
              <a:t>6</a:t>
            </a:fld>
            <a:endParaRPr lang="en-GB" dirty="0"/>
          </a:p>
        </p:txBody>
      </p:sp>
    </p:spTree>
    <p:extLst>
      <p:ext uri="{BB962C8B-B14F-4D97-AF65-F5344CB8AC3E}">
        <p14:creationId xmlns:p14="http://schemas.microsoft.com/office/powerpoint/2010/main" val="1797861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a:t>16- Consider RF structure inside pulse in bench tests, to potentially detect e.g. resonant effects. Also take care of output impedance of </a:t>
            </a:r>
            <a:r>
              <a:rPr lang="en-GB" sz="1600" dirty="0" err="1"/>
              <a:t>pulser</a:t>
            </a:r>
            <a:r>
              <a:rPr lang="en-GB" sz="1600" dirty="0"/>
              <a:t>.</a:t>
            </a:r>
            <a:r>
              <a:rPr lang="en-GB" sz="1600" dirty="0">
                <a:solidFill>
                  <a:srgbClr val="0432FF"/>
                </a:solidFill>
              </a:rPr>
              <a:t> </a:t>
            </a:r>
          </a:p>
          <a:p>
            <a:pPr marL="400050" lvl="1" indent="0">
              <a:spcBef>
                <a:spcPts val="0"/>
              </a:spcBef>
              <a:buNone/>
            </a:pPr>
            <a:r>
              <a:rPr lang="en-GB" sz="1600" dirty="0" err="1">
                <a:solidFill>
                  <a:srgbClr val="0432FF"/>
                </a:solidFill>
              </a:rPr>
              <a:t>Bergoz</a:t>
            </a:r>
            <a:r>
              <a:rPr lang="en-GB" sz="1600" dirty="0">
                <a:solidFill>
                  <a:srgbClr val="0432FF"/>
                </a:solidFill>
              </a:rPr>
              <a:t> proposes an RF bypass between the ceramic and the magnetic core to attenuate higher frequencies of the </a:t>
            </a:r>
            <a:r>
              <a:rPr lang="en-GB" sz="1600" dirty="0" smtClean="0">
                <a:solidFill>
                  <a:srgbClr val="0432FF"/>
                </a:solidFill>
              </a:rPr>
              <a:t>bunch, </a:t>
            </a:r>
            <a:r>
              <a:rPr lang="en-GB" sz="1600" dirty="0">
                <a:solidFill>
                  <a:srgbClr val="0432FF"/>
                </a:solidFill>
              </a:rPr>
              <a:t>thus reducing the heating of the core.  </a:t>
            </a:r>
          </a:p>
          <a:p>
            <a:pPr marL="400050" lvl="1" indent="0">
              <a:spcBef>
                <a:spcPts val="0"/>
              </a:spcBef>
              <a:buNone/>
            </a:pPr>
            <a:endParaRPr lang="en-GB" sz="1600" dirty="0">
              <a:solidFill>
                <a:srgbClr val="0432FF"/>
              </a:solidFill>
            </a:endParaRPr>
          </a:p>
          <a:p>
            <a:pPr marL="400050" lvl="1" indent="0">
              <a:spcBef>
                <a:spcPts val="0"/>
              </a:spcBef>
              <a:buNone/>
            </a:pPr>
            <a:r>
              <a:rPr lang="en-GB" sz="1600" dirty="0">
                <a:solidFill>
                  <a:srgbClr val="0432FF"/>
                </a:solidFill>
              </a:rPr>
              <a:t>Following a </a:t>
            </a:r>
            <a:r>
              <a:rPr lang="en-GB" sz="1600" dirty="0" err="1">
                <a:solidFill>
                  <a:srgbClr val="0432FF"/>
                </a:solidFill>
              </a:rPr>
              <a:t>Bergoz</a:t>
            </a:r>
            <a:r>
              <a:rPr lang="en-GB" sz="1600" dirty="0">
                <a:solidFill>
                  <a:srgbClr val="0432FF"/>
                </a:solidFill>
              </a:rPr>
              <a:t> recommendation, the calibrator circuit will be disconnected for the toroid (using a relay) when operating with beam. </a:t>
            </a:r>
          </a:p>
          <a:p>
            <a:pPr marL="0" lvl="0" indent="0">
              <a:spcBef>
                <a:spcPts val="0"/>
              </a:spcBef>
              <a:buNone/>
            </a:pPr>
            <a:endParaRPr lang="en-GB" sz="1600" dirty="0"/>
          </a:p>
          <a:p>
            <a:pPr marL="0" lvl="0" indent="0">
              <a:spcBef>
                <a:spcPts val="0"/>
              </a:spcBef>
              <a:buNone/>
            </a:pPr>
            <a:r>
              <a:rPr lang="en-GB" sz="1600" dirty="0" smtClean="0"/>
              <a:t>17- </a:t>
            </a:r>
            <a:r>
              <a:rPr lang="en-GB" sz="1600" dirty="0"/>
              <a:t>Consider ways to protect (shield) the ceramic breaks (re-check it does not affect the cleaning process</a:t>
            </a:r>
            <a:r>
              <a:rPr lang="en-GB" sz="1600" dirty="0" smtClean="0"/>
              <a:t>)</a:t>
            </a:r>
          </a:p>
          <a:p>
            <a:pPr marL="400050" lvl="1" indent="0">
              <a:spcBef>
                <a:spcPts val="0"/>
              </a:spcBef>
              <a:buNone/>
            </a:pPr>
            <a:r>
              <a:rPr lang="en-GB" sz="1600" dirty="0" smtClean="0">
                <a:solidFill>
                  <a:srgbClr val="0432FF"/>
                </a:solidFill>
              </a:rPr>
              <a:t>J. </a:t>
            </a:r>
            <a:r>
              <a:rPr lang="en-GB" sz="1600" dirty="0" err="1" smtClean="0">
                <a:solidFill>
                  <a:srgbClr val="0432FF"/>
                </a:solidFill>
              </a:rPr>
              <a:t>Bergoz</a:t>
            </a:r>
            <a:r>
              <a:rPr lang="en-GB" sz="1600" dirty="0" smtClean="0">
                <a:solidFill>
                  <a:srgbClr val="0432FF"/>
                </a:solidFill>
              </a:rPr>
              <a:t> believes this is not needed. Nevertheless, </a:t>
            </a:r>
            <a:r>
              <a:rPr lang="en-GB" sz="1600" dirty="0" err="1" smtClean="0">
                <a:solidFill>
                  <a:srgbClr val="0432FF"/>
                </a:solidFill>
              </a:rPr>
              <a:t>Bergoz</a:t>
            </a:r>
            <a:r>
              <a:rPr lang="en-GB" sz="1600" dirty="0" smtClean="0">
                <a:solidFill>
                  <a:srgbClr val="0432FF"/>
                </a:solidFill>
              </a:rPr>
              <a:t> has confirmed that they can provide extra protection using a dummy vacuum chamber inside the toroid aperture. </a:t>
            </a:r>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0432FF"/>
                </a:solidFill>
              </a:rPr>
              <a:t>This has also been discussed with the vacuum group (M. J. Ferreira) and they confirmed that they could also weld a protection tube inside the toroid if needed. Moreover, it is considered to use a larger toroid thus keeping the ceramic farther from the beam. </a:t>
            </a:r>
            <a:endParaRPr lang="en-GB" sz="1600" dirty="0">
              <a:solidFill>
                <a:srgbClr val="0432FF"/>
              </a:solidFill>
            </a:endParaRPr>
          </a:p>
          <a:p>
            <a:pPr marL="0" lvl="0" indent="0">
              <a:spcBef>
                <a:spcPts val="0"/>
              </a:spcBef>
              <a:buNone/>
            </a:pPr>
            <a:endParaRPr lang="en-GB" sz="1600" dirty="0">
              <a:solidFill>
                <a:srgbClr val="0432FF"/>
              </a:solidFill>
            </a:endParaRPr>
          </a:p>
          <a:p>
            <a:pPr marL="0" lvl="0" indent="0">
              <a:spcBef>
                <a:spcPts val="0"/>
              </a:spcBef>
              <a:buNone/>
            </a:pPr>
            <a:endParaRPr lang="en-GB" sz="1600" dirty="0"/>
          </a:p>
        </p:txBody>
      </p:sp>
      <p:sp>
        <p:nvSpPr>
          <p:cNvPr id="4" name="Slide Number Placeholder 3"/>
          <p:cNvSpPr>
            <a:spLocks noGrp="1"/>
          </p:cNvSpPr>
          <p:nvPr>
            <p:ph type="sldNum" sz="quarter" idx="12"/>
          </p:nvPr>
        </p:nvSpPr>
        <p:spPr/>
        <p:txBody>
          <a:bodyPr/>
          <a:lstStyle/>
          <a:p>
            <a:fld id="{551115BC-487E-4422-894C-CB7CD3E79223}" type="slidenum">
              <a:rPr lang="en-GB" smtClean="0"/>
              <a:t>7</a:t>
            </a:fld>
            <a:endParaRPr lang="en-GB" dirty="0"/>
          </a:p>
        </p:txBody>
      </p:sp>
    </p:spTree>
    <p:extLst>
      <p:ext uri="{BB962C8B-B14F-4D97-AF65-F5344CB8AC3E}">
        <p14:creationId xmlns:p14="http://schemas.microsoft.com/office/powerpoint/2010/main" val="307658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a:t>18- Confirm the length of cables, and evaluate the effect of long front end cables. Address as </a:t>
            </a:r>
            <a:r>
              <a:rPr lang="en-GB" sz="1600" dirty="0" smtClean="0"/>
              <a:t>needed.</a:t>
            </a:r>
            <a:r>
              <a:rPr lang="en-GB" sz="1600" dirty="0" smtClean="0">
                <a:solidFill>
                  <a:srgbClr val="0432FF"/>
                </a:solidFill>
              </a:rPr>
              <a:t> </a:t>
            </a:r>
            <a:endParaRPr lang="en-GB" sz="1600" dirty="0">
              <a:solidFill>
                <a:srgbClr val="0432FF"/>
              </a:solidFill>
            </a:endParaRPr>
          </a:p>
          <a:p>
            <a:pPr marL="400050" lvl="1" indent="0">
              <a:spcBef>
                <a:spcPts val="0"/>
              </a:spcBef>
              <a:buNone/>
            </a:pPr>
            <a:r>
              <a:rPr lang="en-GB" sz="1600" dirty="0" smtClean="0">
                <a:solidFill>
                  <a:srgbClr val="0432FF"/>
                </a:solidFill>
              </a:rPr>
              <a:t>A preliminary estimation of the cable length already exists. Calculation of exact cable length will be a new feature of the cable database. </a:t>
            </a:r>
            <a:endParaRPr lang="en-GB" sz="1600" dirty="0">
              <a:solidFill>
                <a:srgbClr val="0432FF"/>
              </a:solidFill>
            </a:endParaRPr>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0432FF"/>
                </a:solidFill>
              </a:rPr>
              <a:t>The effect of the toroid cable length has been tested and studied (see page 25 of the presentation on BCM electronics and cables). This will be taken into account in the future versions of the BCM FW. </a:t>
            </a:r>
            <a:endParaRPr lang="en-GB" sz="1600" dirty="0">
              <a:solidFill>
                <a:srgbClr val="0432FF"/>
              </a:solidFill>
            </a:endParaRPr>
          </a:p>
          <a:p>
            <a:pPr marL="0" lvl="0" indent="0">
              <a:spcBef>
                <a:spcPts val="0"/>
              </a:spcBef>
              <a:buNone/>
            </a:pPr>
            <a:endParaRPr lang="en-GB" sz="1600" dirty="0"/>
          </a:p>
          <a:p>
            <a:pPr marL="0" lvl="0" indent="0">
              <a:spcBef>
                <a:spcPts val="0"/>
              </a:spcBef>
              <a:buNone/>
            </a:pPr>
            <a:r>
              <a:rPr lang="en-GB" sz="1600" dirty="0"/>
              <a:t>19- Resolve and document mechanical integration issues for each BCM</a:t>
            </a:r>
            <a:r>
              <a:rPr lang="en-GB" sz="1600" dirty="0" smtClean="0"/>
              <a:t>.</a:t>
            </a:r>
          </a:p>
          <a:p>
            <a:pPr marL="400050" lvl="1" indent="0">
              <a:spcBef>
                <a:spcPts val="0"/>
              </a:spcBef>
              <a:buNone/>
            </a:pPr>
            <a:r>
              <a:rPr lang="en-GB" sz="1600" dirty="0" smtClean="0">
                <a:solidFill>
                  <a:srgbClr val="0432FF"/>
                </a:solidFill>
              </a:rPr>
              <a:t>Mechanical integrations of the BCMs are under the responsibility of the in-kind partners. The issues have already been discussed with them to a large extent.</a:t>
            </a:r>
            <a:endParaRPr lang="en-GB" sz="1600" dirty="0">
              <a:solidFill>
                <a:srgbClr val="0432FF"/>
              </a:solidFill>
            </a:endParaRPr>
          </a:p>
          <a:p>
            <a:pPr marL="0" lvl="0" indent="0">
              <a:spcBef>
                <a:spcPts val="0"/>
              </a:spcBef>
              <a:buNone/>
            </a:pPr>
            <a:endParaRPr lang="en-GB" sz="1600" dirty="0">
              <a:solidFill>
                <a:srgbClr val="0432FF"/>
              </a:solidFill>
            </a:endParaRPr>
          </a:p>
          <a:p>
            <a:pPr marL="0" lvl="0" indent="0">
              <a:spcBef>
                <a:spcPts val="0"/>
              </a:spcBef>
              <a:buNone/>
            </a:pPr>
            <a:r>
              <a:rPr lang="en-GB" sz="1600" dirty="0"/>
              <a:t>20. Confirm expected fringe fields at BCM locations, and verify shielding requirements for each BCM</a:t>
            </a:r>
            <a:r>
              <a:rPr lang="en-GB" sz="1600" dirty="0" smtClean="0"/>
              <a:t>.</a:t>
            </a:r>
          </a:p>
          <a:p>
            <a:pPr marL="400050" lvl="1" indent="0">
              <a:spcBef>
                <a:spcPts val="0"/>
              </a:spcBef>
              <a:buNone/>
            </a:pPr>
            <a:r>
              <a:rPr lang="en-GB" sz="1600" dirty="0" smtClean="0">
                <a:solidFill>
                  <a:srgbClr val="0432FF"/>
                </a:solidFill>
              </a:rPr>
              <a:t>Based on some electromagnetics simulations, a double-layer shield (good to &gt;10 </a:t>
            </a:r>
            <a:r>
              <a:rPr lang="en-GB" sz="1600" dirty="0" err="1" smtClean="0">
                <a:solidFill>
                  <a:srgbClr val="0432FF"/>
                </a:solidFill>
              </a:rPr>
              <a:t>mT</a:t>
            </a:r>
            <a:r>
              <a:rPr lang="en-GB" sz="1600" dirty="0" smtClean="0">
                <a:solidFill>
                  <a:srgbClr val="0432FF"/>
                </a:solidFill>
              </a:rPr>
              <a:t>) will be enough for the RFQ and the LWU BCMs. A Similar study has been done by ESS-Bilbao for the MEBT BCMs, and these BCMs will also be shielded as appropriate.</a:t>
            </a: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8</a:t>
            </a:fld>
            <a:endParaRPr lang="en-GB" dirty="0"/>
          </a:p>
        </p:txBody>
      </p:sp>
    </p:spTree>
    <p:extLst>
      <p:ext uri="{BB962C8B-B14F-4D97-AF65-F5344CB8AC3E}">
        <p14:creationId xmlns:p14="http://schemas.microsoft.com/office/powerpoint/2010/main" val="1397593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BCM no/location and the informatio</a:t>
            </a:r>
            <a:r>
              <a:rPr lang="en-GB" dirty="0" smtClean="0"/>
              <a:t>n in DOORS</a:t>
            </a:r>
            <a:endParaRPr lang="en-GB" dirty="0"/>
          </a:p>
        </p:txBody>
      </p:sp>
      <p:sp>
        <p:nvSpPr>
          <p:cNvPr id="3" name="Content Placeholder 2"/>
          <p:cNvSpPr>
            <a:spLocks noGrp="1"/>
          </p:cNvSpPr>
          <p:nvPr>
            <p:ph idx="1"/>
          </p:nvPr>
        </p:nvSpPr>
        <p:spPr>
          <a:xfrm>
            <a:off x="457200" y="1600200"/>
            <a:ext cx="8229600" cy="5121275"/>
          </a:xfrm>
        </p:spPr>
        <p:txBody>
          <a:bodyPr>
            <a:noAutofit/>
          </a:bodyPr>
          <a:lstStyle/>
          <a:p>
            <a:pPr marL="0" lvl="0" indent="0">
              <a:spcBef>
                <a:spcPts val="0"/>
              </a:spcBef>
              <a:buNone/>
            </a:pPr>
            <a:r>
              <a:rPr lang="en-GB" sz="1600" dirty="0"/>
              <a:t>21- Resolve need/requirement of halogen free connectors and </a:t>
            </a:r>
            <a:r>
              <a:rPr lang="en-GB" sz="1600" dirty="0" smtClean="0"/>
              <a:t>cables.</a:t>
            </a:r>
            <a:r>
              <a:rPr lang="en-GB" sz="1600" dirty="0" smtClean="0">
                <a:solidFill>
                  <a:srgbClr val="0432FF"/>
                </a:solidFill>
              </a:rPr>
              <a:t> </a:t>
            </a:r>
            <a:endParaRPr lang="en-GB" sz="1600" dirty="0">
              <a:solidFill>
                <a:srgbClr val="0432FF"/>
              </a:solidFill>
            </a:endParaRPr>
          </a:p>
          <a:p>
            <a:pPr marL="0" lvl="0" indent="0">
              <a:spcBef>
                <a:spcPts val="0"/>
              </a:spcBef>
              <a:buNone/>
            </a:pPr>
            <a:endParaRPr lang="en-GB" sz="1600" dirty="0"/>
          </a:p>
          <a:p>
            <a:pPr marL="0" lvl="0" indent="0">
              <a:spcBef>
                <a:spcPts val="0"/>
              </a:spcBef>
              <a:buNone/>
            </a:pPr>
            <a:r>
              <a:rPr lang="en-GB" sz="1600" dirty="0"/>
              <a:t>22- Beware of e.g. Teflon in connectors inside radiation environment.</a:t>
            </a:r>
            <a:endParaRPr lang="en-GB" sz="1600" dirty="0" smtClean="0"/>
          </a:p>
          <a:p>
            <a:pPr marL="400050" lvl="1" indent="0">
              <a:spcBef>
                <a:spcPts val="0"/>
              </a:spcBef>
              <a:buNone/>
            </a:pPr>
            <a:r>
              <a:rPr lang="en-GB" sz="1600" dirty="0" smtClean="0">
                <a:solidFill>
                  <a:srgbClr val="0432FF"/>
                </a:solidFill>
              </a:rPr>
              <a:t>The foreseen toroid cable is halogen-free, rad-tolerant and consistent with the ESS cable regulations.</a:t>
            </a:r>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0432FF"/>
                </a:solidFill>
              </a:rPr>
              <a:t>Similarly, the it’s foreseen to use BNO connectors with ETFE (rad-tolerant) dielectric. </a:t>
            </a:r>
            <a:endParaRPr lang="en-GB" sz="1600" dirty="0">
              <a:solidFill>
                <a:srgbClr val="0432FF"/>
              </a:solidFill>
            </a:endParaRPr>
          </a:p>
          <a:p>
            <a:pPr marL="0" lvl="0" indent="0">
              <a:spcBef>
                <a:spcPts val="0"/>
              </a:spcBef>
              <a:buNone/>
            </a:pPr>
            <a:endParaRPr lang="en-GB" sz="1600" dirty="0">
              <a:solidFill>
                <a:srgbClr val="0432FF"/>
              </a:solidFill>
            </a:endParaRPr>
          </a:p>
          <a:p>
            <a:pPr marL="0" lvl="0" indent="0">
              <a:spcBef>
                <a:spcPts val="0"/>
              </a:spcBef>
              <a:buNone/>
            </a:pPr>
            <a:r>
              <a:rPr lang="en-GB" sz="1600" dirty="0" smtClean="0"/>
              <a:t>23</a:t>
            </a:r>
            <a:r>
              <a:rPr lang="en-GB" sz="1600" dirty="0"/>
              <a:t>. Quantify effect of using dual SMA connectors for differential output signal. Avoid magnetic coupling of noise from separated cables</a:t>
            </a:r>
            <a:r>
              <a:rPr lang="en-GB" sz="1600" dirty="0" smtClean="0"/>
              <a:t>!</a:t>
            </a:r>
          </a:p>
          <a:p>
            <a:pPr marL="400050" lvl="1" indent="0">
              <a:spcBef>
                <a:spcPts val="0"/>
              </a:spcBef>
              <a:buNone/>
            </a:pPr>
            <a:r>
              <a:rPr lang="en-GB" sz="1600" dirty="0" smtClean="0">
                <a:solidFill>
                  <a:srgbClr val="0432FF"/>
                </a:solidFill>
              </a:rPr>
              <a:t>Coaxial cables/connectors might be used for the DTL BCMs. These will then be converted to BNO on a patch panel near the toroid. Short patch cables (tied together) are foreseen to connect the toroid to the patch panel. </a:t>
            </a:r>
          </a:p>
          <a:p>
            <a:pPr marL="400050" lvl="1" indent="0">
              <a:spcBef>
                <a:spcPts val="0"/>
              </a:spcBef>
              <a:buNone/>
            </a:pPr>
            <a:endParaRPr lang="en-GB" sz="1600" dirty="0" smtClean="0">
              <a:solidFill>
                <a:srgbClr val="0432FF"/>
              </a:solidFill>
            </a:endParaRPr>
          </a:p>
          <a:p>
            <a:pPr marL="0" lvl="0" indent="0">
              <a:spcBef>
                <a:spcPts val="0"/>
              </a:spcBef>
              <a:buNone/>
            </a:pPr>
            <a:r>
              <a:rPr lang="en-GB" sz="1600" dirty="0" smtClean="0"/>
              <a:t>24</a:t>
            </a:r>
            <a:r>
              <a:rPr lang="en-GB" sz="1600" dirty="0"/>
              <a:t>. Clarify need and location of calibration termination resistors</a:t>
            </a:r>
            <a:r>
              <a:rPr lang="en-GB" sz="1600" dirty="0" smtClean="0"/>
              <a:t>.</a:t>
            </a:r>
            <a:endParaRPr lang="en-GB" sz="1600" dirty="0"/>
          </a:p>
          <a:p>
            <a:pPr marL="400050" lvl="1" indent="0">
              <a:spcBef>
                <a:spcPts val="0"/>
              </a:spcBef>
              <a:buNone/>
            </a:pPr>
            <a:r>
              <a:rPr lang="en-GB" sz="1600" dirty="0" smtClean="0">
                <a:solidFill>
                  <a:srgbClr val="0432FF"/>
                </a:solidFill>
              </a:rPr>
              <a:t>The calibrator circuit design includes a 50 Ohm output resistor. Cable resistance will slightly add to this resistor, but the effect on the output pulse will be negligible.</a:t>
            </a:r>
          </a:p>
          <a:p>
            <a:pPr marL="400050" lvl="1" indent="0">
              <a:spcBef>
                <a:spcPts val="0"/>
              </a:spcBef>
              <a:buNone/>
            </a:pPr>
            <a:endParaRPr lang="en-GB" sz="1600" dirty="0">
              <a:solidFill>
                <a:srgbClr val="0432FF"/>
              </a:solidFill>
            </a:endParaRPr>
          </a:p>
          <a:p>
            <a:pPr marL="400050" lvl="1" indent="0">
              <a:spcBef>
                <a:spcPts val="0"/>
              </a:spcBef>
              <a:buNone/>
            </a:pPr>
            <a:r>
              <a:rPr lang="en-GB" sz="1600" dirty="0" smtClean="0">
                <a:solidFill>
                  <a:srgbClr val="0432FF"/>
                </a:solidFill>
              </a:rPr>
              <a:t>The calibrator circuit will be disconnected from the toroid (using an on-board relay) when operating with beam.   </a:t>
            </a:r>
            <a:endParaRPr lang="en-GB" sz="1600" dirty="0">
              <a:solidFill>
                <a:srgbClr val="0432FF"/>
              </a:solidFill>
            </a:endParaRPr>
          </a:p>
          <a:p>
            <a:pPr marL="400050" lvl="1" indent="0">
              <a:spcBef>
                <a:spcPts val="0"/>
              </a:spcBef>
              <a:buNone/>
            </a:pPr>
            <a:endParaRPr lang="en-GB" sz="1600" dirty="0">
              <a:solidFill>
                <a:srgbClr val="0432FF"/>
              </a:solidFill>
            </a:endParaRPr>
          </a:p>
          <a:p>
            <a:pPr marL="400050" lvl="1" indent="0">
              <a:spcBef>
                <a:spcPts val="0"/>
              </a:spcBef>
              <a:buNone/>
            </a:pPr>
            <a:endParaRPr lang="en-GB" sz="1600" dirty="0">
              <a:solidFill>
                <a:srgbClr val="0432FF"/>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9</a:t>
            </a:fld>
            <a:endParaRPr lang="en-GB" dirty="0"/>
          </a:p>
        </p:txBody>
      </p:sp>
    </p:spTree>
    <p:extLst>
      <p:ext uri="{BB962C8B-B14F-4D97-AF65-F5344CB8AC3E}">
        <p14:creationId xmlns:p14="http://schemas.microsoft.com/office/powerpoint/2010/main" val="479288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5" id="{B44B2280-2390-4D03-8D38-6C24B0BAA245}" vid="{0B7C071A-F5F7-47CF-A93A-F42DBF6073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Chess Core Powerpoint</Template>
  <TotalTime>4093</TotalTime>
  <Words>2591</Words>
  <Application>Microsoft Macintosh PowerPoint</Application>
  <PresentationFormat>On-screen Show (4:3)</PresentationFormat>
  <Paragraphs>218</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Calibri</vt:lpstr>
      <vt:lpstr>Arial</vt:lpstr>
      <vt:lpstr>Office Theme</vt:lpstr>
      <vt:lpstr>Response to the BCM PDR recommendations</vt:lpstr>
      <vt:lpstr>PDR recommendations</vt:lpstr>
      <vt:lpstr>BCM no/location and the information in DOORS</vt:lpstr>
      <vt:lpstr>BCM no/location and the information in DOORS</vt:lpstr>
      <vt:lpstr>BCM no/location and the information in DOORS</vt:lpstr>
      <vt:lpstr>BCM no/location and the information in DOORS</vt:lpstr>
      <vt:lpstr>BCM no/location and the information in DOORS</vt:lpstr>
      <vt:lpstr>BCM no/location and the information in DOORS</vt:lpstr>
      <vt:lpstr>BCM no/location and the information in DOORS</vt:lpstr>
      <vt:lpstr>BCM no/location and the information in DOORS</vt:lpstr>
      <vt:lpstr>BCM no/location and the information in DOORS</vt:lpstr>
      <vt:lpstr>BCM no/location and the information in DOORS</vt:lpstr>
      <vt:lpstr>BCM no/location and the information in DOORS</vt:lpstr>
      <vt:lpstr>BCM no/location and the information in DOORS</vt:lpstr>
      <vt:lpstr>BCM no/location and the information in DOORS</vt:lpstr>
      <vt:lpstr>BCM no/location and the information in DOORS</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Beam Current Monitor System Update</dc:title>
  <dc:creator>Microsoft Office User</dc:creator>
  <cp:lastModifiedBy>Microsoft Office User</cp:lastModifiedBy>
  <cp:revision>129</cp:revision>
  <dcterms:created xsi:type="dcterms:W3CDTF">2017-04-21T08:30:12Z</dcterms:created>
  <dcterms:modified xsi:type="dcterms:W3CDTF">2017-06-08T12:43:19Z</dcterms:modified>
</cp:coreProperties>
</file>