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317" r:id="rId3"/>
    <p:sldId id="410" r:id="rId4"/>
    <p:sldId id="385" r:id="rId5"/>
    <p:sldId id="394" r:id="rId6"/>
    <p:sldId id="365" r:id="rId7"/>
    <p:sldId id="386" r:id="rId8"/>
    <p:sldId id="408" r:id="rId9"/>
    <p:sldId id="409" r:id="rId10"/>
    <p:sldId id="378" r:id="rId11"/>
    <p:sldId id="414" r:id="rId12"/>
    <p:sldId id="417" r:id="rId13"/>
    <p:sldId id="418" r:id="rId14"/>
    <p:sldId id="384" r:id="rId15"/>
    <p:sldId id="412" r:id="rId16"/>
    <p:sldId id="389" r:id="rId17"/>
    <p:sldId id="390" r:id="rId18"/>
    <p:sldId id="415" r:id="rId19"/>
    <p:sldId id="411" r:id="rId20"/>
    <p:sldId id="371" r:id="rId21"/>
    <p:sldId id="372" r:id="rId22"/>
    <p:sldId id="416" r:id="rId23"/>
    <p:sldId id="413" r:id="rId24"/>
    <p:sldId id="373" r:id="rId25"/>
    <p:sldId id="400" r:id="rId26"/>
    <p:sldId id="396" r:id="rId27"/>
    <p:sldId id="397" r:id="rId28"/>
    <p:sldId id="370" r:id="rId29"/>
    <p:sldId id="374" r:id="rId3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4CDF64-0427-41B8-ACF4-B52C293959D8}">
          <p14:sldIdLst>
            <p14:sldId id="256"/>
            <p14:sldId id="317"/>
          </p14:sldIdLst>
        </p14:section>
        <p14:section name="MPS/BIS" id="{735B9591-BD9E-4295-8972-16FB8F4C84E3}">
          <p14:sldIdLst>
            <p14:sldId id="410"/>
            <p14:sldId id="385"/>
            <p14:sldId id="394"/>
            <p14:sldId id="365"/>
            <p14:sldId id="386"/>
            <p14:sldId id="408"/>
            <p14:sldId id="409"/>
            <p14:sldId id="378"/>
            <p14:sldId id="414"/>
            <p14:sldId id="417"/>
            <p14:sldId id="418"/>
            <p14:sldId id="384"/>
          </p14:sldIdLst>
        </p14:section>
        <p14:section name="Required BCM Functions" id="{3921FDEF-FD16-4E60-85B3-77CD68D38A0D}">
          <p14:sldIdLst>
            <p14:sldId id="412"/>
            <p14:sldId id="389"/>
            <p14:sldId id="390"/>
            <p14:sldId id="415"/>
          </p14:sldIdLst>
        </p14:section>
        <p14:section name="Hardware/Electrical Interface" id="{95B47B2C-BDA1-4D00-9A87-89DC9E008530}">
          <p14:sldIdLst>
            <p14:sldId id="411"/>
            <p14:sldId id="371"/>
            <p14:sldId id="372"/>
            <p14:sldId id="416"/>
          </p14:sldIdLst>
        </p14:section>
        <p14:section name="Reduction of signals" id="{11076AB9-5E9F-4C47-9BDF-75FF50C1EACB}">
          <p14:sldIdLst>
            <p14:sldId id="413"/>
            <p14:sldId id="373"/>
            <p14:sldId id="400"/>
            <p14:sldId id="396"/>
            <p14:sldId id="397"/>
          </p14:sldIdLst>
        </p14:section>
        <p14:section name="Untitled Section" id="{5E286676-8458-45AA-89E0-D87441C80BB2}">
          <p14:sldIdLst>
            <p14:sldId id="370"/>
            <p14:sldId id="374"/>
          </p14:sldIdLst>
        </p14:section>
      </p14:sectionLst>
    </p:ext>
    <p:ext uri="{EFAFB233-063F-42B5-8137-9DF3F51BA10A}">
      <p15:sldGuideLst xmlns:p15="http://schemas.microsoft.com/office/powerpoint/2012/main">
        <p15:guide id="1" orient="horz" pos="256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90052" autoAdjust="0"/>
  </p:normalViewPr>
  <p:slideViewPr>
    <p:cSldViewPr>
      <p:cViewPr varScale="1">
        <p:scale>
          <a:sx n="121" d="100"/>
          <a:sy n="121" d="100"/>
        </p:scale>
        <p:origin x="948" y="64"/>
      </p:cViewPr>
      <p:guideLst>
        <p:guide orient="horz" pos="2568"/>
        <p:guide pos="2880"/>
      </p:guideLst>
    </p:cSldViewPr>
  </p:slideViewPr>
  <p:outlineViewPr>
    <p:cViewPr>
      <p:scale>
        <a:sx n="33" d="100"/>
        <a:sy n="33" d="100"/>
      </p:scale>
      <p:origin x="0" y="-6174"/>
    </p:cViewPr>
  </p:outlineViewPr>
  <p:notesTextViewPr>
    <p:cViewPr>
      <p:scale>
        <a:sx n="1" d="1"/>
        <a:sy n="1" d="1"/>
      </p:scale>
      <p:origin x="0" y="0"/>
    </p:cViewPr>
  </p:notesTextViewPr>
  <p:sorterViewPr>
    <p:cViewPr>
      <p:scale>
        <a:sx n="90" d="100"/>
        <a:sy n="90" d="100"/>
      </p:scale>
      <p:origin x="0" y="-5160"/>
    </p:cViewPr>
  </p:sorterViewPr>
  <p:notesViewPr>
    <p:cSldViewPr>
      <p:cViewPr varScale="1">
        <p:scale>
          <a:sx n="51" d="100"/>
          <a:sy n="51" d="100"/>
        </p:scale>
        <p:origin x="27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2017-06-12</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a:p>
        </p:txBody>
      </p:sp>
    </p:spTree>
    <p:extLst>
      <p:ext uri="{BB962C8B-B14F-4D97-AF65-F5344CB8AC3E}">
        <p14:creationId xmlns:p14="http://schemas.microsoft.com/office/powerpoint/2010/main" val="429027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smtClean="0">
                <a:solidFill>
                  <a:schemeClr val="tx1"/>
                </a:solidFill>
                <a:effectLst/>
                <a:latin typeface="+mn-lt"/>
                <a:ea typeface="+mn-ea"/>
                <a:cs typeface="+mn-cs"/>
              </a:rPr>
              <a:t>has the </a:t>
            </a:r>
            <a:r>
              <a:rPr lang="sv-SE" sz="1200" kern="1200" dirty="0" err="1" smtClean="0">
                <a:solidFill>
                  <a:schemeClr val="tx1"/>
                </a:solidFill>
                <a:effectLst/>
                <a:latin typeface="+mn-lt"/>
                <a:ea typeface="+mn-ea"/>
                <a:cs typeface="+mn-cs"/>
              </a:rPr>
              <a:t>functions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need</a:t>
            </a:r>
            <a:r>
              <a:rPr lang="sv-SE" sz="1200" kern="1200" dirty="0" smtClean="0">
                <a:solidFill>
                  <a:schemeClr val="tx1"/>
                </a:solidFill>
                <a:effectLst/>
                <a:latin typeface="+mn-lt"/>
                <a:ea typeface="+mn-ea"/>
                <a:cs typeface="+mn-cs"/>
              </a:rPr>
              <a:t> from </a:t>
            </a:r>
            <a:r>
              <a:rPr lang="sv-SE" sz="1200" kern="1200" dirty="0" err="1" smtClean="0">
                <a:solidFill>
                  <a:schemeClr val="tx1"/>
                </a:solidFill>
                <a:effectLst/>
                <a:latin typeface="+mn-lt"/>
                <a:ea typeface="+mn-ea"/>
                <a:cs typeface="+mn-cs"/>
              </a:rPr>
              <a:t>BCMs</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point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talking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through</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slide</a:t>
            </a:r>
            <a:endParaRPr lang="en-US" dirty="0"/>
          </a:p>
        </p:txBody>
      </p:sp>
      <p:sp>
        <p:nvSpPr>
          <p:cNvPr id="4" name="Date Placeholder 3"/>
          <p:cNvSpPr>
            <a:spLocks noGrp="1"/>
          </p:cNvSpPr>
          <p:nvPr>
            <p:ph type="dt" idx="10"/>
          </p:nvPr>
        </p:nvSpPr>
        <p:spPr/>
        <p:txBody>
          <a:bodyPr/>
          <a:lstStyle/>
          <a:p>
            <a:fld id="{FD14BCC4-1883-A943-9A98-AF3049849382}" type="datetime1">
              <a:rPr lang="en-US" smtClean="0"/>
              <a:t>6/12/2017</a:t>
            </a:fld>
            <a:endParaRPr lang="sv-SE" dirty="0"/>
          </a:p>
        </p:txBody>
      </p:sp>
      <p:sp>
        <p:nvSpPr>
          <p:cNvPr id="5" name="Slide Number Placeholder 4"/>
          <p:cNvSpPr>
            <a:spLocks noGrp="1"/>
          </p:cNvSpPr>
          <p:nvPr>
            <p:ph type="sldNum" sz="quarter" idx="11"/>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6061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1200" kern="1200" dirty="0" err="1" smtClean="0">
                <a:solidFill>
                  <a:schemeClr val="tx1"/>
                </a:solidFill>
                <a:effectLst/>
                <a:latin typeface="+mn-lt"/>
                <a:ea typeface="+mn-ea"/>
                <a:cs typeface="+mn-cs"/>
              </a:rPr>
              <a:t>Clarify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signals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put</a:t>
            </a:r>
            <a:r>
              <a:rPr lang="sv-SE" sz="1200" kern="1200" dirty="0" smtClean="0">
                <a:solidFill>
                  <a:schemeClr val="tx1"/>
                </a:solidFill>
                <a:effectLst/>
                <a:latin typeface="+mn-lt"/>
                <a:ea typeface="+mn-ea"/>
                <a:cs typeface="+mn-cs"/>
              </a:rPr>
              <a:t> a table </a:t>
            </a:r>
            <a:r>
              <a:rPr lang="sv-SE" sz="1200" kern="1200" dirty="0" err="1" smtClean="0">
                <a:solidFill>
                  <a:schemeClr val="tx1"/>
                </a:solidFill>
                <a:effectLst/>
                <a:latin typeface="+mn-lt"/>
                <a:ea typeface="+mn-ea"/>
                <a:cs typeface="+mn-cs"/>
              </a:rPr>
              <a:t>without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if</a:t>
            </a:r>
            <a:r>
              <a:rPr lang="sv-SE" sz="1200" kern="1200" dirty="0" smtClean="0">
                <a:solidFill>
                  <a:schemeClr val="tx1"/>
                </a:solidFill>
                <a:effectLst/>
                <a:latin typeface="+mn-lt"/>
                <a:ea typeface="+mn-ea"/>
                <a:cs typeface="+mn-cs"/>
              </a:rPr>
              <a:t> it is not super </a:t>
            </a:r>
            <a:r>
              <a:rPr lang="sv-SE" sz="1200" kern="1200" dirty="0" err="1" smtClean="0">
                <a:solidFill>
                  <a:schemeClr val="tx1"/>
                </a:solidFill>
                <a:effectLst/>
                <a:latin typeface="+mn-lt"/>
                <a:ea typeface="+mn-ea"/>
                <a:cs typeface="+mn-cs"/>
              </a:rPr>
              <a:t>clear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could</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saying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there</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need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say</a:t>
            </a:r>
            <a:r>
              <a:rPr lang="sv-SE" sz="1200" kern="1200" dirty="0" smtClean="0">
                <a:solidFill>
                  <a:schemeClr val="tx1"/>
                </a:solidFill>
                <a:effectLst/>
                <a:latin typeface="+mn-lt"/>
                <a:ea typeface="+mn-ea"/>
                <a:cs typeface="+mn-cs"/>
              </a:rPr>
              <a:t> 1/ACCT </a:t>
            </a:r>
            <a:r>
              <a:rPr lang="sv-SE" sz="1200" kern="1200" dirty="0" err="1" smtClean="0">
                <a:solidFill>
                  <a:schemeClr val="tx1"/>
                </a:solidFill>
                <a:effectLst/>
                <a:latin typeface="+mn-lt"/>
                <a:ea typeface="+mn-ea"/>
                <a:cs typeface="+mn-cs"/>
              </a:rPr>
              <a:t>Processign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boar</a:t>
            </a:r>
            <a:r>
              <a:rPr lang="sv-SE" sz="1200" kern="1200" dirty="0" smtClean="0">
                <a:solidFill>
                  <a:schemeClr val="tx1"/>
                </a:solidFill>
                <a:effectLst/>
                <a:latin typeface="+mn-lt"/>
                <a:ea typeface="+mn-ea"/>
                <a:cs typeface="+mn-cs"/>
              </a:rPr>
              <a:t>, it </a:t>
            </a:r>
            <a:r>
              <a:rPr lang="sv-SE" sz="1200" kern="1200" dirty="0" err="1" smtClean="0">
                <a:solidFill>
                  <a:schemeClr val="tx1"/>
                </a:solidFill>
                <a:effectLst/>
                <a:latin typeface="+mn-lt"/>
                <a:ea typeface="+mn-ea"/>
                <a:cs typeface="+mn-cs"/>
              </a:rPr>
              <a:t>would</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easier</a:t>
            </a:r>
            <a:r>
              <a:rPr lang="sv-SE" sz="1200" kern="1200" dirty="0" smtClean="0">
                <a:solidFill>
                  <a:schemeClr val="tx1"/>
                </a:solidFill>
                <a:effectLst/>
                <a:latin typeface="+mn-lt"/>
                <a:ea typeface="+mn-ea"/>
                <a:cs typeface="+mn-cs"/>
              </a:rPr>
              <a:t> to understand </a:t>
            </a:r>
            <a:r>
              <a:rPr lang="sv-SE" sz="1200" kern="1200" dirty="0" err="1" smtClean="0">
                <a:solidFill>
                  <a:schemeClr val="tx1"/>
                </a:solidFill>
                <a:effectLst/>
                <a:latin typeface="+mn-lt"/>
                <a:ea typeface="+mn-ea"/>
                <a:cs typeface="+mn-cs"/>
              </a:rPr>
              <a:t>without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saying</a:t>
            </a:r>
            <a:r>
              <a:rPr lang="sv-SE" sz="1200" kern="1200" dirty="0" smtClean="0">
                <a:solidFill>
                  <a:schemeClr val="tx1"/>
                </a:solidFill>
                <a:effectLst/>
                <a:latin typeface="+mn-lt"/>
                <a:ea typeface="+mn-ea"/>
                <a:cs typeface="+mn-cs"/>
              </a:rPr>
              <a:t> ACCT I </a:t>
            </a:r>
            <a:r>
              <a:rPr lang="sv-SE" sz="1200" kern="1200" dirty="0" err="1" smtClean="0">
                <a:solidFill>
                  <a:schemeClr val="tx1"/>
                </a:solidFill>
                <a:effectLst/>
                <a:latin typeface="+mn-lt"/>
                <a:ea typeface="+mn-ea"/>
                <a:cs typeface="+mn-cs"/>
              </a:rPr>
              <a:t>think</a:t>
            </a:r>
            <a:r>
              <a:rPr lang="sv-SE" sz="1200" kern="1200" dirty="0" smtClean="0">
                <a:solidFill>
                  <a:schemeClr val="tx1"/>
                </a:solidFill>
                <a:effectLst/>
                <a:latin typeface="+mn-lt"/>
                <a:ea typeface="+mn-ea"/>
                <a:cs typeface="+mn-cs"/>
              </a:rPr>
              <a:t>… 1/</a:t>
            </a:r>
            <a:r>
              <a:rPr lang="sv-SE" sz="1200" kern="1200" dirty="0" err="1" smtClean="0">
                <a:solidFill>
                  <a:schemeClr val="tx1"/>
                </a:solidFill>
                <a:effectLst/>
                <a:latin typeface="+mn-lt"/>
                <a:ea typeface="+mn-ea"/>
                <a:cs typeface="+mn-cs"/>
              </a:rPr>
              <a:t>processing</a:t>
            </a:r>
            <a:r>
              <a:rPr lang="sv-SE" sz="1200" kern="1200" dirty="0" smtClean="0">
                <a:solidFill>
                  <a:schemeClr val="tx1"/>
                </a:solidFill>
                <a:effectLst/>
                <a:latin typeface="+mn-lt"/>
                <a:ea typeface="+mn-ea"/>
                <a:cs typeface="+mn-cs"/>
              </a:rPr>
              <a:t> board? No signals for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 or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charge?</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260286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smtClean="0">
                <a:solidFill>
                  <a:schemeClr val="tx1"/>
                </a:solidFill>
                <a:effectLst/>
                <a:latin typeface="+mn-lt"/>
                <a:ea typeface="+mn-ea"/>
                <a:cs typeface="+mn-cs"/>
              </a:rPr>
              <a:t>please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add</a:t>
            </a:r>
            <a:r>
              <a:rPr lang="sv-SE" sz="1200" kern="1200" dirty="0" smtClean="0">
                <a:solidFill>
                  <a:schemeClr val="tx1"/>
                </a:solidFill>
                <a:effectLst/>
                <a:latin typeface="+mn-lt"/>
                <a:ea typeface="+mn-ea"/>
                <a:cs typeface="+mn-cs"/>
              </a:rPr>
              <a:t> the info </a:t>
            </a:r>
            <a:r>
              <a:rPr lang="sv-SE" sz="1200" kern="1200" dirty="0" err="1" smtClean="0">
                <a:solidFill>
                  <a:schemeClr val="tx1"/>
                </a:solidFill>
                <a:effectLst/>
                <a:latin typeface="+mn-lt"/>
                <a:ea typeface="+mn-ea"/>
                <a:cs typeface="+mn-cs"/>
              </a:rPr>
              <a:t>listed</a:t>
            </a:r>
            <a:r>
              <a:rPr lang="sv-SE" sz="1200" kern="1200" dirty="0" smtClean="0">
                <a:solidFill>
                  <a:schemeClr val="tx1"/>
                </a:solidFill>
                <a:effectLst/>
                <a:latin typeface="+mn-lt"/>
                <a:ea typeface="+mn-ea"/>
                <a:cs typeface="+mn-cs"/>
              </a:rPr>
              <a:t> in the ICD (</a:t>
            </a:r>
            <a:r>
              <a:rPr lang="sv-SE" sz="1200" kern="1200" dirty="0" err="1" smtClean="0">
                <a:solidFill>
                  <a:schemeClr val="tx1"/>
                </a:solidFill>
                <a:effectLst/>
                <a:latin typeface="+mn-lt"/>
                <a:ea typeface="+mn-ea"/>
                <a:cs typeface="+mn-cs"/>
              </a:rPr>
              <a:t>your</a:t>
            </a:r>
            <a:r>
              <a:rPr lang="sv-SE" sz="1200" kern="1200" dirty="0" smtClean="0">
                <a:solidFill>
                  <a:schemeClr val="tx1"/>
                </a:solidFill>
                <a:effectLst/>
                <a:latin typeface="+mn-lt"/>
                <a:ea typeface="+mn-ea"/>
                <a:cs typeface="+mn-cs"/>
              </a:rPr>
              <a:t> presentation </a:t>
            </a:r>
            <a:r>
              <a:rPr lang="sv-SE" sz="1200" kern="1200" dirty="0" err="1" smtClean="0">
                <a:solidFill>
                  <a:schemeClr val="tx1"/>
                </a:solidFill>
                <a:effectLst/>
                <a:latin typeface="+mn-lt"/>
                <a:ea typeface="+mn-ea"/>
                <a:cs typeface="+mn-cs"/>
              </a:rPr>
              <a:t>should</a:t>
            </a:r>
            <a:r>
              <a:rPr lang="sv-SE" sz="1200" kern="1200" dirty="0" smtClean="0">
                <a:solidFill>
                  <a:schemeClr val="tx1"/>
                </a:solidFill>
                <a:effectLst/>
                <a:latin typeface="+mn-lt"/>
                <a:ea typeface="+mn-ea"/>
                <a:cs typeface="+mn-cs"/>
              </a:rPr>
              <a:t> be in </a:t>
            </a:r>
            <a:r>
              <a:rPr lang="sv-SE" sz="1200" kern="1200" dirty="0" err="1" smtClean="0">
                <a:solidFill>
                  <a:schemeClr val="tx1"/>
                </a:solidFill>
                <a:effectLst/>
                <a:latin typeface="+mn-lt"/>
                <a:ea typeface="+mn-ea"/>
                <a:cs typeface="+mn-cs"/>
              </a:rPr>
              <a:t>synch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the 2 </a:t>
            </a:r>
            <a:r>
              <a:rPr lang="sv-SE" sz="1200" kern="1200" dirty="0" err="1" smtClean="0">
                <a:solidFill>
                  <a:schemeClr val="tx1"/>
                </a:solidFill>
                <a:effectLst/>
                <a:latin typeface="+mn-lt"/>
                <a:ea typeface="+mn-ea"/>
                <a:cs typeface="+mn-cs"/>
              </a:rPr>
              <a:t>documents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which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will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deliver</a:t>
            </a:r>
            <a:r>
              <a:rPr lang="sv-SE" sz="1200" kern="1200" dirty="0" smtClean="0">
                <a:solidFill>
                  <a:schemeClr val="tx1"/>
                </a:solidFill>
                <a:effectLst/>
                <a:latin typeface="+mn-lt"/>
                <a:ea typeface="+mn-ea"/>
                <a:cs typeface="+mn-cs"/>
              </a:rPr>
              <a:t>/MP </a:t>
            </a:r>
            <a:r>
              <a:rPr lang="sv-SE" sz="1200" kern="1200" dirty="0" err="1" smtClean="0">
                <a:solidFill>
                  <a:schemeClr val="tx1"/>
                </a:solidFill>
                <a:effectLst/>
                <a:latin typeface="+mn-lt"/>
                <a:ea typeface="+mn-ea"/>
                <a:cs typeface="+mn-cs"/>
              </a:rPr>
              <a:t>requirements</a:t>
            </a:r>
            <a:r>
              <a:rPr lang="sv-SE" sz="1200" kern="1200" dirty="0" smtClean="0">
                <a:solidFill>
                  <a:schemeClr val="tx1"/>
                </a:solidFill>
                <a:effectLst/>
                <a:latin typeface="+mn-lt"/>
                <a:ea typeface="+mn-ea"/>
                <a:cs typeface="+mn-cs"/>
              </a:rPr>
              <a:t> and ICD).</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a:p>
        </p:txBody>
      </p:sp>
    </p:spTree>
    <p:extLst>
      <p:ext uri="{BB962C8B-B14F-4D97-AF65-F5344CB8AC3E}">
        <p14:creationId xmlns:p14="http://schemas.microsoft.com/office/powerpoint/2010/main" val="281073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sv-SE" sz="1200" kern="1200" dirty="0" err="1" smtClean="0">
                <a:solidFill>
                  <a:schemeClr val="tx1"/>
                </a:solidFill>
                <a:effectLst/>
                <a:latin typeface="+mn-lt"/>
                <a:ea typeface="+mn-ea"/>
                <a:cs typeface="+mn-cs"/>
              </a:rPr>
              <a:t>why</a:t>
            </a:r>
            <a:r>
              <a:rPr lang="sv-SE" sz="1200" kern="1200" dirty="0" smtClean="0">
                <a:solidFill>
                  <a:schemeClr val="tx1"/>
                </a:solidFill>
                <a:effectLst/>
                <a:latin typeface="+mn-lt"/>
                <a:ea typeface="+mn-ea"/>
                <a:cs typeface="+mn-cs"/>
              </a:rPr>
              <a:t> 2 signals for </a:t>
            </a:r>
            <a:r>
              <a:rPr lang="sv-SE" sz="1200" kern="1200" dirty="0" err="1" smtClean="0">
                <a:solidFill>
                  <a:schemeClr val="tx1"/>
                </a:solidFill>
                <a:effectLst/>
                <a:latin typeface="+mn-lt"/>
                <a:ea typeface="+mn-ea"/>
                <a:cs typeface="+mn-cs"/>
              </a:rPr>
              <a:t>health</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configuration</a:t>
            </a:r>
            <a:r>
              <a:rPr lang="sv-SE"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charge </a:t>
            </a:r>
            <a:r>
              <a:rPr lang="sv-SE" sz="1200" kern="1200" dirty="0" err="1" smtClean="0">
                <a:solidFill>
                  <a:schemeClr val="tx1"/>
                </a:solidFill>
                <a:effectLst/>
                <a:latin typeface="+mn-lt"/>
                <a:ea typeface="+mn-ea"/>
                <a:cs typeface="+mn-cs"/>
              </a:rPr>
              <a:t>clearly</a:t>
            </a:r>
            <a:r>
              <a:rPr lang="sv-SE" sz="1200" kern="1200" dirty="0" smtClean="0">
                <a:solidFill>
                  <a:schemeClr val="tx1"/>
                </a:solidFill>
                <a:effectLst/>
                <a:latin typeface="+mn-lt"/>
                <a:ea typeface="+mn-ea"/>
                <a:cs typeface="+mn-cs"/>
              </a:rPr>
              <a:t> is part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a:t>
            </a:r>
          </a:p>
          <a:p>
            <a:pPr lvl="0"/>
            <a:endParaRPr lang="sv-SE" sz="1200" kern="1200" dirty="0" smtClean="0">
              <a:solidFill>
                <a:schemeClr val="tx1"/>
              </a:solidFill>
              <a:effectLst/>
              <a:latin typeface="+mn-lt"/>
              <a:ea typeface="+mn-ea"/>
              <a:cs typeface="+mn-cs"/>
            </a:endParaRPr>
          </a:p>
          <a:p>
            <a:r>
              <a:rPr lang="sv-SE" sz="1200" kern="1200" dirty="0" err="1" smtClean="0">
                <a:solidFill>
                  <a:schemeClr val="tx1"/>
                </a:solidFill>
                <a:effectLst/>
                <a:latin typeface="+mn-lt"/>
                <a:ea typeface="+mn-ea"/>
                <a:cs typeface="+mn-cs"/>
              </a:rPr>
              <a:t>Why</a:t>
            </a:r>
            <a:r>
              <a:rPr lang="sv-SE" sz="1200" kern="1200" dirty="0" smtClean="0">
                <a:solidFill>
                  <a:schemeClr val="tx1"/>
                </a:solidFill>
                <a:effectLst/>
                <a:latin typeface="+mn-lt"/>
                <a:ea typeface="+mn-ea"/>
                <a:cs typeface="+mn-cs"/>
              </a:rPr>
              <a:t>? Matthias is </a:t>
            </a:r>
            <a:r>
              <a:rPr lang="sv-SE" sz="1200" kern="1200" dirty="0" err="1" smtClean="0">
                <a:solidFill>
                  <a:schemeClr val="tx1"/>
                </a:solidFill>
                <a:effectLst/>
                <a:latin typeface="+mn-lt"/>
                <a:ea typeface="+mn-ea"/>
                <a:cs typeface="+mn-cs"/>
              </a:rPr>
              <a:t>comparing</a:t>
            </a:r>
            <a:r>
              <a:rPr lang="sv-SE" sz="1200" kern="1200" dirty="0" smtClean="0">
                <a:solidFill>
                  <a:schemeClr val="tx1"/>
                </a:solidFill>
                <a:effectLst/>
                <a:latin typeface="+mn-lt"/>
                <a:ea typeface="+mn-ea"/>
                <a:cs typeface="+mn-cs"/>
              </a:rPr>
              <a:t> the full </a:t>
            </a:r>
            <a:r>
              <a:rPr lang="sv-SE" sz="1200" kern="1200" dirty="0" err="1" smtClean="0">
                <a:solidFill>
                  <a:schemeClr val="tx1"/>
                </a:solidFill>
                <a:effectLst/>
                <a:latin typeface="+mn-lt"/>
                <a:ea typeface="+mn-ea"/>
                <a:cs typeface="+mn-cs"/>
              </a:rPr>
              <a:t>pulse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shape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includes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pulse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length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current</a:t>
            </a:r>
            <a:r>
              <a:rPr lang="sv-SE" sz="1200" kern="1200" dirty="0" smtClean="0">
                <a:solidFill>
                  <a:schemeClr val="tx1"/>
                </a:solidFill>
                <a:effectLst/>
                <a:latin typeface="+mn-lt"/>
                <a:ea typeface="+mn-ea"/>
                <a:cs typeface="+mn-cs"/>
              </a:rPr>
              <a:t>, rep rate AND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a:t>
            </a:r>
          </a:p>
          <a:p>
            <a:r>
              <a:rPr lang="sv-SE" sz="1200" kern="1200" dirty="0" smtClean="0">
                <a:solidFill>
                  <a:schemeClr val="tx1"/>
                </a:solidFill>
                <a:effectLst/>
                <a:latin typeface="+mn-lt"/>
                <a:ea typeface="+mn-ea"/>
                <a:cs typeface="+mn-cs"/>
              </a:rPr>
              <a:t>In </a:t>
            </a:r>
            <a:r>
              <a:rPr lang="sv-SE" sz="1200" kern="1200" dirty="0" err="1" smtClean="0">
                <a:solidFill>
                  <a:schemeClr val="tx1"/>
                </a:solidFill>
                <a:effectLst/>
                <a:latin typeface="+mn-lt"/>
                <a:ea typeface="+mn-ea"/>
                <a:cs typeface="+mn-cs"/>
              </a:rPr>
              <a:t>case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differential </a:t>
            </a:r>
            <a:r>
              <a:rPr lang="sv-SE" sz="1200" kern="1200" dirty="0" err="1" smtClean="0">
                <a:solidFill>
                  <a:schemeClr val="tx1"/>
                </a:solidFill>
                <a:effectLst/>
                <a:latin typeface="+mn-lt"/>
                <a:ea typeface="+mn-ea"/>
                <a:cs typeface="+mn-cs"/>
              </a:rPr>
              <a:t>measurements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has the loss as part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alarm. </a:t>
            </a:r>
          </a:p>
          <a:p>
            <a:r>
              <a:rPr lang="sv-SE" sz="1200" kern="1200" dirty="0" err="1" smtClean="0">
                <a:solidFill>
                  <a:schemeClr val="tx1"/>
                </a:solidFill>
                <a:effectLst/>
                <a:latin typeface="+mn-lt"/>
                <a:ea typeface="+mn-ea"/>
                <a:cs typeface="+mn-cs"/>
              </a:rPr>
              <a:t>Hence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2 </a:t>
            </a:r>
            <a:r>
              <a:rPr lang="sv-SE" sz="1200" kern="1200" dirty="0" err="1" smtClean="0">
                <a:solidFill>
                  <a:schemeClr val="tx1"/>
                </a:solidFill>
                <a:effectLst/>
                <a:latin typeface="+mn-lt"/>
                <a:ea typeface="+mn-ea"/>
                <a:cs typeface="+mn-cs"/>
              </a:rPr>
              <a:t>functions</a:t>
            </a:r>
            <a:r>
              <a:rPr lang="sv-SE" sz="1200" kern="1200" dirty="0" smtClean="0">
                <a:solidFill>
                  <a:schemeClr val="tx1"/>
                </a:solidFill>
                <a:effectLst/>
                <a:latin typeface="+mn-lt"/>
                <a:ea typeface="+mn-ea"/>
                <a:cs typeface="+mn-cs"/>
              </a:rPr>
              <a:t> (charge and loss)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combined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into</a:t>
            </a:r>
            <a:r>
              <a:rPr lang="sv-SE" sz="1200" kern="1200" dirty="0" smtClean="0">
                <a:solidFill>
                  <a:schemeClr val="tx1"/>
                </a:solidFill>
                <a:effectLst/>
                <a:latin typeface="+mn-lt"/>
                <a:ea typeface="+mn-ea"/>
                <a:cs typeface="+mn-cs"/>
              </a:rPr>
              <a:t> 1 signal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generated</a:t>
            </a:r>
            <a:r>
              <a:rPr lang="sv-SE" sz="1200" kern="1200" dirty="0" smtClean="0">
                <a:solidFill>
                  <a:schemeClr val="tx1"/>
                </a:solidFill>
                <a:effectLst/>
                <a:latin typeface="+mn-lt"/>
                <a:ea typeface="+mn-ea"/>
                <a:cs typeface="+mn-cs"/>
              </a:rPr>
              <a:t> by the </a:t>
            </a:r>
            <a:r>
              <a:rPr lang="sv-SE" sz="1200" kern="1200" dirty="0" err="1" smtClean="0">
                <a:solidFill>
                  <a:schemeClr val="tx1"/>
                </a:solidFill>
                <a:effectLst/>
                <a:latin typeface="+mn-lt"/>
                <a:ea typeface="+mn-ea"/>
                <a:cs typeface="+mn-cs"/>
              </a:rPr>
              <a:t>firmware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On </a:t>
            </a:r>
            <a:r>
              <a:rPr lang="sv-SE" sz="1200" kern="1200" dirty="0" err="1" smtClean="0">
                <a:solidFill>
                  <a:schemeClr val="tx1"/>
                </a:solidFill>
                <a:effectLst/>
                <a:latin typeface="+mn-lt"/>
                <a:ea typeface="+mn-ea"/>
                <a:cs typeface="+mn-cs"/>
              </a:rPr>
              <a:t>top</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don’t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want</a:t>
            </a:r>
            <a:r>
              <a:rPr lang="sv-SE" sz="1200" kern="1200" dirty="0" smtClean="0">
                <a:solidFill>
                  <a:schemeClr val="tx1"/>
                </a:solidFill>
                <a:effectLst/>
                <a:latin typeface="+mn-lt"/>
                <a:ea typeface="+mn-ea"/>
                <a:cs typeface="+mn-cs"/>
              </a:rPr>
              <a:t> 1 alarm (</a:t>
            </a:r>
            <a:r>
              <a:rPr lang="sv-SE" sz="1200" kern="1200" dirty="0" err="1" smtClean="0">
                <a:solidFill>
                  <a:schemeClr val="tx1"/>
                </a:solidFill>
                <a:effectLst/>
                <a:latin typeface="+mn-lt"/>
                <a:ea typeface="+mn-ea"/>
                <a:cs typeface="+mn-cs"/>
              </a:rPr>
              <a:t>charge+loss</a:t>
            </a:r>
            <a:r>
              <a:rPr lang="sv-SE" sz="1200" kern="1200" dirty="0" smtClean="0">
                <a:solidFill>
                  <a:schemeClr val="tx1"/>
                </a:solidFill>
                <a:effectLst/>
                <a:latin typeface="+mn-lt"/>
                <a:ea typeface="+mn-ea"/>
                <a:cs typeface="+mn-cs"/>
              </a:rPr>
              <a:t>) per ACCT,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totally</a:t>
            </a:r>
            <a:r>
              <a:rPr lang="sv-SE" sz="1200" kern="1200" dirty="0" smtClean="0">
                <a:solidFill>
                  <a:schemeClr val="tx1"/>
                </a:solidFill>
                <a:effectLst/>
                <a:latin typeface="+mn-lt"/>
                <a:ea typeface="+mn-ea"/>
                <a:cs typeface="+mn-cs"/>
              </a:rPr>
              <a:t> ok, </a:t>
            </a:r>
          </a:p>
          <a:p>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the alarm for </a:t>
            </a:r>
            <a:r>
              <a:rPr lang="sv-SE" sz="1200" kern="1200" dirty="0" err="1" smtClean="0">
                <a:solidFill>
                  <a:schemeClr val="tx1"/>
                </a:solidFill>
                <a:effectLst/>
                <a:latin typeface="+mn-lt"/>
                <a:ea typeface="+mn-ea"/>
                <a:cs typeface="+mn-cs"/>
              </a:rPr>
              <a:t>each</a:t>
            </a:r>
            <a:r>
              <a:rPr lang="sv-SE" sz="1200" kern="1200" dirty="0" smtClean="0">
                <a:solidFill>
                  <a:schemeClr val="tx1"/>
                </a:solidFill>
                <a:effectLst/>
                <a:latin typeface="+mn-lt"/>
                <a:ea typeface="+mn-ea"/>
                <a:cs typeface="+mn-cs"/>
              </a:rPr>
              <a:t> ACCT is </a:t>
            </a:r>
            <a:r>
              <a:rPr lang="sv-SE" sz="1200" kern="1200" dirty="0" err="1" smtClean="0">
                <a:solidFill>
                  <a:schemeClr val="tx1"/>
                </a:solidFill>
                <a:effectLst/>
                <a:latin typeface="+mn-lt"/>
                <a:ea typeface="+mn-ea"/>
                <a:cs typeface="+mn-cs"/>
              </a:rPr>
              <a:t>combined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an OR and 1 alarm is </a:t>
            </a:r>
            <a:r>
              <a:rPr lang="sv-SE" sz="1200" kern="1200" dirty="0" err="1" smtClean="0">
                <a:solidFill>
                  <a:schemeClr val="tx1"/>
                </a:solidFill>
                <a:effectLst/>
                <a:latin typeface="+mn-lt"/>
                <a:ea typeface="+mn-ea"/>
                <a:cs typeface="+mn-cs"/>
              </a:rPr>
              <a:t>generated</a:t>
            </a:r>
            <a:r>
              <a:rPr lang="sv-SE" sz="1200" kern="1200" dirty="0" smtClean="0">
                <a:solidFill>
                  <a:schemeClr val="tx1"/>
                </a:solidFill>
                <a:effectLst/>
                <a:latin typeface="+mn-lt"/>
                <a:ea typeface="+mn-ea"/>
                <a:cs typeface="+mn-cs"/>
              </a:rPr>
              <a:t> per ACCT board.</a:t>
            </a:r>
          </a:p>
          <a:p>
            <a:r>
              <a:rPr lang="sv-SE" sz="1200" kern="1200" dirty="0" err="1" smtClean="0">
                <a:solidFill>
                  <a:schemeClr val="tx1"/>
                </a:solidFill>
                <a:effectLst/>
                <a:latin typeface="+mn-lt"/>
                <a:ea typeface="+mn-ea"/>
                <a:cs typeface="+mn-cs"/>
              </a:rPr>
              <a:t>meaning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if</a:t>
            </a:r>
            <a:r>
              <a:rPr lang="sv-SE" sz="1200" kern="1200" dirty="0" smtClean="0">
                <a:solidFill>
                  <a:schemeClr val="tx1"/>
                </a:solidFill>
                <a:effectLst/>
                <a:latin typeface="+mn-lt"/>
                <a:ea typeface="+mn-ea"/>
                <a:cs typeface="+mn-cs"/>
              </a:rPr>
              <a:t> ACCT1 alarm is on, OR ACCT2 alarm is on, OR ACCT3 alarm is on,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then</a:t>
            </a:r>
            <a:r>
              <a:rPr lang="sv-SE" sz="1200" kern="1200" dirty="0" smtClean="0">
                <a:solidFill>
                  <a:schemeClr val="tx1"/>
                </a:solidFill>
                <a:effectLst/>
                <a:latin typeface="+mn-lt"/>
                <a:ea typeface="+mn-ea"/>
                <a:cs typeface="+mn-cs"/>
              </a:rPr>
              <a:t> ACCT board alarm is on.</a:t>
            </a:r>
          </a:p>
          <a:p>
            <a:r>
              <a:rPr lang="sv-SE"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any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current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above</a:t>
            </a:r>
            <a:r>
              <a:rPr lang="sv-SE" sz="1200" kern="1200" dirty="0" smtClean="0">
                <a:solidFill>
                  <a:schemeClr val="tx1"/>
                </a:solidFill>
                <a:effectLst/>
                <a:latin typeface="+mn-lt"/>
                <a:ea typeface="+mn-ea"/>
                <a:cs typeface="+mn-cs"/>
              </a:rPr>
              <a:t> 3mA. </a:t>
            </a:r>
            <a:r>
              <a:rPr lang="sv-SE" sz="1200" kern="1200" dirty="0" err="1" smtClean="0">
                <a:solidFill>
                  <a:schemeClr val="tx1"/>
                </a:solidFill>
                <a:effectLst/>
                <a:latin typeface="+mn-lt"/>
                <a:ea typeface="+mn-ea"/>
                <a:cs typeface="+mn-cs"/>
              </a:rPr>
              <a:t>Hence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current</a:t>
            </a:r>
            <a:r>
              <a:rPr lang="sv-SE" sz="1200" kern="1200" dirty="0" smtClean="0">
                <a:solidFill>
                  <a:schemeClr val="tx1"/>
                </a:solidFill>
                <a:effectLst/>
                <a:latin typeface="+mn-lt"/>
                <a:ea typeface="+mn-ea"/>
                <a:cs typeface="+mn-cs"/>
              </a:rPr>
              <a:t>, not </a:t>
            </a:r>
            <a:r>
              <a:rPr lang="sv-SE" sz="1200" kern="1200" dirty="0" err="1" smtClean="0">
                <a:solidFill>
                  <a:schemeClr val="tx1"/>
                </a:solidFill>
                <a:effectLst/>
                <a:latin typeface="+mn-lt"/>
                <a:ea typeface="+mn-ea"/>
                <a:cs typeface="+mn-cs"/>
              </a:rPr>
              <a:t>length</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anything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else</a:t>
            </a:r>
            <a:r>
              <a:rPr lang="sv-SE"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1: ALARM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aggregated</a:t>
            </a:r>
            <a:r>
              <a:rPr lang="sv-SE" sz="1200" kern="1200" dirty="0" smtClean="0">
                <a:solidFill>
                  <a:schemeClr val="tx1"/>
                </a:solidFill>
                <a:effectLst/>
                <a:latin typeface="+mn-lt"/>
                <a:ea typeface="+mn-ea"/>
                <a:cs typeface="+mn-cs"/>
              </a:rPr>
              <a:t> for all </a:t>
            </a:r>
            <a:r>
              <a:rPr lang="sv-SE" sz="1200" kern="1200" dirty="0" err="1" smtClean="0">
                <a:solidFill>
                  <a:schemeClr val="tx1"/>
                </a:solidFill>
                <a:effectLst/>
                <a:latin typeface="+mn-lt"/>
                <a:ea typeface="+mn-ea"/>
                <a:cs typeface="+mn-cs"/>
              </a:rPr>
              <a:t>ACCTs</a:t>
            </a:r>
            <a:r>
              <a:rPr lang="sv-SE" sz="1200" kern="1200" dirty="0" smtClean="0">
                <a:solidFill>
                  <a:schemeClr val="tx1"/>
                </a:solidFill>
                <a:effectLst/>
                <a:latin typeface="+mn-lt"/>
                <a:ea typeface="+mn-ea"/>
                <a:cs typeface="+mn-cs"/>
              </a:rPr>
              <a:t> per board</a:t>
            </a:r>
          </a:p>
          <a:p>
            <a:r>
              <a:rPr lang="sv-SE" sz="1200" kern="1200" dirty="0" smtClean="0">
                <a:solidFill>
                  <a:schemeClr val="tx1"/>
                </a:solidFill>
                <a:effectLst/>
                <a:latin typeface="+mn-lt"/>
                <a:ea typeface="+mn-ea"/>
                <a:cs typeface="+mn-cs"/>
              </a:rPr>
              <a:t>2: ALARM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aggregated</a:t>
            </a:r>
            <a:r>
              <a:rPr lang="sv-SE" sz="1200" kern="1200" dirty="0" smtClean="0">
                <a:solidFill>
                  <a:schemeClr val="tx1"/>
                </a:solidFill>
                <a:effectLst/>
                <a:latin typeface="+mn-lt"/>
                <a:ea typeface="+mn-ea"/>
                <a:cs typeface="+mn-cs"/>
              </a:rPr>
              <a:t> for all </a:t>
            </a:r>
            <a:r>
              <a:rPr lang="sv-SE" sz="1200" kern="1200" dirty="0" err="1" smtClean="0">
                <a:solidFill>
                  <a:schemeClr val="tx1"/>
                </a:solidFill>
                <a:effectLst/>
                <a:latin typeface="+mn-lt"/>
                <a:ea typeface="+mn-ea"/>
                <a:cs typeface="+mn-cs"/>
              </a:rPr>
              <a:t>ACCTs</a:t>
            </a:r>
            <a:r>
              <a:rPr lang="sv-SE" sz="1200" kern="1200" dirty="0" smtClean="0">
                <a:solidFill>
                  <a:schemeClr val="tx1"/>
                </a:solidFill>
                <a:effectLst/>
                <a:latin typeface="+mn-lt"/>
                <a:ea typeface="+mn-ea"/>
                <a:cs typeface="+mn-cs"/>
              </a:rPr>
              <a:t> per board (redundant to 1)</a:t>
            </a:r>
          </a:p>
          <a:p>
            <a:r>
              <a:rPr lang="sv-SE" sz="1200" kern="1200" dirty="0" smtClean="0">
                <a:solidFill>
                  <a:schemeClr val="tx1"/>
                </a:solidFill>
                <a:effectLst/>
                <a:latin typeface="+mn-lt"/>
                <a:ea typeface="+mn-ea"/>
                <a:cs typeface="+mn-cs"/>
              </a:rPr>
              <a:t>3: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ACCT1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4: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ACCT2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5: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ACCT3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6: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ACCT4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7: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ACCT5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8: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ACCT6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9: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ACCT7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10: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ACCT8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11: </a:t>
            </a:r>
            <a:r>
              <a:rPr lang="sv-SE" sz="1200" kern="1200" dirty="0" err="1" smtClean="0">
                <a:solidFill>
                  <a:schemeClr val="tx1"/>
                </a:solidFill>
                <a:effectLst/>
                <a:latin typeface="+mn-lt"/>
                <a:ea typeface="+mn-ea"/>
                <a:cs typeface="+mn-cs"/>
              </a:rPr>
              <a:t>Maybe</a:t>
            </a:r>
            <a:r>
              <a:rPr lang="sv-SE" sz="1200" kern="1200" dirty="0" smtClean="0">
                <a:solidFill>
                  <a:schemeClr val="tx1"/>
                </a:solidFill>
                <a:effectLst/>
                <a:latin typeface="+mn-lt"/>
                <a:ea typeface="+mn-ea"/>
                <a:cs typeface="+mn-cs"/>
              </a:rPr>
              <a:t> Health (</a:t>
            </a:r>
            <a:r>
              <a:rPr lang="sv-SE" sz="1200" kern="1200" dirty="0" err="1" smtClean="0">
                <a:solidFill>
                  <a:schemeClr val="tx1"/>
                </a:solidFill>
                <a:effectLst/>
                <a:latin typeface="+mn-lt"/>
                <a:ea typeface="+mn-ea"/>
                <a:cs typeface="+mn-cs"/>
              </a:rPr>
              <a:t>discrete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possible</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serial</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well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depends</a:t>
            </a:r>
            <a:r>
              <a:rPr lang="sv-SE" sz="1200" kern="1200" dirty="0" smtClean="0">
                <a:solidFill>
                  <a:schemeClr val="tx1"/>
                </a:solidFill>
                <a:effectLst/>
                <a:latin typeface="+mn-lt"/>
                <a:ea typeface="+mn-ea"/>
                <a:cs typeface="+mn-cs"/>
              </a:rPr>
              <a:t> on an </a:t>
            </a:r>
            <a:r>
              <a:rPr lang="sv-SE" sz="1200" kern="1200" dirty="0" err="1" smtClean="0">
                <a:solidFill>
                  <a:schemeClr val="tx1"/>
                </a:solidFill>
                <a:effectLst/>
                <a:latin typeface="+mn-lt"/>
                <a:ea typeface="+mn-ea"/>
                <a:cs typeface="+mn-cs"/>
              </a:rPr>
              <a:t>analysis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hardware interface [drivers,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12: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Mode,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destination, </a:t>
            </a:r>
            <a:r>
              <a:rPr lang="sv-SE" sz="1200" kern="1200" dirty="0" err="1" smtClean="0">
                <a:solidFill>
                  <a:schemeClr val="tx1"/>
                </a:solidFill>
                <a:effectLst/>
                <a:latin typeface="+mn-lt"/>
                <a:ea typeface="+mn-ea"/>
                <a:cs typeface="+mn-cs"/>
              </a:rPr>
              <a:t>Firmware</a:t>
            </a:r>
            <a:r>
              <a:rPr lang="sv-SE" sz="1200" kern="1200" dirty="0" smtClean="0">
                <a:solidFill>
                  <a:schemeClr val="tx1"/>
                </a:solidFill>
                <a:effectLst/>
                <a:latin typeface="+mn-lt"/>
                <a:ea typeface="+mn-ea"/>
                <a:cs typeface="+mn-cs"/>
              </a:rPr>
              <a:t> version, ALARM, </a:t>
            </a:r>
            <a:r>
              <a:rPr lang="sv-SE" sz="1200" kern="1200" dirty="0" err="1" smtClean="0">
                <a:solidFill>
                  <a:schemeClr val="tx1"/>
                </a:solidFill>
                <a:effectLst/>
                <a:latin typeface="+mn-lt"/>
                <a:ea typeface="+mn-ea"/>
                <a:cs typeface="+mn-cs"/>
              </a:rPr>
              <a:t>health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life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sign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serial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link</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13: </a:t>
            </a:r>
            <a:r>
              <a:rPr lang="sv-SE" sz="1200" kern="1200" dirty="0" err="1" smtClean="0">
                <a:solidFill>
                  <a:schemeClr val="tx1"/>
                </a:solidFill>
                <a:effectLst/>
                <a:latin typeface="+mn-lt"/>
                <a:ea typeface="+mn-ea"/>
                <a:cs typeface="+mn-cs"/>
              </a:rPr>
              <a:t>calibration</a:t>
            </a:r>
            <a:r>
              <a:rPr lang="sv-SE" sz="1200" kern="1200" dirty="0" smtClean="0">
                <a:solidFill>
                  <a:schemeClr val="tx1"/>
                </a:solidFill>
                <a:effectLst/>
                <a:latin typeface="+mn-lt"/>
                <a:ea typeface="+mn-ea"/>
                <a:cs typeface="+mn-cs"/>
              </a:rPr>
              <a:t> for </a:t>
            </a:r>
            <a:r>
              <a:rPr lang="sv-SE" sz="1200" kern="1200" dirty="0" err="1" smtClean="0">
                <a:solidFill>
                  <a:schemeClr val="tx1"/>
                </a:solidFill>
                <a:effectLst/>
                <a:latin typeface="+mn-lt"/>
                <a:ea typeface="+mn-ea"/>
                <a:cs typeface="+mn-cs"/>
              </a:rPr>
              <a:t>each</a:t>
            </a:r>
            <a:r>
              <a:rPr lang="sv-SE" sz="1200" kern="1200" dirty="0" smtClean="0">
                <a:solidFill>
                  <a:schemeClr val="tx1"/>
                </a:solidFill>
                <a:effectLst/>
                <a:latin typeface="+mn-lt"/>
                <a:ea typeface="+mn-ea"/>
                <a:cs typeface="+mn-cs"/>
              </a:rPr>
              <a:t> ACCT (to be </a:t>
            </a:r>
            <a:r>
              <a:rPr lang="sv-SE" sz="1200" kern="1200" dirty="0" err="1" smtClean="0">
                <a:solidFill>
                  <a:schemeClr val="tx1"/>
                </a:solidFill>
                <a:effectLst/>
                <a:latin typeface="+mn-lt"/>
                <a:ea typeface="+mn-ea"/>
                <a:cs typeface="+mn-cs"/>
              </a:rPr>
              <a:t>discussed</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serial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link</a:t>
            </a: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Enric: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18: </a:t>
            </a:r>
            <a:r>
              <a:rPr lang="sv-SE" sz="1200" kern="1200" dirty="0" err="1" smtClean="0">
                <a:solidFill>
                  <a:schemeClr val="tx1"/>
                </a:solidFill>
                <a:effectLst/>
                <a:latin typeface="+mn-lt"/>
                <a:ea typeface="+mn-ea"/>
                <a:cs typeface="+mn-cs"/>
              </a:rPr>
              <a:t>Clarify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signals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put</a:t>
            </a:r>
            <a:r>
              <a:rPr lang="sv-SE" sz="1200" kern="1200" dirty="0" smtClean="0">
                <a:solidFill>
                  <a:schemeClr val="tx1"/>
                </a:solidFill>
                <a:effectLst/>
                <a:latin typeface="+mn-lt"/>
                <a:ea typeface="+mn-ea"/>
                <a:cs typeface="+mn-cs"/>
              </a:rPr>
              <a:t> a table </a:t>
            </a:r>
            <a:r>
              <a:rPr lang="sv-SE" sz="1200" kern="1200" dirty="0" err="1" smtClean="0">
                <a:solidFill>
                  <a:schemeClr val="tx1"/>
                </a:solidFill>
                <a:effectLst/>
                <a:latin typeface="+mn-lt"/>
                <a:ea typeface="+mn-ea"/>
                <a:cs typeface="+mn-cs"/>
              </a:rPr>
              <a:t>without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if</a:t>
            </a:r>
            <a:r>
              <a:rPr lang="sv-SE" sz="1200" kern="1200" dirty="0" smtClean="0">
                <a:solidFill>
                  <a:schemeClr val="tx1"/>
                </a:solidFill>
                <a:effectLst/>
                <a:latin typeface="+mn-lt"/>
                <a:ea typeface="+mn-ea"/>
                <a:cs typeface="+mn-cs"/>
              </a:rPr>
              <a:t> it is not super </a:t>
            </a:r>
            <a:r>
              <a:rPr lang="sv-SE" sz="1200" kern="1200" dirty="0" err="1" smtClean="0">
                <a:solidFill>
                  <a:schemeClr val="tx1"/>
                </a:solidFill>
                <a:effectLst/>
                <a:latin typeface="+mn-lt"/>
                <a:ea typeface="+mn-ea"/>
                <a:cs typeface="+mn-cs"/>
              </a:rPr>
              <a:t>clear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could</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saying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there</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need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say</a:t>
            </a:r>
            <a:r>
              <a:rPr lang="sv-SE" sz="1200" kern="1200" dirty="0" smtClean="0">
                <a:solidFill>
                  <a:schemeClr val="tx1"/>
                </a:solidFill>
                <a:effectLst/>
                <a:latin typeface="+mn-lt"/>
                <a:ea typeface="+mn-ea"/>
                <a:cs typeface="+mn-cs"/>
              </a:rPr>
              <a:t> 1/ACCT </a:t>
            </a:r>
            <a:r>
              <a:rPr lang="sv-SE" sz="1200" kern="1200" dirty="0" err="1" smtClean="0">
                <a:solidFill>
                  <a:schemeClr val="tx1"/>
                </a:solidFill>
                <a:effectLst/>
                <a:latin typeface="+mn-lt"/>
                <a:ea typeface="+mn-ea"/>
                <a:cs typeface="+mn-cs"/>
              </a:rPr>
              <a:t>Processign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boar</a:t>
            </a:r>
            <a:r>
              <a:rPr lang="sv-SE" sz="1200" kern="1200" dirty="0" smtClean="0">
                <a:solidFill>
                  <a:schemeClr val="tx1"/>
                </a:solidFill>
                <a:effectLst/>
                <a:latin typeface="+mn-lt"/>
                <a:ea typeface="+mn-ea"/>
                <a:cs typeface="+mn-cs"/>
              </a:rPr>
              <a:t>, it </a:t>
            </a:r>
            <a:r>
              <a:rPr lang="sv-SE" sz="1200" kern="1200" dirty="0" err="1" smtClean="0">
                <a:solidFill>
                  <a:schemeClr val="tx1"/>
                </a:solidFill>
                <a:effectLst/>
                <a:latin typeface="+mn-lt"/>
                <a:ea typeface="+mn-ea"/>
                <a:cs typeface="+mn-cs"/>
              </a:rPr>
              <a:t>would</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easier</a:t>
            </a:r>
            <a:r>
              <a:rPr lang="sv-SE" sz="1200" kern="1200" dirty="0" smtClean="0">
                <a:solidFill>
                  <a:schemeClr val="tx1"/>
                </a:solidFill>
                <a:effectLst/>
                <a:latin typeface="+mn-lt"/>
                <a:ea typeface="+mn-ea"/>
                <a:cs typeface="+mn-cs"/>
              </a:rPr>
              <a:t> to understand </a:t>
            </a:r>
            <a:r>
              <a:rPr lang="sv-SE" sz="1200" kern="1200" dirty="0" err="1" smtClean="0">
                <a:solidFill>
                  <a:schemeClr val="tx1"/>
                </a:solidFill>
                <a:effectLst/>
                <a:latin typeface="+mn-lt"/>
                <a:ea typeface="+mn-ea"/>
                <a:cs typeface="+mn-cs"/>
              </a:rPr>
              <a:t>without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saying</a:t>
            </a:r>
            <a:r>
              <a:rPr lang="sv-SE" sz="1200" kern="1200" dirty="0" smtClean="0">
                <a:solidFill>
                  <a:schemeClr val="tx1"/>
                </a:solidFill>
                <a:effectLst/>
                <a:latin typeface="+mn-lt"/>
                <a:ea typeface="+mn-ea"/>
                <a:cs typeface="+mn-cs"/>
              </a:rPr>
              <a:t> ACCT I </a:t>
            </a:r>
            <a:r>
              <a:rPr lang="sv-SE" sz="1200" kern="1200" dirty="0" err="1" smtClean="0">
                <a:solidFill>
                  <a:schemeClr val="tx1"/>
                </a:solidFill>
                <a:effectLst/>
                <a:latin typeface="+mn-lt"/>
                <a:ea typeface="+mn-ea"/>
                <a:cs typeface="+mn-cs"/>
              </a:rPr>
              <a:t>think</a:t>
            </a:r>
            <a:r>
              <a:rPr lang="sv-SE" sz="1200" kern="1200" dirty="0" smtClean="0">
                <a:solidFill>
                  <a:schemeClr val="tx1"/>
                </a:solidFill>
                <a:effectLst/>
                <a:latin typeface="+mn-lt"/>
                <a:ea typeface="+mn-ea"/>
                <a:cs typeface="+mn-cs"/>
              </a:rPr>
              <a:t>… 1/</a:t>
            </a:r>
            <a:r>
              <a:rPr lang="sv-SE" sz="1200" kern="1200" dirty="0" err="1" smtClean="0">
                <a:solidFill>
                  <a:schemeClr val="tx1"/>
                </a:solidFill>
                <a:effectLst/>
                <a:latin typeface="+mn-lt"/>
                <a:ea typeface="+mn-ea"/>
                <a:cs typeface="+mn-cs"/>
              </a:rPr>
              <a:t>processing</a:t>
            </a:r>
            <a:r>
              <a:rPr lang="sv-SE" sz="1200" kern="1200" dirty="0" smtClean="0">
                <a:solidFill>
                  <a:schemeClr val="tx1"/>
                </a:solidFill>
                <a:effectLst/>
                <a:latin typeface="+mn-lt"/>
                <a:ea typeface="+mn-ea"/>
                <a:cs typeface="+mn-cs"/>
              </a:rPr>
              <a:t> board? No signals for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 or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charge?</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338994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1200" kern="1200" dirty="0" err="1" smtClean="0">
                <a:solidFill>
                  <a:schemeClr val="tx1"/>
                </a:solidFill>
                <a:effectLst/>
                <a:latin typeface="+mn-lt"/>
                <a:ea typeface="+mn-ea"/>
                <a:cs typeface="+mn-cs"/>
              </a:rPr>
              <a:t>Why</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preffered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motivate</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26</a:t>
            </a:fld>
            <a:endParaRPr lang="sv-SE"/>
          </a:p>
        </p:txBody>
      </p:sp>
    </p:spTree>
    <p:extLst>
      <p:ext uri="{BB962C8B-B14F-4D97-AF65-F5344CB8AC3E}">
        <p14:creationId xmlns:p14="http://schemas.microsoft.com/office/powerpoint/2010/main" val="215020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smtClean="0">
                <a:solidFill>
                  <a:schemeClr val="tx1"/>
                </a:solidFill>
                <a:effectLst/>
                <a:latin typeface="+mn-lt"/>
                <a:ea typeface="+mn-ea"/>
                <a:cs typeface="+mn-cs"/>
              </a:rPr>
              <a:t>Slides</a:t>
            </a:r>
            <a:r>
              <a:rPr lang="sv-SE" sz="1200" kern="1200" dirty="0" smtClean="0">
                <a:solidFill>
                  <a:schemeClr val="tx1"/>
                </a:solidFill>
                <a:effectLst/>
                <a:latin typeface="+mn-lt"/>
                <a:ea typeface="+mn-ea"/>
                <a:cs typeface="+mn-cs"/>
              </a:rPr>
              <a:t> 21 and 22: It </a:t>
            </a:r>
            <a:r>
              <a:rPr lang="sv-SE" sz="1200" kern="1200" dirty="0" err="1" smtClean="0">
                <a:solidFill>
                  <a:schemeClr val="tx1"/>
                </a:solidFill>
                <a:effectLst/>
                <a:latin typeface="+mn-lt"/>
                <a:ea typeface="+mn-ea"/>
                <a:cs typeface="+mn-cs"/>
              </a:rPr>
              <a:t>would</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good</a:t>
            </a:r>
            <a:r>
              <a:rPr lang="sv-SE" sz="1200" kern="1200" dirty="0" smtClean="0">
                <a:solidFill>
                  <a:schemeClr val="tx1"/>
                </a:solidFill>
                <a:effectLst/>
                <a:latin typeface="+mn-lt"/>
                <a:ea typeface="+mn-ea"/>
                <a:cs typeface="+mn-cs"/>
              </a:rPr>
              <a:t> to </a:t>
            </a:r>
            <a:r>
              <a:rPr lang="sv-SE" sz="1200" kern="1200" dirty="0" err="1" smtClean="0">
                <a:solidFill>
                  <a:schemeClr val="tx1"/>
                </a:solidFill>
                <a:effectLst/>
                <a:latin typeface="+mn-lt"/>
                <a:ea typeface="+mn-ea"/>
                <a:cs typeface="+mn-cs"/>
              </a:rPr>
              <a:t>say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think</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has no </a:t>
            </a:r>
            <a:r>
              <a:rPr lang="sv-SE" sz="1200" kern="1200" dirty="0" err="1" smtClean="0">
                <a:solidFill>
                  <a:schemeClr val="tx1"/>
                </a:solidFill>
                <a:effectLst/>
                <a:latin typeface="+mn-lt"/>
                <a:ea typeface="+mn-ea"/>
                <a:cs typeface="+mn-cs"/>
              </a:rPr>
              <a:t>impact</a:t>
            </a:r>
            <a:r>
              <a:rPr lang="sv-SE" sz="1200" kern="1200" dirty="0" smtClean="0">
                <a:solidFill>
                  <a:schemeClr val="tx1"/>
                </a:solidFill>
                <a:effectLst/>
                <a:latin typeface="+mn-lt"/>
                <a:ea typeface="+mn-ea"/>
                <a:cs typeface="+mn-cs"/>
              </a:rPr>
              <a:t>, no?</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a:p>
        </p:txBody>
      </p:sp>
    </p:spTree>
    <p:extLst>
      <p:ext uri="{BB962C8B-B14F-4D97-AF65-F5344CB8AC3E}">
        <p14:creationId xmlns:p14="http://schemas.microsoft.com/office/powerpoint/2010/main" val="330772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FD14BCC4-1883-A943-9A98-AF3049849382}" type="datetime1">
              <a:rPr lang="en-US" smtClean="0"/>
              <a:t>6/12/2017</a:t>
            </a:fld>
            <a:endParaRPr lang="sv-SE" dirty="0"/>
          </a:p>
        </p:txBody>
      </p:sp>
      <p:sp>
        <p:nvSpPr>
          <p:cNvPr id="5" name="Slide Number Placeholder 4"/>
          <p:cNvSpPr>
            <a:spLocks noGrp="1"/>
          </p:cNvSpPr>
          <p:nvPr>
            <p:ph type="sldNum" sz="quarter" idx="11"/>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70534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BCMs validate beam destination</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224239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FD14BCC4-1883-A943-9A98-AF3049849382}" type="datetime1">
              <a:rPr lang="en-US" smtClean="0"/>
              <a:t>6/12/2017</a:t>
            </a:fld>
            <a:endParaRPr lang="sv-SE" dirty="0"/>
          </a:p>
        </p:txBody>
      </p:sp>
      <p:sp>
        <p:nvSpPr>
          <p:cNvPr id="5" name="Slide Number Placeholder 4"/>
          <p:cNvSpPr>
            <a:spLocks noGrp="1"/>
          </p:cNvSpPr>
          <p:nvPr>
            <p:ph type="sldNum" sz="quarter" idx="11"/>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270639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130665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FD14BCC4-1883-A943-9A98-AF3049849382}" type="datetime1">
              <a:rPr lang="en-US" smtClean="0"/>
              <a:t>6/12/2017</a:t>
            </a:fld>
            <a:endParaRPr lang="sv-SE" dirty="0"/>
          </a:p>
        </p:txBody>
      </p:sp>
      <p:sp>
        <p:nvSpPr>
          <p:cNvPr id="5" name="Slide Number Placeholder 4"/>
          <p:cNvSpPr>
            <a:spLocks noGrp="1"/>
          </p:cNvSpPr>
          <p:nvPr>
            <p:ph type="sldNum" sz="quarter" idx="11"/>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09499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174418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6: For </a:t>
            </a:r>
            <a:r>
              <a:rPr lang="sv-SE" sz="1200" kern="1200" dirty="0" err="1" smtClean="0">
                <a:solidFill>
                  <a:schemeClr val="tx1"/>
                </a:solidFill>
                <a:effectLst/>
                <a:latin typeface="+mn-lt"/>
                <a:ea typeface="+mn-ea"/>
                <a:cs typeface="+mn-cs"/>
              </a:rPr>
              <a:t>me</a:t>
            </a:r>
            <a:r>
              <a:rPr lang="sv-SE" sz="1200" kern="1200" dirty="0" smtClean="0">
                <a:solidFill>
                  <a:schemeClr val="tx1"/>
                </a:solidFill>
                <a:effectLst/>
                <a:latin typeface="+mn-lt"/>
                <a:ea typeface="+mn-ea"/>
                <a:cs typeface="+mn-cs"/>
              </a:rPr>
              <a:t> the PIL, the distribution and so on is not </a:t>
            </a:r>
            <a:r>
              <a:rPr lang="sv-SE" sz="1200" kern="1200" dirty="0" err="1" smtClean="0">
                <a:solidFill>
                  <a:schemeClr val="tx1"/>
                </a:solidFill>
                <a:effectLst/>
                <a:latin typeface="+mn-lt"/>
                <a:ea typeface="+mn-ea"/>
                <a:cs typeface="+mn-cs"/>
              </a:rPr>
              <a:t>yet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clear</a:t>
            </a:r>
            <a:r>
              <a:rPr lang="sv-SE" sz="1200" kern="1200" dirty="0" smtClean="0">
                <a:solidFill>
                  <a:schemeClr val="tx1"/>
                </a:solidFill>
                <a:effectLst/>
                <a:latin typeface="+mn-lt"/>
                <a:ea typeface="+mn-ea"/>
                <a:cs typeface="+mn-cs"/>
              </a:rPr>
              <a:t>. To not make it </a:t>
            </a:r>
            <a:r>
              <a:rPr lang="sv-SE" sz="1200" kern="1200" dirty="0" err="1" smtClean="0">
                <a:solidFill>
                  <a:schemeClr val="tx1"/>
                </a:solidFill>
                <a:effectLst/>
                <a:latin typeface="+mn-lt"/>
                <a:ea typeface="+mn-ea"/>
                <a:cs typeface="+mn-cs"/>
              </a:rPr>
              <a:t>more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safe</a:t>
            </a:r>
            <a:r>
              <a:rPr lang="sv-SE" sz="1200" kern="1200" dirty="0" smtClean="0">
                <a:solidFill>
                  <a:schemeClr val="tx1"/>
                </a:solidFill>
                <a:effectLst/>
                <a:latin typeface="+mn-lt"/>
                <a:ea typeface="+mn-ea"/>
                <a:cs typeface="+mn-cs"/>
              </a:rPr>
              <a:t>” for the presentation, I </a:t>
            </a:r>
            <a:r>
              <a:rPr lang="sv-SE" sz="1200" kern="1200" dirty="0" err="1" smtClean="0">
                <a:solidFill>
                  <a:schemeClr val="tx1"/>
                </a:solidFill>
                <a:effectLst/>
                <a:latin typeface="+mn-lt"/>
                <a:ea typeface="+mn-ea"/>
                <a:cs typeface="+mn-cs"/>
              </a:rPr>
              <a:t>would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give</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facts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should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know</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Very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reliable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functions</a:t>
            </a:r>
            <a:r>
              <a:rPr lang="sv-SE" sz="1200" kern="1200" dirty="0" smtClean="0">
                <a:solidFill>
                  <a:schemeClr val="tx1"/>
                </a:solidFill>
                <a:effectLst/>
                <a:latin typeface="+mn-lt"/>
                <a:ea typeface="+mn-ea"/>
                <a:cs typeface="+mn-cs"/>
              </a:rPr>
              <a:t> (PIL2), fast in </a:t>
            </a:r>
            <a:r>
              <a:rPr lang="sv-SE" sz="1200" kern="1200" dirty="0" err="1" smtClean="0">
                <a:solidFill>
                  <a:schemeClr val="tx1"/>
                </a:solidFill>
                <a:effectLst/>
                <a:latin typeface="+mn-lt"/>
                <a:ea typeface="+mn-ea"/>
                <a:cs typeface="+mn-cs"/>
              </a:rPr>
              <a:t>some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functions</a:t>
            </a:r>
            <a:r>
              <a:rPr lang="sv-SE" sz="1200" kern="1200" dirty="0" smtClean="0">
                <a:solidFill>
                  <a:schemeClr val="tx1"/>
                </a:solidFill>
                <a:effectLst/>
                <a:latin typeface="+mn-lt"/>
                <a:ea typeface="+mn-ea"/>
                <a:cs typeface="+mn-cs"/>
              </a:rPr>
              <a:t> (4-5us). </a:t>
            </a:r>
            <a:r>
              <a:rPr lang="sv-SE" sz="1200" kern="1200" dirty="0" err="1" smtClean="0">
                <a:solidFill>
                  <a:schemeClr val="tx1"/>
                </a:solidFill>
                <a:effectLst/>
                <a:latin typeface="+mn-lt"/>
                <a:ea typeface="+mn-ea"/>
                <a:cs typeface="+mn-cs"/>
              </a:rPr>
              <a:t>Then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you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BCMs</a:t>
            </a:r>
            <a:r>
              <a:rPr lang="sv-SE" sz="1200" kern="1200" dirty="0" smtClean="0">
                <a:solidFill>
                  <a:schemeClr val="tx1"/>
                </a:solidFill>
                <a:effectLst/>
                <a:latin typeface="+mn-lt"/>
                <a:ea typeface="+mn-ea"/>
                <a:cs typeface="+mn-cs"/>
              </a:rPr>
              <a:t> play an </a:t>
            </a:r>
            <a:r>
              <a:rPr lang="sv-SE" sz="1200" kern="1200" dirty="0" err="1" smtClean="0">
                <a:solidFill>
                  <a:schemeClr val="tx1"/>
                </a:solidFill>
                <a:effectLst/>
                <a:latin typeface="+mn-lt"/>
                <a:ea typeface="+mn-ea"/>
                <a:cs typeface="+mn-cs"/>
              </a:rPr>
              <a:t>important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role</a:t>
            </a:r>
            <a:r>
              <a:rPr lang="sv-SE" sz="1200" kern="1200" dirty="0" smtClean="0">
                <a:solidFill>
                  <a:schemeClr val="tx1"/>
                </a:solidFill>
                <a:effectLst/>
                <a:latin typeface="+mn-lt"/>
                <a:ea typeface="+mn-ea"/>
                <a:cs typeface="+mn-cs"/>
              </a:rPr>
              <a:t> in </a:t>
            </a:r>
            <a:r>
              <a:rPr lang="sv-SE" sz="1200" kern="1200" dirty="0" err="1" smtClean="0">
                <a:solidFill>
                  <a:schemeClr val="tx1"/>
                </a:solidFill>
                <a:effectLst/>
                <a:latin typeface="+mn-lt"/>
                <a:ea typeface="+mn-ea"/>
                <a:cs typeface="+mn-cs"/>
              </a:rPr>
              <a:t>these</a:t>
            </a:r>
            <a:r>
              <a:rPr lang="sv-SE" sz="1200" kern="1200" dirty="0" smtClean="0">
                <a:solidFill>
                  <a:schemeClr val="tx1"/>
                </a:solidFill>
                <a:effectLst/>
                <a:latin typeface="+mn-lt"/>
                <a:ea typeface="+mn-ea"/>
                <a:cs typeface="+mn-cs"/>
              </a:rPr>
              <a:t> fast and </a:t>
            </a:r>
            <a:r>
              <a:rPr lang="sv-SE" sz="1200" kern="1200" dirty="0" err="1" smtClean="0">
                <a:solidFill>
                  <a:schemeClr val="tx1"/>
                </a:solidFill>
                <a:effectLst/>
                <a:latin typeface="+mn-lt"/>
                <a:ea typeface="+mn-ea"/>
                <a:cs typeface="+mn-cs"/>
              </a:rPr>
              <a:t>reliable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functions</a:t>
            </a:r>
            <a:r>
              <a:rPr lang="sv-SE" sz="1200" kern="1200" dirty="0" smtClean="0">
                <a:solidFill>
                  <a:schemeClr val="tx1"/>
                </a:solidFill>
                <a:effectLst/>
                <a:latin typeface="+mn-lt"/>
                <a:ea typeface="+mn-ea"/>
                <a:cs typeface="+mn-cs"/>
              </a:rPr>
              <a:t>.</a:t>
            </a: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182211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what</a:t>
            </a:r>
            <a:r>
              <a:rPr lang="sv-SE" sz="1200" kern="1200" dirty="0" smtClean="0">
                <a:solidFill>
                  <a:schemeClr val="tx1"/>
                </a:solidFill>
                <a:effectLst/>
                <a:latin typeface="+mn-lt"/>
                <a:ea typeface="+mn-ea"/>
                <a:cs typeface="+mn-cs"/>
              </a:rPr>
              <a:t> I </a:t>
            </a:r>
            <a:r>
              <a:rPr lang="sv-SE" sz="1200" kern="1200" dirty="0" err="1" smtClean="0">
                <a:solidFill>
                  <a:schemeClr val="tx1"/>
                </a:solidFill>
                <a:effectLst/>
                <a:latin typeface="+mn-lt"/>
                <a:ea typeface="+mn-ea"/>
                <a:cs typeface="+mn-cs"/>
              </a:rPr>
              <a:t>mean</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picture</a:t>
            </a:r>
            <a:r>
              <a:rPr lang="sv-SE" sz="1200" kern="1200" dirty="0" smtClean="0">
                <a:solidFill>
                  <a:schemeClr val="tx1"/>
                </a:solidFill>
                <a:effectLst/>
                <a:latin typeface="+mn-lt"/>
                <a:ea typeface="+mn-ea"/>
                <a:cs typeface="+mn-cs"/>
              </a:rPr>
              <a:t> shows the '</a:t>
            </a:r>
            <a:r>
              <a:rPr lang="sv-SE" sz="1200" kern="1200" dirty="0" err="1" smtClean="0">
                <a:solidFill>
                  <a:schemeClr val="tx1"/>
                </a:solidFill>
                <a:effectLst/>
                <a:latin typeface="+mn-lt"/>
                <a:ea typeface="+mn-ea"/>
                <a:cs typeface="+mn-cs"/>
              </a:rPr>
              <a:t>worst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protection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reaction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time</a:t>
            </a:r>
            <a:r>
              <a:rPr lang="sv-SE" sz="1200" kern="1200" dirty="0" smtClean="0">
                <a:solidFill>
                  <a:schemeClr val="tx1"/>
                </a:solidFill>
                <a:effectLst/>
                <a:latin typeface="+mn-lt"/>
                <a:ea typeface="+mn-ea"/>
                <a:cs typeface="+mn-cs"/>
              </a:rPr>
              <a:t> is the </a:t>
            </a:r>
            <a:r>
              <a:rPr lang="sv-SE" sz="1200" kern="1200" dirty="0" err="1" smtClean="0">
                <a:solidFill>
                  <a:schemeClr val="tx1"/>
                </a:solidFill>
                <a:effectLst/>
                <a:latin typeface="+mn-lt"/>
                <a:ea typeface="+mn-ea"/>
                <a:cs typeface="+mn-cs"/>
              </a:rPr>
              <a:t>fastest</a:t>
            </a:r>
            <a:r>
              <a:rPr lang="sv-SE" sz="1200" kern="1200" dirty="0" smtClean="0">
                <a:solidFill>
                  <a:schemeClr val="tx1"/>
                </a:solidFill>
                <a:effectLst/>
                <a:latin typeface="+mn-lt"/>
                <a:ea typeface="+mn-ea"/>
                <a:cs typeface="+mn-cs"/>
              </a:rPr>
              <a:t> / </a:t>
            </a:r>
            <a:r>
              <a:rPr lang="sv-SE" sz="1200" kern="1200" dirty="0" err="1" smtClean="0">
                <a:solidFill>
                  <a:schemeClr val="tx1"/>
                </a:solidFill>
                <a:effectLst/>
                <a:latin typeface="+mn-lt"/>
                <a:ea typeface="+mn-ea"/>
                <a:cs typeface="+mn-cs"/>
              </a:rPr>
              <a:t>based</a:t>
            </a:r>
            <a:r>
              <a:rPr lang="sv-SE" sz="1200" kern="1200" dirty="0" smtClean="0">
                <a:solidFill>
                  <a:schemeClr val="tx1"/>
                </a:solidFill>
                <a:effectLst/>
                <a:latin typeface="+mn-lt"/>
                <a:ea typeface="+mn-ea"/>
                <a:cs typeface="+mn-cs"/>
              </a:rPr>
              <a:t> on </a:t>
            </a:r>
            <a:r>
              <a:rPr lang="sv-SE" sz="1200" kern="1200" dirty="0" err="1" smtClean="0">
                <a:solidFill>
                  <a:schemeClr val="tx1"/>
                </a:solidFill>
                <a:effectLst/>
                <a:latin typeface="+mn-lt"/>
                <a:ea typeface="+mn-ea"/>
                <a:cs typeface="+mn-cs"/>
              </a:rPr>
              <a:t>findings</a:t>
            </a:r>
            <a:r>
              <a:rPr lang="sv-SE" sz="1200" kern="1200" dirty="0" smtClean="0">
                <a:solidFill>
                  <a:schemeClr val="tx1"/>
                </a:solidFill>
                <a:effectLst/>
                <a:latin typeface="+mn-lt"/>
                <a:ea typeface="+mn-ea"/>
                <a:cs typeface="+mn-cs"/>
              </a:rPr>
              <a:t> from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5, and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the PIL is </a:t>
            </a:r>
            <a:r>
              <a:rPr lang="sv-SE" sz="1200" kern="1200" dirty="0" err="1" smtClean="0">
                <a:solidFill>
                  <a:schemeClr val="tx1"/>
                </a:solidFill>
                <a:effectLst/>
                <a:latin typeface="+mn-lt"/>
                <a:ea typeface="+mn-ea"/>
                <a:cs typeface="+mn-cs"/>
              </a:rPr>
              <a:t>highest</a:t>
            </a:r>
            <a:r>
              <a:rPr lang="sv-SE" sz="1200" kern="1200" dirty="0" smtClean="0">
                <a:solidFill>
                  <a:schemeClr val="tx1"/>
                </a:solidFill>
                <a:effectLst/>
                <a:latin typeface="+mn-lt"/>
                <a:ea typeface="+mn-ea"/>
                <a:cs typeface="+mn-cs"/>
              </a:rPr>
              <a:t>, i.e. PIL 2./ </a:t>
            </a:r>
          </a:p>
          <a:p>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pic</a:t>
            </a:r>
            <a:r>
              <a:rPr lang="sv-SE" sz="1200" kern="1200" dirty="0" smtClean="0">
                <a:solidFill>
                  <a:schemeClr val="tx1"/>
                </a:solidFill>
                <a:effectLst/>
                <a:latin typeface="+mn-lt"/>
                <a:ea typeface="+mn-ea"/>
                <a:cs typeface="+mn-cs"/>
              </a:rPr>
              <a:t> in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6 shows the </a:t>
            </a:r>
            <a:r>
              <a:rPr lang="sv-SE" sz="1200" kern="1200" dirty="0" err="1" smtClean="0">
                <a:solidFill>
                  <a:schemeClr val="tx1"/>
                </a:solidFill>
                <a:effectLst/>
                <a:latin typeface="+mn-lt"/>
                <a:ea typeface="+mn-ea"/>
                <a:cs typeface="+mn-cs"/>
              </a:rPr>
              <a:t>function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sets the </a:t>
            </a:r>
            <a:r>
              <a:rPr lang="sv-SE" sz="1200" kern="1200" dirty="0" err="1" smtClean="0">
                <a:solidFill>
                  <a:schemeClr val="tx1"/>
                </a:solidFill>
                <a:effectLst/>
                <a:latin typeface="+mn-lt"/>
                <a:ea typeface="+mn-ea"/>
                <a:cs typeface="+mn-cs"/>
              </a:rPr>
              <a:t>tough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requirements</a:t>
            </a:r>
            <a:r>
              <a:rPr lang="sv-SE" sz="1200" kern="1200" dirty="0" smtClean="0">
                <a:solidFill>
                  <a:schemeClr val="tx1"/>
                </a:solidFill>
                <a:effectLst/>
                <a:latin typeface="+mn-lt"/>
                <a:ea typeface="+mn-ea"/>
                <a:cs typeface="+mn-cs"/>
              </a:rPr>
              <a:t> on </a:t>
            </a:r>
            <a:r>
              <a:rPr lang="sv-SE" sz="1200" kern="1200" dirty="0" err="1" smtClean="0">
                <a:solidFill>
                  <a:schemeClr val="tx1"/>
                </a:solidFill>
                <a:effectLst/>
                <a:latin typeface="+mn-lt"/>
                <a:ea typeface="+mn-ea"/>
                <a:cs typeface="+mn-cs"/>
              </a:rPr>
              <a:t>BCMs</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the BIS, </a:t>
            </a:r>
            <a:r>
              <a:rPr lang="sv-SE" sz="1200" kern="1200" dirty="0" err="1" smtClean="0">
                <a:solidFill>
                  <a:schemeClr val="tx1"/>
                </a:solidFill>
                <a:effectLst/>
                <a:latin typeface="+mn-lt"/>
                <a:ea typeface="+mn-ea"/>
                <a:cs typeface="+mn-cs"/>
              </a:rPr>
              <a:t>because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one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very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nasty</a:t>
            </a:r>
            <a:r>
              <a:rPr lang="sv-SE" sz="1200" kern="1200" dirty="0" smtClean="0">
                <a:solidFill>
                  <a:schemeClr val="tx1"/>
                </a:solidFill>
                <a:effectLst/>
                <a:latin typeface="+mn-lt"/>
                <a:ea typeface="+mn-ea"/>
                <a:cs typeface="+mn-cs"/>
              </a:rPr>
              <a:t> and fast and </a:t>
            </a:r>
            <a:r>
              <a:rPr lang="sv-SE" sz="1200" kern="1200" dirty="0" err="1" smtClean="0">
                <a:solidFill>
                  <a:schemeClr val="tx1"/>
                </a:solidFill>
                <a:effectLst/>
                <a:latin typeface="+mn-lt"/>
                <a:ea typeface="+mn-ea"/>
                <a:cs typeface="+mn-cs"/>
              </a:rPr>
              <a:t>high</a:t>
            </a:r>
            <a:r>
              <a:rPr lang="sv-SE" sz="1200" kern="1200" dirty="0" smtClean="0">
                <a:solidFill>
                  <a:schemeClr val="tx1"/>
                </a:solidFill>
                <a:effectLst/>
                <a:latin typeface="+mn-lt"/>
                <a:ea typeface="+mn-ea"/>
                <a:cs typeface="+mn-cs"/>
              </a:rPr>
              <a:t> PIL </a:t>
            </a:r>
            <a:r>
              <a:rPr lang="sv-SE" sz="1200" kern="1200" dirty="0" err="1" smtClean="0">
                <a:solidFill>
                  <a:schemeClr val="tx1"/>
                </a:solidFill>
                <a:effectLst/>
                <a:latin typeface="+mn-lt"/>
                <a:ea typeface="+mn-ea"/>
                <a:cs typeface="+mn-cs"/>
              </a:rPr>
              <a:t>function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might</a:t>
            </a:r>
            <a:r>
              <a:rPr lang="sv-SE" sz="1200" kern="1200" dirty="0" smtClean="0">
                <a:solidFill>
                  <a:schemeClr val="tx1"/>
                </a:solidFill>
                <a:effectLst/>
                <a:latin typeface="+mn-lt"/>
                <a:ea typeface="+mn-ea"/>
                <a:cs typeface="+mn-cs"/>
              </a:rPr>
              <a:t> start </a:t>
            </a:r>
            <a:r>
              <a:rPr lang="sv-SE" sz="1200" kern="1200" dirty="0" err="1" smtClean="0">
                <a:solidFill>
                  <a:schemeClr val="tx1"/>
                </a:solidFill>
                <a:effectLst/>
                <a:latin typeface="+mn-lt"/>
                <a:ea typeface="+mn-ea"/>
                <a:cs typeface="+mn-cs"/>
              </a:rPr>
              <a:t>melting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deflected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badly</a:t>
            </a:r>
            <a:r>
              <a:rPr lang="sv-SE" sz="1200" kern="1200" dirty="0" smtClean="0">
                <a:solidFill>
                  <a:schemeClr val="tx1"/>
                </a:solidFill>
                <a:effectLst/>
                <a:latin typeface="+mn-lt"/>
                <a:ea typeface="+mn-ea"/>
                <a:cs typeface="+mn-cs"/>
              </a:rPr>
              <a:t>/and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learned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is NOT </a:t>
            </a:r>
            <a:r>
              <a:rPr lang="sv-SE" sz="1200" kern="1200" dirty="0" err="1" smtClean="0">
                <a:solidFill>
                  <a:schemeClr val="tx1"/>
                </a:solidFill>
                <a:effectLst/>
                <a:latin typeface="+mn-lt"/>
                <a:ea typeface="+mn-ea"/>
                <a:cs typeface="+mn-cs"/>
              </a:rPr>
              <a:t>unlikely</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warm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linac</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melting</a:t>
            </a:r>
            <a:r>
              <a:rPr lang="sv-SE" sz="1200" kern="1200" dirty="0" smtClean="0">
                <a:solidFill>
                  <a:schemeClr val="tx1"/>
                </a:solidFill>
                <a:effectLst/>
                <a:latin typeface="+mn-lt"/>
                <a:ea typeface="+mn-ea"/>
                <a:cs typeface="+mn-cs"/>
              </a:rPr>
              <a:t> starts </a:t>
            </a:r>
            <a:r>
              <a:rPr lang="sv-SE" sz="1200" kern="1200" dirty="0" err="1" smtClean="0">
                <a:solidFill>
                  <a:schemeClr val="tx1"/>
                </a:solidFill>
                <a:effectLst/>
                <a:latin typeface="+mn-lt"/>
                <a:ea typeface="+mn-ea"/>
                <a:cs typeface="+mn-cs"/>
              </a:rPr>
              <a:t>within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microseconds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due</a:t>
            </a:r>
            <a:r>
              <a:rPr lang="sv-SE" sz="1200" kern="1200" dirty="0" smtClean="0">
                <a:solidFill>
                  <a:schemeClr val="tx1"/>
                </a:solidFill>
                <a:effectLst/>
                <a:latin typeface="+mn-lt"/>
                <a:ea typeface="+mn-ea"/>
                <a:cs typeface="+mn-cs"/>
              </a:rPr>
              <a:t> to the </a:t>
            </a:r>
            <a:r>
              <a:rPr lang="sv-SE" sz="1200" kern="1200" dirty="0" err="1" smtClean="0">
                <a:solidFill>
                  <a:schemeClr val="tx1"/>
                </a:solidFill>
                <a:effectLst/>
                <a:latin typeface="+mn-lt"/>
                <a:ea typeface="+mn-ea"/>
                <a:cs typeface="+mn-cs"/>
              </a:rPr>
              <a:t>low</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energy</a:t>
            </a:r>
            <a:r>
              <a:rPr lang="sv-SE" sz="1200" kern="1200" dirty="0" smtClean="0">
                <a:solidFill>
                  <a:schemeClr val="tx1"/>
                </a:solidFill>
                <a:effectLst/>
                <a:latin typeface="+mn-lt"/>
                <a:ea typeface="+mn-ea"/>
                <a:cs typeface="+mn-cs"/>
              </a:rPr>
              <a:t>/</a:t>
            </a:r>
            <a:r>
              <a:rPr lang="sv-SE" sz="1200" kern="1200" dirty="0" err="1" smtClean="0">
                <a:solidFill>
                  <a:schemeClr val="tx1"/>
                </a:solidFill>
                <a:effectLst/>
                <a:latin typeface="+mn-lt"/>
                <a:ea typeface="+mn-ea"/>
                <a:cs typeface="+mn-cs"/>
              </a:rPr>
              <a:t>which</a:t>
            </a:r>
            <a:r>
              <a:rPr lang="sv-SE" sz="1200" kern="1200" dirty="0" smtClean="0">
                <a:solidFill>
                  <a:schemeClr val="tx1"/>
                </a:solidFill>
                <a:effectLst/>
                <a:latin typeface="+mn-lt"/>
                <a:ea typeface="+mn-ea"/>
                <a:cs typeface="+mn-cs"/>
              </a:rPr>
              <a:t> is the </a:t>
            </a:r>
            <a:r>
              <a:rPr lang="sv-SE" sz="1200" kern="1200" dirty="0" err="1" smtClean="0">
                <a:solidFill>
                  <a:schemeClr val="tx1"/>
                </a:solidFill>
                <a:effectLst/>
                <a:latin typeface="+mn-lt"/>
                <a:ea typeface="+mn-ea"/>
                <a:cs typeface="+mn-cs"/>
              </a:rPr>
              <a:t>perfect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energy</a:t>
            </a:r>
            <a:r>
              <a:rPr lang="sv-SE" sz="1200" kern="1200" dirty="0" smtClean="0">
                <a:solidFill>
                  <a:schemeClr val="tx1"/>
                </a:solidFill>
                <a:effectLst/>
                <a:latin typeface="+mn-lt"/>
                <a:ea typeface="+mn-ea"/>
                <a:cs typeface="+mn-cs"/>
              </a:rPr>
              <a:t> to </a:t>
            </a:r>
            <a:r>
              <a:rPr lang="sv-SE" sz="1200" kern="1200" dirty="0" err="1" smtClean="0">
                <a:solidFill>
                  <a:schemeClr val="tx1"/>
                </a:solidFill>
                <a:effectLst/>
                <a:latin typeface="+mn-lt"/>
                <a:ea typeface="+mn-ea"/>
                <a:cs typeface="+mn-cs"/>
              </a:rPr>
              <a:t>cut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metal</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due</a:t>
            </a:r>
            <a:r>
              <a:rPr lang="sv-SE" sz="1200" kern="1200" dirty="0" smtClean="0">
                <a:solidFill>
                  <a:schemeClr val="tx1"/>
                </a:solidFill>
                <a:effectLst/>
                <a:latin typeface="+mn-lt"/>
                <a:ea typeface="+mn-ea"/>
                <a:cs typeface="+mn-cs"/>
              </a:rPr>
              <a:t> to an </a:t>
            </a:r>
            <a:r>
              <a:rPr lang="sv-SE" sz="1200" kern="1200" dirty="0" err="1" smtClean="0">
                <a:solidFill>
                  <a:schemeClr val="tx1"/>
                </a:solidFill>
                <a:effectLst/>
                <a:latin typeface="+mn-lt"/>
                <a:ea typeface="+mn-ea"/>
                <a:cs typeface="+mn-cs"/>
              </a:rPr>
              <a:t>aperture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change</a:t>
            </a:r>
            <a:r>
              <a:rPr lang="sv-SE" sz="1200" kern="1200" dirty="0" smtClean="0">
                <a:solidFill>
                  <a:schemeClr val="tx1"/>
                </a:solidFill>
                <a:effectLst/>
                <a:latin typeface="+mn-lt"/>
                <a:ea typeface="+mn-ea"/>
                <a:cs typeface="+mn-cs"/>
              </a:rPr>
              <a:t> in the DTL tanks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assume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likelihood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such</a:t>
            </a:r>
            <a:r>
              <a:rPr lang="sv-SE" sz="1200" kern="1200" dirty="0" smtClean="0">
                <a:solidFill>
                  <a:schemeClr val="tx1"/>
                </a:solidFill>
                <a:effectLst/>
                <a:latin typeface="+mn-lt"/>
                <a:ea typeface="+mn-ea"/>
                <a:cs typeface="+mn-cs"/>
              </a:rPr>
              <a:t> an event is </a:t>
            </a:r>
            <a:r>
              <a:rPr lang="sv-SE" sz="1200" kern="1200" dirty="0" err="1" smtClean="0">
                <a:solidFill>
                  <a:schemeClr val="tx1"/>
                </a:solidFill>
                <a:effectLst/>
                <a:latin typeface="+mn-lt"/>
                <a:ea typeface="+mn-ea"/>
                <a:cs typeface="+mn-cs"/>
              </a:rPr>
              <a:t>increased</a:t>
            </a:r>
            <a:r>
              <a:rPr lang="sv-SE" sz="1200" kern="1200" dirty="0" smtClean="0">
                <a:solidFill>
                  <a:schemeClr val="tx1"/>
                </a:solidFill>
                <a:effectLst/>
                <a:latin typeface="+mn-lt"/>
                <a:ea typeface="+mn-ea"/>
                <a:cs typeface="+mn-cs"/>
              </a:rPr>
              <a:t>—&gt; event is: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deflected</a:t>
            </a:r>
            <a:r>
              <a:rPr lang="sv-SE" sz="1200" kern="1200" dirty="0" smtClean="0">
                <a:solidFill>
                  <a:schemeClr val="tx1"/>
                </a:solidFill>
                <a:effectLst/>
                <a:latin typeface="+mn-lt"/>
                <a:ea typeface="+mn-ea"/>
                <a:cs typeface="+mn-cs"/>
              </a:rPr>
              <a:t> by </a:t>
            </a:r>
            <a:r>
              <a:rPr lang="sv-SE" sz="1200" kern="1200" dirty="0" err="1" smtClean="0">
                <a:solidFill>
                  <a:schemeClr val="tx1"/>
                </a:solidFill>
                <a:effectLst/>
                <a:latin typeface="+mn-lt"/>
                <a:ea typeface="+mn-ea"/>
                <a:cs typeface="+mn-cs"/>
              </a:rPr>
              <a:t>almost</a:t>
            </a:r>
            <a:r>
              <a:rPr lang="sv-SE" sz="1200" kern="1200" dirty="0" smtClean="0">
                <a:solidFill>
                  <a:schemeClr val="tx1"/>
                </a:solidFill>
                <a:effectLst/>
                <a:latin typeface="+mn-lt"/>
                <a:ea typeface="+mn-ea"/>
                <a:cs typeface="+mn-cs"/>
              </a:rPr>
              <a:t> 90 </a:t>
            </a:r>
            <a:r>
              <a:rPr lang="sv-SE" sz="1200" kern="1200" dirty="0" err="1" smtClean="0">
                <a:solidFill>
                  <a:schemeClr val="tx1"/>
                </a:solidFill>
                <a:effectLst/>
                <a:latin typeface="+mn-lt"/>
                <a:ea typeface="+mn-ea"/>
                <a:cs typeface="+mn-cs"/>
              </a:rPr>
              <a:t>degrees</a:t>
            </a:r>
            <a:r>
              <a:rPr lang="sv-SE" sz="1200" kern="1200" dirty="0" smtClean="0">
                <a:solidFill>
                  <a:schemeClr val="tx1"/>
                </a:solidFill>
                <a:effectLst/>
                <a:latin typeface="+mn-lt"/>
                <a:ea typeface="+mn-ea"/>
                <a:cs typeface="+mn-cs"/>
              </a:rPr>
              <a:t> in a short </a:t>
            </a:r>
            <a:r>
              <a:rPr lang="sv-SE" sz="1200" kern="1200" dirty="0" err="1" smtClean="0">
                <a:solidFill>
                  <a:schemeClr val="tx1"/>
                </a:solidFill>
                <a:effectLst/>
                <a:latin typeface="+mn-lt"/>
                <a:ea typeface="+mn-ea"/>
                <a:cs typeface="+mn-cs"/>
              </a:rPr>
              <a:t>time</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warm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linac</a:t>
            </a:r>
            <a:r>
              <a:rPr lang="sv-SE" sz="1200" kern="1200" dirty="0" smtClean="0">
                <a:solidFill>
                  <a:schemeClr val="tx1"/>
                </a:solidFill>
                <a:effectLst/>
                <a:latin typeface="+mn-lt"/>
                <a:ea typeface="+mn-ea"/>
                <a:cs typeface="+mn-cs"/>
              </a:rPr>
              <a:t> and hits the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pipe</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melting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start….</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kern="1200" dirty="0" err="1" smtClean="0">
                <a:solidFill>
                  <a:schemeClr val="tx1"/>
                </a:solidFill>
                <a:effectLst/>
                <a:latin typeface="+mn-lt"/>
                <a:ea typeface="+mn-ea"/>
                <a:cs typeface="+mn-cs"/>
              </a:rPr>
              <a:t>Summary</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past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assumed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hit </a:t>
            </a:r>
            <a:r>
              <a:rPr lang="sv-SE" sz="1200" kern="1200" dirty="0" err="1" smtClean="0">
                <a:solidFill>
                  <a:schemeClr val="tx1"/>
                </a:solidFill>
                <a:effectLst/>
                <a:latin typeface="+mn-lt"/>
                <a:ea typeface="+mn-ea"/>
                <a:cs typeface="+mn-cs"/>
              </a:rPr>
              <a:t>perpendicularly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e.g</a:t>
            </a:r>
            <a:r>
              <a:rPr lang="sv-SE" sz="1200" kern="1200" dirty="0" smtClean="0">
                <a:solidFill>
                  <a:schemeClr val="tx1"/>
                </a:solidFill>
                <a:effectLst/>
                <a:latin typeface="+mn-lt"/>
                <a:ea typeface="+mn-ea"/>
                <a:cs typeface="+mn-cs"/>
              </a:rPr>
              <a:t>. A </a:t>
            </a:r>
            <a:r>
              <a:rPr lang="sv-SE" sz="1200" kern="1200" dirty="0" err="1" smtClean="0">
                <a:solidFill>
                  <a:schemeClr val="tx1"/>
                </a:solidFill>
                <a:effectLst/>
                <a:latin typeface="+mn-lt"/>
                <a:ea typeface="+mn-ea"/>
                <a:cs typeface="+mn-cs"/>
              </a:rPr>
              <a:t>valve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closed</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then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melting</a:t>
            </a:r>
            <a:r>
              <a:rPr lang="sv-SE" sz="1200" kern="1200" dirty="0" smtClean="0">
                <a:solidFill>
                  <a:schemeClr val="tx1"/>
                </a:solidFill>
                <a:effectLst/>
                <a:latin typeface="+mn-lt"/>
                <a:ea typeface="+mn-ea"/>
                <a:cs typeface="+mn-cs"/>
              </a:rPr>
              <a:t> starts in 1-10 </a:t>
            </a:r>
            <a:r>
              <a:rPr lang="sv-SE" sz="1200" kern="1200" dirty="0" err="1" smtClean="0">
                <a:solidFill>
                  <a:schemeClr val="tx1"/>
                </a:solidFill>
                <a:effectLst/>
                <a:latin typeface="+mn-lt"/>
                <a:ea typeface="+mn-ea"/>
                <a:cs typeface="+mn-cs"/>
              </a:rPr>
              <a:t>micsec</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warm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linac</a:t>
            </a:r>
            <a:r>
              <a:rPr lang="sv-SE" sz="1200" kern="1200" dirty="0" smtClean="0">
                <a:solidFill>
                  <a:schemeClr val="tx1"/>
                </a:solidFill>
                <a:effectLst/>
                <a:latin typeface="+mn-lt"/>
                <a:ea typeface="+mn-ea"/>
                <a:cs typeface="+mn-cs"/>
              </a:rPr>
              <a:t> or in 400 </a:t>
            </a:r>
            <a:r>
              <a:rPr lang="sv-SE" sz="1200" kern="1200" dirty="0" err="1" smtClean="0">
                <a:solidFill>
                  <a:schemeClr val="tx1"/>
                </a:solidFill>
                <a:effectLst/>
                <a:latin typeface="+mn-lt"/>
                <a:ea typeface="+mn-ea"/>
                <a:cs typeface="+mn-cs"/>
              </a:rPr>
              <a:t>micsecs</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cold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linac</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told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event is not </a:t>
            </a:r>
            <a:r>
              <a:rPr lang="sv-SE" sz="1200" kern="1200" dirty="0" err="1" smtClean="0">
                <a:solidFill>
                  <a:schemeClr val="tx1"/>
                </a:solidFill>
                <a:effectLst/>
                <a:latin typeface="+mn-lt"/>
                <a:ea typeface="+mn-ea"/>
                <a:cs typeface="+mn-cs"/>
              </a:rPr>
              <a:t>likely</a:t>
            </a:r>
            <a:r>
              <a:rPr lang="sv-SE" sz="1200" kern="1200" dirty="0" smtClean="0">
                <a:solidFill>
                  <a:schemeClr val="tx1"/>
                </a:solidFill>
                <a:effectLst/>
                <a:latin typeface="+mn-lt"/>
                <a:ea typeface="+mn-ea"/>
                <a:cs typeface="+mn-cs"/>
              </a:rPr>
              <a:t> to </a:t>
            </a:r>
            <a:r>
              <a:rPr lang="sv-SE" sz="1200" kern="1200" dirty="0" err="1" smtClean="0">
                <a:solidFill>
                  <a:schemeClr val="tx1"/>
                </a:solidFill>
                <a:effectLst/>
                <a:latin typeface="+mn-lt"/>
                <a:ea typeface="+mn-ea"/>
                <a:cs typeface="+mn-cs"/>
              </a:rPr>
              <a:t>happen</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hence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should</a:t>
            </a:r>
            <a:r>
              <a:rPr lang="sv-SE" sz="1200" kern="1200" dirty="0" smtClean="0">
                <a:solidFill>
                  <a:schemeClr val="tx1"/>
                </a:solidFill>
                <a:effectLst/>
                <a:latin typeface="+mn-lt"/>
                <a:ea typeface="+mn-ea"/>
                <a:cs typeface="+mn-cs"/>
              </a:rPr>
              <a:t> not </a:t>
            </a:r>
            <a:r>
              <a:rPr lang="sv-SE" sz="1200" kern="1200" dirty="0" err="1" smtClean="0">
                <a:solidFill>
                  <a:schemeClr val="tx1"/>
                </a:solidFill>
                <a:effectLst/>
                <a:latin typeface="+mn-lt"/>
                <a:ea typeface="+mn-ea"/>
                <a:cs typeface="+mn-cs"/>
              </a:rPr>
              <a:t>build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such</a:t>
            </a:r>
            <a:r>
              <a:rPr lang="sv-SE" sz="1200" kern="1200" dirty="0" smtClean="0">
                <a:solidFill>
                  <a:schemeClr val="tx1"/>
                </a:solidFill>
                <a:effectLst/>
                <a:latin typeface="+mn-lt"/>
                <a:ea typeface="+mn-ea"/>
                <a:cs typeface="+mn-cs"/>
              </a:rPr>
              <a:t> a fast BIS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cope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very</a:t>
            </a:r>
            <a:r>
              <a:rPr lang="sv-SE" sz="1200" kern="1200" dirty="0" smtClean="0">
                <a:solidFill>
                  <a:schemeClr val="tx1"/>
                </a:solidFill>
                <a:effectLst/>
                <a:latin typeface="+mn-lt"/>
                <a:ea typeface="+mn-ea"/>
                <a:cs typeface="+mn-cs"/>
              </a:rPr>
              <a:t> fast </a:t>
            </a:r>
            <a:r>
              <a:rPr lang="sv-SE" sz="1200" kern="1200" dirty="0" err="1" smtClean="0">
                <a:solidFill>
                  <a:schemeClr val="tx1"/>
                </a:solidFill>
                <a:effectLst/>
                <a:latin typeface="+mn-lt"/>
                <a:ea typeface="+mn-ea"/>
                <a:cs typeface="+mn-cs"/>
              </a:rPr>
              <a:t>reaction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times</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So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checked</a:t>
            </a:r>
            <a:r>
              <a:rPr lang="sv-SE" sz="1200" kern="1200" dirty="0" smtClean="0">
                <a:solidFill>
                  <a:schemeClr val="tx1"/>
                </a:solidFill>
                <a:effectLst/>
                <a:latin typeface="+mn-lt"/>
                <a:ea typeface="+mn-ea"/>
                <a:cs typeface="+mn-cs"/>
              </a:rPr>
              <a:t>….and </a:t>
            </a:r>
            <a:r>
              <a:rPr lang="sv-SE" sz="1200" kern="1200" dirty="0" err="1" smtClean="0">
                <a:solidFill>
                  <a:schemeClr val="tx1"/>
                </a:solidFill>
                <a:effectLst/>
                <a:latin typeface="+mn-lt"/>
                <a:ea typeface="+mn-ea"/>
                <a:cs typeface="+mn-cs"/>
              </a:rPr>
              <a:t>Irena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could</a:t>
            </a:r>
            <a:r>
              <a:rPr lang="sv-SE" sz="1200" kern="1200" dirty="0" smtClean="0">
                <a:solidFill>
                  <a:schemeClr val="tx1"/>
                </a:solidFill>
                <a:effectLst/>
                <a:latin typeface="+mn-lt"/>
                <a:ea typeface="+mn-ea"/>
                <a:cs typeface="+mn-cs"/>
              </a:rPr>
              <a:t> show (</a:t>
            </a:r>
            <a:r>
              <a:rPr lang="sv-SE" sz="1200" kern="1200" dirty="0" err="1" smtClean="0">
                <a:solidFill>
                  <a:schemeClr val="tx1"/>
                </a:solidFill>
                <a:effectLst/>
                <a:latin typeface="+mn-lt"/>
                <a:ea typeface="+mn-ea"/>
                <a:cs typeface="+mn-cs"/>
              </a:rPr>
              <a:t>her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plot</a:t>
            </a:r>
            <a:r>
              <a:rPr lang="sv-SE" sz="1200" kern="1200" dirty="0" smtClean="0">
                <a:solidFill>
                  <a:schemeClr val="tx1"/>
                </a:solidFill>
                <a:effectLst/>
                <a:latin typeface="+mn-lt"/>
                <a:ea typeface="+mn-ea"/>
                <a:cs typeface="+mn-cs"/>
              </a:rPr>
              <a:t> on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5)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other</a:t>
            </a:r>
            <a:r>
              <a:rPr lang="sv-SE" sz="1200" kern="1200" dirty="0" smtClean="0">
                <a:solidFill>
                  <a:schemeClr val="tx1"/>
                </a:solidFill>
                <a:effectLst/>
                <a:latin typeface="+mn-lt"/>
                <a:ea typeface="+mn-ea"/>
                <a:cs typeface="+mn-cs"/>
              </a:rPr>
              <a:t> events </a:t>
            </a:r>
            <a:r>
              <a:rPr lang="sv-SE" sz="1200" kern="1200" dirty="0" err="1" smtClean="0">
                <a:solidFill>
                  <a:schemeClr val="tx1"/>
                </a:solidFill>
                <a:effectLst/>
                <a:latin typeface="+mn-lt"/>
                <a:ea typeface="+mn-ea"/>
                <a:cs typeface="+mn-cs"/>
              </a:rPr>
              <a:t>than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closed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valves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might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impact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perpendicularly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onto</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pipe</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badly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deflected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in the DTL + the </a:t>
            </a:r>
            <a:r>
              <a:rPr lang="sv-SE" sz="1200" kern="1200" dirty="0" err="1" smtClean="0">
                <a:solidFill>
                  <a:schemeClr val="tx1"/>
                </a:solidFill>
                <a:effectLst/>
                <a:latin typeface="+mn-lt"/>
                <a:ea typeface="+mn-ea"/>
                <a:cs typeface="+mn-cs"/>
              </a:rPr>
              <a:t>following</a:t>
            </a:r>
            <a:r>
              <a:rPr lang="sv-SE" sz="1200" kern="1200" dirty="0" smtClean="0">
                <a:solidFill>
                  <a:schemeClr val="tx1"/>
                </a:solidFill>
                <a:effectLst/>
                <a:latin typeface="+mn-lt"/>
                <a:ea typeface="+mn-ea"/>
                <a:cs typeface="+mn-cs"/>
              </a:rPr>
              <a:t> DTL </a:t>
            </a:r>
            <a:r>
              <a:rPr lang="sv-SE" sz="1200" kern="1200" dirty="0" err="1" smtClean="0">
                <a:solidFill>
                  <a:schemeClr val="tx1"/>
                </a:solidFill>
                <a:effectLst/>
                <a:latin typeface="+mn-lt"/>
                <a:ea typeface="+mn-ea"/>
                <a:cs typeface="+mn-cs"/>
              </a:rPr>
              <a:t>aperture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change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bad </a:t>
            </a:r>
            <a:r>
              <a:rPr lang="sv-SE" sz="1200" kern="1200" dirty="0" err="1" smtClean="0">
                <a:solidFill>
                  <a:schemeClr val="tx1"/>
                </a:solidFill>
                <a:effectLst/>
                <a:latin typeface="+mn-lt"/>
                <a:ea typeface="+mn-ea"/>
                <a:cs typeface="+mn-cs"/>
              </a:rPr>
              <a:t>deflection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happen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because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steering</a:t>
            </a:r>
            <a:r>
              <a:rPr lang="sv-SE" sz="1200" kern="1200" dirty="0" smtClean="0">
                <a:solidFill>
                  <a:schemeClr val="tx1"/>
                </a:solidFill>
                <a:effectLst/>
                <a:latin typeface="+mn-lt"/>
                <a:ea typeface="+mn-ea"/>
                <a:cs typeface="+mn-cs"/>
              </a:rPr>
              <a:t> magnets </a:t>
            </a:r>
            <a:r>
              <a:rPr lang="sv-SE" sz="1200" kern="1200" dirty="0" err="1" smtClean="0">
                <a:solidFill>
                  <a:schemeClr val="tx1"/>
                </a:solidFill>
                <a:effectLst/>
                <a:latin typeface="+mn-lt"/>
                <a:ea typeface="+mn-ea"/>
                <a:cs typeface="+mn-cs"/>
              </a:rPr>
              <a:t>fail</a:t>
            </a:r>
            <a:r>
              <a:rPr lang="sv-SE" sz="1200" kern="1200" dirty="0" smtClean="0">
                <a:solidFill>
                  <a:schemeClr val="tx1"/>
                </a:solidFill>
                <a:effectLst/>
                <a:latin typeface="+mn-lt"/>
                <a:ea typeface="+mn-ea"/>
                <a:cs typeface="+mn-cs"/>
              </a:rPr>
              <a:t> for </a:t>
            </a:r>
            <a:r>
              <a:rPr lang="sv-SE" sz="1200" kern="1200" dirty="0" err="1" smtClean="0">
                <a:solidFill>
                  <a:schemeClr val="tx1"/>
                </a:solidFill>
                <a:effectLst/>
                <a:latin typeface="+mn-lt"/>
                <a:ea typeface="+mn-ea"/>
                <a:cs typeface="+mn-cs"/>
              </a:rPr>
              <a:t>example</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then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will</a:t>
            </a:r>
            <a:r>
              <a:rPr lang="sv-SE" sz="1200" kern="1200" dirty="0" smtClean="0">
                <a:solidFill>
                  <a:schemeClr val="tx1"/>
                </a:solidFill>
                <a:effectLst/>
                <a:latin typeface="+mn-lt"/>
                <a:ea typeface="+mn-ea"/>
                <a:cs typeface="+mn-cs"/>
              </a:rPr>
              <a:t> hit the corner (</a:t>
            </a:r>
            <a:r>
              <a:rPr lang="sv-SE" sz="1200" kern="1200" dirty="0" err="1" smtClean="0">
                <a:solidFill>
                  <a:schemeClr val="tx1"/>
                </a:solidFill>
                <a:effectLst/>
                <a:latin typeface="+mn-lt"/>
                <a:ea typeface="+mn-ea"/>
                <a:cs typeface="+mn-cs"/>
              </a:rPr>
              <a:t>perpendicularly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next</a:t>
            </a:r>
            <a:r>
              <a:rPr lang="sv-SE" sz="1200" kern="1200" dirty="0" smtClean="0">
                <a:solidFill>
                  <a:schemeClr val="tx1"/>
                </a:solidFill>
                <a:effectLst/>
                <a:latin typeface="+mn-lt"/>
                <a:ea typeface="+mn-ea"/>
                <a:cs typeface="+mn-cs"/>
              </a:rPr>
              <a:t> DTL tank </a:t>
            </a:r>
            <a:r>
              <a:rPr lang="sv-SE" sz="1200" kern="1200" dirty="0" err="1" smtClean="0">
                <a:solidFill>
                  <a:schemeClr val="tx1"/>
                </a:solidFill>
                <a:effectLst/>
                <a:latin typeface="+mn-lt"/>
                <a:ea typeface="+mn-ea"/>
                <a:cs typeface="+mn-cs"/>
              </a:rPr>
              <a:t>because</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pipe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size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smaller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than</a:t>
            </a:r>
            <a:r>
              <a:rPr lang="sv-SE" sz="1200" kern="1200" dirty="0" smtClean="0">
                <a:solidFill>
                  <a:schemeClr val="tx1"/>
                </a:solidFill>
                <a:effectLst/>
                <a:latin typeface="+mn-lt"/>
                <a:ea typeface="+mn-ea"/>
                <a:cs typeface="+mn-cs"/>
              </a:rPr>
              <a:t> in the tank </a:t>
            </a:r>
            <a:r>
              <a:rPr lang="sv-SE" sz="1200" kern="1200" dirty="0" err="1" smtClean="0">
                <a:solidFill>
                  <a:schemeClr val="tx1"/>
                </a:solidFill>
                <a:effectLst/>
                <a:latin typeface="+mn-lt"/>
                <a:ea typeface="+mn-ea"/>
                <a:cs typeface="+mn-cs"/>
              </a:rPr>
              <a:t>before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aka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aperture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change</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 </a:t>
            </a:r>
          </a:p>
          <a:p>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6 is the </a:t>
            </a:r>
            <a:r>
              <a:rPr lang="sv-SE" sz="1200" kern="1200" dirty="0" err="1" smtClean="0">
                <a:solidFill>
                  <a:schemeClr val="tx1"/>
                </a:solidFill>
                <a:effectLst/>
                <a:latin typeface="+mn-lt"/>
                <a:ea typeface="+mn-ea"/>
                <a:cs typeface="+mn-cs"/>
              </a:rPr>
              <a:t>result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5.</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And </a:t>
            </a:r>
            <a:r>
              <a:rPr lang="sv-SE" sz="1200" kern="1200" dirty="0" err="1" smtClean="0">
                <a:solidFill>
                  <a:schemeClr val="tx1"/>
                </a:solidFill>
                <a:effectLst/>
                <a:latin typeface="+mn-lt"/>
                <a:ea typeface="+mn-ea"/>
                <a:cs typeface="+mn-cs"/>
              </a:rPr>
              <a:t>we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use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BCMs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such</a:t>
            </a:r>
            <a:r>
              <a:rPr lang="sv-SE" sz="1200" kern="1200" dirty="0" smtClean="0">
                <a:solidFill>
                  <a:schemeClr val="tx1"/>
                </a:solidFill>
                <a:effectLst/>
                <a:latin typeface="+mn-lt"/>
                <a:ea typeface="+mn-ea"/>
                <a:cs typeface="+mn-cs"/>
              </a:rPr>
              <a:t> a fast </a:t>
            </a:r>
            <a:r>
              <a:rPr lang="sv-SE" sz="1200" kern="1200" dirty="0" err="1" smtClean="0">
                <a:solidFill>
                  <a:schemeClr val="tx1"/>
                </a:solidFill>
                <a:effectLst/>
                <a:latin typeface="+mn-lt"/>
                <a:ea typeface="+mn-ea"/>
                <a:cs typeface="+mn-cs"/>
              </a:rPr>
              <a:t>reaction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time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required</a:t>
            </a:r>
            <a:r>
              <a:rPr lang="sv-SE" sz="1200" kern="1200" dirty="0" smtClean="0">
                <a:solidFill>
                  <a:schemeClr val="tx1"/>
                </a:solidFill>
                <a:effectLst/>
                <a:latin typeface="+mn-lt"/>
                <a:ea typeface="+mn-ea"/>
                <a:cs typeface="+mn-cs"/>
              </a:rPr>
              <a:t> (i.e. For the </a:t>
            </a:r>
            <a:r>
              <a:rPr lang="sv-SE" sz="1200" kern="1200" dirty="0" err="1" smtClean="0">
                <a:solidFill>
                  <a:schemeClr val="tx1"/>
                </a:solidFill>
                <a:effectLst/>
                <a:latin typeface="+mn-lt"/>
                <a:ea typeface="+mn-ea"/>
                <a:cs typeface="+mn-cs"/>
              </a:rPr>
              <a:t>function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shown</a:t>
            </a:r>
            <a:r>
              <a:rPr lang="sv-SE" sz="1200" kern="1200" dirty="0" smtClean="0">
                <a:solidFill>
                  <a:schemeClr val="tx1"/>
                </a:solidFill>
                <a:effectLst/>
                <a:latin typeface="+mn-lt"/>
                <a:ea typeface="+mn-ea"/>
                <a:cs typeface="+mn-cs"/>
              </a:rPr>
              <a:t> on </a:t>
            </a:r>
            <a:r>
              <a:rPr lang="sv-SE" sz="1200" kern="1200" dirty="0" err="1" smtClean="0">
                <a:solidFill>
                  <a:schemeClr val="tx1"/>
                </a:solidFill>
                <a:effectLst/>
                <a:latin typeface="+mn-lt"/>
                <a:ea typeface="+mn-ea"/>
                <a:cs typeface="+mn-cs"/>
              </a:rPr>
              <a:t>slide</a:t>
            </a:r>
            <a:r>
              <a:rPr lang="sv-SE" sz="1200" kern="1200" dirty="0" smtClean="0">
                <a:solidFill>
                  <a:schemeClr val="tx1"/>
                </a:solidFill>
                <a:effectLst/>
                <a:latin typeface="+mn-lt"/>
                <a:ea typeface="+mn-ea"/>
                <a:cs typeface="+mn-cs"/>
              </a:rPr>
              <a:t> 6,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the fast bis and the super </a:t>
            </a:r>
            <a:r>
              <a:rPr lang="sv-SE" sz="1200" kern="1200" dirty="0" err="1" smtClean="0">
                <a:solidFill>
                  <a:schemeClr val="tx1"/>
                </a:solidFill>
                <a:effectLst/>
                <a:latin typeface="+mn-lt"/>
                <a:ea typeface="+mn-ea"/>
                <a:cs typeface="+mn-cs"/>
              </a:rPr>
              <a:t>BCMs</a:t>
            </a:r>
            <a:r>
              <a:rPr lang="sv-SE" sz="1200" kern="1200" dirty="0" smtClean="0">
                <a:solidFill>
                  <a:schemeClr val="tx1"/>
                </a:solidFill>
                <a:effectLst/>
                <a:latin typeface="+mn-lt"/>
                <a:ea typeface="+mn-ea"/>
                <a:cs typeface="+mn-cs"/>
              </a:rPr>
              <a:t> + choppers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candidates</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The BLMs and </a:t>
            </a:r>
            <a:r>
              <a:rPr lang="sv-SE" sz="1200" kern="1200" dirty="0" err="1" smtClean="0">
                <a:solidFill>
                  <a:schemeClr val="tx1"/>
                </a:solidFill>
                <a:effectLst/>
                <a:latin typeface="+mn-lt"/>
                <a:ea typeface="+mn-ea"/>
                <a:cs typeface="+mn-cs"/>
              </a:rPr>
              <a:t>BPMs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slower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ion</a:t>
            </a:r>
            <a:r>
              <a:rPr lang="sv-SE" sz="1200" kern="1200" dirty="0" smtClean="0">
                <a:solidFill>
                  <a:schemeClr val="tx1"/>
                </a:solidFill>
                <a:effectLst/>
                <a:latin typeface="+mn-lt"/>
                <a:ea typeface="+mn-ea"/>
                <a:cs typeface="+mn-cs"/>
              </a:rPr>
              <a:t> source switch off as </a:t>
            </a:r>
            <a:r>
              <a:rPr lang="sv-SE" sz="1200" kern="1200" dirty="0" err="1" smtClean="0">
                <a:solidFill>
                  <a:schemeClr val="tx1"/>
                </a:solidFill>
                <a:effectLst/>
                <a:latin typeface="+mn-lt"/>
                <a:ea typeface="+mn-ea"/>
                <a:cs typeface="+mn-cs"/>
              </a:rPr>
              <a:t>well</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slower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1020248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3018EB77-973F-4BEF-817D-2567B6FCF11E}" type="datetime1">
              <a:rPr lang="sv-SE" smtClean="0"/>
              <a:t>2017-06-12</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FB3294F9-88CE-446D-9DF8-55AC507B12BB}" type="datetime1">
              <a:rPr lang="sv-SE" smtClean="0"/>
              <a:t>2017-06-12</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8F70B93F-B70C-4674-86C3-D48A538A4EC2}" type="datetime1">
              <a:rPr lang="sv-SE" smtClean="0"/>
              <a:t>2017-06-12</a:t>
            </a:fld>
            <a:endParaRPr lang="sv-SE"/>
          </a:p>
        </p:txBody>
      </p:sp>
      <p:sp>
        <p:nvSpPr>
          <p:cNvPr id="6" name="Footer Placeholder 5"/>
          <p:cNvSpPr>
            <a:spLocks noGrp="1"/>
          </p:cNvSpPr>
          <p:nvPr>
            <p:ph type="ftr" sz="quarter" idx="11"/>
          </p:nvPr>
        </p:nvSpPr>
        <p:spPr/>
        <p:txBody>
          <a:bodyPr/>
          <a:lstStyle/>
          <a:p>
            <a:r>
              <a:rPr lang="sv-SE" smtClean="0"/>
              <a:t>Szandra Kövecses, BCM CDR 2017-06-12</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0BC82F28-9651-4FC4-953E-B1224C83BB47}" type="datetime1">
              <a:rPr lang="sv-SE" smtClean="0"/>
              <a:t>2017-06-12</a:t>
            </a:fld>
            <a:endParaRPr lang="sv-SE"/>
          </a:p>
        </p:txBody>
      </p:sp>
      <p:sp>
        <p:nvSpPr>
          <p:cNvPr id="8" name="Footer Placeholder 7"/>
          <p:cNvSpPr>
            <a:spLocks noGrp="1"/>
          </p:cNvSpPr>
          <p:nvPr>
            <p:ph type="ftr" sz="quarter" idx="11"/>
          </p:nvPr>
        </p:nvSpPr>
        <p:spPr/>
        <p:txBody>
          <a:bodyPr/>
          <a:lstStyle/>
          <a:p>
            <a:r>
              <a:rPr lang="sv-SE" smtClean="0"/>
              <a:t>Szandra Kövecses, BCM CDR 2017-06-12</a:t>
            </a:r>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91870-1213-49F4-9ED3-FC994FFF078B}" type="datetime1">
              <a:rPr lang="sv-SE" smtClean="0"/>
              <a:t>2017-06-12</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Szandra Kövecses, BCM CDR 2017-06-12</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2664296"/>
          </a:xfrm>
        </p:spPr>
        <p:txBody>
          <a:bodyPr>
            <a:normAutofit/>
          </a:bodyPr>
          <a:lstStyle/>
          <a:p>
            <a:pPr algn="ctr"/>
            <a:r>
              <a:rPr lang="en-US" sz="4000" dirty="0" smtClean="0"/>
              <a:t>BCM-BIS Interface</a:t>
            </a:r>
            <a:endParaRPr lang="en-US" sz="4000" dirty="0"/>
          </a:p>
        </p:txBody>
      </p:sp>
      <p:sp>
        <p:nvSpPr>
          <p:cNvPr id="3" name="Subtitle 2"/>
          <p:cNvSpPr>
            <a:spLocks noGrp="1"/>
          </p:cNvSpPr>
          <p:nvPr>
            <p:ph type="subTitle" idx="1"/>
          </p:nvPr>
        </p:nvSpPr>
        <p:spPr>
          <a:xfrm>
            <a:off x="755576" y="4797152"/>
            <a:ext cx="7704856" cy="1656184"/>
          </a:xfrm>
        </p:spPr>
        <p:txBody>
          <a:bodyPr>
            <a:noAutofit/>
          </a:bodyPr>
          <a:lstStyle/>
          <a:p>
            <a:r>
              <a:rPr lang="en-US" sz="2000" dirty="0">
                <a:solidFill>
                  <a:schemeClr val="bg1"/>
                </a:solidFill>
              </a:rPr>
              <a:t>Szandra </a:t>
            </a:r>
            <a:r>
              <a:rPr lang="en-US" sz="2000" dirty="0" smtClean="0">
                <a:solidFill>
                  <a:schemeClr val="bg1"/>
                </a:solidFill>
              </a:rPr>
              <a:t>Kövecses</a:t>
            </a:r>
          </a:p>
          <a:p>
            <a:r>
              <a:rPr lang="en-US" sz="2000" dirty="0" smtClean="0">
                <a:solidFill>
                  <a:schemeClr val="bg1"/>
                </a:solidFill>
              </a:rPr>
              <a:t>Lead Integrator for Machine Protection</a:t>
            </a:r>
            <a:endParaRPr lang="en-US" sz="2000" dirty="0">
              <a:solidFill>
                <a:schemeClr val="bg1"/>
              </a:solidFill>
            </a:endParaRPr>
          </a:p>
          <a:p>
            <a:r>
              <a:rPr lang="en-US" sz="2000" dirty="0">
                <a:solidFill>
                  <a:schemeClr val="bg1"/>
                </a:solidFill>
              </a:rPr>
              <a:t>Protection and Safety Systems</a:t>
            </a:r>
          </a:p>
          <a:p>
            <a:endParaRPr lang="en-US" sz="1600" dirty="0">
              <a:solidFill>
                <a:schemeClr val="bg1"/>
              </a:solidFill>
            </a:endParaRPr>
          </a:p>
          <a:p>
            <a:r>
              <a:rPr lang="en-US" sz="1600" dirty="0" smtClean="0">
                <a:solidFill>
                  <a:schemeClr val="bg1"/>
                </a:solidFill>
              </a:rPr>
              <a:t>Lund, 2017-06-12</a:t>
            </a:r>
            <a:endParaRPr lang="en-US" sz="1600"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Escalation of Interlocks</a:t>
            </a:r>
            <a:endParaRPr lang="en-GB" noProof="0" dirty="0"/>
          </a:p>
        </p:txBody>
      </p:sp>
      <p:sp>
        <p:nvSpPr>
          <p:cNvPr id="6" name="TextBox 5"/>
          <p:cNvSpPr txBox="1"/>
          <p:nvPr/>
        </p:nvSpPr>
        <p:spPr>
          <a:xfrm>
            <a:off x="251520" y="1700808"/>
            <a:ext cx="8712968" cy="2462213"/>
          </a:xfrm>
          <a:prstGeom prst="rect">
            <a:avLst/>
          </a:prstGeom>
          <a:noFill/>
        </p:spPr>
        <p:txBody>
          <a:bodyPr wrap="square" rtlCol="0">
            <a:spAutoFit/>
          </a:bodyPr>
          <a:lstStyle/>
          <a:p>
            <a:r>
              <a:rPr lang="en-US" sz="2200" dirty="0" smtClean="0"/>
              <a:t>BIS checks if Beam Inhibit/ Beam Interlock was successful, by checking:</a:t>
            </a:r>
          </a:p>
          <a:p>
            <a:pPr marL="800100" lvl="1" indent="-342900">
              <a:buFont typeface="Arial" panose="020B0604020202020204" pitchFamily="34" charset="0"/>
              <a:buChar char="•"/>
            </a:pPr>
            <a:r>
              <a:rPr lang="en-US" sz="2200" dirty="0"/>
              <a:t>BI </a:t>
            </a:r>
            <a:r>
              <a:rPr lang="en-US" sz="2200" dirty="0" smtClean="0"/>
              <a:t>systems: if beam is still detected</a:t>
            </a:r>
          </a:p>
          <a:p>
            <a:pPr marL="742950" lvl="1" indent="-285750">
              <a:buFont typeface="Arial"/>
              <a:buChar char="•"/>
            </a:pPr>
            <a:r>
              <a:rPr lang="en-US" sz="2200" dirty="0" smtClean="0"/>
              <a:t>Actuator Systems: status feedback, if the actuation is performed</a:t>
            </a:r>
          </a:p>
          <a:p>
            <a:endParaRPr lang="en-US" sz="2200" dirty="0" smtClean="0"/>
          </a:p>
          <a:p>
            <a:r>
              <a:rPr lang="en-US" sz="2200" dirty="0" smtClean="0"/>
              <a:t>If not successful then the BIS can escalate:</a:t>
            </a:r>
          </a:p>
          <a:p>
            <a:endParaRPr lang="en-US" sz="2200" dirty="0" smtClean="0"/>
          </a:p>
          <a:p>
            <a:pPr lvl="1"/>
            <a:r>
              <a:rPr lang="en-US" sz="2200" dirty="0" smtClean="0"/>
              <a:t>Beam </a:t>
            </a:r>
            <a:r>
              <a:rPr lang="en-US" sz="2200" dirty="0" err="1" smtClean="0"/>
              <a:t>Inhibit</a:t>
            </a:r>
            <a:r>
              <a:rPr lang="en-US" sz="2200" dirty="0" err="1" smtClean="0">
                <a:sym typeface="Wingdings"/>
              </a:rPr>
              <a:t>Regular</a:t>
            </a:r>
            <a:r>
              <a:rPr lang="en-US" sz="2200" dirty="0" smtClean="0">
                <a:sym typeface="Wingdings"/>
              </a:rPr>
              <a:t> Beam Interlock Emergency Beam Interlock.</a:t>
            </a:r>
          </a:p>
        </p:txBody>
      </p:sp>
      <p:sp>
        <p:nvSpPr>
          <p:cNvPr id="3" name="Footer Placeholder 2"/>
          <p:cNvSpPr>
            <a:spLocks noGrp="1"/>
          </p:cNvSpPr>
          <p:nvPr>
            <p:ph type="ftr" sz="quarter" idx="11"/>
          </p:nvPr>
        </p:nvSpPr>
        <p:spPr/>
        <p:txBody>
          <a:bodyPr/>
          <a:lstStyle/>
          <a:p>
            <a:r>
              <a:rPr lang="sv-SE" smtClean="0"/>
              <a:t>Szandra Kövecses, BCM CDR 2017-06-12</a:t>
            </a:r>
            <a:endParaRPr lang="sv-SE"/>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Tree>
    <p:extLst>
      <p:ext uri="{BB962C8B-B14F-4D97-AF65-F5344CB8AC3E}">
        <p14:creationId xmlns:p14="http://schemas.microsoft.com/office/powerpoint/2010/main" val="175183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Interlock – consequence of failure</a:t>
            </a:r>
            <a:endParaRPr lang="sv-S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5432841"/>
              </p:ext>
            </p:extLst>
          </p:nvPr>
        </p:nvGraphicFramePr>
        <p:xfrm>
          <a:off x="457200" y="1417638"/>
          <a:ext cx="8229600" cy="49834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80240200"/>
                    </a:ext>
                  </a:extLst>
                </a:gridCol>
                <a:gridCol w="1371600">
                  <a:extLst>
                    <a:ext uri="{9D8B030D-6E8A-4147-A177-3AD203B41FA5}">
                      <a16:colId xmlns:a16="http://schemas.microsoft.com/office/drawing/2014/main" val="3397836795"/>
                    </a:ext>
                  </a:extLst>
                </a:gridCol>
                <a:gridCol w="1371600">
                  <a:extLst>
                    <a:ext uri="{9D8B030D-6E8A-4147-A177-3AD203B41FA5}">
                      <a16:colId xmlns:a16="http://schemas.microsoft.com/office/drawing/2014/main" val="2108720064"/>
                    </a:ext>
                  </a:extLst>
                </a:gridCol>
                <a:gridCol w="1371600">
                  <a:extLst>
                    <a:ext uri="{9D8B030D-6E8A-4147-A177-3AD203B41FA5}">
                      <a16:colId xmlns:a16="http://schemas.microsoft.com/office/drawing/2014/main" val="2548392756"/>
                    </a:ext>
                  </a:extLst>
                </a:gridCol>
                <a:gridCol w="1371600">
                  <a:extLst>
                    <a:ext uri="{9D8B030D-6E8A-4147-A177-3AD203B41FA5}">
                      <a16:colId xmlns:a16="http://schemas.microsoft.com/office/drawing/2014/main" val="472519104"/>
                    </a:ext>
                  </a:extLst>
                </a:gridCol>
                <a:gridCol w="1371600">
                  <a:extLst>
                    <a:ext uri="{9D8B030D-6E8A-4147-A177-3AD203B41FA5}">
                      <a16:colId xmlns:a16="http://schemas.microsoft.com/office/drawing/2014/main" val="297059589"/>
                    </a:ext>
                  </a:extLst>
                </a:gridCol>
              </a:tblGrid>
              <a:tr h="370840">
                <a:tc>
                  <a:txBody>
                    <a:bodyPr/>
                    <a:lstStyle/>
                    <a:p>
                      <a:endParaRPr lang="sv-SE" sz="1600" dirty="0"/>
                    </a:p>
                  </a:txBody>
                  <a:tcPr/>
                </a:tc>
                <a:tc>
                  <a:txBody>
                    <a:bodyPr/>
                    <a:lstStyle/>
                    <a:p>
                      <a:r>
                        <a:rPr lang="en-US" sz="1600" dirty="0" smtClean="0"/>
                        <a:t>Beam Interlock</a:t>
                      </a:r>
                      <a:endParaRPr lang="sv-SE" sz="1600" dirty="0"/>
                    </a:p>
                  </a:txBody>
                  <a:tcPr/>
                </a:tc>
                <a:tc>
                  <a:txBody>
                    <a:bodyPr/>
                    <a:lstStyle/>
                    <a:p>
                      <a:r>
                        <a:rPr lang="en-US" sz="1600" dirty="0" smtClean="0"/>
                        <a:t>Success</a:t>
                      </a:r>
                      <a:endParaRPr lang="sv-SE" sz="1600" dirty="0"/>
                    </a:p>
                  </a:txBody>
                  <a:tcPr/>
                </a:tc>
                <a:tc>
                  <a:txBody>
                    <a:bodyPr/>
                    <a:lstStyle/>
                    <a:p>
                      <a:r>
                        <a:rPr lang="en-US" sz="1600" dirty="0" smtClean="0"/>
                        <a:t>TS Failure</a:t>
                      </a:r>
                      <a:endParaRPr lang="sv-SE" sz="1600" dirty="0"/>
                    </a:p>
                  </a:txBody>
                  <a:tcPr/>
                </a:tc>
                <a:tc>
                  <a:txBody>
                    <a:bodyPr/>
                    <a:lstStyle/>
                    <a:p>
                      <a:r>
                        <a:rPr lang="en-US" sz="1600" dirty="0" smtClean="0"/>
                        <a:t>LEBT Chopper Failure</a:t>
                      </a:r>
                      <a:endParaRPr lang="sv-SE" sz="1600" dirty="0"/>
                    </a:p>
                  </a:txBody>
                  <a:tcPr/>
                </a:tc>
                <a:tc>
                  <a:txBody>
                    <a:bodyPr/>
                    <a:lstStyle/>
                    <a:p>
                      <a:r>
                        <a:rPr lang="en-US" sz="1600" dirty="0" smtClean="0"/>
                        <a:t>TS and LEBT Chopper Failure</a:t>
                      </a:r>
                      <a:endParaRPr lang="sv-SE" sz="1600" dirty="0"/>
                    </a:p>
                  </a:txBody>
                  <a:tcPr/>
                </a:tc>
                <a:extLst>
                  <a:ext uri="{0D108BD9-81ED-4DB2-BD59-A6C34878D82A}">
                    <a16:rowId xmlns:a16="http://schemas.microsoft.com/office/drawing/2014/main" val="4259735824"/>
                  </a:ext>
                </a:extLst>
              </a:tr>
              <a:tr h="370840">
                <a:tc>
                  <a:txBody>
                    <a:bodyPr/>
                    <a:lstStyle/>
                    <a:p>
                      <a:r>
                        <a:rPr lang="en-US" sz="1600" dirty="0" smtClean="0"/>
                        <a:t>Timing System</a:t>
                      </a:r>
                      <a:endParaRPr lang="sv-SE" sz="1600" dirty="0"/>
                    </a:p>
                  </a:txBody>
                  <a:tcPr/>
                </a:tc>
                <a:tc>
                  <a:txBody>
                    <a:bodyPr/>
                    <a:lstStyle/>
                    <a:p>
                      <a:r>
                        <a:rPr lang="en-US" sz="1600" dirty="0" smtClean="0"/>
                        <a:t>Stop Triggers</a:t>
                      </a:r>
                      <a:endParaRPr lang="sv-SE" sz="1600" dirty="0"/>
                    </a:p>
                  </a:txBody>
                  <a:tcPr/>
                </a:tc>
                <a:tc>
                  <a:txBody>
                    <a:bodyPr/>
                    <a:lstStyle/>
                    <a:p>
                      <a:r>
                        <a:rPr lang="en-US" sz="1600" dirty="0" smtClean="0"/>
                        <a:t>No</a:t>
                      </a:r>
                      <a:r>
                        <a:rPr lang="en-US" sz="1600" baseline="0" dirty="0" smtClean="0"/>
                        <a:t> triggers</a:t>
                      </a:r>
                      <a:endParaRPr lang="sv-SE" sz="1600" dirty="0"/>
                    </a:p>
                  </a:txBody>
                  <a:tcPr/>
                </a:tc>
                <a:tc>
                  <a:txBody>
                    <a:bodyPr/>
                    <a:lstStyle/>
                    <a:p>
                      <a:r>
                        <a:rPr lang="en-US" sz="1600" dirty="0" smtClean="0">
                          <a:solidFill>
                            <a:srgbClr val="FF0000"/>
                          </a:solidFill>
                        </a:rPr>
                        <a:t>Triggers are sent to IS</a:t>
                      </a:r>
                      <a:endParaRPr lang="sv-SE" sz="1600" dirty="0">
                        <a:solidFill>
                          <a:srgbClr val="FF0000"/>
                        </a:solidFill>
                      </a:endParaRPr>
                    </a:p>
                  </a:txBody>
                  <a:tcPr/>
                </a:tc>
                <a:tc>
                  <a:txBody>
                    <a:bodyPr/>
                    <a:lstStyle/>
                    <a:p>
                      <a:r>
                        <a:rPr lang="en-US" sz="1600" dirty="0" smtClean="0"/>
                        <a:t>No triggers</a:t>
                      </a:r>
                      <a:endParaRPr lang="sv-SE" sz="1600" dirty="0"/>
                    </a:p>
                  </a:txBody>
                  <a:tcPr/>
                </a:tc>
                <a:tc>
                  <a:txBody>
                    <a:bodyPr/>
                    <a:lstStyle/>
                    <a:p>
                      <a:r>
                        <a:rPr lang="en-US" sz="1600" dirty="0" smtClean="0">
                          <a:solidFill>
                            <a:srgbClr val="FF0000"/>
                          </a:solidFill>
                        </a:rPr>
                        <a:t>Triggers are sent to IS</a:t>
                      </a:r>
                      <a:endParaRPr lang="sv-SE" sz="1600" dirty="0">
                        <a:solidFill>
                          <a:srgbClr val="FF0000"/>
                        </a:solidFill>
                      </a:endParaRPr>
                    </a:p>
                  </a:txBody>
                  <a:tcPr/>
                </a:tc>
                <a:extLst>
                  <a:ext uri="{0D108BD9-81ED-4DB2-BD59-A6C34878D82A}">
                    <a16:rowId xmlns:a16="http://schemas.microsoft.com/office/drawing/2014/main" val="2987105138"/>
                  </a:ext>
                </a:extLst>
              </a:tr>
              <a:tr h="370840">
                <a:tc>
                  <a:txBody>
                    <a:bodyPr/>
                    <a:lstStyle/>
                    <a:p>
                      <a:r>
                        <a:rPr lang="en-US" sz="1600" dirty="0" smtClean="0"/>
                        <a:t>Ion Source</a:t>
                      </a:r>
                      <a:endParaRPr lang="sv-SE" sz="1600" dirty="0"/>
                    </a:p>
                  </a:txBody>
                  <a:tcPr/>
                </a:tc>
                <a:tc>
                  <a:txBody>
                    <a:bodyPr/>
                    <a:lstStyle/>
                    <a:p>
                      <a:r>
                        <a:rPr lang="en-US" sz="1600" dirty="0" smtClean="0"/>
                        <a:t>Remove RF</a:t>
                      </a:r>
                      <a:endParaRPr lang="sv-SE" sz="1600" dirty="0"/>
                    </a:p>
                  </a:txBody>
                  <a:tcPr/>
                </a:tc>
                <a:tc>
                  <a:txBody>
                    <a:bodyPr/>
                    <a:lstStyle/>
                    <a:p>
                      <a:r>
                        <a:rPr lang="en-US" sz="1600" dirty="0" smtClean="0"/>
                        <a:t>Extraction</a:t>
                      </a:r>
                      <a:r>
                        <a:rPr lang="en-US" sz="1600" baseline="0" dirty="0" smtClean="0"/>
                        <a:t> for 100ms (decay)</a:t>
                      </a:r>
                      <a:endParaRPr lang="sv-SE" sz="1600" dirty="0"/>
                    </a:p>
                  </a:txBody>
                  <a:tcPr/>
                </a:tc>
                <a:tc>
                  <a:txBody>
                    <a:bodyPr/>
                    <a:lstStyle/>
                    <a:p>
                      <a:r>
                        <a:rPr lang="en-US" sz="1600" dirty="0" smtClean="0">
                          <a:solidFill>
                            <a:srgbClr val="FF0000"/>
                          </a:solidFill>
                        </a:rPr>
                        <a:t>Extraction</a:t>
                      </a:r>
                      <a:endParaRPr lang="sv-SE" sz="1600" dirty="0">
                        <a:solidFill>
                          <a:srgbClr val="FF0000"/>
                        </a:solidFill>
                      </a:endParaRPr>
                    </a:p>
                  </a:txBody>
                  <a:tcPr/>
                </a:tc>
                <a:tc>
                  <a:txBody>
                    <a:bodyPr/>
                    <a:lstStyle/>
                    <a:p>
                      <a:r>
                        <a:rPr lang="en-US" sz="1600" dirty="0" smtClean="0"/>
                        <a:t>Extraction</a:t>
                      </a:r>
                      <a:r>
                        <a:rPr lang="en-US" sz="1600" baseline="0" dirty="0" smtClean="0"/>
                        <a:t> for 100ms (decay)</a:t>
                      </a:r>
                      <a:endParaRPr lang="sv-SE" sz="1600" dirty="0"/>
                    </a:p>
                  </a:txBody>
                  <a:tcPr/>
                </a:tc>
                <a:tc>
                  <a:txBody>
                    <a:bodyPr/>
                    <a:lstStyle/>
                    <a:p>
                      <a:r>
                        <a:rPr lang="en-US" sz="1600" dirty="0" smtClean="0">
                          <a:solidFill>
                            <a:srgbClr val="FF0000"/>
                          </a:solidFill>
                        </a:rPr>
                        <a:t>Extraction</a:t>
                      </a:r>
                      <a:endParaRPr lang="sv-SE" sz="1600" dirty="0">
                        <a:solidFill>
                          <a:srgbClr val="FF0000"/>
                        </a:solidFill>
                      </a:endParaRPr>
                    </a:p>
                  </a:txBody>
                  <a:tcPr/>
                </a:tc>
                <a:extLst>
                  <a:ext uri="{0D108BD9-81ED-4DB2-BD59-A6C34878D82A}">
                    <a16:rowId xmlns:a16="http://schemas.microsoft.com/office/drawing/2014/main" val="1039497215"/>
                  </a:ext>
                </a:extLst>
              </a:tr>
              <a:tr h="370840">
                <a:tc>
                  <a:txBody>
                    <a:bodyPr/>
                    <a:lstStyle/>
                    <a:p>
                      <a:r>
                        <a:rPr lang="en-US" sz="1600" dirty="0" smtClean="0"/>
                        <a:t>LEBT</a:t>
                      </a:r>
                      <a:r>
                        <a:rPr lang="en-US" sz="1600" baseline="0" dirty="0" smtClean="0"/>
                        <a:t> Chopper</a:t>
                      </a:r>
                      <a:endParaRPr lang="sv-SE" sz="1600" dirty="0"/>
                    </a:p>
                  </a:txBody>
                  <a:tcPr/>
                </a:tc>
                <a:tc>
                  <a:txBody>
                    <a:bodyPr/>
                    <a:lstStyle/>
                    <a:p>
                      <a:r>
                        <a:rPr lang="en-US" sz="1600" dirty="0" smtClean="0"/>
                        <a:t>Deflect</a:t>
                      </a:r>
                      <a:endParaRPr lang="sv-SE" sz="1600" dirty="0"/>
                    </a:p>
                  </a:txBody>
                  <a:tcPr/>
                </a:tc>
                <a:tc>
                  <a:txBody>
                    <a:bodyPr/>
                    <a:lstStyle/>
                    <a:p>
                      <a:r>
                        <a:rPr lang="en-US" sz="1600" dirty="0" smtClean="0"/>
                        <a:t>Deflecting</a:t>
                      </a:r>
                      <a:endParaRPr lang="sv-SE" sz="1600" dirty="0"/>
                    </a:p>
                  </a:txBody>
                  <a:tcPr/>
                </a:tc>
                <a:tc>
                  <a:txBody>
                    <a:bodyPr/>
                    <a:lstStyle/>
                    <a:p>
                      <a:r>
                        <a:rPr lang="en-US" sz="1600" dirty="0" smtClean="0"/>
                        <a:t>Deflecting</a:t>
                      </a:r>
                      <a:endParaRPr lang="sv-SE" sz="1600" dirty="0"/>
                    </a:p>
                  </a:txBody>
                  <a:tcPr/>
                </a:tc>
                <a:tc>
                  <a:txBody>
                    <a:bodyPr/>
                    <a:lstStyle/>
                    <a:p>
                      <a:r>
                        <a:rPr lang="en-US" sz="1600" dirty="0" smtClean="0">
                          <a:solidFill>
                            <a:srgbClr val="FF0000"/>
                          </a:solidFill>
                        </a:rPr>
                        <a:t>No deflection</a:t>
                      </a:r>
                      <a:endParaRPr lang="sv-SE" sz="1600" dirty="0">
                        <a:solidFill>
                          <a:srgbClr val="FF0000"/>
                        </a:solidFill>
                      </a:endParaRPr>
                    </a:p>
                  </a:txBody>
                  <a:tcPr/>
                </a:tc>
                <a:tc>
                  <a:txBody>
                    <a:bodyPr/>
                    <a:lstStyle/>
                    <a:p>
                      <a:r>
                        <a:rPr lang="en-US" sz="1600" dirty="0" smtClean="0">
                          <a:solidFill>
                            <a:srgbClr val="FF0000"/>
                          </a:solidFill>
                        </a:rPr>
                        <a:t>No deflection</a:t>
                      </a:r>
                      <a:endParaRPr lang="sv-SE" sz="1600" dirty="0">
                        <a:solidFill>
                          <a:srgbClr val="FF0000"/>
                        </a:solidFill>
                      </a:endParaRPr>
                    </a:p>
                  </a:txBody>
                  <a:tcPr/>
                </a:tc>
                <a:extLst>
                  <a:ext uri="{0D108BD9-81ED-4DB2-BD59-A6C34878D82A}">
                    <a16:rowId xmlns:a16="http://schemas.microsoft.com/office/drawing/2014/main" val="1415791308"/>
                  </a:ext>
                </a:extLst>
              </a:tr>
              <a:tr h="370840">
                <a:tc>
                  <a:txBody>
                    <a:bodyPr/>
                    <a:lstStyle/>
                    <a:p>
                      <a:r>
                        <a:rPr lang="en-US" sz="1600" b="1" dirty="0" smtClean="0"/>
                        <a:t>LEBT</a:t>
                      </a:r>
                      <a:r>
                        <a:rPr lang="en-US" sz="1600" b="1" baseline="0" dirty="0" smtClean="0"/>
                        <a:t> BCM</a:t>
                      </a:r>
                      <a:endParaRPr lang="sv-SE" sz="1600" b="1" dirty="0"/>
                    </a:p>
                  </a:txBody>
                  <a:tcPr/>
                </a:tc>
                <a:tc>
                  <a:txBody>
                    <a:bodyPr/>
                    <a:lstStyle/>
                    <a:p>
                      <a:r>
                        <a:rPr lang="en-US" sz="1600" b="1" dirty="0" smtClean="0"/>
                        <a:t>-</a:t>
                      </a:r>
                      <a:endParaRPr lang="sv-SE" sz="1600" b="1" dirty="0"/>
                    </a:p>
                  </a:txBody>
                  <a:tcPr/>
                </a:tc>
                <a:tc>
                  <a:txBody>
                    <a:bodyPr/>
                    <a:lstStyle/>
                    <a:p>
                      <a:r>
                        <a:rPr lang="en-US" sz="1600" b="1" dirty="0" smtClean="0"/>
                        <a:t>No Beam</a:t>
                      </a:r>
                      <a:endParaRPr lang="sv-SE" sz="1600" b="1" dirty="0"/>
                    </a:p>
                  </a:txBody>
                  <a:tcPr/>
                </a:tc>
                <a:tc>
                  <a:txBody>
                    <a:bodyPr/>
                    <a:lstStyle/>
                    <a:p>
                      <a:r>
                        <a:rPr lang="en-US" sz="1600" b="1" dirty="0" smtClean="0"/>
                        <a:t>No Beam</a:t>
                      </a:r>
                      <a:endParaRPr lang="sv-SE" sz="1600" b="1" dirty="0"/>
                    </a:p>
                  </a:txBody>
                  <a:tcPr/>
                </a:tc>
                <a:tc>
                  <a:txBody>
                    <a:bodyPr/>
                    <a:lstStyle/>
                    <a:p>
                      <a:r>
                        <a:rPr lang="en-US" sz="1600" b="1" dirty="0" smtClean="0">
                          <a:solidFill>
                            <a:srgbClr val="FF0000"/>
                          </a:solidFill>
                        </a:rPr>
                        <a:t>Beam present</a:t>
                      </a:r>
                      <a:endParaRPr lang="sv-SE" sz="1600" b="1" dirty="0">
                        <a:solidFill>
                          <a:srgbClr val="FF0000"/>
                        </a:solidFill>
                      </a:endParaRPr>
                    </a:p>
                  </a:txBody>
                  <a:tcPr/>
                </a:tc>
                <a:tc>
                  <a:txBody>
                    <a:bodyPr/>
                    <a:lstStyle/>
                    <a:p>
                      <a:r>
                        <a:rPr lang="en-US" sz="1600" b="1" dirty="0" smtClean="0">
                          <a:solidFill>
                            <a:srgbClr val="FF0000"/>
                          </a:solidFill>
                        </a:rPr>
                        <a:t>Beam present</a:t>
                      </a:r>
                      <a:endParaRPr lang="sv-SE" sz="1600" b="1" dirty="0">
                        <a:solidFill>
                          <a:srgbClr val="FF0000"/>
                        </a:solidFill>
                      </a:endParaRPr>
                    </a:p>
                  </a:txBody>
                  <a:tcPr/>
                </a:tc>
                <a:extLst>
                  <a:ext uri="{0D108BD9-81ED-4DB2-BD59-A6C34878D82A}">
                    <a16:rowId xmlns:a16="http://schemas.microsoft.com/office/drawing/2014/main" val="1025527618"/>
                  </a:ext>
                </a:extLst>
              </a:tr>
              <a:tr h="384016">
                <a:tc>
                  <a:txBody>
                    <a:bodyPr/>
                    <a:lstStyle/>
                    <a:p>
                      <a:r>
                        <a:rPr lang="en-US" sz="1600" dirty="0" smtClean="0"/>
                        <a:t>MEBT Chopper</a:t>
                      </a:r>
                      <a:endParaRPr lang="sv-SE" sz="1600" dirty="0"/>
                    </a:p>
                  </a:txBody>
                  <a:tcPr/>
                </a:tc>
                <a:tc>
                  <a:txBody>
                    <a:bodyPr/>
                    <a:lstStyle/>
                    <a:p>
                      <a:r>
                        <a:rPr lang="en-US" sz="1600" dirty="0" smtClean="0"/>
                        <a:t>Deflect</a:t>
                      </a:r>
                      <a:endParaRPr lang="sv-SE" sz="1600" dirty="0"/>
                    </a:p>
                  </a:txBody>
                  <a:tcPr/>
                </a:tc>
                <a:tc>
                  <a:txBody>
                    <a:bodyPr/>
                    <a:lstStyle/>
                    <a:p>
                      <a:r>
                        <a:rPr lang="en-US" sz="1600" dirty="0" smtClean="0"/>
                        <a:t>Deflecting</a:t>
                      </a:r>
                      <a:endParaRPr lang="sv-SE" sz="1600" dirty="0"/>
                    </a:p>
                  </a:txBody>
                  <a:tcPr/>
                </a:tc>
                <a:tc>
                  <a:txBody>
                    <a:bodyPr/>
                    <a:lstStyle/>
                    <a:p>
                      <a:r>
                        <a:rPr lang="en-US" sz="1600" dirty="0" smtClean="0"/>
                        <a:t>Deflecting</a:t>
                      </a:r>
                      <a:endParaRPr lang="sv-SE" sz="1600" dirty="0"/>
                    </a:p>
                  </a:txBody>
                  <a:tcPr/>
                </a:tc>
                <a:tc>
                  <a:txBody>
                    <a:bodyPr/>
                    <a:lstStyle/>
                    <a:p>
                      <a:r>
                        <a:rPr lang="en-US" sz="1600" dirty="0" smtClean="0"/>
                        <a:t>Deflecting</a:t>
                      </a:r>
                      <a:endParaRPr lang="sv-SE" sz="1600" dirty="0"/>
                    </a:p>
                  </a:txBody>
                  <a:tcPr/>
                </a:tc>
                <a:tc>
                  <a:txBody>
                    <a:bodyPr/>
                    <a:lstStyle/>
                    <a:p>
                      <a:r>
                        <a:rPr lang="en-US" sz="1600" dirty="0" smtClean="0"/>
                        <a:t>Deflecting</a:t>
                      </a:r>
                      <a:endParaRPr lang="sv-SE" sz="1600" dirty="0"/>
                    </a:p>
                  </a:txBody>
                  <a:tcPr/>
                </a:tc>
                <a:extLst>
                  <a:ext uri="{0D108BD9-81ED-4DB2-BD59-A6C34878D82A}">
                    <a16:rowId xmlns:a16="http://schemas.microsoft.com/office/drawing/2014/main" val="2243007423"/>
                  </a:ext>
                </a:extLst>
              </a:tr>
              <a:tr h="370840">
                <a:tc>
                  <a:txBody>
                    <a:bodyPr/>
                    <a:lstStyle/>
                    <a:p>
                      <a:r>
                        <a:rPr lang="en-US" sz="1600" b="1" dirty="0" smtClean="0"/>
                        <a:t>MEBT BCM</a:t>
                      </a:r>
                      <a:endParaRPr lang="sv-SE" sz="1600" b="1" dirty="0"/>
                    </a:p>
                  </a:txBody>
                  <a:tcPr/>
                </a:tc>
                <a:tc>
                  <a:txBody>
                    <a:bodyPr/>
                    <a:lstStyle/>
                    <a:p>
                      <a:r>
                        <a:rPr lang="en-US" sz="1600" b="1" dirty="0" smtClean="0"/>
                        <a:t>-</a:t>
                      </a:r>
                      <a:endParaRPr lang="sv-SE" sz="1600" b="1" dirty="0"/>
                    </a:p>
                  </a:txBody>
                  <a:tcPr/>
                </a:tc>
                <a:tc>
                  <a:txBody>
                    <a:bodyPr/>
                    <a:lstStyle/>
                    <a:p>
                      <a:r>
                        <a:rPr lang="en-US" sz="1600" b="1" dirty="0" smtClean="0"/>
                        <a:t>No Beam</a:t>
                      </a:r>
                      <a:endParaRPr lang="sv-SE" sz="1600" b="1" dirty="0"/>
                    </a:p>
                  </a:txBody>
                  <a:tcPr/>
                </a:tc>
                <a:tc>
                  <a:txBody>
                    <a:bodyPr/>
                    <a:lstStyle/>
                    <a:p>
                      <a:r>
                        <a:rPr lang="en-US" sz="1600" b="1" dirty="0" smtClean="0"/>
                        <a:t>No Beam</a:t>
                      </a:r>
                      <a:endParaRPr lang="sv-SE" sz="1600" b="1" dirty="0"/>
                    </a:p>
                  </a:txBody>
                  <a:tcPr/>
                </a:tc>
                <a:tc>
                  <a:txBody>
                    <a:bodyPr/>
                    <a:lstStyle/>
                    <a:p>
                      <a:r>
                        <a:rPr lang="en-US" sz="1600" b="1" dirty="0" smtClean="0"/>
                        <a:t>No Beam</a:t>
                      </a:r>
                      <a:endParaRPr lang="sv-SE" sz="1600" b="1" dirty="0"/>
                    </a:p>
                  </a:txBody>
                  <a:tcPr/>
                </a:tc>
                <a:tc>
                  <a:txBody>
                    <a:bodyPr/>
                    <a:lstStyle/>
                    <a:p>
                      <a:r>
                        <a:rPr lang="en-US" sz="1600" b="1" dirty="0" smtClean="0"/>
                        <a:t>No Beam</a:t>
                      </a:r>
                      <a:endParaRPr lang="sv-SE" sz="1600" b="1" dirty="0"/>
                    </a:p>
                  </a:txBody>
                  <a:tcPr/>
                </a:tc>
                <a:extLst>
                  <a:ext uri="{0D108BD9-81ED-4DB2-BD59-A6C34878D82A}">
                    <a16:rowId xmlns:a16="http://schemas.microsoft.com/office/drawing/2014/main" val="673947895"/>
                  </a:ext>
                </a:extLst>
              </a:tr>
              <a:tr h="370840">
                <a:tc>
                  <a:txBody>
                    <a:bodyPr/>
                    <a:lstStyle/>
                    <a:p>
                      <a:endParaRPr lang="sv-SE" sz="1600" dirty="0">
                        <a:solidFill>
                          <a:schemeClr val="bg1"/>
                        </a:solidFill>
                      </a:endParaRPr>
                    </a:p>
                  </a:txBody>
                  <a:tcPr>
                    <a:solidFill>
                      <a:schemeClr val="accent1"/>
                    </a:solidFill>
                  </a:tcPr>
                </a:tc>
                <a:tc>
                  <a:txBody>
                    <a:bodyPr/>
                    <a:lstStyle/>
                    <a:p>
                      <a:endParaRPr lang="sv-SE" sz="1600" dirty="0">
                        <a:solidFill>
                          <a:schemeClr val="bg1"/>
                        </a:solidFill>
                      </a:endParaRPr>
                    </a:p>
                  </a:txBody>
                  <a:tcPr>
                    <a:solidFill>
                      <a:schemeClr val="accent1"/>
                    </a:solidFill>
                  </a:tcPr>
                </a:tc>
                <a:tc>
                  <a:txBody>
                    <a:bodyPr/>
                    <a:lstStyle/>
                    <a:p>
                      <a:endParaRPr lang="sv-SE" sz="1600" dirty="0">
                        <a:solidFill>
                          <a:schemeClr val="bg1"/>
                        </a:solidFill>
                      </a:endParaRPr>
                    </a:p>
                  </a:txBody>
                  <a:tcPr>
                    <a:solidFill>
                      <a:schemeClr val="accent1"/>
                    </a:solidFill>
                  </a:tcPr>
                </a:tc>
                <a:tc>
                  <a:txBody>
                    <a:bodyPr/>
                    <a:lstStyle/>
                    <a:p>
                      <a:r>
                        <a:rPr lang="en-US" sz="1600" dirty="0" smtClean="0">
                          <a:solidFill>
                            <a:schemeClr val="bg1"/>
                          </a:solidFill>
                        </a:rPr>
                        <a:t>No consequence</a:t>
                      </a:r>
                      <a:endParaRPr lang="sv-SE" sz="1600" dirty="0">
                        <a:solidFill>
                          <a:schemeClr val="bg1"/>
                        </a:solidFill>
                      </a:endParaRPr>
                    </a:p>
                  </a:txBody>
                  <a:tcPr>
                    <a:solidFill>
                      <a:schemeClr val="accent1"/>
                    </a:solidFill>
                  </a:tcPr>
                </a:tc>
                <a:tc>
                  <a:txBody>
                    <a:bodyPr/>
                    <a:lstStyle/>
                    <a:p>
                      <a:r>
                        <a:rPr lang="en-US" sz="1600" b="0" i="0" kern="1200" dirty="0" smtClean="0">
                          <a:solidFill>
                            <a:schemeClr val="bg1"/>
                          </a:solidFill>
                          <a:effectLst/>
                          <a:latin typeface="+mn-lt"/>
                          <a:ea typeface="+mn-ea"/>
                          <a:cs typeface="+mn-cs"/>
                        </a:rPr>
                        <a:t>Beam will not be stopped as fast as expected</a:t>
                      </a:r>
                      <a:endParaRPr lang="sv-SE" sz="1600" dirty="0">
                        <a:solidFill>
                          <a:schemeClr val="bg1"/>
                        </a:solidFill>
                      </a:endParaRPr>
                    </a:p>
                  </a:txBody>
                  <a:tcPr>
                    <a:solidFill>
                      <a:schemeClr val="accent1"/>
                    </a:solidFill>
                  </a:tcPr>
                </a:tc>
                <a:tc>
                  <a:txBody>
                    <a:bodyPr/>
                    <a:lstStyle/>
                    <a:p>
                      <a:r>
                        <a:rPr lang="en-US" sz="1600" dirty="0" smtClean="0">
                          <a:solidFill>
                            <a:schemeClr val="bg1"/>
                          </a:solidFill>
                        </a:rPr>
                        <a:t>MEBT Chopper will melt</a:t>
                      </a:r>
                      <a:endParaRPr lang="sv-SE" sz="1600" dirty="0">
                        <a:solidFill>
                          <a:schemeClr val="bg1"/>
                        </a:solidFill>
                      </a:endParaRPr>
                    </a:p>
                  </a:txBody>
                  <a:tcPr>
                    <a:solidFill>
                      <a:schemeClr val="accent1"/>
                    </a:solidFill>
                  </a:tcPr>
                </a:tc>
                <a:extLst>
                  <a:ext uri="{0D108BD9-81ED-4DB2-BD59-A6C34878D82A}">
                    <a16:rowId xmlns:a16="http://schemas.microsoft.com/office/drawing/2014/main" val="3309974825"/>
                  </a:ext>
                </a:extLst>
              </a:tr>
            </a:tbl>
          </a:graphicData>
        </a:graphic>
      </p:graphicFrame>
      <p:sp>
        <p:nvSpPr>
          <p:cNvPr id="4" name="Footer Placeholder 3"/>
          <p:cNvSpPr>
            <a:spLocks noGrp="1"/>
          </p:cNvSpPr>
          <p:nvPr>
            <p:ph type="ftr" sz="quarter" idx="11"/>
          </p:nvPr>
        </p:nvSpPr>
        <p:spPr/>
        <p:txBody>
          <a:bodyPr/>
          <a:lstStyle/>
          <a:p>
            <a:r>
              <a:rPr lang="sv-SE" dirty="0" smtClean="0"/>
              <a:t>Szandra Kövecses, BCM CDR 2017-06-12</a:t>
            </a:r>
            <a:endParaRPr lang="sv-SE" dirty="0"/>
          </a:p>
        </p:txBody>
      </p:sp>
      <p:sp>
        <p:nvSpPr>
          <p:cNvPr id="5" name="Slide Number Placeholder 4"/>
          <p:cNvSpPr>
            <a:spLocks noGrp="1"/>
          </p:cNvSpPr>
          <p:nvPr>
            <p:ph type="sldNum" sz="quarter" idx="12"/>
          </p:nvPr>
        </p:nvSpPr>
        <p:spPr/>
        <p:txBody>
          <a:bodyPr/>
          <a:lstStyle/>
          <a:p>
            <a:fld id="{551115BC-487E-4422-894C-CB7CD3E79223}" type="slidenum">
              <a:rPr lang="sv-SE" smtClean="0"/>
              <a:t>11</a:t>
            </a:fld>
            <a:endParaRPr lang="sv-SE"/>
          </a:p>
        </p:txBody>
      </p:sp>
    </p:spTree>
    <p:extLst>
      <p:ext uri="{BB962C8B-B14F-4D97-AF65-F5344CB8AC3E}">
        <p14:creationId xmlns:p14="http://schemas.microsoft.com/office/powerpoint/2010/main" val="417893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Why do We Need Fast Protection?</a:t>
            </a:r>
            <a:endParaRPr lang="en-US" dirty="0"/>
          </a:p>
        </p:txBody>
      </p:sp>
      <p:sp>
        <p:nvSpPr>
          <p:cNvPr id="4" name="Content Placeholder 2"/>
          <p:cNvSpPr txBox="1">
            <a:spLocks/>
          </p:cNvSpPr>
          <p:nvPr/>
        </p:nvSpPr>
        <p:spPr>
          <a:xfrm>
            <a:off x="179512" y="1988840"/>
            <a:ext cx="3667265"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dirty="0" smtClean="0">
                <a:solidFill>
                  <a:srgbClr val="000000"/>
                </a:solidFill>
                <a:ea typeface="MS PGothic" charset="0"/>
                <a:cs typeface="Calibri"/>
              </a:rPr>
              <a:t>Simulations have shown that 90</a:t>
            </a:r>
            <a:r>
              <a:rPr lang="en-GB" sz="1800" dirty="0">
                <a:solidFill>
                  <a:srgbClr val="000000"/>
                </a:solidFill>
                <a:ea typeface="MS PGothic" charset="0"/>
                <a:cs typeface="Calibri"/>
              </a:rPr>
              <a:t>° beam impact is possible in the MEBT </a:t>
            </a:r>
            <a:r>
              <a:rPr lang="en-GB" sz="1800" dirty="0" smtClean="0">
                <a:solidFill>
                  <a:srgbClr val="000000"/>
                </a:solidFill>
                <a:ea typeface="MS PGothic" charset="0"/>
                <a:cs typeface="Calibri"/>
              </a:rPr>
              <a:t>scrapers.</a:t>
            </a:r>
            <a:endParaRPr lang="en-US" sz="1800" b="1" dirty="0" smtClean="0">
              <a:solidFill>
                <a:schemeClr val="tx1"/>
              </a:solidFill>
              <a:sym typeface="Wingdings"/>
            </a:endParaRPr>
          </a:p>
          <a:p>
            <a:pPr marL="0" indent="0" algn="ctr">
              <a:buNone/>
            </a:pPr>
            <a:endParaRPr lang="en-US" sz="1800" dirty="0" smtClean="0">
              <a:solidFill>
                <a:schemeClr val="tx1"/>
              </a:solidFill>
              <a:sym typeface="Wingdings"/>
            </a:endParaRPr>
          </a:p>
          <a:p>
            <a:pPr marL="0" indent="0" algn="ctr">
              <a:buNone/>
            </a:pPr>
            <a:endParaRPr lang="en-US" sz="1200" dirty="0" smtClean="0">
              <a:solidFill>
                <a:schemeClr val="tx1"/>
              </a:solidFill>
              <a:sym typeface="Wingdings"/>
            </a:endParaRPr>
          </a:p>
          <a:p>
            <a:pPr marL="0" indent="0" algn="ctr">
              <a:buNone/>
            </a:pPr>
            <a:endParaRPr lang="en-US" sz="2000" dirty="0" smtClean="0">
              <a:solidFill>
                <a:schemeClr val="tx1"/>
              </a:solidFill>
              <a:sym typeface="Wingdings"/>
            </a:endParaRPr>
          </a:p>
        </p:txBody>
      </p:sp>
      <p:sp>
        <p:nvSpPr>
          <p:cNvPr id="5" name="Content Placeholder 2"/>
          <p:cNvSpPr txBox="1">
            <a:spLocks/>
          </p:cNvSpPr>
          <p:nvPr/>
        </p:nvSpPr>
        <p:spPr>
          <a:xfrm>
            <a:off x="288032" y="4005064"/>
            <a:ext cx="3491880"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tx1"/>
                </a:solidFill>
                <a:sym typeface="Wingdings"/>
              </a:rPr>
              <a:t>Fastest reaction time </a:t>
            </a:r>
            <a:r>
              <a:rPr lang="en-US" sz="1800" dirty="0" smtClean="0">
                <a:solidFill>
                  <a:schemeClr val="tx1"/>
                </a:solidFill>
                <a:sym typeface="Wingdings"/>
              </a:rPr>
              <a:t>required to stop proton beam is </a:t>
            </a:r>
            <a:r>
              <a:rPr lang="en-US" sz="1800" b="1" dirty="0">
                <a:solidFill>
                  <a:schemeClr val="tx1"/>
                </a:solidFill>
                <a:sym typeface="Wingdings"/>
              </a:rPr>
              <a:t>1</a:t>
            </a:r>
            <a:r>
              <a:rPr lang="en-US" sz="1800" b="1" dirty="0" smtClean="0">
                <a:solidFill>
                  <a:schemeClr val="tx1"/>
                </a:solidFill>
                <a:sym typeface="Wingdings"/>
              </a:rPr>
              <a:t>-5μs </a:t>
            </a:r>
            <a:r>
              <a:rPr lang="en-US" sz="1800" dirty="0" smtClean="0">
                <a:solidFill>
                  <a:schemeClr val="tx1"/>
                </a:solidFill>
                <a:sym typeface="Wingdings"/>
              </a:rPr>
              <a:t>to avoid melting</a:t>
            </a:r>
            <a:r>
              <a:rPr lang="en-US" sz="1800" b="1" dirty="0" smtClean="0">
                <a:solidFill>
                  <a:schemeClr val="tx1"/>
                </a:solidFill>
                <a:sym typeface="Wingdings"/>
              </a:rPr>
              <a:t>.</a:t>
            </a:r>
          </a:p>
          <a:p>
            <a:pPr marL="0" indent="0" algn="ctr">
              <a:buNone/>
            </a:pPr>
            <a:r>
              <a:rPr lang="en-US" sz="1800" dirty="0" smtClean="0">
                <a:solidFill>
                  <a:schemeClr val="tx1"/>
                </a:solidFill>
                <a:sym typeface="Wingdings"/>
              </a:rPr>
              <a:t>This includes detecting, processing and actual stopping of the proton beam.</a:t>
            </a:r>
          </a:p>
        </p:txBody>
      </p:sp>
      <p:sp>
        <p:nvSpPr>
          <p:cNvPr id="6"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12</a:t>
            </a:fld>
            <a:endParaRPr lang="sv-SE" dirty="0"/>
          </a:p>
        </p:txBody>
      </p:sp>
      <p:pic>
        <p:nvPicPr>
          <p:cNvPr id="7" name="Picture 6" descr="Screen Shot 2016-09-27 at 20.34.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953" y="1484784"/>
            <a:ext cx="5185463" cy="4118722"/>
          </a:xfrm>
          <a:prstGeom prst="rect">
            <a:avLst/>
          </a:prstGeom>
        </p:spPr>
      </p:pic>
      <p:sp>
        <p:nvSpPr>
          <p:cNvPr id="8" name="TextBox 7"/>
          <p:cNvSpPr txBox="1"/>
          <p:nvPr/>
        </p:nvSpPr>
        <p:spPr>
          <a:xfrm>
            <a:off x="5215551" y="6217567"/>
            <a:ext cx="3532913" cy="307777"/>
          </a:xfrm>
          <a:prstGeom prst="rect">
            <a:avLst/>
          </a:prstGeom>
          <a:noFill/>
        </p:spPr>
        <p:txBody>
          <a:bodyPr wrap="none" rtlCol="0">
            <a:spAutoFit/>
          </a:bodyPr>
          <a:lstStyle/>
          <a:p>
            <a:r>
              <a:rPr lang="en-US" sz="1400" dirty="0" smtClean="0"/>
              <a:t>Courtesy of I. </a:t>
            </a:r>
            <a:r>
              <a:rPr lang="en-US" sz="1400" dirty="0" err="1" smtClean="0"/>
              <a:t>Kittelmann</a:t>
            </a:r>
            <a:r>
              <a:rPr lang="en-US" sz="1400" dirty="0" smtClean="0"/>
              <a:t>/ HB2016 THAM6Y01 </a:t>
            </a:r>
          </a:p>
        </p:txBody>
      </p:sp>
      <p:sp>
        <p:nvSpPr>
          <p:cNvPr id="2" name="Footer Placeholder 1"/>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977040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2"/>
          <p:cNvSpPr txBox="1">
            <a:spLocks/>
          </p:cNvSpPr>
          <p:nvPr/>
        </p:nvSpPr>
        <p:spPr>
          <a:xfrm>
            <a:off x="827584" y="6021288"/>
            <a:ext cx="7560840"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tx1"/>
                </a:solidFill>
                <a:sym typeface="Wingdings"/>
              </a:rPr>
              <a:t>Requirements at ESS</a:t>
            </a:r>
          </a:p>
          <a:p>
            <a:pPr marL="0" indent="0">
              <a:buNone/>
            </a:pPr>
            <a:endParaRPr lang="en-US" sz="2000" dirty="0">
              <a:solidFill>
                <a:schemeClr val="tx1"/>
              </a:solidFill>
              <a:sym typeface="Wingdings"/>
            </a:endParaRPr>
          </a:p>
          <a:p>
            <a:pPr marL="0" indent="0">
              <a:buNone/>
            </a:pPr>
            <a:r>
              <a:rPr lang="en-US" sz="2000" dirty="0" smtClean="0">
                <a:solidFill>
                  <a:schemeClr val="tx1"/>
                </a:solidFill>
                <a:sym typeface="Wingdings"/>
              </a:rPr>
              <a:t> </a:t>
            </a:r>
          </a:p>
        </p:txBody>
      </p:sp>
      <p:sp>
        <p:nvSpPr>
          <p:cNvPr id="15" name="Content Placeholder 2"/>
          <p:cNvSpPr txBox="1">
            <a:spLocks/>
          </p:cNvSpPr>
          <p:nvPr/>
        </p:nvSpPr>
        <p:spPr>
          <a:xfrm>
            <a:off x="-35868" y="1412776"/>
            <a:ext cx="237562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tx1"/>
                </a:solidFill>
                <a:sym typeface="Wingdings"/>
              </a:rPr>
              <a:t>Based on preliminary risk analysis (IEC61508, IEC61511)</a:t>
            </a:r>
          </a:p>
        </p:txBody>
      </p:sp>
      <p:sp>
        <p:nvSpPr>
          <p:cNvPr id="7" name="Title 1"/>
          <p:cNvSpPr txBox="1">
            <a:spLocks/>
          </p:cNvSpPr>
          <p:nvPr/>
        </p:nvSpPr>
        <p:spPr>
          <a:xfrm>
            <a:off x="609600" y="341784"/>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Top Level Requirements </a:t>
            </a:r>
            <a:r>
              <a:rPr lang="en-US" smtClean="0"/>
              <a:t>for the FBIS</a:t>
            </a:r>
            <a:endParaRPr lang="en-US" dirty="0"/>
          </a:p>
        </p:txBody>
      </p:sp>
      <p:pic>
        <p:nvPicPr>
          <p:cNvPr id="3" name="Picture 2" descr="protectio_integrity_level_v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132856"/>
            <a:ext cx="6483350" cy="3562350"/>
          </a:xfrm>
          <a:prstGeom prst="rect">
            <a:avLst/>
          </a:prstGeom>
        </p:spPr>
      </p:pic>
      <p:sp>
        <p:nvSpPr>
          <p:cNvPr id="8"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13</a:t>
            </a:fld>
            <a:endParaRPr lang="sv-SE" dirty="0"/>
          </a:p>
        </p:txBody>
      </p:sp>
      <p:sp>
        <p:nvSpPr>
          <p:cNvPr id="2" name="Footer Placeholder 1"/>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931418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Conditions for BIS functions:</a:t>
            </a:r>
            <a:endParaRPr lang="en-GB" noProof="0" dirty="0"/>
          </a:p>
        </p:txBody>
      </p:sp>
      <p:sp>
        <p:nvSpPr>
          <p:cNvPr id="4" name="TextBox 3"/>
          <p:cNvSpPr txBox="1"/>
          <p:nvPr/>
        </p:nvSpPr>
        <p:spPr>
          <a:xfrm>
            <a:off x="323528" y="1628800"/>
            <a:ext cx="8676456" cy="3477875"/>
          </a:xfrm>
          <a:prstGeom prst="rect">
            <a:avLst/>
          </a:prstGeom>
          <a:noFill/>
        </p:spPr>
        <p:txBody>
          <a:bodyPr wrap="square" rtlCol="0">
            <a:spAutoFit/>
          </a:bodyPr>
          <a:lstStyle/>
          <a:p>
            <a:r>
              <a:rPr lang="en-US" sz="2200" dirty="0" smtClean="0"/>
              <a:t>BIS </a:t>
            </a:r>
            <a:r>
              <a:rPr lang="en-US" sz="2200" dirty="0"/>
              <a:t>knows when beam is expected/not expected (from </a:t>
            </a:r>
            <a:r>
              <a:rPr lang="en-US" sz="2200" dirty="0" smtClean="0"/>
              <a:t>Timing System).</a:t>
            </a:r>
          </a:p>
          <a:p>
            <a:pPr marL="285750" indent="-285750">
              <a:buFont typeface="Arial"/>
              <a:buChar char="•"/>
            </a:pPr>
            <a:endParaRPr lang="en-US" sz="2200" dirty="0" smtClean="0"/>
          </a:p>
          <a:p>
            <a:r>
              <a:rPr lang="en-US" sz="2200" dirty="0" smtClean="0"/>
              <a:t>BIS </a:t>
            </a:r>
            <a:r>
              <a:rPr lang="en-US" sz="2200" dirty="0"/>
              <a:t>receives </a:t>
            </a:r>
            <a:r>
              <a:rPr lang="en-US" sz="2200" dirty="0" smtClean="0"/>
              <a:t>information </a:t>
            </a:r>
            <a:r>
              <a:rPr lang="en-US" sz="2200" dirty="0"/>
              <a:t>whether beam is present (from BI</a:t>
            </a:r>
            <a:r>
              <a:rPr lang="en-US" sz="2200" dirty="0" smtClean="0"/>
              <a:t>):</a:t>
            </a:r>
          </a:p>
          <a:p>
            <a:pPr marL="742950" lvl="1" indent="-285750">
              <a:buFont typeface="Arial"/>
              <a:buChar char="•"/>
            </a:pPr>
            <a:r>
              <a:rPr lang="en-US" sz="2200" dirty="0" smtClean="0"/>
              <a:t>Directly downstream of </a:t>
            </a:r>
            <a:r>
              <a:rPr lang="en-US" sz="2200" dirty="0"/>
              <a:t>beam </a:t>
            </a:r>
            <a:r>
              <a:rPr lang="en-US" sz="2200" dirty="0" smtClean="0"/>
              <a:t>destinations.</a:t>
            </a:r>
          </a:p>
          <a:p>
            <a:pPr marL="742950" lvl="1" indent="-285750">
              <a:buFont typeface="Arial"/>
              <a:buChar char="•"/>
            </a:pPr>
            <a:r>
              <a:rPr lang="en-US" sz="2200" dirty="0" smtClean="0"/>
              <a:t>At </a:t>
            </a:r>
            <a:r>
              <a:rPr lang="en-US" sz="2200" dirty="0"/>
              <a:t>the Proton </a:t>
            </a:r>
            <a:r>
              <a:rPr lang="en-US" sz="2200" dirty="0" smtClean="0"/>
              <a:t>Source.</a:t>
            </a:r>
            <a:endParaRPr lang="en-US" sz="2200" dirty="0"/>
          </a:p>
          <a:p>
            <a:pPr marL="285750" indent="-285750">
              <a:buFont typeface="Arial"/>
              <a:buChar char="•"/>
            </a:pPr>
            <a:endParaRPr lang="en-US" sz="2200" dirty="0" smtClean="0"/>
          </a:p>
          <a:p>
            <a:r>
              <a:rPr lang="en-US" sz="2200" dirty="0" smtClean="0"/>
              <a:t>BIS </a:t>
            </a:r>
            <a:r>
              <a:rPr lang="en-US" sz="2200" dirty="0"/>
              <a:t>receives dependable information about current state of Actuation </a:t>
            </a:r>
            <a:r>
              <a:rPr lang="en-US" sz="2200" dirty="0" smtClean="0"/>
              <a:t>Systems:</a:t>
            </a:r>
          </a:p>
          <a:p>
            <a:pPr marL="742950" lvl="1" indent="-285750">
              <a:buFont typeface="Arial"/>
              <a:buChar char="•"/>
            </a:pPr>
            <a:r>
              <a:rPr lang="en-US" sz="2200" dirty="0" smtClean="0"/>
              <a:t>Whether </a:t>
            </a:r>
            <a:r>
              <a:rPr lang="en-US" sz="2200" dirty="0"/>
              <a:t>beam is extracted or not (from Proton Source</a:t>
            </a:r>
            <a:r>
              <a:rPr lang="en-US" sz="2200" dirty="0" smtClean="0"/>
              <a:t>).</a:t>
            </a:r>
          </a:p>
          <a:p>
            <a:pPr marL="742950" lvl="1" indent="-285750">
              <a:buFont typeface="Arial"/>
              <a:buChar char="•"/>
            </a:pPr>
            <a:r>
              <a:rPr lang="en-US" sz="2200" dirty="0" smtClean="0"/>
              <a:t>Whether </a:t>
            </a:r>
            <a:r>
              <a:rPr lang="en-US" sz="2200" dirty="0"/>
              <a:t>high-voltage is applied or not to LEBT/MEBT </a:t>
            </a:r>
            <a:r>
              <a:rPr lang="en-US" sz="2200" dirty="0" smtClean="0"/>
              <a:t>Choppers.</a:t>
            </a:r>
            <a:endParaRPr lang="en-US" sz="2200" dirty="0"/>
          </a:p>
        </p:txBody>
      </p:sp>
      <p:sp>
        <p:nvSpPr>
          <p:cNvPr id="3" name="Footer Placeholder 2"/>
          <p:cNvSpPr>
            <a:spLocks noGrp="1"/>
          </p:cNvSpPr>
          <p:nvPr>
            <p:ph type="ftr" sz="quarter" idx="11"/>
          </p:nvPr>
        </p:nvSpPr>
        <p:spPr/>
        <p:txBody>
          <a:bodyPr/>
          <a:lstStyle/>
          <a:p>
            <a:r>
              <a:rPr lang="sv-SE" smtClean="0"/>
              <a:t>Szandra Kövecses, BCM CDR 2017-06-12</a:t>
            </a:r>
            <a:endParaRPr lang="sv-SE"/>
          </a:p>
        </p:txBody>
      </p:sp>
      <p:sp>
        <p:nvSpPr>
          <p:cNvPr id="5" name="Slide Number Placeholder 4"/>
          <p:cNvSpPr>
            <a:spLocks noGrp="1"/>
          </p:cNvSpPr>
          <p:nvPr>
            <p:ph type="sldNum" sz="quarter" idx="12"/>
          </p:nvPr>
        </p:nvSpPr>
        <p:spPr/>
        <p:txBody>
          <a:bodyPr/>
          <a:lstStyle/>
          <a:p>
            <a:fld id="{551115BC-487E-4422-894C-CB7CD3E79223}" type="slidenum">
              <a:rPr lang="sv-SE" smtClean="0"/>
              <a:t>14</a:t>
            </a:fld>
            <a:endParaRPr lang="sv-SE"/>
          </a:p>
        </p:txBody>
      </p:sp>
    </p:spTree>
    <p:extLst>
      <p:ext uri="{BB962C8B-B14F-4D97-AF65-F5344CB8AC3E}">
        <p14:creationId xmlns:p14="http://schemas.microsoft.com/office/powerpoint/2010/main" val="60944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solidFill>
                  <a:schemeClr val="tx1"/>
                </a:solidFill>
              </a:rPr>
              <a:t>Required BCM Functions</a:t>
            </a:r>
            <a:endParaRPr lang="sv-SE" sz="3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4193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BCM requirements from MPS</a:t>
            </a:r>
            <a:endParaRPr lang="sv-S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6920528"/>
              </p:ext>
            </p:extLst>
          </p:nvPr>
        </p:nvGraphicFramePr>
        <p:xfrm>
          <a:off x="457200" y="1600200"/>
          <a:ext cx="8435280" cy="3845560"/>
        </p:xfrm>
        <a:graphic>
          <a:graphicData uri="http://schemas.openxmlformats.org/drawingml/2006/table">
            <a:tbl>
              <a:tblPr firstRow="1" bandRow="1">
                <a:tableStyleId>{5C22544A-7EE6-4342-B048-85BDC9FD1C3A}</a:tableStyleId>
              </a:tblPr>
              <a:tblGrid>
                <a:gridCol w="3184333">
                  <a:extLst>
                    <a:ext uri="{9D8B030D-6E8A-4147-A177-3AD203B41FA5}">
                      <a16:colId xmlns:a16="http://schemas.microsoft.com/office/drawing/2014/main" val="4215963201"/>
                    </a:ext>
                  </a:extLst>
                </a:gridCol>
                <a:gridCol w="3738779">
                  <a:extLst>
                    <a:ext uri="{9D8B030D-6E8A-4147-A177-3AD203B41FA5}">
                      <a16:colId xmlns:a16="http://schemas.microsoft.com/office/drawing/2014/main" val="3418367485"/>
                    </a:ext>
                  </a:extLst>
                </a:gridCol>
                <a:gridCol w="1512168">
                  <a:extLst>
                    <a:ext uri="{9D8B030D-6E8A-4147-A177-3AD203B41FA5}">
                      <a16:colId xmlns:a16="http://schemas.microsoft.com/office/drawing/2014/main" val="2840400591"/>
                    </a:ext>
                  </a:extLst>
                </a:gridCol>
              </a:tblGrid>
              <a:tr h="370840">
                <a:tc>
                  <a:txBody>
                    <a:bodyPr/>
                    <a:lstStyle/>
                    <a:p>
                      <a:r>
                        <a:rPr lang="en-US" dirty="0" smtClean="0"/>
                        <a:t>Function</a:t>
                      </a:r>
                      <a:endParaRPr lang="sv-SE" dirty="0"/>
                    </a:p>
                  </a:txBody>
                  <a:tcPr/>
                </a:tc>
                <a:tc>
                  <a:txBody>
                    <a:bodyPr/>
                    <a:lstStyle/>
                    <a:p>
                      <a:r>
                        <a:rPr lang="en-US" dirty="0" smtClean="0"/>
                        <a:t>Purpose</a:t>
                      </a:r>
                      <a:endParaRPr lang="sv-SE" dirty="0"/>
                    </a:p>
                  </a:txBody>
                  <a:tcPr/>
                </a:tc>
                <a:tc>
                  <a:txBody>
                    <a:bodyPr/>
                    <a:lstStyle/>
                    <a:p>
                      <a:r>
                        <a:rPr lang="en-US" dirty="0" smtClean="0"/>
                        <a:t>Status</a:t>
                      </a:r>
                      <a:endParaRPr lang="sv-SE" dirty="0"/>
                    </a:p>
                  </a:txBody>
                  <a:tcPr/>
                </a:tc>
                <a:extLst>
                  <a:ext uri="{0D108BD9-81ED-4DB2-BD59-A6C34878D82A}">
                    <a16:rowId xmlns:a16="http://schemas.microsoft.com/office/drawing/2014/main" val="1131429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BCM </a:t>
                      </a:r>
                      <a:r>
                        <a:rPr lang="sv-SE" sz="1800" kern="1200" dirty="0" err="1" smtClean="0">
                          <a:solidFill>
                            <a:schemeClr val="tx1"/>
                          </a:solidFill>
                          <a:effectLst/>
                          <a:latin typeface="+mn-lt"/>
                          <a:ea typeface="+mn-ea"/>
                          <a:cs typeface="+mn-cs"/>
                        </a:rPr>
                        <a:t>Configuration</a:t>
                      </a:r>
                      <a:r>
                        <a:rPr lang="sv-SE" sz="1800" kern="1200" dirty="0" smtClean="0">
                          <a:solidFill>
                            <a:schemeClr val="tx1"/>
                          </a:solidFill>
                          <a:effectLst/>
                          <a:latin typeface="+mn-lt"/>
                          <a:ea typeface="+mn-ea"/>
                          <a:cs typeface="+mn-cs"/>
                        </a:rPr>
                        <a:t> information</a:t>
                      </a:r>
                    </a:p>
                  </a:txBody>
                  <a:tcPr/>
                </a:tc>
                <a:tc>
                  <a:txBody>
                    <a:bodyPr/>
                    <a:lstStyle/>
                    <a:p>
                      <a:r>
                        <a:rPr lang="en-US" dirty="0" smtClean="0"/>
                        <a:t>Prevent mode confusion</a:t>
                      </a:r>
                      <a:endParaRPr lang="sv-SE" dirty="0"/>
                    </a:p>
                  </a:txBody>
                  <a:tcPr/>
                </a:tc>
                <a:tc>
                  <a:txBody>
                    <a:bodyPr/>
                    <a:lstStyle/>
                    <a:p>
                      <a:r>
                        <a:rPr lang="en-US" dirty="0" smtClean="0"/>
                        <a:t>Implemented in firmware</a:t>
                      </a:r>
                      <a:endParaRPr lang="sv-SE" dirty="0"/>
                    </a:p>
                  </a:txBody>
                  <a:tcPr/>
                </a:tc>
                <a:extLst>
                  <a:ext uri="{0D108BD9-81ED-4DB2-BD59-A6C34878D82A}">
                    <a16:rowId xmlns:a16="http://schemas.microsoft.com/office/drawing/2014/main" val="2868823630"/>
                  </a:ext>
                </a:extLst>
              </a:tr>
              <a:tr h="370840">
                <a:tc>
                  <a:txBody>
                    <a:bodyPr/>
                    <a:lstStyle/>
                    <a:p>
                      <a:r>
                        <a:rPr lang="sv-SE" sz="1800" kern="1200" dirty="0" smtClean="0">
                          <a:solidFill>
                            <a:schemeClr val="tx1"/>
                          </a:solidFill>
                          <a:effectLst/>
                          <a:latin typeface="+mn-lt"/>
                          <a:ea typeface="+mn-ea"/>
                          <a:cs typeface="+mn-cs"/>
                        </a:rPr>
                        <a:t>BCM </a:t>
                      </a:r>
                      <a:r>
                        <a:rPr lang="sv-SE" sz="1800" kern="1200" dirty="0" err="1" smtClean="0">
                          <a:solidFill>
                            <a:schemeClr val="tx1"/>
                          </a:solidFill>
                          <a:effectLst/>
                          <a:latin typeface="+mn-lt"/>
                          <a:ea typeface="+mn-ea"/>
                          <a:cs typeface="+mn-cs"/>
                        </a:rPr>
                        <a:t>Internal</a:t>
                      </a:r>
                      <a:r>
                        <a:rPr lang="sv-SE" sz="1800" kern="1200" dirty="0" smtClean="0">
                          <a:solidFill>
                            <a:schemeClr val="tx1"/>
                          </a:solidFill>
                          <a:effectLst/>
                          <a:latin typeface="+mn-lt"/>
                          <a:ea typeface="+mn-ea"/>
                          <a:cs typeface="+mn-cs"/>
                        </a:rPr>
                        <a:t> Health information</a:t>
                      </a:r>
                      <a:endParaRPr lang="sv-SE" dirty="0"/>
                    </a:p>
                  </a:txBody>
                  <a:tcPr/>
                </a:tc>
                <a:tc>
                  <a:txBody>
                    <a:bodyPr/>
                    <a:lstStyle/>
                    <a:p>
                      <a:r>
                        <a:rPr lang="en-US" dirty="0" smtClean="0"/>
                        <a:t>Allow for beam</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Implemented in firmware</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984233194"/>
                  </a:ext>
                </a:extLst>
              </a:tr>
              <a:tr h="370840">
                <a:tc>
                  <a:txBody>
                    <a:bodyPr/>
                    <a:lstStyle/>
                    <a:p>
                      <a:pPr lvl="0"/>
                      <a:r>
                        <a:rPr lang="sv-SE" sz="1800" kern="1200" dirty="0" err="1" smtClean="0">
                          <a:solidFill>
                            <a:schemeClr val="tx1"/>
                          </a:solidFill>
                          <a:effectLst/>
                          <a:latin typeface="+mn-lt"/>
                          <a:ea typeface="+mn-ea"/>
                          <a:cs typeface="+mn-cs"/>
                        </a:rPr>
                        <a:t>Beam</a:t>
                      </a:r>
                      <a:r>
                        <a:rPr lang="sv-SE" sz="1800" kern="1200" dirty="0" smtClean="0">
                          <a:solidFill>
                            <a:schemeClr val="tx1"/>
                          </a:solidFill>
                          <a:effectLst/>
                          <a:latin typeface="+mn-lt"/>
                          <a:ea typeface="+mn-ea"/>
                          <a:cs typeface="+mn-cs"/>
                        </a:rPr>
                        <a:t> Loss </a:t>
                      </a:r>
                      <a:r>
                        <a:rPr lang="sv-SE" sz="1800" kern="1200" dirty="0" err="1" smtClean="0">
                          <a:solidFill>
                            <a:schemeClr val="tx1"/>
                          </a:solidFill>
                          <a:effectLst/>
                          <a:latin typeface="+mn-lt"/>
                          <a:ea typeface="+mn-ea"/>
                          <a:cs typeface="+mn-cs"/>
                        </a:rPr>
                        <a:t>Detection</a:t>
                      </a:r>
                      <a:endParaRPr lang="sv-SE" sz="1800" kern="1200" dirty="0" smtClean="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 damage and </a:t>
                      </a:r>
                      <a:r>
                        <a:rPr lang="sv-SE" sz="1800" kern="1200" dirty="0" err="1" smtClean="0">
                          <a:solidFill>
                            <a:schemeClr val="tx1"/>
                          </a:solidFill>
                          <a:effectLst/>
                          <a:latin typeface="+mn-lt"/>
                          <a:ea typeface="+mn-ea"/>
                          <a:cs typeface="+mn-cs"/>
                        </a:rPr>
                        <a:t>unnecessary</a:t>
                      </a:r>
                      <a:r>
                        <a:rPr lang="sv-SE" sz="1800" kern="1200" dirty="0" smtClean="0">
                          <a:solidFill>
                            <a:schemeClr val="tx1"/>
                          </a:solidFill>
                          <a:effectLst/>
                          <a:latin typeface="+mn-lt"/>
                          <a:ea typeface="+mn-ea"/>
                          <a:cs typeface="+mn-cs"/>
                        </a:rPr>
                        <a:t> </a:t>
                      </a:r>
                      <a:r>
                        <a:rPr lang="sv-SE" sz="1800" kern="1200" dirty="0" err="1" smtClean="0">
                          <a:solidFill>
                            <a:schemeClr val="tx1"/>
                          </a:solidFill>
                          <a:effectLst/>
                          <a:latin typeface="+mn-lt"/>
                          <a:ea typeface="+mn-ea"/>
                          <a:cs typeface="+mn-cs"/>
                        </a:rPr>
                        <a:t>activation</a:t>
                      </a:r>
                      <a:r>
                        <a:rPr lang="sv-SE" sz="1800" kern="1200" dirty="0" smtClean="0">
                          <a:solidFill>
                            <a:schemeClr val="tx1"/>
                          </a:solidFill>
                          <a:effectLst/>
                          <a:latin typeface="+mn-lt"/>
                          <a:ea typeface="+mn-ea"/>
                          <a:cs typeface="+mn-cs"/>
                        </a:rPr>
                        <a:t> </a:t>
                      </a:r>
                      <a:r>
                        <a:rPr lang="sv-SE" sz="1800" kern="1200" dirty="0" err="1" smtClean="0">
                          <a:solidFill>
                            <a:schemeClr val="tx1"/>
                          </a:solidFill>
                          <a:effectLst/>
                          <a:latin typeface="+mn-lt"/>
                          <a:ea typeface="+mn-ea"/>
                          <a:cs typeface="+mn-cs"/>
                        </a:rPr>
                        <a:t>of</a:t>
                      </a:r>
                      <a:r>
                        <a:rPr lang="sv-SE" sz="1800" kern="1200" dirty="0" smtClean="0">
                          <a:solidFill>
                            <a:schemeClr val="tx1"/>
                          </a:solidFill>
                          <a:effectLst/>
                          <a:latin typeface="+mn-lt"/>
                          <a:ea typeface="+mn-ea"/>
                          <a:cs typeface="+mn-cs"/>
                        </a:rPr>
                        <a:t> </a:t>
                      </a:r>
                      <a:r>
                        <a:rPr lang="sv-SE" sz="1800" kern="1200" dirty="0" err="1" smtClean="0">
                          <a:solidFill>
                            <a:schemeClr val="tx1"/>
                          </a:solidFill>
                          <a:effectLst/>
                          <a:latin typeface="+mn-lt"/>
                          <a:ea typeface="+mn-ea"/>
                          <a:cs typeface="+mn-cs"/>
                        </a:rPr>
                        <a:t>equipment</a:t>
                      </a:r>
                      <a:r>
                        <a:rPr lang="en-US" dirty="0" smtClean="0"/>
                        <a:t> due</a:t>
                      </a:r>
                      <a:r>
                        <a:rPr lang="en-US" baseline="0" dirty="0" smtClean="0"/>
                        <a:t> to losses</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Implemented in firmware</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4128335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err="1" smtClean="0">
                          <a:solidFill>
                            <a:schemeClr val="tx1"/>
                          </a:solidFill>
                          <a:effectLst/>
                          <a:latin typeface="+mn-lt"/>
                          <a:ea typeface="+mn-ea"/>
                          <a:cs typeface="+mn-cs"/>
                        </a:rPr>
                        <a:t>Beam</a:t>
                      </a:r>
                      <a:r>
                        <a:rPr lang="sv-SE" sz="1800" kern="1200" dirty="0" smtClean="0">
                          <a:solidFill>
                            <a:schemeClr val="tx1"/>
                          </a:solidFill>
                          <a:effectLst/>
                          <a:latin typeface="+mn-lt"/>
                          <a:ea typeface="+mn-ea"/>
                          <a:cs typeface="+mn-cs"/>
                        </a:rPr>
                        <a:t> Charge </a:t>
                      </a:r>
                      <a:r>
                        <a:rPr lang="sv-SE" sz="1800" kern="1200" dirty="0" err="1" smtClean="0">
                          <a:solidFill>
                            <a:schemeClr val="tx1"/>
                          </a:solidFill>
                          <a:effectLst/>
                          <a:latin typeface="+mn-lt"/>
                          <a:ea typeface="+mn-ea"/>
                          <a:cs typeface="+mn-cs"/>
                        </a:rPr>
                        <a:t>Measurement</a:t>
                      </a:r>
                      <a:endParaRPr lang="sv-SE" sz="1800" kern="1200" dirty="0" smtClean="0">
                        <a:solidFill>
                          <a:schemeClr val="tx1"/>
                        </a:solidFill>
                        <a:effectLst/>
                        <a:latin typeface="+mn-lt"/>
                        <a:ea typeface="+mn-ea"/>
                        <a:cs typeface="+mn-cs"/>
                      </a:endParaRPr>
                    </a:p>
                  </a:txBody>
                  <a:tcPr/>
                </a:tc>
                <a:tc>
                  <a:txBody>
                    <a:bodyPr/>
                    <a:lstStyle/>
                    <a:p>
                      <a:r>
                        <a:rPr lang="en-US" dirty="0" smtClean="0"/>
                        <a:t>Prevent damage due to</a:t>
                      </a:r>
                      <a:r>
                        <a:rPr lang="en-US" baseline="0" dirty="0" smtClean="0"/>
                        <a:t> too high beam charge</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Implemented in firmware</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258270880"/>
                  </a:ext>
                </a:extLst>
              </a:tr>
              <a:tr h="370840">
                <a:tc>
                  <a:txBody>
                    <a:bodyPr/>
                    <a:lstStyle/>
                    <a:p>
                      <a:pPr lvl="0"/>
                      <a:r>
                        <a:rPr lang="sv-SE" sz="1800" kern="1200" dirty="0" err="1" smtClean="0">
                          <a:solidFill>
                            <a:schemeClr val="tx1"/>
                          </a:solidFill>
                          <a:effectLst/>
                          <a:latin typeface="+mn-lt"/>
                          <a:ea typeface="+mn-ea"/>
                          <a:cs typeface="+mn-cs"/>
                        </a:rPr>
                        <a:t>Beam</a:t>
                      </a:r>
                      <a:r>
                        <a:rPr lang="sv-SE" sz="1800" kern="1200" dirty="0" smtClean="0">
                          <a:solidFill>
                            <a:schemeClr val="tx1"/>
                          </a:solidFill>
                          <a:effectLst/>
                          <a:latin typeface="+mn-lt"/>
                          <a:ea typeface="+mn-ea"/>
                          <a:cs typeface="+mn-cs"/>
                        </a:rPr>
                        <a:t> </a:t>
                      </a:r>
                      <a:r>
                        <a:rPr lang="sv-SE" sz="1800" kern="1200" dirty="0" err="1" smtClean="0">
                          <a:solidFill>
                            <a:schemeClr val="tx1"/>
                          </a:solidFill>
                          <a:effectLst/>
                          <a:latin typeface="+mn-lt"/>
                          <a:ea typeface="+mn-ea"/>
                          <a:cs typeface="+mn-cs"/>
                        </a:rPr>
                        <a:t>Presence</a:t>
                      </a:r>
                      <a:r>
                        <a:rPr lang="sv-SE" sz="1800" kern="1200" dirty="0" smtClean="0">
                          <a:solidFill>
                            <a:schemeClr val="tx1"/>
                          </a:solidFill>
                          <a:effectLst/>
                          <a:latin typeface="+mn-lt"/>
                          <a:ea typeface="+mn-ea"/>
                          <a:cs typeface="+mn-cs"/>
                        </a:rPr>
                        <a:t> </a:t>
                      </a:r>
                      <a:r>
                        <a:rPr lang="sv-SE" sz="1800" kern="1200" dirty="0" err="1" smtClean="0">
                          <a:solidFill>
                            <a:schemeClr val="tx1"/>
                          </a:solidFill>
                          <a:effectLst/>
                          <a:latin typeface="+mn-lt"/>
                          <a:ea typeface="+mn-ea"/>
                          <a:cs typeface="+mn-cs"/>
                        </a:rPr>
                        <a:t>Detection</a:t>
                      </a:r>
                      <a:endParaRPr lang="sv-SE" sz="1800" kern="1200" dirty="0" smtClean="0">
                        <a:solidFill>
                          <a:schemeClr val="tx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dirty="0" smtClean="0"/>
                        <a:t>Validate interlock or escalate to emergency interlock</a:t>
                      </a:r>
                    </a:p>
                    <a:p>
                      <a:pPr marL="285750" indent="-285750">
                        <a:buFont typeface="Arial" panose="020B0604020202020204" pitchFamily="34" charset="0"/>
                        <a:buChar char="•"/>
                      </a:pPr>
                      <a:r>
                        <a:rPr lang="en-US" dirty="0" smtClean="0"/>
                        <a:t>Validate Beam Destination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Implemented in firmware</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647242040"/>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sp>
        <p:nvSpPr>
          <p:cNvPr id="3" name="Footer Placeholder 2"/>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3704556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MPS Requirements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a:p>
        </p:txBody>
      </p:sp>
      <p:graphicFrame>
        <p:nvGraphicFramePr>
          <p:cNvPr id="7" name="Table 6"/>
          <p:cNvGraphicFramePr>
            <a:graphicFrameLocks noGrp="1"/>
          </p:cNvGraphicFramePr>
          <p:nvPr/>
        </p:nvGraphicFramePr>
        <p:xfrm>
          <a:off x="179512" y="1451571"/>
          <a:ext cx="8856984" cy="538784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861093772"/>
                    </a:ext>
                  </a:extLst>
                </a:gridCol>
                <a:gridCol w="6912768">
                  <a:extLst>
                    <a:ext uri="{9D8B030D-6E8A-4147-A177-3AD203B41FA5}">
                      <a16:colId xmlns:a16="http://schemas.microsoft.com/office/drawing/2014/main" val="1905039604"/>
                    </a:ext>
                  </a:extLst>
                </a:gridCol>
              </a:tblGrid>
              <a:tr h="370840">
                <a:tc>
                  <a:txBody>
                    <a:bodyPr/>
                    <a:lstStyle/>
                    <a:p>
                      <a:r>
                        <a:rPr lang="en-US" sz="1600" dirty="0" smtClean="0"/>
                        <a:t>Function</a:t>
                      </a:r>
                      <a:endParaRPr lang="sv-SE" sz="1600" dirty="0"/>
                    </a:p>
                  </a:txBody>
                  <a:tcPr/>
                </a:tc>
                <a:tc>
                  <a:txBody>
                    <a:bodyPr/>
                    <a:lstStyle/>
                    <a:p>
                      <a:r>
                        <a:rPr lang="en-US" sz="1600" dirty="0" smtClean="0"/>
                        <a:t>Purpose</a:t>
                      </a:r>
                      <a:endParaRPr lang="sv-SE" sz="1600" dirty="0"/>
                    </a:p>
                  </a:txBody>
                  <a:tcPr/>
                </a:tc>
                <a:extLst>
                  <a:ext uri="{0D108BD9-81ED-4DB2-BD59-A6C34878D82A}">
                    <a16:rowId xmlns:a16="http://schemas.microsoft.com/office/drawing/2014/main" val="1576285707"/>
                  </a:ext>
                </a:extLst>
              </a:tr>
              <a:tr h="370840">
                <a:tc>
                  <a:txBody>
                    <a:bodyPr/>
                    <a:lstStyle/>
                    <a:p>
                      <a:r>
                        <a:rPr lang="en-US" sz="1600" dirty="0" smtClean="0"/>
                        <a:t>ALGORITHM</a:t>
                      </a:r>
                      <a:endParaRPr lang="sv-SE" sz="1600" dirty="0"/>
                    </a:p>
                  </a:txBody>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US" sz="1600" kern="1200" dirty="0" smtClean="0">
                          <a:solidFill>
                            <a:schemeClr val="dk1"/>
                          </a:solidFill>
                          <a:latin typeface="+mn-lt"/>
                          <a:ea typeface="+mn-ea"/>
                          <a:cs typeface="+mn-cs"/>
                        </a:rPr>
                        <a:t>the logic used to detect off nominal states</a:t>
                      </a:r>
                      <a:endParaRPr lang="sv-SE" sz="1600" kern="1200" dirty="0" smtClean="0">
                        <a:solidFill>
                          <a:schemeClr val="dk1"/>
                        </a:solidFill>
                        <a:latin typeface="+mn-lt"/>
                        <a:ea typeface="+mn-ea"/>
                        <a:cs typeface="+mn-cs"/>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lang="en-GB" sz="1600" kern="1200" dirty="0" smtClean="0">
                          <a:solidFill>
                            <a:schemeClr val="dk1"/>
                          </a:solidFill>
                          <a:latin typeface="+mn-lt"/>
                          <a:ea typeface="+mn-ea"/>
                          <a:cs typeface="+mn-cs"/>
                        </a:rPr>
                        <a:t>Off nominal state: a</a:t>
                      </a:r>
                      <a:r>
                        <a:rPr lang="en-US" sz="1600" kern="1200" dirty="0" smtClean="0">
                          <a:solidFill>
                            <a:schemeClr val="dk1"/>
                          </a:solidFill>
                          <a:latin typeface="+mn-lt"/>
                          <a:ea typeface="+mn-ea"/>
                          <a:cs typeface="+mn-cs"/>
                        </a:rPr>
                        <a:t> state that can lead to damage or activation of the machine</a:t>
                      </a:r>
                      <a:endParaRPr lang="sv-SE" sz="1600" kern="1200" dirty="0" smtClean="0">
                        <a:solidFill>
                          <a:schemeClr val="dk1"/>
                        </a:solidFill>
                        <a:latin typeface="+mn-lt"/>
                        <a:ea typeface="+mn-ea"/>
                        <a:cs typeface="+mn-cs"/>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Example: It shall be possible to change beam loss thresholds and which BCM pairs to use for beam loss measurements. Can be done through EPICS.</a:t>
                      </a:r>
                      <a:endParaRPr lang="sv-SE"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77477738"/>
                  </a:ext>
                </a:extLst>
              </a:tr>
              <a:tr h="370840">
                <a:tc>
                  <a:txBody>
                    <a:bodyPr/>
                    <a:lstStyle/>
                    <a:p>
                      <a:r>
                        <a:rPr lang="en-US" sz="1600" dirty="0" smtClean="0"/>
                        <a:t>LATCH MODE</a:t>
                      </a:r>
                      <a:endParaRPr lang="sv-SE" sz="1600" dirty="0"/>
                    </a:p>
                  </a:txBody>
                  <a:tcPr/>
                </a:tc>
                <a:tc>
                  <a:txBody>
                    <a:bodyPr/>
                    <a:lstStyle/>
                    <a:p>
                      <a:r>
                        <a:rPr lang="en-US" sz="1600" kern="1200" dirty="0" smtClean="0">
                          <a:solidFill>
                            <a:schemeClr val="dk1"/>
                          </a:solidFill>
                          <a:latin typeface="+mn-lt"/>
                          <a:ea typeface="+mn-ea"/>
                          <a:cs typeface="+mn-cs"/>
                        </a:rPr>
                        <a:t>If the LATCH MODE is YES, the signal shall stay in the NOK state until a RESET command is received.</a:t>
                      </a:r>
                    </a:p>
                    <a:p>
                      <a:endParaRPr lang="sv-S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If the LATCH MODE is NO, </a:t>
                      </a:r>
                      <a:r>
                        <a:rPr lang="en-GB" sz="1600" kern="1200" dirty="0" smtClean="0">
                          <a:solidFill>
                            <a:schemeClr val="dk1"/>
                          </a:solidFill>
                          <a:latin typeface="+mn-lt"/>
                          <a:ea typeface="+mn-ea"/>
                          <a:cs typeface="+mn-cs"/>
                        </a:rPr>
                        <a:t>the signal shall automatically</a:t>
                      </a:r>
                      <a:r>
                        <a:rPr lang="en-US" sz="1600" kern="1200" dirty="0" smtClean="0">
                          <a:solidFill>
                            <a:schemeClr val="dk1"/>
                          </a:solidFill>
                          <a:latin typeface="+mn-lt"/>
                          <a:ea typeface="+mn-ea"/>
                          <a:cs typeface="+mn-cs"/>
                        </a:rPr>
                        <a:t> transition from the NOK state to the OK state when no off nominal states are detected.</a:t>
                      </a:r>
                      <a:endParaRPr lang="sv-SE" sz="1600" kern="1200" dirty="0" smtClean="0">
                        <a:solidFill>
                          <a:schemeClr val="dk1"/>
                        </a:solidFill>
                        <a:latin typeface="+mn-lt"/>
                        <a:ea typeface="+mn-ea"/>
                        <a:cs typeface="+mn-cs"/>
                      </a:endParaRPr>
                    </a:p>
                  </a:txBody>
                  <a:tcPr marL="44450" marR="44450" marT="0" marB="0"/>
                </a:tc>
                <a:extLst>
                  <a:ext uri="{0D108BD9-81ED-4DB2-BD59-A6C34878D82A}">
                    <a16:rowId xmlns:a16="http://schemas.microsoft.com/office/drawing/2014/main" val="1319892098"/>
                  </a:ext>
                </a:extLst>
              </a:tr>
              <a:tr h="370840">
                <a:tc>
                  <a:txBody>
                    <a:bodyPr/>
                    <a:lstStyle/>
                    <a:p>
                      <a:r>
                        <a:rPr lang="en-US" sz="1600" dirty="0" smtClean="0"/>
                        <a:t>MP-DATALOG (Archiving)</a:t>
                      </a:r>
                      <a:endParaRPr lang="sv-SE" sz="1600" dirty="0"/>
                    </a:p>
                  </a:txBody>
                  <a:tcPr/>
                </a:tc>
                <a:tc>
                  <a:txBody>
                    <a:bodyPr/>
                    <a:lstStyle/>
                    <a:p>
                      <a:pPr>
                        <a:lnSpc>
                          <a:spcPct val="115000"/>
                        </a:lnSpc>
                        <a:spcBef>
                          <a:spcPts val="300"/>
                        </a:spcBef>
                        <a:spcAft>
                          <a:spcPts val="300"/>
                        </a:spcAft>
                      </a:pPr>
                      <a:r>
                        <a:rPr lang="en-GB" sz="1600" kern="1200" dirty="0" smtClean="0">
                          <a:solidFill>
                            <a:schemeClr val="dk1"/>
                          </a:solidFill>
                          <a:effectLst/>
                          <a:latin typeface="+mn-lt"/>
                          <a:ea typeface="+mn-ea"/>
                          <a:cs typeface="+mn-cs"/>
                        </a:rPr>
                        <a:t>The BCM System shall have a MP-DATALOG readable by external systems. The time and reason for all off nominal state transitions shall be stored in the MP-DATALOG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39130273"/>
                  </a:ext>
                </a:extLst>
              </a:tr>
              <a:tr h="370840">
                <a:tc>
                  <a:txBody>
                    <a:bodyPr/>
                    <a:lstStyle/>
                    <a:p>
                      <a:r>
                        <a:rPr lang="en-US" sz="1600" kern="1200" dirty="0" smtClean="0">
                          <a:solidFill>
                            <a:schemeClr val="dk1"/>
                          </a:solidFill>
                          <a:effectLst/>
                          <a:latin typeface="+mn-lt"/>
                          <a:ea typeface="+mn-ea"/>
                          <a:cs typeface="+mn-cs"/>
                        </a:rPr>
                        <a:t>PROTECTION MODE</a:t>
                      </a:r>
                      <a:endParaRPr lang="sv-SE" sz="1600" kern="1200" dirty="0">
                        <a:solidFill>
                          <a:schemeClr val="dk1"/>
                        </a:solidFill>
                        <a:effectLst/>
                        <a:latin typeface="+mn-lt"/>
                        <a:ea typeface="+mn-ea"/>
                        <a:cs typeface="+mn-cs"/>
                      </a:endParaRPr>
                    </a:p>
                  </a:txBody>
                  <a:tcPr/>
                </a:tc>
                <a:tc>
                  <a:txBody>
                    <a:bodyPr/>
                    <a:lstStyle/>
                    <a:p>
                      <a:pPr>
                        <a:lnSpc>
                          <a:spcPct val="115000"/>
                        </a:lnSpc>
                        <a:spcBef>
                          <a:spcPts val="300"/>
                        </a:spcBef>
                        <a:spcAft>
                          <a:spcPts val="300"/>
                        </a:spcAft>
                      </a:pPr>
                      <a:r>
                        <a:rPr lang="en-GB" sz="1600" kern="1200" dirty="0">
                          <a:solidFill>
                            <a:schemeClr val="dk1"/>
                          </a:solidFill>
                          <a:effectLst/>
                          <a:latin typeface="+mn-lt"/>
                          <a:ea typeface="+mn-ea"/>
                          <a:cs typeface="+mn-cs"/>
                        </a:rPr>
                        <a:t>It shall be possible to set the BEAM CHARGE signal status according to ALG, OK or NOK. Where ALG corresponds to the off nominal state detection ALGORITHM, OK to “1” and NOK to “0”. This will be used for testing of the BIS, masking for commissioning or degraded states.</a:t>
                      </a:r>
                      <a:endParaRPr lang="sv-SE" sz="1600" kern="1200" dirty="0">
                        <a:solidFill>
                          <a:schemeClr val="dk1"/>
                        </a:solidFill>
                        <a:effectLst/>
                        <a:latin typeface="+mn-lt"/>
                        <a:ea typeface="+mn-ea"/>
                        <a:cs typeface="+mn-cs"/>
                      </a:endParaRPr>
                    </a:p>
                  </a:txBody>
                  <a:tcPr marL="44450" marR="44450" marT="0" marB="0"/>
                </a:tc>
                <a:extLst>
                  <a:ext uri="{0D108BD9-81ED-4DB2-BD59-A6C34878D82A}">
                    <a16:rowId xmlns:a16="http://schemas.microsoft.com/office/drawing/2014/main" val="1190071658"/>
                  </a:ext>
                </a:extLst>
              </a:tr>
              <a:tr h="370840">
                <a:tc>
                  <a:txBody>
                    <a:bodyPr/>
                    <a:lstStyle/>
                    <a:p>
                      <a:r>
                        <a:rPr lang="en-US" sz="1600" dirty="0" smtClean="0"/>
                        <a:t>Requested Proton Beam Mode (from TS)</a:t>
                      </a:r>
                      <a:endParaRPr lang="sv-SE" sz="1600" dirty="0"/>
                    </a:p>
                  </a:txBody>
                  <a:tcPr/>
                </a:tc>
                <a:tc>
                  <a:txBody>
                    <a:bodyPr/>
                    <a:lstStyle/>
                    <a:p>
                      <a:r>
                        <a:rPr lang="en-US" sz="1600" dirty="0" smtClean="0"/>
                        <a:t>Additional protection against</a:t>
                      </a:r>
                      <a:r>
                        <a:rPr lang="en-US" sz="1600" baseline="0" dirty="0" smtClean="0"/>
                        <a:t> mode confusion</a:t>
                      </a:r>
                      <a:endParaRPr lang="sv-SE" sz="1600" dirty="0"/>
                    </a:p>
                  </a:txBody>
                  <a:tcPr/>
                </a:tc>
                <a:extLst>
                  <a:ext uri="{0D108BD9-81ED-4DB2-BD59-A6C34878D82A}">
                    <a16:rowId xmlns:a16="http://schemas.microsoft.com/office/drawing/2014/main" val="3653117847"/>
                  </a:ext>
                </a:extLst>
              </a:tr>
            </a:tbl>
          </a:graphicData>
        </a:graphic>
      </p:graphicFrame>
      <p:sp>
        <p:nvSpPr>
          <p:cNvPr id="3" name="Footer Placeholder 2"/>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057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lgn="ctr">
              <a:buNone/>
            </a:pPr>
            <a:r>
              <a:rPr lang="en-US" dirty="0" smtClean="0">
                <a:solidFill>
                  <a:schemeClr val="tx1"/>
                </a:solidFill>
              </a:rPr>
              <a:t>Interfaces </a:t>
            </a:r>
            <a:r>
              <a:rPr lang="en-US" dirty="0">
                <a:solidFill>
                  <a:schemeClr val="tx1"/>
                </a:solidFill>
              </a:rPr>
              <a:t>are needed to implement the needed </a:t>
            </a:r>
            <a:r>
              <a:rPr lang="en-US" dirty="0" smtClean="0">
                <a:solidFill>
                  <a:schemeClr val="tx1"/>
                </a:solidFill>
              </a:rPr>
              <a:t>functions…</a:t>
            </a:r>
            <a:endParaRPr lang="sv-SE" dirty="0">
              <a:solidFill>
                <a:schemeClr val="tx1"/>
              </a:solidFill>
            </a:endParaRPr>
          </a:p>
        </p:txBody>
      </p:sp>
      <p:sp>
        <p:nvSpPr>
          <p:cNvPr id="4" name="Footer Placeholder 3"/>
          <p:cNvSpPr>
            <a:spLocks noGrp="1"/>
          </p:cNvSpPr>
          <p:nvPr>
            <p:ph type="ftr" sz="quarter" idx="11"/>
          </p:nvPr>
        </p:nvSpPr>
        <p:spPr/>
        <p:txBody>
          <a:bodyPr/>
          <a:lstStyle/>
          <a:p>
            <a:r>
              <a:rPr lang="sv-SE" smtClean="0"/>
              <a:t>Szandra Kövecses, BCM CDR 2017-06-12</a:t>
            </a:r>
            <a:endParaRPr lang="sv-SE"/>
          </a:p>
        </p:txBody>
      </p:sp>
      <p:sp>
        <p:nvSpPr>
          <p:cNvPr id="5" name="Slide Number Placeholder 4"/>
          <p:cNvSpPr>
            <a:spLocks noGrp="1"/>
          </p:cNvSpPr>
          <p:nvPr>
            <p:ph type="sldNum" sz="quarter" idx="12"/>
          </p:nvPr>
        </p:nvSpPr>
        <p:spPr/>
        <p:txBody>
          <a:bodyPr/>
          <a:lstStyle/>
          <a:p>
            <a:fld id="{551115BC-487E-4422-894C-CB7CD3E79223}" type="slidenum">
              <a:rPr lang="sv-SE" smtClean="0"/>
              <a:t>18</a:t>
            </a:fld>
            <a:endParaRPr lang="sv-SE"/>
          </a:p>
        </p:txBody>
      </p:sp>
    </p:spTree>
    <p:extLst>
      <p:ext uri="{BB962C8B-B14F-4D97-AF65-F5344CB8AC3E}">
        <p14:creationId xmlns:p14="http://schemas.microsoft.com/office/powerpoint/2010/main" val="150463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solidFill>
                  <a:schemeClr val="tx1"/>
                </a:solidFill>
              </a:rPr>
              <a:t>BCM-BIS Interface</a:t>
            </a:r>
            <a:endParaRPr lang="sv-SE" sz="3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98152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
        <p:nvSpPr>
          <p:cNvPr id="9" name="Rectangle 8"/>
          <p:cNvSpPr/>
          <p:nvPr/>
        </p:nvSpPr>
        <p:spPr>
          <a:xfrm>
            <a:off x="755576" y="1595021"/>
            <a:ext cx="7560840" cy="3847207"/>
          </a:xfrm>
          <a:prstGeom prst="rect">
            <a:avLst/>
          </a:prstGeom>
        </p:spPr>
        <p:txBody>
          <a:bodyPr wrap="square">
            <a:spAutoFit/>
          </a:bodyPr>
          <a:lstStyle/>
          <a:p>
            <a:pPr marL="342900" indent="-342900">
              <a:buFont typeface="Arial"/>
              <a:buChar char="•"/>
            </a:pPr>
            <a:r>
              <a:rPr lang="en-US" sz="2400" dirty="0" smtClean="0"/>
              <a:t>MPS Purpose/BIS </a:t>
            </a:r>
            <a:r>
              <a:rPr lang="en-US" sz="2400" dirty="0" err="1" smtClean="0"/>
              <a:t>ConOps</a:t>
            </a:r>
            <a:endParaRPr lang="en-US" sz="2400" dirty="0" smtClean="0"/>
          </a:p>
          <a:p>
            <a:pPr lvl="1"/>
            <a:endParaRPr lang="en-US" sz="2400" dirty="0"/>
          </a:p>
          <a:p>
            <a:pPr marL="342900" indent="-342900">
              <a:buFont typeface="Arial"/>
              <a:buChar char="•"/>
            </a:pPr>
            <a:r>
              <a:rPr lang="en-US" sz="2400" dirty="0"/>
              <a:t>BCM-BIS Interface (Hardware/Electrical)</a:t>
            </a:r>
          </a:p>
          <a:p>
            <a:pPr marL="800100" lvl="1" indent="-342900">
              <a:buFont typeface="Arial"/>
              <a:buChar char="•"/>
            </a:pPr>
            <a:r>
              <a:rPr lang="en-US" sz="2000" dirty="0" smtClean="0"/>
              <a:t>Spec. of discrete link</a:t>
            </a:r>
          </a:p>
          <a:p>
            <a:pPr marL="800100" lvl="1" indent="-342900">
              <a:buFont typeface="Arial"/>
              <a:buChar char="•"/>
            </a:pPr>
            <a:r>
              <a:rPr lang="en-US" sz="2000" dirty="0" smtClean="0"/>
              <a:t>Spec. of serial link</a:t>
            </a:r>
          </a:p>
          <a:p>
            <a:pPr marL="342900" indent="-342900">
              <a:buFont typeface="Arial"/>
              <a:buChar char="•"/>
            </a:pPr>
            <a:endParaRPr lang="en-US" sz="2400" dirty="0"/>
          </a:p>
          <a:p>
            <a:pPr marL="342900" indent="-342900">
              <a:buFont typeface="Arial"/>
              <a:buChar char="•"/>
            </a:pPr>
            <a:r>
              <a:rPr lang="en-US" sz="2400" dirty="0"/>
              <a:t>Required BCM Functions</a:t>
            </a:r>
          </a:p>
          <a:p>
            <a:pPr lvl="1"/>
            <a:endParaRPr lang="en-US" sz="2000" dirty="0"/>
          </a:p>
          <a:p>
            <a:pPr marL="342900" indent="-342900">
              <a:buFont typeface="Arial"/>
              <a:buChar char="•"/>
            </a:pPr>
            <a:r>
              <a:rPr lang="en-US" sz="2400" dirty="0" smtClean="0"/>
              <a:t>Signal List</a:t>
            </a:r>
          </a:p>
          <a:p>
            <a:pPr marL="800100" lvl="1" indent="-342900">
              <a:buFont typeface="Arial"/>
              <a:buChar char="•"/>
            </a:pPr>
            <a:r>
              <a:rPr lang="en-US" sz="2000" dirty="0"/>
              <a:t>Suggestion</a:t>
            </a:r>
          </a:p>
          <a:p>
            <a:pPr marL="800100" lvl="1" indent="-342900">
              <a:buFont typeface="Arial"/>
              <a:buChar char="•"/>
            </a:pPr>
            <a:r>
              <a:rPr lang="en-US" sz="2000" dirty="0" smtClean="0"/>
              <a:t>Alternative signal sets</a:t>
            </a:r>
            <a:r>
              <a:rPr lang="en-US" sz="2000" dirty="0"/>
              <a:t>?</a:t>
            </a:r>
            <a:endParaRPr lang="en-US" sz="2000" dirty="0" smtClean="0"/>
          </a:p>
        </p:txBody>
      </p:sp>
      <p:sp>
        <p:nvSpPr>
          <p:cNvPr id="3" name="Footer Placeholder 2"/>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535400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Interface</a:t>
            </a:r>
            <a:endParaRPr lang="sv-SE" dirty="0"/>
          </a:p>
        </p:txBody>
      </p:sp>
      <p:sp>
        <p:nvSpPr>
          <p:cNvPr id="3" name="Content Placeholder 2"/>
          <p:cNvSpPr>
            <a:spLocks noGrp="1"/>
          </p:cNvSpPr>
          <p:nvPr>
            <p:ph idx="1"/>
          </p:nvPr>
        </p:nvSpPr>
        <p:spPr/>
        <p:txBody>
          <a:bodyPr/>
          <a:lstStyle/>
          <a:p>
            <a:r>
              <a:rPr lang="en-US" dirty="0" smtClean="0">
                <a:solidFill>
                  <a:schemeClr val="tx1"/>
                </a:solidFill>
              </a:rPr>
              <a:t>BIS will connect to each ACCT Processing Board (SIS8900 µRTM Transition Board) through the RJ45 connection</a:t>
            </a:r>
            <a:endParaRPr lang="en-US"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
        <p:nvSpPr>
          <p:cNvPr id="6" name="Content Placeholder 2"/>
          <p:cNvSpPr txBox="1">
            <a:spLocks/>
          </p:cNvSpPr>
          <p:nvPr/>
        </p:nvSpPr>
        <p:spPr>
          <a:xfrm>
            <a:off x="457200" y="2924944"/>
            <a:ext cx="3393703"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chemeClr val="tx1"/>
                </a:solidFill>
              </a:rPr>
              <a:t>4 In/out</a:t>
            </a:r>
          </a:p>
          <a:p>
            <a:r>
              <a:rPr lang="en-US" dirty="0" smtClean="0">
                <a:solidFill>
                  <a:schemeClr val="tx1"/>
                </a:solidFill>
              </a:rPr>
              <a:t>Can be discrete or serial</a:t>
            </a:r>
          </a:p>
          <a:p>
            <a:endParaRPr lang="sv-SE" dirty="0">
              <a:solidFill>
                <a:schemeClr val="tx1"/>
              </a:solidFill>
            </a:endParaRPr>
          </a:p>
        </p:txBody>
      </p:sp>
      <p:pic>
        <p:nvPicPr>
          <p:cNvPr id="7" name="Picture 6"/>
          <p:cNvPicPr>
            <a:picLocks noChangeAspect="1"/>
          </p:cNvPicPr>
          <p:nvPr/>
        </p:nvPicPr>
        <p:blipFill>
          <a:blip r:embed="rId2"/>
          <a:stretch>
            <a:fillRect/>
          </a:stretch>
        </p:blipFill>
        <p:spPr>
          <a:xfrm>
            <a:off x="5001994" y="2804441"/>
            <a:ext cx="2584813" cy="3436816"/>
          </a:xfrm>
          <a:prstGeom prst="rect">
            <a:avLst/>
          </a:prstGeom>
        </p:spPr>
      </p:pic>
      <p:sp>
        <p:nvSpPr>
          <p:cNvPr id="8" name="Rectangle 7"/>
          <p:cNvSpPr/>
          <p:nvPr/>
        </p:nvSpPr>
        <p:spPr>
          <a:xfrm>
            <a:off x="6294400" y="4365104"/>
            <a:ext cx="94189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1059985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Interface</a:t>
            </a:r>
            <a:endParaRPr lang="sv-SE" dirty="0"/>
          </a:p>
        </p:txBody>
      </p:sp>
      <p:sp>
        <p:nvSpPr>
          <p:cNvPr id="3" name="Content Placeholder 2"/>
          <p:cNvSpPr>
            <a:spLocks noGrp="1"/>
          </p:cNvSpPr>
          <p:nvPr>
            <p:ph idx="1"/>
          </p:nvPr>
        </p:nvSpPr>
        <p:spPr>
          <a:xfrm>
            <a:off x="457200" y="1600200"/>
            <a:ext cx="4330824" cy="4525963"/>
          </a:xfrm>
        </p:spPr>
        <p:txBody>
          <a:bodyPr/>
          <a:lstStyle/>
          <a:p>
            <a:r>
              <a:rPr lang="en-US" dirty="0" smtClean="0">
                <a:solidFill>
                  <a:schemeClr val="tx1"/>
                </a:solidFill>
              </a:rPr>
              <a:t>LVDS</a:t>
            </a:r>
          </a:p>
          <a:p>
            <a:r>
              <a:rPr lang="en-US" dirty="0" smtClean="0">
                <a:solidFill>
                  <a:schemeClr val="tx1"/>
                </a:solidFill>
              </a:rPr>
              <a:t>RS422</a:t>
            </a:r>
          </a:p>
          <a:p>
            <a:pPr lvl="1"/>
            <a:r>
              <a:rPr lang="en-US" dirty="0" smtClean="0">
                <a:solidFill>
                  <a:schemeClr val="tx1"/>
                </a:solidFill>
              </a:rPr>
              <a:t>Protocol: </a:t>
            </a:r>
            <a:r>
              <a:rPr lang="en-US" dirty="0">
                <a:solidFill>
                  <a:schemeClr val="tx1"/>
                </a:solidFill>
              </a:rPr>
              <a:t>telegram frame with total 16 bytes </a:t>
            </a:r>
            <a:endParaRPr lang="en-US" dirty="0" smtClean="0">
              <a:solidFill>
                <a:schemeClr val="tx1"/>
              </a:solidFill>
            </a:endParaRPr>
          </a:p>
          <a:p>
            <a:pPr lvl="1"/>
            <a:r>
              <a:rPr lang="en-US" dirty="0" err="1" smtClean="0">
                <a:solidFill>
                  <a:schemeClr val="tx1"/>
                </a:solidFill>
              </a:rPr>
              <a:t>Startbyte</a:t>
            </a:r>
            <a:endParaRPr lang="en-US" dirty="0" smtClean="0">
              <a:solidFill>
                <a:schemeClr val="tx1"/>
              </a:solidFill>
            </a:endParaRPr>
          </a:p>
          <a:p>
            <a:pPr lvl="1"/>
            <a:r>
              <a:rPr lang="en-US" dirty="0" err="1" smtClean="0">
                <a:solidFill>
                  <a:schemeClr val="tx1"/>
                </a:solidFill>
              </a:rPr>
              <a:t>Lifesign</a:t>
            </a:r>
            <a:endParaRPr lang="en-US" dirty="0" smtClean="0">
              <a:solidFill>
                <a:schemeClr val="tx1"/>
              </a:solidFill>
            </a:endParaRPr>
          </a:p>
          <a:p>
            <a:pPr lvl="1"/>
            <a:r>
              <a:rPr lang="en-US" dirty="0" smtClean="0">
                <a:solidFill>
                  <a:schemeClr val="tx1"/>
                </a:solidFill>
              </a:rPr>
              <a:t>Other information</a:t>
            </a:r>
          </a:p>
          <a:p>
            <a:pPr lvl="1"/>
            <a:r>
              <a:rPr lang="en-US" dirty="0" smtClean="0">
                <a:solidFill>
                  <a:schemeClr val="tx1"/>
                </a:solidFill>
              </a:rPr>
              <a:t>CRC Checksum</a:t>
            </a:r>
          </a:p>
          <a:p>
            <a:pPr lvl="1"/>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graphicFrame>
        <p:nvGraphicFramePr>
          <p:cNvPr id="5" name="Table 4"/>
          <p:cNvGraphicFramePr>
            <a:graphicFrameLocks noGrp="1"/>
          </p:cNvGraphicFramePr>
          <p:nvPr>
            <p:extLst>
              <p:ext uri="{D42A27DB-BD31-4B8C-83A1-F6EECF244321}">
                <p14:modId xmlns:p14="http://schemas.microsoft.com/office/powerpoint/2010/main" val="2686388934"/>
              </p:ext>
            </p:extLst>
          </p:nvPr>
        </p:nvGraphicFramePr>
        <p:xfrm>
          <a:off x="4788024" y="1633998"/>
          <a:ext cx="3672407" cy="4001492"/>
        </p:xfrm>
        <a:graphic>
          <a:graphicData uri="http://schemas.openxmlformats.org/drawingml/2006/table">
            <a:tbl>
              <a:tblPr firstRow="1" firstCol="1" bandRow="1">
                <a:tableStyleId>{5C22544A-7EE6-4342-B048-85BDC9FD1C3A}</a:tableStyleId>
              </a:tblPr>
              <a:tblGrid>
                <a:gridCol w="759808">
                  <a:extLst>
                    <a:ext uri="{9D8B030D-6E8A-4147-A177-3AD203B41FA5}">
                      <a16:colId xmlns:a16="http://schemas.microsoft.com/office/drawing/2014/main" val="505284616"/>
                    </a:ext>
                  </a:extLst>
                </a:gridCol>
                <a:gridCol w="886443">
                  <a:extLst>
                    <a:ext uri="{9D8B030D-6E8A-4147-A177-3AD203B41FA5}">
                      <a16:colId xmlns:a16="http://schemas.microsoft.com/office/drawing/2014/main" val="1465298331"/>
                    </a:ext>
                  </a:extLst>
                </a:gridCol>
                <a:gridCol w="2026156">
                  <a:extLst>
                    <a:ext uri="{9D8B030D-6E8A-4147-A177-3AD203B41FA5}">
                      <a16:colId xmlns:a16="http://schemas.microsoft.com/office/drawing/2014/main" val="3967503116"/>
                    </a:ext>
                  </a:extLst>
                </a:gridCol>
              </a:tblGrid>
              <a:tr h="227885">
                <a:tc>
                  <a:txBody>
                    <a:bodyPr/>
                    <a:lstStyle/>
                    <a:p>
                      <a:pPr algn="l">
                        <a:spcBef>
                          <a:spcPts val="300"/>
                        </a:spcBef>
                        <a:spcAft>
                          <a:spcPts val="300"/>
                        </a:spcAft>
                      </a:pPr>
                      <a:r>
                        <a:rPr lang="en-US" sz="1200" dirty="0">
                          <a:effectLst/>
                        </a:rPr>
                        <a:t>Pos.</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dirty="0">
                          <a:effectLst/>
                        </a:rPr>
                        <a:t>Size</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dirty="0">
                          <a:effectLst/>
                        </a:rPr>
                        <a:t>Variable</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581068"/>
                  </a:ext>
                </a:extLst>
              </a:tr>
              <a:tr h="227885">
                <a:tc>
                  <a:txBody>
                    <a:bodyPr/>
                    <a:lstStyle/>
                    <a:p>
                      <a:pPr algn="l">
                        <a:spcBef>
                          <a:spcPts val="300"/>
                        </a:spcBef>
                        <a:spcAft>
                          <a:spcPts val="300"/>
                        </a:spcAft>
                      </a:pPr>
                      <a:r>
                        <a:rPr lang="en-US" sz="1200">
                          <a:effectLst/>
                        </a:rPr>
                        <a:t>D0</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dirty="0" err="1">
                          <a:effectLst/>
                        </a:rPr>
                        <a:t>Startbyte</a:t>
                      </a:r>
                      <a:r>
                        <a:rPr lang="en-US" sz="1200" dirty="0">
                          <a:effectLst/>
                        </a:rPr>
                        <a:t> (0xAA)</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8711186"/>
                  </a:ext>
                </a:extLst>
              </a:tr>
              <a:tr h="227885">
                <a:tc>
                  <a:txBody>
                    <a:bodyPr/>
                    <a:lstStyle/>
                    <a:p>
                      <a:pPr algn="l">
                        <a:spcBef>
                          <a:spcPts val="300"/>
                        </a:spcBef>
                        <a:spcAft>
                          <a:spcPts val="300"/>
                        </a:spcAft>
                      </a:pPr>
                      <a:r>
                        <a:rPr lang="en-US" sz="1200" dirty="0">
                          <a:effectLst/>
                        </a:rPr>
                        <a:t>D1</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dirty="0">
                          <a:effectLst/>
                          <a:latin typeface="Tahoma" panose="020B0604030504040204" pitchFamily="34" charset="0"/>
                          <a:ea typeface="Calibri" panose="020F0502020204030204" pitchFamily="34" charset="0"/>
                          <a:cs typeface="Times New Roman" panose="02020603050405020304" pitchFamily="18" charset="0"/>
                        </a:rPr>
                        <a:t>ACCT </a:t>
                      </a:r>
                      <a:r>
                        <a:rPr lang="en-GB" sz="1100" dirty="0" err="1">
                          <a:effectLst/>
                          <a:latin typeface="Tahoma" panose="020B0604030504040204" pitchFamily="34" charset="0"/>
                          <a:ea typeface="Calibri" panose="020F0502020204030204" pitchFamily="34" charset="0"/>
                          <a:cs typeface="Times New Roman" panose="02020603050405020304" pitchFamily="18" charset="0"/>
                        </a:rPr>
                        <a:t>Lifesign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602331"/>
                  </a:ext>
                </a:extLst>
              </a:tr>
              <a:tr h="227885">
                <a:tc>
                  <a:txBody>
                    <a:bodyPr/>
                    <a:lstStyle/>
                    <a:p>
                      <a:pPr algn="l">
                        <a:spcBef>
                          <a:spcPts val="300"/>
                        </a:spcBef>
                        <a:spcAft>
                          <a:spcPts val="300"/>
                        </a:spcAft>
                      </a:pPr>
                      <a:r>
                        <a:rPr lang="en-US" sz="1200">
                          <a:effectLst/>
                        </a:rPr>
                        <a:t>D2</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Alarm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830990"/>
                  </a:ext>
                </a:extLst>
              </a:tr>
              <a:tr h="227885">
                <a:tc>
                  <a:txBody>
                    <a:bodyPr/>
                    <a:lstStyle/>
                    <a:p>
                      <a:pPr algn="l">
                        <a:spcBef>
                          <a:spcPts val="300"/>
                        </a:spcBef>
                        <a:spcAft>
                          <a:spcPts val="300"/>
                        </a:spcAft>
                      </a:pPr>
                      <a:r>
                        <a:rPr lang="en-US" sz="1200">
                          <a:effectLst/>
                        </a:rPr>
                        <a:t>D3</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Calibration (8 bits assigned to the 8 ACCTs)</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74394"/>
                  </a:ext>
                </a:extLst>
              </a:tr>
              <a:tr h="227885">
                <a:tc>
                  <a:txBody>
                    <a:bodyPr/>
                    <a:lstStyle/>
                    <a:p>
                      <a:pPr algn="l">
                        <a:spcBef>
                          <a:spcPts val="300"/>
                        </a:spcBef>
                        <a:spcAft>
                          <a:spcPts val="300"/>
                        </a:spcAft>
                      </a:pPr>
                      <a:r>
                        <a:rPr lang="en-US" sz="1200">
                          <a:effectLst/>
                        </a:rPr>
                        <a:t>D5</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Reserved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7060007"/>
                  </a:ext>
                </a:extLst>
              </a:tr>
              <a:tr h="227885">
                <a:tc>
                  <a:txBody>
                    <a:bodyPr/>
                    <a:lstStyle/>
                    <a:p>
                      <a:pPr algn="l">
                        <a:spcBef>
                          <a:spcPts val="300"/>
                        </a:spcBef>
                        <a:spcAft>
                          <a:spcPts val="300"/>
                        </a:spcAft>
                      </a:pPr>
                      <a:r>
                        <a:rPr lang="en-US" sz="1200">
                          <a:effectLst/>
                        </a:rPr>
                        <a:t>D6</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Beam Presence (8 bits assigned to the 8 ACCTs)</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138558"/>
                  </a:ext>
                </a:extLst>
              </a:tr>
              <a:tr h="227885">
                <a:tc>
                  <a:txBody>
                    <a:bodyPr/>
                    <a:lstStyle/>
                    <a:p>
                      <a:pPr algn="l">
                        <a:spcBef>
                          <a:spcPts val="300"/>
                        </a:spcBef>
                        <a:spcAft>
                          <a:spcPts val="300"/>
                        </a:spcAft>
                      </a:pPr>
                      <a:r>
                        <a:rPr lang="en-US" sz="1200">
                          <a:effectLst/>
                        </a:rPr>
                        <a:t>D7</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Reserved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6541998"/>
                  </a:ext>
                </a:extLst>
              </a:tr>
              <a:tr h="227885">
                <a:tc>
                  <a:txBody>
                    <a:bodyPr/>
                    <a:lstStyle/>
                    <a:p>
                      <a:pPr algn="l">
                        <a:spcBef>
                          <a:spcPts val="300"/>
                        </a:spcBef>
                        <a:spcAft>
                          <a:spcPts val="300"/>
                        </a:spcAft>
                      </a:pPr>
                      <a:r>
                        <a:rPr lang="en-US" sz="1200">
                          <a:effectLst/>
                        </a:rPr>
                        <a:t>D8</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Firmware version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717907"/>
                  </a:ext>
                </a:extLst>
              </a:tr>
              <a:tr h="227885">
                <a:tc>
                  <a:txBody>
                    <a:bodyPr/>
                    <a:lstStyle/>
                    <a:p>
                      <a:pPr algn="l">
                        <a:spcBef>
                          <a:spcPts val="300"/>
                        </a:spcBef>
                        <a:spcAft>
                          <a:spcPts val="300"/>
                        </a:spcAft>
                      </a:pPr>
                      <a:r>
                        <a:rPr lang="en-US" sz="1200">
                          <a:effectLst/>
                        </a:rPr>
                        <a:t>D9</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dirty="0" smtClean="0">
                          <a:effectLst/>
                          <a:latin typeface="Tahoma" panose="020B0604030504040204" pitchFamily="34" charset="0"/>
                          <a:ea typeface="Calibri" panose="020F0502020204030204" pitchFamily="34" charset="0"/>
                          <a:cs typeface="Times New Roman" panose="02020603050405020304" pitchFamily="18" charset="0"/>
                        </a:rPr>
                        <a:t>ACCT</a:t>
                      </a:r>
                      <a:r>
                        <a:rPr lang="en-GB" sz="1100" baseline="0"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100" dirty="0" smtClean="0">
                          <a:effectLst/>
                          <a:latin typeface="Tahoma" panose="020B0604030504040204" pitchFamily="34" charset="0"/>
                          <a:ea typeface="Calibri" panose="020F0502020204030204" pitchFamily="34" charset="0"/>
                          <a:cs typeface="Times New Roman" panose="02020603050405020304" pitchFamily="18" charset="0"/>
                        </a:rPr>
                        <a:t>Proton </a:t>
                      </a:r>
                      <a:r>
                        <a:rPr lang="en-GB" sz="1100" dirty="0">
                          <a:effectLst/>
                          <a:latin typeface="Tahoma" panose="020B0604030504040204" pitchFamily="34" charset="0"/>
                          <a:ea typeface="Calibri" panose="020F0502020204030204" pitchFamily="34" charset="0"/>
                          <a:cs typeface="Times New Roman" panose="02020603050405020304" pitchFamily="18" charset="0"/>
                        </a:rPr>
                        <a:t>Beam Destination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641311"/>
                  </a:ext>
                </a:extLst>
              </a:tr>
              <a:tr h="227885">
                <a:tc>
                  <a:txBody>
                    <a:bodyPr/>
                    <a:lstStyle/>
                    <a:p>
                      <a:pPr algn="l">
                        <a:spcBef>
                          <a:spcPts val="300"/>
                        </a:spcBef>
                        <a:spcAft>
                          <a:spcPts val="300"/>
                        </a:spcAft>
                      </a:pPr>
                      <a:r>
                        <a:rPr lang="en-US" sz="1200">
                          <a:effectLst/>
                        </a:rPr>
                        <a:t>D10</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Proton Beam Mode</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3845172"/>
                  </a:ext>
                </a:extLst>
              </a:tr>
              <a:tr h="227885">
                <a:tc>
                  <a:txBody>
                    <a:bodyPr/>
                    <a:lstStyle/>
                    <a:p>
                      <a:pPr algn="l">
                        <a:spcBef>
                          <a:spcPts val="300"/>
                        </a:spcBef>
                        <a:spcAft>
                          <a:spcPts val="300"/>
                        </a:spcAft>
                      </a:pPr>
                      <a:r>
                        <a:rPr lang="en-US" sz="1200">
                          <a:effectLst/>
                        </a:rPr>
                        <a:t>D11</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Reserved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039622"/>
                  </a:ext>
                </a:extLst>
              </a:tr>
              <a:tr h="227885">
                <a:tc>
                  <a:txBody>
                    <a:bodyPr/>
                    <a:lstStyle/>
                    <a:p>
                      <a:pPr algn="l">
                        <a:spcBef>
                          <a:spcPts val="300"/>
                        </a:spcBef>
                        <a:spcAft>
                          <a:spcPts val="300"/>
                        </a:spcAft>
                      </a:pPr>
                      <a:r>
                        <a:rPr lang="en-US" sz="1200">
                          <a:effectLst/>
                        </a:rPr>
                        <a:t>D12</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a:effectLst/>
                          <a:latin typeface="Tahoma" panose="020B0604030504040204" pitchFamily="34" charset="0"/>
                          <a:ea typeface="Calibri" panose="020F0502020204030204" pitchFamily="34" charset="0"/>
                          <a:cs typeface="Times New Roman" panose="02020603050405020304" pitchFamily="18" charset="0"/>
                        </a:rPr>
                        <a:t>ACCT Health</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324091"/>
                  </a:ext>
                </a:extLst>
              </a:tr>
              <a:tr h="227885">
                <a:tc>
                  <a:txBody>
                    <a:bodyPr/>
                    <a:lstStyle/>
                    <a:p>
                      <a:pPr algn="l">
                        <a:spcBef>
                          <a:spcPts val="300"/>
                        </a:spcBef>
                        <a:spcAft>
                          <a:spcPts val="300"/>
                        </a:spcAft>
                      </a:pPr>
                      <a:r>
                        <a:rPr lang="en-US" sz="1200">
                          <a:effectLst/>
                        </a:rPr>
                        <a:t>D13</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400"/>
                        </a:lnSpc>
                        <a:spcAft>
                          <a:spcPts val="300"/>
                        </a:spcAft>
                      </a:pPr>
                      <a:r>
                        <a:rPr lang="en-GB" sz="1100" dirty="0">
                          <a:effectLst/>
                          <a:latin typeface="Tahoma" panose="020B0604030504040204" pitchFamily="34" charset="0"/>
                          <a:ea typeface="Calibri" panose="020F0502020204030204" pitchFamily="34" charset="0"/>
                          <a:cs typeface="Times New Roman" panose="02020603050405020304" pitchFamily="18" charset="0"/>
                        </a:rPr>
                        <a:t>Reserved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4731498"/>
                  </a:ext>
                </a:extLst>
              </a:tr>
              <a:tr h="227885">
                <a:tc>
                  <a:txBody>
                    <a:bodyPr/>
                    <a:lstStyle/>
                    <a:p>
                      <a:pPr algn="l">
                        <a:spcBef>
                          <a:spcPts val="300"/>
                        </a:spcBef>
                        <a:spcAft>
                          <a:spcPts val="300"/>
                        </a:spcAft>
                      </a:pPr>
                      <a:r>
                        <a:rPr lang="en-US" sz="1200">
                          <a:effectLst/>
                        </a:rPr>
                        <a:t>D14</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a:effectLst/>
                        </a:rPr>
                        <a:t>Byte</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spcBef>
                          <a:spcPts val="300"/>
                        </a:spcBef>
                        <a:spcAft>
                          <a:spcPts val="300"/>
                        </a:spcAft>
                      </a:pPr>
                      <a:r>
                        <a:rPr lang="en-US" sz="1200" dirty="0">
                          <a:effectLst/>
                        </a:rPr>
                        <a:t>CRC </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830524"/>
                  </a:ext>
                </a:extLst>
              </a:tr>
              <a:tr h="227885">
                <a:tc>
                  <a:txBody>
                    <a:bodyPr/>
                    <a:lstStyle/>
                    <a:p>
                      <a:pPr algn="l">
                        <a:spcBef>
                          <a:spcPts val="300"/>
                        </a:spcBef>
                        <a:spcAft>
                          <a:spcPts val="300"/>
                        </a:spcAft>
                      </a:pPr>
                      <a:r>
                        <a:rPr lang="en-US" sz="1200">
                          <a:effectLst/>
                        </a:rPr>
                        <a:t>D15</a:t>
                      </a:r>
                      <a:endParaRPr lang="sv-SE"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US" sz="1200" dirty="0">
                          <a:effectLst/>
                        </a:rPr>
                        <a:t>Byte</a:t>
                      </a:r>
                      <a:endParaRPr lang="sv-SE"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sv-SE"/>
                    </a:p>
                  </a:txBody>
                  <a:tcPr/>
                </a:tc>
                <a:extLst>
                  <a:ext uri="{0D108BD9-81ED-4DB2-BD59-A6C34878D82A}">
                    <a16:rowId xmlns:a16="http://schemas.microsoft.com/office/drawing/2014/main" val="2564465477"/>
                  </a:ext>
                </a:extLst>
              </a:tr>
            </a:tbl>
          </a:graphicData>
        </a:graphic>
      </p:graphicFrame>
      <p:sp>
        <p:nvSpPr>
          <p:cNvPr id="6" name="Footer Placeholder 5"/>
          <p:cNvSpPr>
            <a:spLocks noGrp="1"/>
          </p:cNvSpPr>
          <p:nvPr>
            <p:ph type="ftr" sz="quarter" idx="11"/>
          </p:nvPr>
        </p:nvSpPr>
        <p:spPr/>
        <p:txBody>
          <a:bodyPr/>
          <a:lstStyle/>
          <a:p>
            <a:r>
              <a:rPr lang="sv-SE" smtClean="0"/>
              <a:t>Szandra Kövecses, BCM CDR 2017-06-12</a:t>
            </a:r>
            <a:endParaRPr lang="sv-SE"/>
          </a:p>
        </p:txBody>
      </p:sp>
      <p:sp>
        <p:nvSpPr>
          <p:cNvPr id="7" name="TextBox 6"/>
          <p:cNvSpPr txBox="1"/>
          <p:nvPr/>
        </p:nvSpPr>
        <p:spPr>
          <a:xfrm>
            <a:off x="5539461" y="5635490"/>
            <a:ext cx="2027478" cy="369332"/>
          </a:xfrm>
          <a:prstGeom prst="rect">
            <a:avLst/>
          </a:prstGeom>
          <a:noFill/>
        </p:spPr>
        <p:txBody>
          <a:bodyPr wrap="none" rtlCol="0">
            <a:spAutoFit/>
          </a:bodyPr>
          <a:lstStyle/>
          <a:p>
            <a:r>
              <a:rPr lang="en-US" dirty="0" smtClean="0"/>
              <a:t>Protocol suggestion</a:t>
            </a:r>
            <a:endParaRPr lang="sv-SE" dirty="0"/>
          </a:p>
        </p:txBody>
      </p:sp>
    </p:spTree>
    <p:extLst>
      <p:ext uri="{BB962C8B-B14F-4D97-AF65-F5344CB8AC3E}">
        <p14:creationId xmlns:p14="http://schemas.microsoft.com/office/powerpoint/2010/main" val="2661184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Interface - Signals</a:t>
            </a:r>
            <a:endParaRPr lang="sv-SE" dirty="0"/>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endParaRPr lang="en-US" dirty="0">
              <a:solidFill>
                <a:schemeClr val="tx1"/>
              </a:solidFill>
            </a:endParaRPr>
          </a:p>
          <a:p>
            <a:pPr marL="0" indent="0" algn="ctr">
              <a:buNone/>
            </a:pPr>
            <a:endParaRPr lang="en-US" dirty="0" smtClean="0">
              <a:solidFill>
                <a:schemeClr val="tx1"/>
              </a:solidFill>
            </a:endParaRPr>
          </a:p>
          <a:p>
            <a:pPr marL="0" indent="0" algn="ctr">
              <a:buNone/>
            </a:pPr>
            <a:r>
              <a:rPr lang="en-US" dirty="0" smtClean="0">
                <a:solidFill>
                  <a:schemeClr val="tx1"/>
                </a:solidFill>
              </a:rPr>
              <a:t>Hardware interface is defined but not yet the signals</a:t>
            </a:r>
            <a:endParaRPr lang="sv-SE" dirty="0">
              <a:solidFill>
                <a:schemeClr val="tx1"/>
              </a:solidFill>
            </a:endParaRPr>
          </a:p>
          <a:p>
            <a:pPr marL="0" indent="0" algn="ctr">
              <a:buNone/>
            </a:pPr>
            <a:endParaRPr lang="sv-SE" dirty="0"/>
          </a:p>
        </p:txBody>
      </p:sp>
      <p:sp>
        <p:nvSpPr>
          <p:cNvPr id="4" name="Footer Placeholder 3"/>
          <p:cNvSpPr>
            <a:spLocks noGrp="1"/>
          </p:cNvSpPr>
          <p:nvPr>
            <p:ph type="ftr" sz="quarter" idx="11"/>
          </p:nvPr>
        </p:nvSpPr>
        <p:spPr/>
        <p:txBody>
          <a:bodyPr/>
          <a:lstStyle/>
          <a:p>
            <a:r>
              <a:rPr lang="sv-SE" smtClean="0"/>
              <a:t>Szandra Kövecses, BCM CDR 2017-06-12</a:t>
            </a:r>
            <a:endParaRPr lang="sv-SE"/>
          </a:p>
        </p:txBody>
      </p:sp>
      <p:sp>
        <p:nvSpPr>
          <p:cNvPr id="5" name="Slide Number Placeholder 4"/>
          <p:cNvSpPr>
            <a:spLocks noGrp="1"/>
          </p:cNvSpPr>
          <p:nvPr>
            <p:ph type="sldNum" sz="quarter" idx="12"/>
          </p:nvPr>
        </p:nvSpPr>
        <p:spPr/>
        <p:txBody>
          <a:bodyPr/>
          <a:lstStyle/>
          <a:p>
            <a:fld id="{551115BC-487E-4422-894C-CB7CD3E79223}" type="slidenum">
              <a:rPr lang="sv-SE" smtClean="0"/>
              <a:t>22</a:t>
            </a:fld>
            <a:endParaRPr lang="sv-SE"/>
          </a:p>
        </p:txBody>
      </p:sp>
    </p:spTree>
    <p:extLst>
      <p:ext uri="{BB962C8B-B14F-4D97-AF65-F5344CB8AC3E}">
        <p14:creationId xmlns:p14="http://schemas.microsoft.com/office/powerpoint/2010/main" val="64896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solidFill>
                  <a:schemeClr val="tx1"/>
                </a:solidFill>
              </a:rPr>
              <a:t>Signal list</a:t>
            </a:r>
            <a:endParaRPr lang="sv-SE" sz="3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190259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information vs. number of signals</a:t>
            </a:r>
            <a:endParaRPr lang="sv-SE" dirty="0"/>
          </a:p>
        </p:txBody>
      </p:sp>
      <p:sp>
        <p:nvSpPr>
          <p:cNvPr id="3" name="Content Placeholder 2"/>
          <p:cNvSpPr>
            <a:spLocks noGrp="1"/>
          </p:cNvSpPr>
          <p:nvPr>
            <p:ph idx="1"/>
          </p:nvPr>
        </p:nvSpPr>
        <p:spPr/>
        <p:txBody>
          <a:bodyPr/>
          <a:lstStyle/>
          <a:p>
            <a:endParaRPr lang="en-US"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graphicFrame>
        <p:nvGraphicFramePr>
          <p:cNvPr id="5" name="Table 4"/>
          <p:cNvGraphicFramePr>
            <a:graphicFrameLocks noGrp="1"/>
          </p:cNvGraphicFramePr>
          <p:nvPr>
            <p:extLst>
              <p:ext uri="{D42A27DB-BD31-4B8C-83A1-F6EECF244321}">
                <p14:modId xmlns:p14="http://schemas.microsoft.com/office/powerpoint/2010/main" val="3087694493"/>
              </p:ext>
            </p:extLst>
          </p:nvPr>
        </p:nvGraphicFramePr>
        <p:xfrm>
          <a:off x="3429897" y="2708920"/>
          <a:ext cx="2284205" cy="3022600"/>
        </p:xfrm>
        <a:graphic>
          <a:graphicData uri="http://schemas.openxmlformats.org/drawingml/2006/table">
            <a:tbl>
              <a:tblPr firstRow="1" bandRow="1">
                <a:tableStyleId>{5C22544A-7EE6-4342-B048-85BDC9FD1C3A}</a:tableStyleId>
              </a:tblPr>
              <a:tblGrid>
                <a:gridCol w="2284205">
                  <a:extLst>
                    <a:ext uri="{9D8B030D-6E8A-4147-A177-3AD203B41FA5}">
                      <a16:colId xmlns:a16="http://schemas.microsoft.com/office/drawing/2014/main" val="4236636929"/>
                    </a:ext>
                  </a:extLst>
                </a:gridCol>
              </a:tblGrid>
              <a:tr h="370840">
                <a:tc>
                  <a:txBody>
                    <a:bodyPr/>
                    <a:lstStyle/>
                    <a:p>
                      <a:pPr marL="0" lvl="0" algn="l" defTabSz="914400" rtl="0" eaLnBrk="1" latinLnBrk="0" hangingPunct="1"/>
                      <a:r>
                        <a:rPr lang="en-US" sz="1200" b="1" kern="1200" dirty="0" smtClean="0">
                          <a:solidFill>
                            <a:schemeClr val="lt1"/>
                          </a:solidFill>
                          <a:latin typeface="+mn-lt"/>
                          <a:ea typeface="+mn-ea"/>
                          <a:cs typeface="+mn-cs"/>
                        </a:rPr>
                        <a:t>Implemented Functions</a:t>
                      </a:r>
                      <a:endParaRPr lang="sv-SE" sz="1200" b="1" kern="1200" dirty="0">
                        <a:solidFill>
                          <a:schemeClr val="lt1"/>
                        </a:solidFill>
                        <a:latin typeface="+mn-lt"/>
                        <a:ea typeface="+mn-ea"/>
                        <a:cs typeface="+mn-cs"/>
                      </a:endParaRPr>
                    </a:p>
                  </a:txBody>
                  <a:tcPr/>
                </a:tc>
                <a:extLst>
                  <a:ext uri="{0D108BD9-81ED-4DB2-BD59-A6C34878D82A}">
                    <a16:rowId xmlns:a16="http://schemas.microsoft.com/office/drawing/2014/main" val="2245290108"/>
                  </a:ext>
                </a:extLst>
              </a:tr>
              <a:tr h="370840">
                <a:tc>
                  <a:txBody>
                    <a:bodyPr/>
                    <a:lstStyle/>
                    <a:p>
                      <a:r>
                        <a:rPr lang="en-US" sz="1200" dirty="0" smtClean="0"/>
                        <a:t>Alarm (Beam Charge, Beam Loss)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Board</a:t>
                      </a:r>
                      <a:endParaRPr lang="sv-SE" sz="1200" dirty="0" smtClean="0"/>
                    </a:p>
                  </a:txBody>
                  <a:tcPr/>
                </a:tc>
                <a:extLst>
                  <a:ext uri="{0D108BD9-81ED-4DB2-BD59-A6C34878D82A}">
                    <a16:rowId xmlns:a16="http://schemas.microsoft.com/office/drawing/2014/main" val="493309313"/>
                  </a:ext>
                </a:extLst>
              </a:tr>
              <a:tr h="370840">
                <a:tc>
                  <a:txBody>
                    <a:bodyPr/>
                    <a:lstStyle/>
                    <a:p>
                      <a:r>
                        <a:rPr lang="en-US" sz="1200" dirty="0" smtClean="0"/>
                        <a:t>BCM Internal Health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Board</a:t>
                      </a:r>
                      <a:endParaRPr lang="sv-SE" sz="1200" dirty="0" smtClean="0"/>
                    </a:p>
                  </a:txBody>
                  <a:tcPr/>
                </a:tc>
                <a:extLst>
                  <a:ext uri="{0D108BD9-81ED-4DB2-BD59-A6C34878D82A}">
                    <a16:rowId xmlns:a16="http://schemas.microsoft.com/office/drawing/2014/main" val="1916354609"/>
                  </a:ext>
                </a:extLst>
              </a:tr>
              <a:tr h="370840">
                <a:tc>
                  <a:txBody>
                    <a:bodyPr/>
                    <a:lstStyle/>
                    <a:p>
                      <a:r>
                        <a:rPr lang="en-US" sz="1200" dirty="0" smtClean="0"/>
                        <a:t>Beam Presence</a:t>
                      </a:r>
                    </a:p>
                    <a:p>
                      <a:pPr lvl="1"/>
                      <a:r>
                        <a:rPr lang="en-US" sz="1200" dirty="0" smtClean="0"/>
                        <a:t>BCM1</a:t>
                      </a:r>
                    </a:p>
                    <a:p>
                      <a:pPr lvl="1"/>
                      <a:r>
                        <a:rPr lang="en-US" sz="1200" dirty="0" smtClean="0"/>
                        <a:t>…</a:t>
                      </a:r>
                    </a:p>
                    <a:p>
                      <a:pPr lvl="1"/>
                      <a:r>
                        <a:rPr lang="en-US" sz="1200" dirty="0" smtClean="0"/>
                        <a:t>BCM8</a:t>
                      </a:r>
                      <a:endParaRPr lang="sv-SE" sz="1200" dirty="0"/>
                    </a:p>
                  </a:txBody>
                  <a:tcPr/>
                </a:tc>
                <a:extLst>
                  <a:ext uri="{0D108BD9-81ED-4DB2-BD59-A6C34878D82A}">
                    <a16:rowId xmlns:a16="http://schemas.microsoft.com/office/drawing/2014/main" val="591367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Proton Beam Mode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Board</a:t>
                      </a:r>
                      <a:endParaRPr lang="sv-SE" sz="1200" dirty="0" smtClean="0"/>
                    </a:p>
                  </a:txBody>
                  <a:tcPr/>
                </a:tc>
                <a:extLst>
                  <a:ext uri="{0D108BD9-81ED-4DB2-BD59-A6C34878D82A}">
                    <a16:rowId xmlns:a16="http://schemas.microsoft.com/office/drawing/2014/main" val="3813607536"/>
                  </a:ext>
                </a:extLst>
              </a:tr>
              <a:tr h="370840">
                <a:tc>
                  <a:txBody>
                    <a:bodyPr/>
                    <a:lstStyle/>
                    <a:p>
                      <a:r>
                        <a:rPr lang="en-US" sz="1200" dirty="0" smtClean="0"/>
                        <a:t>Proton Beam Destination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Board</a:t>
                      </a:r>
                      <a:endParaRPr lang="sv-SE" sz="1200" dirty="0" smtClean="0"/>
                    </a:p>
                  </a:txBody>
                  <a:tcPr/>
                </a:tc>
                <a:extLst>
                  <a:ext uri="{0D108BD9-81ED-4DB2-BD59-A6C34878D82A}">
                    <a16:rowId xmlns:a16="http://schemas.microsoft.com/office/drawing/2014/main" val="4048998844"/>
                  </a:ext>
                </a:extLst>
              </a:tr>
            </a:tbl>
          </a:graphicData>
        </a:graphic>
      </p:graphicFrame>
      <p:sp>
        <p:nvSpPr>
          <p:cNvPr id="6" name="Footer Placeholder 5"/>
          <p:cNvSpPr>
            <a:spLocks noGrp="1"/>
          </p:cNvSpPr>
          <p:nvPr>
            <p:ph type="ftr" sz="quarter" idx="11"/>
          </p:nvPr>
        </p:nvSpPr>
        <p:spPr/>
        <p:txBody>
          <a:bodyPr/>
          <a:lstStyle/>
          <a:p>
            <a:r>
              <a:rPr lang="sv-SE" smtClean="0"/>
              <a:t>Szandra Kövecses, BCM CDR 2017-06-12</a:t>
            </a:r>
            <a:endParaRPr lang="sv-SE"/>
          </a:p>
        </p:txBody>
      </p:sp>
      <p:graphicFrame>
        <p:nvGraphicFramePr>
          <p:cNvPr id="7" name="Content Placeholder 5"/>
          <p:cNvGraphicFramePr>
            <a:graphicFrameLocks/>
          </p:cNvGraphicFramePr>
          <p:nvPr>
            <p:extLst>
              <p:ext uri="{D42A27DB-BD31-4B8C-83A1-F6EECF244321}">
                <p14:modId xmlns:p14="http://schemas.microsoft.com/office/powerpoint/2010/main" val="1540938763"/>
              </p:ext>
            </p:extLst>
          </p:nvPr>
        </p:nvGraphicFramePr>
        <p:xfrm>
          <a:off x="402124" y="1478915"/>
          <a:ext cx="2339280" cy="5212080"/>
        </p:xfrm>
        <a:graphic>
          <a:graphicData uri="http://schemas.openxmlformats.org/drawingml/2006/table">
            <a:tbl>
              <a:tblPr firstRow="1" bandRow="1">
                <a:tableStyleId>{5C22544A-7EE6-4342-B048-85BDC9FD1C3A}</a:tableStyleId>
              </a:tblPr>
              <a:tblGrid>
                <a:gridCol w="2339280">
                  <a:extLst>
                    <a:ext uri="{9D8B030D-6E8A-4147-A177-3AD203B41FA5}">
                      <a16:colId xmlns:a16="http://schemas.microsoft.com/office/drawing/2014/main" val="4215963201"/>
                    </a:ext>
                  </a:extLst>
                </a:gridCol>
              </a:tblGrid>
              <a:tr h="126216">
                <a:tc>
                  <a:txBody>
                    <a:bodyPr/>
                    <a:lstStyle/>
                    <a:p>
                      <a:r>
                        <a:rPr lang="en-US" sz="1200" dirty="0" smtClean="0"/>
                        <a:t>Required</a:t>
                      </a:r>
                      <a:r>
                        <a:rPr lang="en-US" sz="1200" baseline="0" dirty="0" smtClean="0"/>
                        <a:t> Functions</a:t>
                      </a:r>
                      <a:endParaRPr lang="sv-SE" sz="1200" dirty="0"/>
                    </a:p>
                  </a:txBody>
                  <a:tcPr/>
                </a:tc>
                <a:extLst>
                  <a:ext uri="{0D108BD9-81ED-4DB2-BD59-A6C34878D82A}">
                    <a16:rowId xmlns:a16="http://schemas.microsoft.com/office/drawing/2014/main" val="1131429746"/>
                  </a:ext>
                </a:extLst>
              </a:tr>
              <a:tr h="370840">
                <a:tc>
                  <a:txBody>
                    <a:bodyPr/>
                    <a:lstStyle/>
                    <a:p>
                      <a:pPr lvl="0"/>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 </a:t>
                      </a:r>
                      <a:r>
                        <a:rPr lang="sv-SE" sz="1200" kern="1200" dirty="0" err="1" smtClean="0">
                          <a:solidFill>
                            <a:schemeClr val="tx1"/>
                          </a:solidFill>
                          <a:effectLst/>
                          <a:latin typeface="+mn-lt"/>
                          <a:ea typeface="+mn-ea"/>
                          <a:cs typeface="+mn-cs"/>
                        </a:rPr>
                        <a:t>Detection</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313810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Charge </a:t>
                      </a:r>
                      <a:r>
                        <a:rPr lang="sv-SE" sz="1200" kern="1200" dirty="0" err="1" smtClean="0">
                          <a:solidFill>
                            <a:schemeClr val="tx1"/>
                          </a:solidFill>
                          <a:effectLst/>
                          <a:latin typeface="+mn-lt"/>
                          <a:ea typeface="+mn-ea"/>
                          <a:cs typeface="+mn-cs"/>
                        </a:rPr>
                        <a:t>Measurement</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BCM1</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3839533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 </a:t>
                      </a:r>
                      <a:r>
                        <a:rPr lang="sv-SE" sz="1200" kern="1200" dirty="0" err="1" smtClean="0">
                          <a:solidFill>
                            <a:schemeClr val="tx1"/>
                          </a:solidFill>
                          <a:effectLst/>
                          <a:latin typeface="+mn-lt"/>
                          <a:ea typeface="+mn-ea"/>
                          <a:cs typeface="+mn-cs"/>
                        </a:rPr>
                        <a:t>Internal</a:t>
                      </a:r>
                      <a:r>
                        <a:rPr lang="sv-SE" sz="1200" kern="1200" dirty="0" smtClean="0">
                          <a:solidFill>
                            <a:schemeClr val="tx1"/>
                          </a:solidFill>
                          <a:effectLst/>
                          <a:latin typeface="+mn-lt"/>
                          <a:ea typeface="+mn-ea"/>
                          <a:cs typeface="+mn-cs"/>
                        </a:rPr>
                        <a:t> Health information</a:t>
                      </a:r>
                      <a:endParaRPr lang="sv-SE"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18369299"/>
                  </a:ext>
                </a:extLst>
              </a:tr>
              <a:tr h="370840">
                <a:tc>
                  <a:txBody>
                    <a:bodyPr/>
                    <a:lstStyle/>
                    <a:p>
                      <a:pPr lvl="0"/>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Detection</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BCM1</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3426216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BCM </a:t>
                      </a:r>
                      <a:r>
                        <a:rPr lang="sv-SE" sz="1200" kern="1200" dirty="0" smtClean="0">
                          <a:solidFill>
                            <a:schemeClr val="tx1"/>
                          </a:solidFill>
                          <a:effectLst/>
                          <a:latin typeface="+mn-lt"/>
                          <a:ea typeface="+mn-ea"/>
                          <a:cs typeface="+mn-cs"/>
                        </a:rPr>
                        <a:t>Proton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Mode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8688236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BCM </a:t>
                      </a:r>
                      <a:r>
                        <a:rPr lang="sv-SE" sz="1200" kern="1200" dirty="0" smtClean="0">
                          <a:solidFill>
                            <a:schemeClr val="tx1"/>
                          </a:solidFill>
                          <a:effectLst/>
                          <a:latin typeface="+mn-lt"/>
                          <a:ea typeface="+mn-ea"/>
                          <a:cs typeface="+mn-cs"/>
                        </a:rPr>
                        <a:t>Proton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Destination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BCM1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BCM8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1177447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04019169"/>
              </p:ext>
            </p:extLst>
          </p:nvPr>
        </p:nvGraphicFramePr>
        <p:xfrm>
          <a:off x="6402595" y="3293120"/>
          <a:ext cx="2284205" cy="2026920"/>
        </p:xfrm>
        <a:graphic>
          <a:graphicData uri="http://schemas.openxmlformats.org/drawingml/2006/table">
            <a:tbl>
              <a:tblPr firstRow="1" bandRow="1">
                <a:tableStyleId>{5C22544A-7EE6-4342-B048-85BDC9FD1C3A}</a:tableStyleId>
              </a:tblPr>
              <a:tblGrid>
                <a:gridCol w="2284205">
                  <a:extLst>
                    <a:ext uri="{9D8B030D-6E8A-4147-A177-3AD203B41FA5}">
                      <a16:colId xmlns:a16="http://schemas.microsoft.com/office/drawing/2014/main" val="4236636929"/>
                    </a:ext>
                  </a:extLst>
                </a:gridCol>
              </a:tblGrid>
              <a:tr h="370840">
                <a:tc>
                  <a:txBody>
                    <a:bodyPr/>
                    <a:lstStyle/>
                    <a:p>
                      <a:pPr marL="0" lvl="0" algn="l" defTabSz="914400" rtl="0" eaLnBrk="1" latinLnBrk="0" hangingPunct="1"/>
                      <a:r>
                        <a:rPr lang="en-US" sz="1200" b="1" kern="1200" dirty="0" smtClean="0">
                          <a:solidFill>
                            <a:schemeClr val="lt1"/>
                          </a:solidFill>
                          <a:latin typeface="+mn-lt"/>
                          <a:ea typeface="+mn-ea"/>
                          <a:cs typeface="+mn-cs"/>
                        </a:rPr>
                        <a:t>Interface - Available</a:t>
                      </a:r>
                      <a:r>
                        <a:rPr lang="en-US" sz="1200" b="1" kern="1200" baseline="0" dirty="0" smtClean="0">
                          <a:solidFill>
                            <a:schemeClr val="lt1"/>
                          </a:solidFill>
                          <a:latin typeface="+mn-lt"/>
                          <a:ea typeface="+mn-ea"/>
                          <a:cs typeface="+mn-cs"/>
                        </a:rPr>
                        <a:t> signals</a:t>
                      </a:r>
                      <a:endParaRPr lang="sv-SE" sz="1200" b="1" kern="1200" dirty="0">
                        <a:solidFill>
                          <a:schemeClr val="lt1"/>
                        </a:solidFill>
                        <a:latin typeface="+mn-lt"/>
                        <a:ea typeface="+mn-ea"/>
                        <a:cs typeface="+mn-cs"/>
                      </a:endParaRPr>
                    </a:p>
                  </a:txBody>
                  <a:tcPr/>
                </a:tc>
                <a:extLst>
                  <a:ext uri="{0D108BD9-81ED-4DB2-BD59-A6C34878D82A}">
                    <a16:rowId xmlns:a16="http://schemas.microsoft.com/office/drawing/2014/main" val="2245290108"/>
                  </a:ext>
                </a:extLst>
              </a:tr>
              <a:tr h="370840">
                <a:tc>
                  <a:txBody>
                    <a:bodyPr/>
                    <a:lstStyle/>
                    <a:p>
                      <a:r>
                        <a:rPr lang="en-US" sz="1200" dirty="0" smtClean="0"/>
                        <a:t>Alarm_1</a:t>
                      </a:r>
                      <a:endParaRPr lang="sv-SE" sz="1200" dirty="0" smtClean="0"/>
                    </a:p>
                  </a:txBody>
                  <a:tcPr/>
                </a:tc>
                <a:extLst>
                  <a:ext uri="{0D108BD9-81ED-4DB2-BD59-A6C34878D82A}">
                    <a16:rowId xmlns:a16="http://schemas.microsoft.com/office/drawing/2014/main" val="493309313"/>
                  </a:ext>
                </a:extLst>
              </a:tr>
              <a:tr h="370840">
                <a:tc>
                  <a:txBody>
                    <a:bodyPr/>
                    <a:lstStyle/>
                    <a:p>
                      <a:r>
                        <a:rPr lang="en-US" sz="1200" dirty="0" smtClean="0"/>
                        <a:t>Alarm_2</a:t>
                      </a:r>
                      <a:endParaRPr lang="sv-SE" sz="1200" dirty="0"/>
                    </a:p>
                  </a:txBody>
                  <a:tcPr/>
                </a:tc>
                <a:extLst>
                  <a:ext uri="{0D108BD9-81ED-4DB2-BD59-A6C34878D82A}">
                    <a16:rowId xmlns:a16="http://schemas.microsoft.com/office/drawing/2014/main" val="591367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Beam Presence (serial transmission for the 8 ACCTs) </a:t>
                      </a:r>
                      <a:endParaRPr lang="sv-SE" sz="1200" dirty="0" smtClean="0"/>
                    </a:p>
                  </a:txBody>
                  <a:tcPr/>
                </a:tc>
                <a:extLst>
                  <a:ext uri="{0D108BD9-81ED-4DB2-BD59-A6C34878D82A}">
                    <a16:rowId xmlns:a16="http://schemas.microsoft.com/office/drawing/2014/main" val="3813607536"/>
                  </a:ext>
                </a:extLst>
              </a:tr>
              <a:tr h="370840">
                <a:tc>
                  <a:txBody>
                    <a:bodyPr/>
                    <a:lstStyle/>
                    <a:p>
                      <a:r>
                        <a:rPr lang="en-US" sz="1200" dirty="0" smtClean="0">
                          <a:solidFill>
                            <a:schemeClr val="tx1"/>
                          </a:solidFill>
                        </a:rPr>
                        <a:t>ACCT Serial Datalink (redundant alarms and other information) </a:t>
                      </a:r>
                      <a:endParaRPr lang="sv-SE" sz="1200" dirty="0" smtClean="0"/>
                    </a:p>
                  </a:txBody>
                  <a:tcPr/>
                </a:tc>
                <a:extLst>
                  <a:ext uri="{0D108BD9-81ED-4DB2-BD59-A6C34878D82A}">
                    <a16:rowId xmlns:a16="http://schemas.microsoft.com/office/drawing/2014/main" val="4048998844"/>
                  </a:ext>
                </a:extLst>
              </a:tr>
            </a:tbl>
          </a:graphicData>
        </a:graphic>
      </p:graphicFrame>
      <p:cxnSp>
        <p:nvCxnSpPr>
          <p:cNvPr id="38" name="Straight Arrow Connector 37"/>
          <p:cNvCxnSpPr/>
          <p:nvPr/>
        </p:nvCxnSpPr>
        <p:spPr>
          <a:xfrm>
            <a:off x="5714102" y="3293120"/>
            <a:ext cx="688493" cy="56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8" idx="1"/>
          </p:cNvCxnSpPr>
          <p:nvPr/>
        </p:nvCxnSpPr>
        <p:spPr>
          <a:xfrm>
            <a:off x="5714102" y="3293120"/>
            <a:ext cx="688493" cy="10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714100" y="4445248"/>
            <a:ext cx="688495" cy="21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27636" y="3029477"/>
            <a:ext cx="702260" cy="327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727636" y="2132966"/>
            <a:ext cx="702260" cy="116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727636" y="3775841"/>
            <a:ext cx="702260" cy="2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734520" y="4484937"/>
            <a:ext cx="707866" cy="256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722030" y="5013176"/>
            <a:ext cx="720356" cy="521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722030" y="5500959"/>
            <a:ext cx="707866" cy="85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29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suggestion</a:t>
            </a:r>
            <a:endParaRPr lang="sv-SE" dirty="0"/>
          </a:p>
        </p:txBody>
      </p:sp>
      <p:sp>
        <p:nvSpPr>
          <p:cNvPr id="3" name="Content Placeholder 2"/>
          <p:cNvSpPr>
            <a:spLocks noGrp="1"/>
          </p:cNvSpPr>
          <p:nvPr>
            <p:ph idx="1"/>
          </p:nvPr>
        </p:nvSpPr>
        <p:spPr/>
        <p:txBody>
          <a:bodyPr>
            <a:normAutofit/>
          </a:bodyPr>
          <a:lstStyle/>
          <a:p>
            <a:r>
              <a:rPr lang="en-US" dirty="0" smtClean="0">
                <a:solidFill>
                  <a:schemeClr val="tx1"/>
                </a:solidFill>
              </a:rPr>
              <a:t>2 discrete links</a:t>
            </a:r>
          </a:p>
          <a:p>
            <a:pPr lvl="1"/>
            <a:r>
              <a:rPr lang="en-US" dirty="0" smtClean="0">
                <a:solidFill>
                  <a:schemeClr val="tx1"/>
                </a:solidFill>
              </a:rPr>
              <a:t>ACCT </a:t>
            </a:r>
            <a:r>
              <a:rPr lang="en-US" dirty="0">
                <a:solidFill>
                  <a:schemeClr val="tx1"/>
                </a:solidFill>
              </a:rPr>
              <a:t>Alarm_1</a:t>
            </a:r>
            <a:endParaRPr lang="sv-SE" dirty="0">
              <a:solidFill>
                <a:schemeClr val="tx1"/>
              </a:solidFill>
            </a:endParaRPr>
          </a:p>
          <a:p>
            <a:pPr lvl="1"/>
            <a:r>
              <a:rPr lang="en-US" dirty="0" smtClean="0">
                <a:solidFill>
                  <a:schemeClr val="tx1"/>
                </a:solidFill>
              </a:rPr>
              <a:t>ACCT Alarm_2</a:t>
            </a:r>
          </a:p>
          <a:p>
            <a:pPr lvl="1"/>
            <a:endParaRPr lang="sv-SE" dirty="0">
              <a:solidFill>
                <a:schemeClr val="tx1"/>
              </a:solidFill>
            </a:endParaRPr>
          </a:p>
          <a:p>
            <a:r>
              <a:rPr lang="en-US" dirty="0" smtClean="0">
                <a:solidFill>
                  <a:schemeClr val="tx1"/>
                </a:solidFill>
              </a:rPr>
              <a:t>2 serial RS422 links</a:t>
            </a:r>
          </a:p>
          <a:p>
            <a:pPr lvl="1"/>
            <a:r>
              <a:rPr lang="en-US" dirty="0" smtClean="0">
                <a:solidFill>
                  <a:schemeClr val="tx1"/>
                </a:solidFill>
              </a:rPr>
              <a:t>ACCT </a:t>
            </a:r>
            <a:r>
              <a:rPr lang="en-US" dirty="0">
                <a:solidFill>
                  <a:schemeClr val="tx1"/>
                </a:solidFill>
              </a:rPr>
              <a:t>Beam </a:t>
            </a:r>
            <a:r>
              <a:rPr lang="en-US" dirty="0" smtClean="0">
                <a:solidFill>
                  <a:schemeClr val="tx1"/>
                </a:solidFill>
              </a:rPr>
              <a:t>Presence (serial </a:t>
            </a:r>
            <a:r>
              <a:rPr lang="en-US" dirty="0">
                <a:solidFill>
                  <a:schemeClr val="tx1"/>
                </a:solidFill>
              </a:rPr>
              <a:t>transmission for the 8 ACCTs) (1 byte)</a:t>
            </a:r>
            <a:endParaRPr lang="sv-SE" dirty="0">
              <a:solidFill>
                <a:schemeClr val="tx1"/>
              </a:solidFill>
            </a:endParaRPr>
          </a:p>
          <a:p>
            <a:pPr lvl="1"/>
            <a:r>
              <a:rPr lang="en-US" dirty="0" smtClean="0">
                <a:solidFill>
                  <a:schemeClr val="tx1"/>
                </a:solidFill>
              </a:rPr>
              <a:t>ACCT </a:t>
            </a:r>
            <a:r>
              <a:rPr lang="en-US" dirty="0">
                <a:solidFill>
                  <a:schemeClr val="tx1"/>
                </a:solidFill>
              </a:rPr>
              <a:t>Serial Datalink (redundant alarms and other information) (16 </a:t>
            </a:r>
            <a:r>
              <a:rPr lang="en-US" dirty="0" smtClean="0">
                <a:solidFill>
                  <a:schemeClr val="tx1"/>
                </a:solidFill>
              </a:rPr>
              <a:t>bytes)</a:t>
            </a:r>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3316073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suggestion</a:t>
            </a:r>
            <a:endParaRPr lang="sv-SE" dirty="0"/>
          </a:p>
        </p:txBody>
      </p:sp>
      <p:sp>
        <p:nvSpPr>
          <p:cNvPr id="3" name="Content Placeholder 2"/>
          <p:cNvSpPr>
            <a:spLocks noGrp="1"/>
          </p:cNvSpPr>
          <p:nvPr>
            <p:ph idx="1"/>
          </p:nvPr>
        </p:nvSpPr>
        <p:spPr/>
        <p:txBody>
          <a:bodyPr>
            <a:normAutofit/>
          </a:bodyPr>
          <a:lstStyle/>
          <a:p>
            <a:r>
              <a:rPr lang="en-US" dirty="0" smtClean="0">
                <a:solidFill>
                  <a:schemeClr val="tx1"/>
                </a:solidFill>
              </a:rPr>
              <a:t>3 discrete links</a:t>
            </a:r>
          </a:p>
          <a:p>
            <a:pPr lvl="1"/>
            <a:r>
              <a:rPr lang="en-US" dirty="0" smtClean="0">
                <a:solidFill>
                  <a:schemeClr val="tx1"/>
                </a:solidFill>
              </a:rPr>
              <a:t>ACCT Alarm_1</a:t>
            </a:r>
          </a:p>
          <a:p>
            <a:pPr lvl="1"/>
            <a:r>
              <a:rPr lang="en-US" dirty="0">
                <a:solidFill>
                  <a:schemeClr val="tx1"/>
                </a:solidFill>
              </a:rPr>
              <a:t>ACCT Alarm_2</a:t>
            </a:r>
            <a:endParaRPr lang="en-US" dirty="0" smtClean="0">
              <a:solidFill>
                <a:schemeClr val="tx1"/>
              </a:solidFill>
            </a:endParaRPr>
          </a:p>
          <a:p>
            <a:pPr lvl="1"/>
            <a:r>
              <a:rPr lang="en-US" b="1" dirty="0">
                <a:solidFill>
                  <a:schemeClr val="tx1"/>
                </a:solidFill>
              </a:rPr>
              <a:t>ACCT </a:t>
            </a:r>
            <a:r>
              <a:rPr lang="en-US" b="1" dirty="0" smtClean="0">
                <a:solidFill>
                  <a:schemeClr val="tx1"/>
                </a:solidFill>
              </a:rPr>
              <a:t>Beam Presence (1</a:t>
            </a:r>
            <a:r>
              <a:rPr lang="en-US" b="1" baseline="30000" dirty="0" smtClean="0">
                <a:solidFill>
                  <a:schemeClr val="tx1"/>
                </a:solidFill>
              </a:rPr>
              <a:t>st</a:t>
            </a:r>
            <a:r>
              <a:rPr lang="en-US" b="1" dirty="0" smtClean="0">
                <a:solidFill>
                  <a:schemeClr val="tx1"/>
                </a:solidFill>
              </a:rPr>
              <a:t> ACCT of the Board)</a:t>
            </a:r>
          </a:p>
          <a:p>
            <a:pPr lvl="1"/>
            <a:endParaRPr lang="en-US" dirty="0" smtClean="0">
              <a:solidFill>
                <a:schemeClr val="tx1"/>
              </a:solidFill>
            </a:endParaRPr>
          </a:p>
          <a:p>
            <a:r>
              <a:rPr lang="en-US" dirty="0" smtClean="0">
                <a:solidFill>
                  <a:schemeClr val="tx1"/>
                </a:solidFill>
              </a:rPr>
              <a:t>1 serial RS422 link</a:t>
            </a:r>
          </a:p>
          <a:p>
            <a:pPr lvl="1"/>
            <a:r>
              <a:rPr lang="en-US" dirty="0">
                <a:solidFill>
                  <a:schemeClr val="tx1"/>
                </a:solidFill>
              </a:rPr>
              <a:t>ACCT Serial Datalink (redundant alarms and other information) </a:t>
            </a:r>
            <a:r>
              <a:rPr lang="en-US" dirty="0" smtClean="0">
                <a:solidFill>
                  <a:schemeClr val="tx1"/>
                </a:solidFill>
              </a:rPr>
              <a:t>(</a:t>
            </a:r>
            <a:r>
              <a:rPr lang="en-US" dirty="0">
                <a:solidFill>
                  <a:schemeClr val="tx1"/>
                </a:solidFill>
              </a:rPr>
              <a:t>16 bytes)</a:t>
            </a:r>
          </a:p>
          <a:p>
            <a:pPr lvl="1"/>
            <a:endParaRPr lang="sv-SE"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005789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list might change</a:t>
            </a:r>
            <a:endParaRPr lang="sv-SE" dirty="0"/>
          </a:p>
        </p:txBody>
      </p:sp>
      <p:sp>
        <p:nvSpPr>
          <p:cNvPr id="3" name="Content Placeholder 2"/>
          <p:cNvSpPr>
            <a:spLocks noGrp="1"/>
          </p:cNvSpPr>
          <p:nvPr>
            <p:ph idx="1"/>
          </p:nvPr>
        </p:nvSpPr>
        <p:spPr/>
        <p:txBody>
          <a:bodyPr/>
          <a:lstStyle/>
          <a:p>
            <a:r>
              <a:rPr lang="en-US" dirty="0" smtClean="0">
                <a:solidFill>
                  <a:schemeClr val="tx1"/>
                </a:solidFill>
              </a:rPr>
              <a:t>Need to analyze speed and reliability requirements of the different functions further</a:t>
            </a:r>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2832656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BIS-BCM Interface Status</a:t>
            </a:r>
            <a:endParaRPr lang="sv-SE" dirty="0"/>
          </a:p>
        </p:txBody>
      </p:sp>
      <p:sp>
        <p:nvSpPr>
          <p:cNvPr id="7" name="Content Placeholder 6"/>
          <p:cNvSpPr>
            <a:spLocks noGrp="1"/>
          </p:cNvSpPr>
          <p:nvPr>
            <p:ph idx="1"/>
          </p:nvPr>
        </p:nvSpPr>
        <p:spPr/>
        <p:txBody>
          <a:bodyPr/>
          <a:lstStyle/>
          <a:p>
            <a:r>
              <a:rPr lang="en-US" dirty="0" smtClean="0">
                <a:solidFill>
                  <a:schemeClr val="tx1"/>
                </a:solidFill>
              </a:rPr>
              <a:t>BCM Functions – Implemented</a:t>
            </a:r>
          </a:p>
          <a:p>
            <a:r>
              <a:rPr lang="en-US" dirty="0" smtClean="0">
                <a:solidFill>
                  <a:schemeClr val="tx1"/>
                </a:solidFill>
              </a:rPr>
              <a:t>BCM-BIS Interface – Implemented</a:t>
            </a:r>
          </a:p>
          <a:p>
            <a:r>
              <a:rPr lang="en-US" dirty="0" smtClean="0">
                <a:solidFill>
                  <a:schemeClr val="tx1"/>
                </a:solidFill>
              </a:rPr>
              <a:t>Signals - ongoing</a:t>
            </a:r>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a:p>
        </p:txBody>
      </p:sp>
      <p:pic>
        <p:nvPicPr>
          <p:cNvPr id="3" name="Picture 2"/>
          <p:cNvPicPr>
            <a:picLocks noChangeAspect="1"/>
          </p:cNvPicPr>
          <p:nvPr/>
        </p:nvPicPr>
        <p:blipFill>
          <a:blip r:embed="rId3"/>
          <a:stretch>
            <a:fillRect/>
          </a:stretch>
        </p:blipFill>
        <p:spPr>
          <a:xfrm>
            <a:off x="1115616" y="3138563"/>
            <a:ext cx="6480720" cy="3582912"/>
          </a:xfrm>
          <a:prstGeom prst="rect">
            <a:avLst/>
          </a:prstGeom>
        </p:spPr>
      </p:pic>
      <p:sp>
        <p:nvSpPr>
          <p:cNvPr id="2" name="Footer Placeholder 1"/>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332298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t>END</a:t>
            </a:r>
            <a:endParaRPr lang="sv-SE" dirty="0"/>
          </a:p>
        </p:txBody>
      </p:sp>
      <p:sp>
        <p:nvSpPr>
          <p:cNvPr id="3" name="Subtitle 2"/>
          <p:cNvSpPr>
            <a:spLocks noGrp="1"/>
          </p:cNvSpPr>
          <p:nvPr>
            <p:ph type="subTitle" idx="1"/>
          </p:nvPr>
        </p:nvSpPr>
        <p:spPr/>
        <p:txBody>
          <a:bodyPr/>
          <a:lstStyle/>
          <a:p>
            <a:r>
              <a:rPr lang="en-US" dirty="0" smtClean="0">
                <a:solidFill>
                  <a:schemeClr val="bg1"/>
                </a:solidFill>
              </a:rPr>
              <a:t>Questions?</a:t>
            </a:r>
            <a:endParaRPr lang="sv-SE" dirty="0">
              <a:solidFill>
                <a:schemeClr val="bg1"/>
              </a:solidFill>
            </a:endParaRPr>
          </a:p>
        </p:txBody>
      </p:sp>
    </p:spTree>
    <p:extLst>
      <p:ext uri="{BB962C8B-B14F-4D97-AF65-F5344CB8AC3E}">
        <p14:creationId xmlns:p14="http://schemas.microsoft.com/office/powerpoint/2010/main" val="128953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solidFill>
                  <a:schemeClr val="tx1"/>
                </a:solidFill>
              </a:rPr>
              <a:t>MPS Purpose/BIS </a:t>
            </a:r>
            <a:r>
              <a:rPr lang="en-US" sz="3600" dirty="0" err="1" smtClean="0">
                <a:solidFill>
                  <a:schemeClr val="tx1"/>
                </a:solidFill>
              </a:rPr>
              <a:t>ConOps</a:t>
            </a:r>
            <a:endParaRPr lang="sv-SE" sz="3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9724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39136" cy="1143000"/>
          </a:xfrm>
        </p:spPr>
        <p:txBody>
          <a:bodyPr/>
          <a:lstStyle/>
          <a:p>
            <a:r>
              <a:rPr lang="en-GB" dirty="0" smtClean="0"/>
              <a:t>Architecture of Machine Protection System of Systems</a:t>
            </a:r>
            <a:endParaRPr lang="en-GB" noProof="0" dirty="0"/>
          </a:p>
        </p:txBody>
      </p:sp>
      <p:grpSp>
        <p:nvGrpSpPr>
          <p:cNvPr id="6" name="Group 5"/>
          <p:cNvGrpSpPr/>
          <p:nvPr/>
        </p:nvGrpSpPr>
        <p:grpSpPr>
          <a:xfrm rot="5400000">
            <a:off x="4495348" y="-853736"/>
            <a:ext cx="369331" cy="8712968"/>
            <a:chOff x="3923926" y="3356992"/>
            <a:chExt cx="939659" cy="792088"/>
          </a:xfrm>
        </p:grpSpPr>
        <p:sp>
          <p:nvSpPr>
            <p:cNvPr id="4" name="Frame 3"/>
            <p:cNvSpPr/>
            <p:nvPr/>
          </p:nvSpPr>
          <p:spPr>
            <a:xfrm>
              <a:off x="3923926" y="3356992"/>
              <a:ext cx="916023"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rot="16200000">
              <a:off x="3997712" y="3283207"/>
              <a:ext cx="792088" cy="939658"/>
            </a:xfrm>
            <a:prstGeom prst="rect">
              <a:avLst/>
            </a:prstGeom>
            <a:solidFill>
              <a:schemeClr val="tx1"/>
            </a:solidFill>
          </p:spPr>
          <p:txBody>
            <a:bodyPr wrap="square" rtlCol="0">
              <a:spAutoFit/>
            </a:bodyPr>
            <a:lstStyle/>
            <a:p>
              <a:pPr algn="ctr"/>
              <a:r>
                <a:rPr lang="en-US" dirty="0" smtClean="0">
                  <a:solidFill>
                    <a:schemeClr val="bg1"/>
                  </a:solidFill>
                </a:rPr>
                <a:t>Beam Interlock System</a:t>
              </a:r>
            </a:p>
          </p:txBody>
        </p:sp>
      </p:grpSp>
      <p:grpSp>
        <p:nvGrpSpPr>
          <p:cNvPr id="7" name="Group 6"/>
          <p:cNvGrpSpPr/>
          <p:nvPr/>
        </p:nvGrpSpPr>
        <p:grpSpPr>
          <a:xfrm>
            <a:off x="2915816" y="1877923"/>
            <a:ext cx="1512168" cy="830997"/>
            <a:chOff x="3779912" y="3356992"/>
            <a:chExt cx="1512168" cy="830997"/>
          </a:xfrm>
        </p:grpSpPr>
        <p:sp>
          <p:nvSpPr>
            <p:cNvPr id="8" name="Frame 7"/>
            <p:cNvSpPr/>
            <p:nvPr/>
          </p:nvSpPr>
          <p:spPr>
            <a:xfrm>
              <a:off x="3923928" y="33569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779912" y="3356992"/>
              <a:ext cx="1512168" cy="830997"/>
            </a:xfrm>
            <a:prstGeom prst="rect">
              <a:avLst/>
            </a:prstGeom>
            <a:solidFill>
              <a:srgbClr val="9BBB59"/>
            </a:solidFill>
          </p:spPr>
          <p:txBody>
            <a:bodyPr wrap="square" rtlCol="0">
              <a:spAutoFit/>
            </a:bodyPr>
            <a:lstStyle/>
            <a:p>
              <a:pPr algn="ctr"/>
              <a:r>
                <a:rPr lang="en-US" sz="1600" dirty="0" smtClean="0"/>
                <a:t>MP-related Systems, LPS  </a:t>
              </a:r>
            </a:p>
            <a:p>
              <a:pPr algn="ctr"/>
              <a:r>
                <a:rPr lang="en-US" sz="1600" dirty="0" smtClean="0"/>
                <a:t>Accelerator</a:t>
              </a:r>
            </a:p>
          </p:txBody>
        </p:sp>
      </p:grpSp>
      <p:grpSp>
        <p:nvGrpSpPr>
          <p:cNvPr id="22" name="Group 21"/>
          <p:cNvGrpSpPr/>
          <p:nvPr/>
        </p:nvGrpSpPr>
        <p:grpSpPr>
          <a:xfrm>
            <a:off x="1547664" y="1877923"/>
            <a:ext cx="1296144" cy="830997"/>
            <a:chOff x="827584" y="1556792"/>
            <a:chExt cx="1296144" cy="830997"/>
          </a:xfrm>
        </p:grpSpPr>
        <p:sp>
          <p:nvSpPr>
            <p:cNvPr id="17" name="Frame 16"/>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827584" y="1556792"/>
              <a:ext cx="1296144" cy="830997"/>
            </a:xfrm>
            <a:prstGeom prst="rect">
              <a:avLst/>
            </a:prstGeom>
            <a:solidFill>
              <a:srgbClr val="9BBB59"/>
            </a:solidFill>
          </p:spPr>
          <p:txBody>
            <a:bodyPr wrap="square" rtlCol="0">
              <a:spAutoFit/>
            </a:bodyPr>
            <a:lstStyle/>
            <a:p>
              <a:pPr algn="ctr"/>
              <a:r>
                <a:rPr lang="en-US" sz="1600" dirty="0" smtClean="0"/>
                <a:t>Beam </a:t>
              </a:r>
            </a:p>
            <a:p>
              <a:pPr algn="ctr"/>
              <a:r>
                <a:rPr lang="en-US" sz="1600" dirty="0" smtClean="0"/>
                <a:t>Monitoring</a:t>
              </a:r>
            </a:p>
            <a:p>
              <a:pPr algn="ctr"/>
              <a:r>
                <a:rPr lang="en-US" sz="1600" dirty="0" smtClean="0"/>
                <a:t>Systems</a:t>
              </a:r>
              <a:endParaRPr lang="en-US" sz="1600" dirty="0"/>
            </a:p>
          </p:txBody>
        </p:sp>
      </p:grpSp>
      <p:grpSp>
        <p:nvGrpSpPr>
          <p:cNvPr id="23" name="Group 22"/>
          <p:cNvGrpSpPr/>
          <p:nvPr/>
        </p:nvGrpSpPr>
        <p:grpSpPr>
          <a:xfrm>
            <a:off x="827584" y="4254187"/>
            <a:ext cx="1296144" cy="830997"/>
            <a:chOff x="827584" y="1556792"/>
            <a:chExt cx="1296144" cy="830997"/>
          </a:xfrm>
        </p:grpSpPr>
        <p:sp>
          <p:nvSpPr>
            <p:cNvPr id="24" name="Frame 23"/>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827584" y="1556792"/>
              <a:ext cx="1296144" cy="830997"/>
            </a:xfrm>
            <a:prstGeom prst="rect">
              <a:avLst/>
            </a:prstGeom>
            <a:solidFill>
              <a:srgbClr val="FF7C6D"/>
            </a:solidFill>
          </p:spPr>
          <p:txBody>
            <a:bodyPr wrap="square" rtlCol="0">
              <a:spAutoFit/>
            </a:bodyPr>
            <a:lstStyle/>
            <a:p>
              <a:pPr algn="ctr"/>
              <a:r>
                <a:rPr lang="en-US" sz="1600" dirty="0" smtClean="0"/>
                <a:t>Remove RF from ISRC </a:t>
              </a:r>
            </a:p>
            <a:p>
              <a:pPr algn="ctr"/>
              <a:r>
                <a:rPr lang="en-US" sz="1600" dirty="0" smtClean="0"/>
                <a:t>Magnetron</a:t>
              </a:r>
              <a:endParaRPr lang="en-US" sz="1600" dirty="0"/>
            </a:p>
          </p:txBody>
        </p:sp>
      </p:grpSp>
      <p:grpSp>
        <p:nvGrpSpPr>
          <p:cNvPr id="26" name="Group 25"/>
          <p:cNvGrpSpPr/>
          <p:nvPr/>
        </p:nvGrpSpPr>
        <p:grpSpPr>
          <a:xfrm>
            <a:off x="2339752" y="4254187"/>
            <a:ext cx="1296144" cy="830997"/>
            <a:chOff x="827584" y="1556792"/>
            <a:chExt cx="1296144" cy="830997"/>
          </a:xfrm>
        </p:grpSpPr>
        <p:sp>
          <p:nvSpPr>
            <p:cNvPr id="27" name="Frame 26"/>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27584" y="1556792"/>
              <a:ext cx="1296144" cy="830997"/>
            </a:xfrm>
            <a:prstGeom prst="rect">
              <a:avLst/>
            </a:prstGeom>
            <a:solidFill>
              <a:srgbClr val="FF7C6D"/>
            </a:solidFill>
          </p:spPr>
          <p:txBody>
            <a:bodyPr wrap="square" rtlCol="0">
              <a:spAutoFit/>
            </a:bodyPr>
            <a:lstStyle/>
            <a:p>
              <a:pPr algn="ctr"/>
              <a:r>
                <a:rPr lang="en-US" sz="1600" dirty="0" smtClean="0"/>
                <a:t>Remove power on ISRC HVPS</a:t>
              </a:r>
            </a:p>
          </p:txBody>
        </p:sp>
      </p:grpSp>
      <p:grpSp>
        <p:nvGrpSpPr>
          <p:cNvPr id="29" name="Group 28"/>
          <p:cNvGrpSpPr/>
          <p:nvPr/>
        </p:nvGrpSpPr>
        <p:grpSpPr>
          <a:xfrm>
            <a:off x="3851920" y="4254187"/>
            <a:ext cx="1296144" cy="830997"/>
            <a:chOff x="827584" y="1556792"/>
            <a:chExt cx="1296144" cy="830997"/>
          </a:xfrm>
        </p:grpSpPr>
        <p:sp>
          <p:nvSpPr>
            <p:cNvPr id="30" name="Frame 29"/>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827584" y="1556792"/>
              <a:ext cx="1296144" cy="830997"/>
            </a:xfrm>
            <a:prstGeom prst="rect">
              <a:avLst/>
            </a:prstGeom>
            <a:solidFill>
              <a:srgbClr val="FF7C6D"/>
            </a:solidFill>
          </p:spPr>
          <p:txBody>
            <a:bodyPr wrap="square" rtlCol="0">
              <a:spAutoFit/>
            </a:bodyPr>
            <a:lstStyle/>
            <a:p>
              <a:pPr algn="ctr"/>
              <a:r>
                <a:rPr lang="en-US" sz="1600" dirty="0" smtClean="0"/>
                <a:t>Activate HV</a:t>
              </a:r>
            </a:p>
            <a:p>
              <a:pPr algn="ctr"/>
              <a:r>
                <a:rPr lang="en-US" sz="1600" dirty="0"/>
                <a:t>o</a:t>
              </a:r>
              <a:r>
                <a:rPr lang="en-US" sz="1600" dirty="0" smtClean="0"/>
                <a:t>f LEBT </a:t>
              </a:r>
            </a:p>
            <a:p>
              <a:pPr algn="ctr"/>
              <a:r>
                <a:rPr lang="en-US" sz="1600" dirty="0" smtClean="0"/>
                <a:t>Chopper</a:t>
              </a:r>
            </a:p>
          </p:txBody>
        </p:sp>
      </p:grpSp>
      <p:grpSp>
        <p:nvGrpSpPr>
          <p:cNvPr id="32" name="Group 31"/>
          <p:cNvGrpSpPr/>
          <p:nvPr/>
        </p:nvGrpSpPr>
        <p:grpSpPr>
          <a:xfrm>
            <a:off x="5364087" y="4254187"/>
            <a:ext cx="1296145" cy="830997"/>
            <a:chOff x="827584" y="1556792"/>
            <a:chExt cx="1296145" cy="830997"/>
          </a:xfrm>
        </p:grpSpPr>
        <p:sp>
          <p:nvSpPr>
            <p:cNvPr id="33" name="Frame 32"/>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827585" y="1556792"/>
              <a:ext cx="1296144" cy="830997"/>
            </a:xfrm>
            <a:prstGeom prst="rect">
              <a:avLst/>
            </a:prstGeom>
            <a:solidFill>
              <a:srgbClr val="FF7C6D"/>
            </a:solidFill>
          </p:spPr>
          <p:txBody>
            <a:bodyPr wrap="square" rtlCol="0">
              <a:spAutoFit/>
            </a:bodyPr>
            <a:lstStyle/>
            <a:p>
              <a:pPr algn="ctr"/>
              <a:r>
                <a:rPr lang="en-US" sz="1600" dirty="0"/>
                <a:t>Activate HV</a:t>
              </a:r>
            </a:p>
            <a:p>
              <a:pPr algn="ctr"/>
              <a:r>
                <a:rPr lang="en-US" sz="1600" dirty="0" smtClean="0"/>
                <a:t>of MEBT </a:t>
              </a:r>
              <a:endParaRPr lang="en-US" sz="1600" dirty="0"/>
            </a:p>
            <a:p>
              <a:pPr algn="ctr"/>
              <a:r>
                <a:rPr lang="en-US" sz="1600" dirty="0"/>
                <a:t>Chopper</a:t>
              </a:r>
            </a:p>
          </p:txBody>
        </p:sp>
      </p:grpSp>
      <p:grpSp>
        <p:nvGrpSpPr>
          <p:cNvPr id="35" name="Group 34"/>
          <p:cNvGrpSpPr/>
          <p:nvPr/>
        </p:nvGrpSpPr>
        <p:grpSpPr>
          <a:xfrm>
            <a:off x="6876256" y="4254187"/>
            <a:ext cx="1512168" cy="830997"/>
            <a:chOff x="827584" y="1556792"/>
            <a:chExt cx="1512168" cy="830997"/>
          </a:xfrm>
        </p:grpSpPr>
        <p:sp>
          <p:nvSpPr>
            <p:cNvPr id="36" name="Frame 35"/>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827584" y="1556792"/>
              <a:ext cx="1512168" cy="830997"/>
            </a:xfrm>
            <a:prstGeom prst="rect">
              <a:avLst/>
            </a:prstGeom>
            <a:solidFill>
              <a:srgbClr val="FF7C6D"/>
            </a:solidFill>
          </p:spPr>
          <p:txBody>
            <a:bodyPr wrap="square" rtlCol="0">
              <a:spAutoFit/>
            </a:bodyPr>
            <a:lstStyle/>
            <a:p>
              <a:pPr algn="ctr"/>
              <a:r>
                <a:rPr lang="en-US" sz="1600" dirty="0" smtClean="0"/>
                <a:t>Allow Timing </a:t>
              </a:r>
            </a:p>
            <a:p>
              <a:pPr algn="ctr"/>
              <a:r>
                <a:rPr lang="en-US" sz="1600" dirty="0" smtClean="0"/>
                <a:t>System to Send</a:t>
              </a:r>
            </a:p>
            <a:p>
              <a:pPr algn="ctr"/>
              <a:r>
                <a:rPr lang="en-US" sz="1600" dirty="0" smtClean="0"/>
                <a:t>Trigger Events</a:t>
              </a:r>
              <a:endParaRPr lang="en-US" sz="1600" dirty="0"/>
            </a:p>
          </p:txBody>
        </p:sp>
      </p:grpSp>
      <p:grpSp>
        <p:nvGrpSpPr>
          <p:cNvPr id="39" name="Group 38"/>
          <p:cNvGrpSpPr/>
          <p:nvPr/>
        </p:nvGrpSpPr>
        <p:grpSpPr>
          <a:xfrm>
            <a:off x="7740352" y="1877923"/>
            <a:ext cx="1296144" cy="830997"/>
            <a:chOff x="813868" y="1556792"/>
            <a:chExt cx="1296144" cy="830997"/>
          </a:xfrm>
        </p:grpSpPr>
        <p:sp>
          <p:nvSpPr>
            <p:cNvPr id="40" name="Frame 39"/>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813868" y="1556792"/>
              <a:ext cx="1296144" cy="830997"/>
            </a:xfrm>
            <a:prstGeom prst="rect">
              <a:avLst/>
            </a:prstGeom>
            <a:solidFill>
              <a:srgbClr val="9BBB59"/>
            </a:solidFill>
          </p:spPr>
          <p:txBody>
            <a:bodyPr wrap="square" rtlCol="0">
              <a:spAutoFit/>
            </a:bodyPr>
            <a:lstStyle/>
            <a:p>
              <a:pPr algn="ctr"/>
              <a:r>
                <a:rPr lang="en-US" sz="1600" dirty="0" smtClean="0"/>
                <a:t>PSS </a:t>
              </a:r>
            </a:p>
            <a:p>
              <a:pPr algn="ctr"/>
              <a:r>
                <a:rPr lang="en-US" sz="1600" dirty="0"/>
                <a:t>a</a:t>
              </a:r>
              <a:r>
                <a:rPr lang="en-US" sz="1600" dirty="0" smtClean="0"/>
                <a:t>nd</a:t>
              </a:r>
            </a:p>
            <a:p>
              <a:pPr algn="ctr"/>
              <a:r>
                <a:rPr lang="en-US" sz="1600" dirty="0"/>
                <a:t>T</a:t>
              </a:r>
              <a:r>
                <a:rPr lang="en-US" sz="1600" dirty="0" smtClean="0"/>
                <a:t>SS</a:t>
              </a:r>
            </a:p>
          </p:txBody>
        </p:sp>
      </p:grpSp>
      <p:grpSp>
        <p:nvGrpSpPr>
          <p:cNvPr id="44" name="Group 43"/>
          <p:cNvGrpSpPr/>
          <p:nvPr/>
        </p:nvGrpSpPr>
        <p:grpSpPr>
          <a:xfrm>
            <a:off x="107504" y="1877923"/>
            <a:ext cx="1368152" cy="830997"/>
            <a:chOff x="755576" y="1556792"/>
            <a:chExt cx="1368152" cy="830997"/>
          </a:xfrm>
        </p:grpSpPr>
        <p:sp>
          <p:nvSpPr>
            <p:cNvPr id="45" name="Frame 44"/>
            <p:cNvSpPr/>
            <p:nvPr/>
          </p:nvSpPr>
          <p:spPr>
            <a:xfrm>
              <a:off x="755576" y="1556792"/>
              <a:ext cx="1354436" cy="792088"/>
            </a:xfrm>
            <a:prstGeom prst="frame">
              <a:avLst>
                <a:gd name="adj1" fmla="val 0"/>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755576" y="1556792"/>
              <a:ext cx="1368152" cy="830997"/>
            </a:xfrm>
            <a:prstGeom prst="rect">
              <a:avLst/>
            </a:prstGeom>
            <a:solidFill>
              <a:schemeClr val="accent3"/>
            </a:solidFill>
          </p:spPr>
          <p:txBody>
            <a:bodyPr wrap="square" rtlCol="0">
              <a:spAutoFit/>
            </a:bodyPr>
            <a:lstStyle/>
            <a:p>
              <a:pPr algn="ctr"/>
              <a:r>
                <a:rPr lang="en-US" sz="1600" dirty="0" smtClean="0"/>
                <a:t>EPICS, </a:t>
              </a:r>
            </a:p>
            <a:p>
              <a:pPr algn="ctr"/>
              <a:r>
                <a:rPr lang="en-US" sz="1600" dirty="0" smtClean="0"/>
                <a:t>Timing System</a:t>
              </a:r>
              <a:endParaRPr lang="en-US" sz="1600" dirty="0"/>
            </a:p>
          </p:txBody>
        </p:sp>
      </p:grpSp>
      <p:cxnSp>
        <p:nvCxnSpPr>
          <p:cNvPr id="48" name="Straight Arrow Connector 47"/>
          <p:cNvCxnSpPr/>
          <p:nvPr/>
        </p:nvCxnSpPr>
        <p:spPr>
          <a:xfrm>
            <a:off x="3701046" y="2708920"/>
            <a:ext cx="6858"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292080" y="2708920"/>
            <a:ext cx="6858"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948264" y="2708920"/>
            <a:ext cx="6858"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8388424" y="2708920"/>
            <a:ext cx="6858"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267744" y="2708920"/>
            <a:ext cx="6858"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827584" y="2708920"/>
            <a:ext cx="6858" cy="648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2987824" y="3678123"/>
            <a:ext cx="685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371055" y="5589240"/>
            <a:ext cx="6657329" cy="923330"/>
          </a:xfrm>
          <a:prstGeom prst="rect">
            <a:avLst/>
          </a:prstGeom>
          <a:noFill/>
        </p:spPr>
        <p:txBody>
          <a:bodyPr wrap="none" rtlCol="0">
            <a:spAutoFit/>
          </a:bodyPr>
          <a:lstStyle/>
          <a:p>
            <a:r>
              <a:rPr lang="en-US" b="1" dirty="0" smtClean="0">
                <a:solidFill>
                  <a:srgbClr val="008000"/>
                </a:solidFill>
              </a:rPr>
              <a:t>Input Systems: MP-related Systems, Beam Monitoring Systems, etc.</a:t>
            </a:r>
          </a:p>
          <a:p>
            <a:r>
              <a:rPr lang="en-US" b="1" dirty="0" smtClean="0"/>
              <a:t>Logic: Beam Interlock System</a:t>
            </a:r>
          </a:p>
          <a:p>
            <a:r>
              <a:rPr lang="en-US" b="1" dirty="0" smtClean="0">
                <a:solidFill>
                  <a:srgbClr val="FF6600"/>
                </a:solidFill>
              </a:rPr>
              <a:t>Output/Actuation Systems: </a:t>
            </a:r>
            <a:r>
              <a:rPr lang="en-US" b="1" dirty="0">
                <a:solidFill>
                  <a:srgbClr val="FF6600"/>
                </a:solidFill>
              </a:rPr>
              <a:t>LEBT chopper, Timing System, etc</a:t>
            </a:r>
            <a:r>
              <a:rPr lang="en-US" b="1" dirty="0" smtClean="0">
                <a:solidFill>
                  <a:srgbClr val="FF6600"/>
                </a:solidFill>
              </a:rPr>
              <a:t>.</a:t>
            </a:r>
            <a:endParaRPr lang="en-US" b="1" dirty="0">
              <a:solidFill>
                <a:srgbClr val="FF6600"/>
              </a:solidFill>
            </a:endParaRPr>
          </a:p>
        </p:txBody>
      </p:sp>
      <p:cxnSp>
        <p:nvCxnSpPr>
          <p:cNvPr id="65" name="Straight Arrow Connector 64"/>
          <p:cNvCxnSpPr/>
          <p:nvPr/>
        </p:nvCxnSpPr>
        <p:spPr>
          <a:xfrm>
            <a:off x="7589478" y="3678123"/>
            <a:ext cx="685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6012160" y="3678123"/>
            <a:ext cx="685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499992" y="3678123"/>
            <a:ext cx="685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4499992" y="1877923"/>
            <a:ext cx="1512168" cy="830997"/>
            <a:chOff x="3779912" y="3356992"/>
            <a:chExt cx="1512168" cy="830997"/>
          </a:xfrm>
        </p:grpSpPr>
        <p:sp>
          <p:nvSpPr>
            <p:cNvPr id="69" name="Frame 68"/>
            <p:cNvSpPr/>
            <p:nvPr/>
          </p:nvSpPr>
          <p:spPr>
            <a:xfrm>
              <a:off x="3923928" y="33569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TextBox 69"/>
            <p:cNvSpPr txBox="1"/>
            <p:nvPr/>
          </p:nvSpPr>
          <p:spPr>
            <a:xfrm>
              <a:off x="3779912" y="3356992"/>
              <a:ext cx="1512168" cy="830997"/>
            </a:xfrm>
            <a:prstGeom prst="rect">
              <a:avLst/>
            </a:prstGeom>
            <a:solidFill>
              <a:srgbClr val="9BBB59"/>
            </a:solidFill>
          </p:spPr>
          <p:txBody>
            <a:bodyPr wrap="square" rtlCol="0">
              <a:spAutoFit/>
            </a:bodyPr>
            <a:lstStyle/>
            <a:p>
              <a:pPr algn="ctr"/>
              <a:r>
                <a:rPr lang="en-US" sz="1600" dirty="0" smtClean="0"/>
                <a:t>MP-related Systems, LPS  </a:t>
              </a:r>
            </a:p>
            <a:p>
              <a:pPr algn="ctr"/>
              <a:r>
                <a:rPr lang="en-US" sz="1600" dirty="0" smtClean="0"/>
                <a:t>Target</a:t>
              </a:r>
            </a:p>
          </p:txBody>
        </p:sp>
      </p:grpSp>
      <p:grpSp>
        <p:nvGrpSpPr>
          <p:cNvPr id="71" name="Group 70"/>
          <p:cNvGrpSpPr/>
          <p:nvPr/>
        </p:nvGrpSpPr>
        <p:grpSpPr>
          <a:xfrm>
            <a:off x="6156176" y="1877923"/>
            <a:ext cx="1512168" cy="830997"/>
            <a:chOff x="3779912" y="3356992"/>
            <a:chExt cx="1512168" cy="830997"/>
          </a:xfrm>
        </p:grpSpPr>
        <p:sp>
          <p:nvSpPr>
            <p:cNvPr id="72" name="Frame 71"/>
            <p:cNvSpPr/>
            <p:nvPr/>
          </p:nvSpPr>
          <p:spPr>
            <a:xfrm>
              <a:off x="3923928" y="33569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3" name="TextBox 72"/>
            <p:cNvSpPr txBox="1"/>
            <p:nvPr/>
          </p:nvSpPr>
          <p:spPr>
            <a:xfrm>
              <a:off x="3779912" y="3356992"/>
              <a:ext cx="1512168" cy="830997"/>
            </a:xfrm>
            <a:prstGeom prst="rect">
              <a:avLst/>
            </a:prstGeom>
            <a:solidFill>
              <a:srgbClr val="9BBB59"/>
            </a:solidFill>
          </p:spPr>
          <p:txBody>
            <a:bodyPr wrap="square" rtlCol="0">
              <a:spAutoFit/>
            </a:bodyPr>
            <a:lstStyle/>
            <a:p>
              <a:pPr algn="ctr"/>
              <a:r>
                <a:rPr lang="en-US" sz="1600" dirty="0" smtClean="0"/>
                <a:t>MP-related Systems, LPS  </a:t>
              </a:r>
            </a:p>
            <a:p>
              <a:pPr algn="ctr"/>
              <a:r>
                <a:rPr lang="en-US" sz="1600" dirty="0" smtClean="0"/>
                <a:t>NSS</a:t>
              </a:r>
            </a:p>
          </p:txBody>
        </p:sp>
      </p:grpSp>
      <p:cxnSp>
        <p:nvCxnSpPr>
          <p:cNvPr id="74" name="Straight Arrow Connector 73"/>
          <p:cNvCxnSpPr/>
          <p:nvPr/>
        </p:nvCxnSpPr>
        <p:spPr>
          <a:xfrm>
            <a:off x="1475656" y="3645024"/>
            <a:ext cx="685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sv-SE" smtClean="0"/>
              <a:t>Szandra Kövecses, BCM CDR 2017-06-12</a:t>
            </a:r>
            <a:endParaRPr lang="sv-SE"/>
          </a:p>
        </p:txBody>
      </p:sp>
      <p:sp>
        <p:nvSpPr>
          <p:cNvPr id="10" name="Slide Number Placeholder 9"/>
          <p:cNvSpPr>
            <a:spLocks noGrp="1"/>
          </p:cNvSpPr>
          <p:nvPr>
            <p:ph type="sldNum" sz="quarter" idx="12"/>
          </p:nvPr>
        </p:nvSpPr>
        <p:spPr/>
        <p:txBody>
          <a:bodyPr/>
          <a:lstStyle/>
          <a:p>
            <a:fld id="{551115BC-487E-4422-894C-CB7CD3E79223}" type="slidenum">
              <a:rPr lang="sv-SE" smtClean="0"/>
              <a:t>4</a:t>
            </a:fld>
            <a:endParaRPr lang="sv-SE"/>
          </a:p>
        </p:txBody>
      </p:sp>
    </p:spTree>
    <p:extLst>
      <p:ext uri="{BB962C8B-B14F-4D97-AF65-F5344CB8AC3E}">
        <p14:creationId xmlns:p14="http://schemas.microsoft.com/office/powerpoint/2010/main" val="338279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 Functions- Allow Beam/Stop Beam	</a:t>
            </a:r>
            <a:endParaRPr lang="sv-SE" dirty="0"/>
          </a:p>
        </p:txBody>
      </p:sp>
      <p:sp>
        <p:nvSpPr>
          <p:cNvPr id="3" name="Content Placeholder 2"/>
          <p:cNvSpPr>
            <a:spLocks noGrp="1"/>
          </p:cNvSpPr>
          <p:nvPr>
            <p:ph idx="1"/>
          </p:nvPr>
        </p:nvSpPr>
        <p:spPr>
          <a:xfrm>
            <a:off x="457200" y="1600200"/>
            <a:ext cx="5698976" cy="4525963"/>
          </a:xfrm>
        </p:spPr>
        <p:txBody>
          <a:bodyPr/>
          <a:lstStyle/>
          <a:p>
            <a:r>
              <a:rPr lang="en-US" dirty="0" smtClean="0">
                <a:solidFill>
                  <a:schemeClr val="tx1"/>
                </a:solidFill>
              </a:rPr>
              <a:t>Allow Beam Extraction </a:t>
            </a:r>
          </a:p>
          <a:p>
            <a:pPr lvl="1"/>
            <a:r>
              <a:rPr lang="en-US" dirty="0" smtClean="0">
                <a:solidFill>
                  <a:schemeClr val="tx1"/>
                </a:solidFill>
              </a:rPr>
              <a:t>Checking that all relevant systems are ready for beam</a:t>
            </a: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r>
              <a:rPr lang="en-US" dirty="0" smtClean="0">
                <a:solidFill>
                  <a:schemeClr val="tx1"/>
                </a:solidFill>
              </a:rPr>
              <a:t>Stop Beam Extraction (Interlock)</a:t>
            </a:r>
          </a:p>
          <a:p>
            <a:pPr lvl="1"/>
            <a:r>
              <a:rPr lang="en-US" dirty="0" smtClean="0">
                <a:solidFill>
                  <a:schemeClr val="tx1"/>
                </a:solidFill>
              </a:rPr>
              <a:t>When an off nominal state is detected</a:t>
            </a:r>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a:p>
        </p:txBody>
      </p:sp>
      <p:pic>
        <p:nvPicPr>
          <p:cNvPr id="6" name="Picture 5"/>
          <p:cNvPicPr>
            <a:picLocks noChangeAspect="1"/>
          </p:cNvPicPr>
          <p:nvPr/>
        </p:nvPicPr>
        <p:blipFill>
          <a:blip r:embed="rId2"/>
          <a:stretch>
            <a:fillRect/>
          </a:stretch>
        </p:blipFill>
        <p:spPr>
          <a:xfrm>
            <a:off x="7620000" y="3925887"/>
            <a:ext cx="847725" cy="1762125"/>
          </a:xfrm>
          <a:prstGeom prst="rect">
            <a:avLst/>
          </a:prstGeom>
        </p:spPr>
      </p:pic>
      <p:pic>
        <p:nvPicPr>
          <p:cNvPr id="7" name="Picture 6"/>
          <p:cNvPicPr>
            <a:picLocks noChangeAspect="1"/>
          </p:cNvPicPr>
          <p:nvPr/>
        </p:nvPicPr>
        <p:blipFill>
          <a:blip r:embed="rId3"/>
          <a:stretch>
            <a:fillRect/>
          </a:stretch>
        </p:blipFill>
        <p:spPr>
          <a:xfrm>
            <a:off x="7596336" y="1600200"/>
            <a:ext cx="685800" cy="1590675"/>
          </a:xfrm>
          <a:prstGeom prst="rect">
            <a:avLst/>
          </a:prstGeom>
        </p:spPr>
      </p:pic>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148550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Allowing</a:t>
            </a:r>
            <a:r>
              <a:rPr lang="sv-SE" dirty="0" smtClean="0"/>
              <a:t> </a:t>
            </a:r>
            <a:r>
              <a:rPr lang="sv-SE" dirty="0" err="1" smtClean="0"/>
              <a:t>Beam</a:t>
            </a:r>
            <a:r>
              <a:rPr lang="sv-SE" dirty="0" smtClean="0"/>
              <a:t> </a:t>
            </a:r>
            <a:r>
              <a:rPr lang="sv-SE" dirty="0" err="1" smtClean="0"/>
              <a:t>Extraction</a:t>
            </a:r>
            <a:endParaRPr lang="sv-SE"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Beam may be extracted (Timing System is allowed to send triggers) when:</a:t>
            </a:r>
          </a:p>
          <a:p>
            <a:pPr marL="0" indent="0">
              <a:buNone/>
            </a:pPr>
            <a:endParaRPr lang="en-US" dirty="0" smtClean="0">
              <a:solidFill>
                <a:schemeClr val="tx1"/>
              </a:solidFill>
            </a:endParaRPr>
          </a:p>
          <a:p>
            <a:r>
              <a:rPr lang="en-US" dirty="0" smtClean="0">
                <a:solidFill>
                  <a:schemeClr val="tx1"/>
                </a:solidFill>
              </a:rPr>
              <a:t>All systems are ready for beam</a:t>
            </a:r>
          </a:p>
          <a:p>
            <a:endParaRPr lang="sv-SE" dirty="0" smtClean="0">
              <a:solidFill>
                <a:schemeClr val="tx1"/>
              </a:solidFill>
            </a:endParaRPr>
          </a:p>
          <a:p>
            <a:r>
              <a:rPr lang="sv-SE" dirty="0" smtClean="0">
                <a:solidFill>
                  <a:schemeClr val="tx1"/>
                </a:solidFill>
              </a:rPr>
              <a:t>All systems </a:t>
            </a:r>
            <a:r>
              <a:rPr lang="sv-SE" dirty="0" err="1" smtClean="0">
                <a:solidFill>
                  <a:schemeClr val="tx1"/>
                </a:solidFill>
              </a:rPr>
              <a:t>have</a:t>
            </a:r>
            <a:r>
              <a:rPr lang="sv-SE" dirty="0" smtClean="0">
                <a:solidFill>
                  <a:schemeClr val="tx1"/>
                </a:solidFill>
              </a:rPr>
              <a:t> the same </a:t>
            </a:r>
            <a:r>
              <a:rPr lang="sv-SE" dirty="0" err="1" smtClean="0">
                <a:solidFill>
                  <a:schemeClr val="tx1"/>
                </a:solidFill>
              </a:rPr>
              <a:t>configuration</a:t>
            </a:r>
            <a:r>
              <a:rPr lang="sv-SE" dirty="0" smtClean="0">
                <a:solidFill>
                  <a:schemeClr val="tx1"/>
                </a:solidFill>
              </a:rPr>
              <a:t>:</a:t>
            </a:r>
            <a:endParaRPr lang="sv-SE" dirty="0">
              <a:solidFill>
                <a:schemeClr val="tx1"/>
              </a:solidFill>
            </a:endParaRPr>
          </a:p>
          <a:p>
            <a:pPr lvl="1"/>
            <a:r>
              <a:rPr lang="sv-SE" dirty="0">
                <a:solidFill>
                  <a:schemeClr val="tx1"/>
                </a:solidFill>
              </a:rPr>
              <a:t>All </a:t>
            </a:r>
            <a:r>
              <a:rPr lang="sv-SE" dirty="0" smtClean="0">
                <a:solidFill>
                  <a:schemeClr val="tx1"/>
                </a:solidFill>
              </a:rPr>
              <a:t>subsystems </a:t>
            </a:r>
            <a:r>
              <a:rPr lang="sv-SE" dirty="0">
                <a:solidFill>
                  <a:schemeClr val="tx1"/>
                </a:solidFill>
              </a:rPr>
              <a:t>should be configured according to the same </a:t>
            </a:r>
            <a:r>
              <a:rPr lang="sv-SE" dirty="0" smtClean="0">
                <a:solidFill>
                  <a:schemeClr val="tx1"/>
                </a:solidFill>
              </a:rPr>
              <a:t>Proton </a:t>
            </a:r>
            <a:r>
              <a:rPr lang="sv-SE" dirty="0" err="1" smtClean="0">
                <a:solidFill>
                  <a:schemeClr val="tx1"/>
                </a:solidFill>
              </a:rPr>
              <a:t>Beam</a:t>
            </a:r>
            <a:r>
              <a:rPr lang="sv-SE" dirty="0" smtClean="0">
                <a:solidFill>
                  <a:schemeClr val="tx1"/>
                </a:solidFill>
              </a:rPr>
              <a:t> Mode </a:t>
            </a:r>
            <a:r>
              <a:rPr lang="sv-SE" dirty="0">
                <a:solidFill>
                  <a:schemeClr val="tx1"/>
                </a:solidFill>
              </a:rPr>
              <a:t>and </a:t>
            </a:r>
            <a:r>
              <a:rPr lang="sv-SE" dirty="0" smtClean="0">
                <a:solidFill>
                  <a:schemeClr val="tx1"/>
                </a:solidFill>
              </a:rPr>
              <a:t>Proton </a:t>
            </a:r>
            <a:r>
              <a:rPr lang="sv-SE" dirty="0" err="1" smtClean="0">
                <a:solidFill>
                  <a:schemeClr val="tx1"/>
                </a:solidFill>
              </a:rPr>
              <a:t>Beam</a:t>
            </a:r>
            <a:r>
              <a:rPr lang="sv-SE" dirty="0" smtClean="0">
                <a:solidFill>
                  <a:schemeClr val="tx1"/>
                </a:solidFill>
              </a:rPr>
              <a:t> Destination</a:t>
            </a:r>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156686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39136" cy="1143000"/>
          </a:xfrm>
        </p:spPr>
        <p:txBody>
          <a:bodyPr/>
          <a:lstStyle/>
          <a:p>
            <a:r>
              <a:rPr lang="en-GB" dirty="0" smtClean="0"/>
              <a:t>Allowing Beam Extraction – All systems are ready for beam</a:t>
            </a:r>
            <a:endParaRPr lang="en-GB" noProof="0" dirty="0"/>
          </a:p>
        </p:txBody>
      </p:sp>
      <p:grpSp>
        <p:nvGrpSpPr>
          <p:cNvPr id="6" name="Group 5"/>
          <p:cNvGrpSpPr/>
          <p:nvPr/>
        </p:nvGrpSpPr>
        <p:grpSpPr>
          <a:xfrm rot="5400000">
            <a:off x="4243320" y="-601707"/>
            <a:ext cx="369331" cy="8208912"/>
            <a:chOff x="3923926" y="3356992"/>
            <a:chExt cx="939659" cy="792088"/>
          </a:xfrm>
        </p:grpSpPr>
        <p:sp>
          <p:nvSpPr>
            <p:cNvPr id="4" name="Frame 3"/>
            <p:cNvSpPr/>
            <p:nvPr/>
          </p:nvSpPr>
          <p:spPr>
            <a:xfrm>
              <a:off x="3923926" y="3356992"/>
              <a:ext cx="916023"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rot="16200000">
              <a:off x="3997712" y="3283207"/>
              <a:ext cx="792088" cy="939658"/>
            </a:xfrm>
            <a:prstGeom prst="rect">
              <a:avLst/>
            </a:prstGeom>
            <a:solidFill>
              <a:schemeClr val="tx1"/>
            </a:solidFill>
          </p:spPr>
          <p:txBody>
            <a:bodyPr wrap="square" rtlCol="0">
              <a:spAutoFit/>
            </a:bodyPr>
            <a:lstStyle/>
            <a:p>
              <a:pPr algn="ctr"/>
              <a:r>
                <a:rPr lang="en-US" dirty="0">
                  <a:solidFill>
                    <a:schemeClr val="bg1"/>
                  </a:solidFill>
                </a:rPr>
                <a:t>Beam Interlock System: IF ∀</a:t>
              </a:r>
              <a:r>
                <a:rPr lang="en-US" dirty="0">
                  <a:solidFill>
                    <a:schemeClr val="accent3"/>
                  </a:solidFill>
                </a:rPr>
                <a:t>OK</a:t>
              </a:r>
              <a:r>
                <a:rPr lang="en-US" dirty="0">
                  <a:solidFill>
                    <a:schemeClr val="bg1"/>
                  </a:solidFill>
                </a:rPr>
                <a:t> and </a:t>
              </a:r>
              <a:r>
                <a:rPr lang="en-US" dirty="0">
                  <a:solidFill>
                    <a:srgbClr val="9BBB59"/>
                  </a:solidFill>
                </a:rPr>
                <a:t>Consistent</a:t>
              </a:r>
              <a:r>
                <a:rPr lang="en-US" dirty="0">
                  <a:solidFill>
                    <a:schemeClr val="bg1"/>
                  </a:solidFill>
                </a:rPr>
                <a:t> </a:t>
              </a:r>
              <a:r>
                <a:rPr lang="en-US" dirty="0">
                  <a:solidFill>
                    <a:schemeClr val="bg1"/>
                  </a:solidFill>
                  <a:sym typeface="Wingdings"/>
                </a:rPr>
                <a:t> </a:t>
              </a:r>
              <a:r>
                <a:rPr lang="en-US" dirty="0">
                  <a:solidFill>
                    <a:schemeClr val="bg1"/>
                  </a:solidFill>
                </a:rPr>
                <a:t>Global Beam Permit == </a:t>
              </a:r>
              <a:r>
                <a:rPr lang="en-US" dirty="0">
                  <a:solidFill>
                    <a:srgbClr val="9BBB59"/>
                  </a:solidFill>
                </a:rPr>
                <a:t>OK</a:t>
              </a:r>
            </a:p>
          </p:txBody>
        </p:sp>
      </p:grpSp>
      <p:grpSp>
        <p:nvGrpSpPr>
          <p:cNvPr id="7" name="Group 6"/>
          <p:cNvGrpSpPr/>
          <p:nvPr/>
        </p:nvGrpSpPr>
        <p:grpSpPr>
          <a:xfrm>
            <a:off x="2915816" y="1805915"/>
            <a:ext cx="1368152" cy="830997"/>
            <a:chOff x="3923928" y="3356992"/>
            <a:chExt cx="1119397" cy="830997"/>
          </a:xfrm>
        </p:grpSpPr>
        <p:sp>
          <p:nvSpPr>
            <p:cNvPr id="8" name="Frame 7"/>
            <p:cNvSpPr/>
            <p:nvPr/>
          </p:nvSpPr>
          <p:spPr>
            <a:xfrm>
              <a:off x="3923928" y="3356992"/>
              <a:ext cx="1119397"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923928" y="3356992"/>
              <a:ext cx="1119397" cy="830997"/>
            </a:xfrm>
            <a:prstGeom prst="rect">
              <a:avLst/>
            </a:prstGeom>
            <a:solidFill>
              <a:srgbClr val="9BBB59"/>
            </a:solidFill>
          </p:spPr>
          <p:txBody>
            <a:bodyPr wrap="square" rtlCol="0">
              <a:spAutoFit/>
            </a:bodyPr>
            <a:lstStyle/>
            <a:p>
              <a:pPr algn="ctr"/>
              <a:r>
                <a:rPr lang="en-US" sz="1600" dirty="0" smtClean="0"/>
                <a:t>MP-related systems Beam Permit == OK</a:t>
              </a:r>
            </a:p>
          </p:txBody>
        </p:sp>
      </p:grpSp>
      <p:grpSp>
        <p:nvGrpSpPr>
          <p:cNvPr id="43" name="Group 42"/>
          <p:cNvGrpSpPr/>
          <p:nvPr/>
        </p:nvGrpSpPr>
        <p:grpSpPr>
          <a:xfrm>
            <a:off x="4355976" y="1805915"/>
            <a:ext cx="1512168" cy="830997"/>
            <a:chOff x="3851920" y="1556792"/>
            <a:chExt cx="1512168" cy="830997"/>
          </a:xfrm>
        </p:grpSpPr>
        <p:sp>
          <p:nvSpPr>
            <p:cNvPr id="11" name="Frame 10"/>
            <p:cNvSpPr/>
            <p:nvPr/>
          </p:nvSpPr>
          <p:spPr>
            <a:xfrm>
              <a:off x="4283968" y="1556792"/>
              <a:ext cx="1080120"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851920" y="1556792"/>
              <a:ext cx="1512168" cy="830997"/>
            </a:xfrm>
            <a:prstGeom prst="rect">
              <a:avLst/>
            </a:prstGeom>
            <a:solidFill>
              <a:srgbClr val="9BBB59"/>
            </a:solidFill>
          </p:spPr>
          <p:txBody>
            <a:bodyPr wrap="square" rtlCol="0">
              <a:spAutoFit/>
            </a:bodyPr>
            <a:lstStyle/>
            <a:p>
              <a:pPr algn="ctr"/>
              <a:r>
                <a:rPr lang="en-US" sz="1600" dirty="0" smtClean="0"/>
                <a:t>Beam Presence  </a:t>
              </a:r>
            </a:p>
            <a:p>
              <a:pPr algn="ctr"/>
              <a:r>
                <a:rPr lang="en-US" sz="1600" dirty="0" smtClean="0"/>
                <a:t>Information</a:t>
              </a:r>
            </a:p>
            <a:p>
              <a:pPr algn="ctr"/>
              <a:r>
                <a:rPr lang="en-US" sz="1600" dirty="0" smtClean="0"/>
                <a:t>from BI, ISRC</a:t>
              </a:r>
            </a:p>
          </p:txBody>
        </p:sp>
      </p:grpSp>
      <p:grpSp>
        <p:nvGrpSpPr>
          <p:cNvPr id="42" name="Group 41"/>
          <p:cNvGrpSpPr/>
          <p:nvPr/>
        </p:nvGrpSpPr>
        <p:grpSpPr>
          <a:xfrm>
            <a:off x="7452320" y="1805915"/>
            <a:ext cx="1656184" cy="830997"/>
            <a:chOff x="5940152" y="1556792"/>
            <a:chExt cx="1440160" cy="830997"/>
          </a:xfrm>
        </p:grpSpPr>
        <p:sp>
          <p:nvSpPr>
            <p:cNvPr id="14" name="Frame 13"/>
            <p:cNvSpPr/>
            <p:nvPr/>
          </p:nvSpPr>
          <p:spPr>
            <a:xfrm>
              <a:off x="5940152"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5940152" y="1556792"/>
              <a:ext cx="1440160" cy="830997"/>
            </a:xfrm>
            <a:prstGeom prst="rect">
              <a:avLst/>
            </a:prstGeom>
            <a:solidFill>
              <a:srgbClr val="9BBB59"/>
            </a:solidFill>
          </p:spPr>
          <p:txBody>
            <a:bodyPr wrap="square" rtlCol="0">
              <a:spAutoFit/>
            </a:bodyPr>
            <a:lstStyle/>
            <a:p>
              <a:pPr algn="ctr"/>
              <a:r>
                <a:rPr lang="en-US" sz="1600" dirty="0" smtClean="0"/>
                <a:t>Operational Status &amp; Health</a:t>
              </a:r>
            </a:p>
            <a:p>
              <a:pPr algn="ctr"/>
              <a:r>
                <a:rPr lang="en-US" sz="1600" dirty="0" smtClean="0"/>
                <a:t>∀systems == OK</a:t>
              </a:r>
              <a:endParaRPr lang="en-US" sz="1600" dirty="0"/>
            </a:p>
          </p:txBody>
        </p:sp>
      </p:grpSp>
      <p:grpSp>
        <p:nvGrpSpPr>
          <p:cNvPr id="22" name="Group 21"/>
          <p:cNvGrpSpPr/>
          <p:nvPr/>
        </p:nvGrpSpPr>
        <p:grpSpPr>
          <a:xfrm>
            <a:off x="1547664" y="1805915"/>
            <a:ext cx="1296144" cy="830997"/>
            <a:chOff x="827584" y="1556792"/>
            <a:chExt cx="1296144" cy="830997"/>
          </a:xfrm>
        </p:grpSpPr>
        <p:sp>
          <p:nvSpPr>
            <p:cNvPr id="17" name="Frame 16"/>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827584" y="1556792"/>
              <a:ext cx="1296144" cy="830997"/>
            </a:xfrm>
            <a:prstGeom prst="rect">
              <a:avLst/>
            </a:prstGeom>
            <a:solidFill>
              <a:srgbClr val="9BBB59"/>
            </a:solidFill>
          </p:spPr>
          <p:txBody>
            <a:bodyPr wrap="square" rtlCol="0">
              <a:spAutoFit/>
            </a:bodyPr>
            <a:lstStyle/>
            <a:p>
              <a:pPr algn="ctr"/>
              <a:r>
                <a:rPr lang="en-US" sz="1600" dirty="0" smtClean="0"/>
                <a:t>BI Mode configuration information</a:t>
              </a:r>
              <a:endParaRPr lang="en-US" sz="1600" dirty="0"/>
            </a:p>
          </p:txBody>
        </p:sp>
      </p:grpSp>
      <p:grpSp>
        <p:nvGrpSpPr>
          <p:cNvPr id="23" name="Group 22"/>
          <p:cNvGrpSpPr/>
          <p:nvPr/>
        </p:nvGrpSpPr>
        <p:grpSpPr>
          <a:xfrm>
            <a:off x="1763688" y="4293096"/>
            <a:ext cx="1296144" cy="830997"/>
            <a:chOff x="827584" y="1556792"/>
            <a:chExt cx="1296144" cy="830997"/>
          </a:xfrm>
        </p:grpSpPr>
        <p:sp>
          <p:nvSpPr>
            <p:cNvPr id="24" name="Frame 23"/>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827584" y="1556792"/>
              <a:ext cx="1296144" cy="830997"/>
            </a:xfrm>
            <a:prstGeom prst="rect">
              <a:avLst/>
            </a:prstGeom>
            <a:solidFill>
              <a:schemeClr val="accent3"/>
            </a:solidFill>
          </p:spPr>
          <p:txBody>
            <a:bodyPr wrap="square" rtlCol="0">
              <a:spAutoFit/>
            </a:bodyPr>
            <a:lstStyle/>
            <a:p>
              <a:pPr algn="ctr"/>
              <a:r>
                <a:rPr lang="en-US" sz="1600" dirty="0" smtClean="0"/>
                <a:t>ISRC Magnetron</a:t>
              </a:r>
            </a:p>
            <a:p>
              <a:pPr algn="ctr"/>
              <a:r>
                <a:rPr lang="en-US" sz="1600" dirty="0" smtClean="0"/>
                <a:t>System ==OK</a:t>
              </a:r>
              <a:endParaRPr lang="en-US" sz="1600" dirty="0"/>
            </a:p>
          </p:txBody>
        </p:sp>
      </p:grpSp>
      <p:grpSp>
        <p:nvGrpSpPr>
          <p:cNvPr id="26" name="Group 25"/>
          <p:cNvGrpSpPr/>
          <p:nvPr/>
        </p:nvGrpSpPr>
        <p:grpSpPr>
          <a:xfrm>
            <a:off x="3131840" y="4293096"/>
            <a:ext cx="1296144" cy="830997"/>
            <a:chOff x="827584" y="1556792"/>
            <a:chExt cx="1296144" cy="830997"/>
          </a:xfrm>
        </p:grpSpPr>
        <p:sp>
          <p:nvSpPr>
            <p:cNvPr id="27" name="Frame 26"/>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27584" y="1556792"/>
              <a:ext cx="1296144" cy="830997"/>
            </a:xfrm>
            <a:prstGeom prst="rect">
              <a:avLst/>
            </a:prstGeom>
            <a:solidFill>
              <a:srgbClr val="9BBB59"/>
            </a:solidFill>
          </p:spPr>
          <p:txBody>
            <a:bodyPr wrap="square" rtlCol="0">
              <a:spAutoFit/>
            </a:bodyPr>
            <a:lstStyle/>
            <a:p>
              <a:pPr algn="ctr"/>
              <a:r>
                <a:rPr lang="en-US" sz="1600" dirty="0" smtClean="0"/>
                <a:t>ISRC HVPS</a:t>
              </a:r>
            </a:p>
            <a:p>
              <a:pPr algn="ctr"/>
              <a:r>
                <a:rPr lang="en-US" sz="1600" dirty="0" smtClean="0"/>
                <a:t>System==OK,</a:t>
              </a:r>
            </a:p>
            <a:p>
              <a:pPr algn="ctr"/>
              <a:r>
                <a:rPr lang="en-US" sz="1600" dirty="0" smtClean="0"/>
                <a:t>HV Status</a:t>
              </a:r>
              <a:endParaRPr lang="en-US" sz="1600" dirty="0"/>
            </a:p>
          </p:txBody>
        </p:sp>
      </p:grpSp>
      <p:grpSp>
        <p:nvGrpSpPr>
          <p:cNvPr id="29" name="Group 28"/>
          <p:cNvGrpSpPr/>
          <p:nvPr/>
        </p:nvGrpSpPr>
        <p:grpSpPr>
          <a:xfrm>
            <a:off x="4499992" y="4293096"/>
            <a:ext cx="1368152" cy="830997"/>
            <a:chOff x="827584" y="1556792"/>
            <a:chExt cx="1231337" cy="830997"/>
          </a:xfrm>
        </p:grpSpPr>
        <p:sp>
          <p:nvSpPr>
            <p:cNvPr id="30" name="Frame 29"/>
            <p:cNvSpPr/>
            <p:nvPr/>
          </p:nvSpPr>
          <p:spPr>
            <a:xfrm>
              <a:off x="827584" y="1556792"/>
              <a:ext cx="1231337"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827584" y="1556792"/>
              <a:ext cx="1231337" cy="830997"/>
            </a:xfrm>
            <a:prstGeom prst="rect">
              <a:avLst/>
            </a:prstGeom>
            <a:solidFill>
              <a:srgbClr val="9BBB59"/>
            </a:solidFill>
          </p:spPr>
          <p:txBody>
            <a:bodyPr wrap="square" rtlCol="0">
              <a:spAutoFit/>
            </a:bodyPr>
            <a:lstStyle/>
            <a:p>
              <a:pPr algn="ctr"/>
              <a:r>
                <a:rPr lang="en-US" sz="1600" dirty="0" smtClean="0"/>
                <a:t>LEBT Chopper</a:t>
              </a:r>
            </a:p>
            <a:p>
              <a:pPr algn="ctr"/>
              <a:r>
                <a:rPr lang="en-US" sz="1600" dirty="0" smtClean="0"/>
                <a:t>System == OK,</a:t>
              </a:r>
            </a:p>
            <a:p>
              <a:pPr algn="ctr"/>
              <a:r>
                <a:rPr lang="en-US" sz="1600" dirty="0" smtClean="0"/>
                <a:t>HV Status</a:t>
              </a:r>
            </a:p>
          </p:txBody>
        </p:sp>
      </p:grpSp>
      <p:grpSp>
        <p:nvGrpSpPr>
          <p:cNvPr id="32" name="Group 31"/>
          <p:cNvGrpSpPr/>
          <p:nvPr/>
        </p:nvGrpSpPr>
        <p:grpSpPr>
          <a:xfrm>
            <a:off x="5940152" y="4293096"/>
            <a:ext cx="1440159" cy="830997"/>
            <a:chOff x="755577" y="1556792"/>
            <a:chExt cx="1440159" cy="830997"/>
          </a:xfrm>
        </p:grpSpPr>
        <p:sp>
          <p:nvSpPr>
            <p:cNvPr id="33" name="Frame 32"/>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755577" y="1556792"/>
              <a:ext cx="1440159" cy="830997"/>
            </a:xfrm>
            <a:prstGeom prst="rect">
              <a:avLst/>
            </a:prstGeom>
            <a:solidFill>
              <a:srgbClr val="9BBB59"/>
            </a:solidFill>
          </p:spPr>
          <p:txBody>
            <a:bodyPr wrap="square" rtlCol="0">
              <a:spAutoFit/>
            </a:bodyPr>
            <a:lstStyle/>
            <a:p>
              <a:pPr algn="ctr"/>
              <a:r>
                <a:rPr lang="en-US" sz="1600" dirty="0" smtClean="0"/>
                <a:t>MEBT Chopper</a:t>
              </a:r>
            </a:p>
            <a:p>
              <a:pPr algn="ctr"/>
              <a:r>
                <a:rPr lang="en-US" sz="1600" dirty="0" smtClean="0"/>
                <a:t>System == OK,</a:t>
              </a:r>
            </a:p>
            <a:p>
              <a:pPr algn="ctr"/>
              <a:r>
                <a:rPr lang="en-US" sz="1600" dirty="0" smtClean="0"/>
                <a:t>HV Status</a:t>
              </a:r>
            </a:p>
          </p:txBody>
        </p:sp>
      </p:grpSp>
      <p:grpSp>
        <p:nvGrpSpPr>
          <p:cNvPr id="35" name="Group 34"/>
          <p:cNvGrpSpPr/>
          <p:nvPr/>
        </p:nvGrpSpPr>
        <p:grpSpPr>
          <a:xfrm>
            <a:off x="5724128" y="5661248"/>
            <a:ext cx="3312368" cy="830997"/>
            <a:chOff x="827584" y="1556792"/>
            <a:chExt cx="1296143" cy="830997"/>
          </a:xfrm>
        </p:grpSpPr>
        <p:sp>
          <p:nvSpPr>
            <p:cNvPr id="36" name="Frame 35"/>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827584" y="1556792"/>
              <a:ext cx="1296143" cy="830997"/>
            </a:xfrm>
            <a:prstGeom prst="rect">
              <a:avLst/>
            </a:prstGeom>
            <a:solidFill>
              <a:schemeClr val="accent3"/>
            </a:solidFill>
          </p:spPr>
          <p:txBody>
            <a:bodyPr wrap="square" rtlCol="0">
              <a:spAutoFit/>
            </a:bodyPr>
            <a:lstStyle/>
            <a:p>
              <a:pPr algn="ctr"/>
              <a:r>
                <a:rPr lang="en-US" sz="1600" dirty="0" smtClean="0"/>
                <a:t>Timing System </a:t>
              </a:r>
            </a:p>
            <a:p>
              <a:pPr algn="ctr"/>
              <a:r>
                <a:rPr lang="en-US" sz="1600" dirty="0" smtClean="0"/>
                <a:t>is permitted to send around </a:t>
              </a:r>
            </a:p>
            <a:p>
              <a:pPr algn="ctr"/>
              <a:r>
                <a:rPr lang="en-US" sz="1600" dirty="0" smtClean="0"/>
                <a:t>Trigger Events</a:t>
              </a:r>
              <a:endParaRPr lang="en-US" sz="1600" dirty="0"/>
            </a:p>
          </p:txBody>
        </p:sp>
      </p:grpSp>
      <p:grpSp>
        <p:nvGrpSpPr>
          <p:cNvPr id="39" name="Group 38"/>
          <p:cNvGrpSpPr/>
          <p:nvPr/>
        </p:nvGrpSpPr>
        <p:grpSpPr>
          <a:xfrm>
            <a:off x="7452320" y="4293096"/>
            <a:ext cx="1296144" cy="830997"/>
            <a:chOff x="813868" y="1556792"/>
            <a:chExt cx="1795700" cy="830997"/>
          </a:xfrm>
        </p:grpSpPr>
        <p:sp>
          <p:nvSpPr>
            <p:cNvPr id="40" name="Frame 39"/>
            <p:cNvSpPr/>
            <p:nvPr/>
          </p:nvSpPr>
          <p:spPr>
            <a:xfrm>
              <a:off x="827584"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813868" y="1556792"/>
              <a:ext cx="1795700" cy="830997"/>
            </a:xfrm>
            <a:prstGeom prst="rect">
              <a:avLst/>
            </a:prstGeom>
            <a:solidFill>
              <a:srgbClr val="9BBB59"/>
            </a:solidFill>
          </p:spPr>
          <p:txBody>
            <a:bodyPr wrap="square" rtlCol="0">
              <a:spAutoFit/>
            </a:bodyPr>
            <a:lstStyle/>
            <a:p>
              <a:pPr algn="ctr"/>
              <a:r>
                <a:rPr lang="en-US" sz="1600" dirty="0" smtClean="0"/>
                <a:t>PSS,TSS </a:t>
              </a:r>
            </a:p>
            <a:p>
              <a:pPr algn="ctr"/>
              <a:r>
                <a:rPr lang="en-US" sz="1600" dirty="0" smtClean="0"/>
                <a:t>Beam Permit </a:t>
              </a:r>
            </a:p>
            <a:p>
              <a:pPr algn="ctr"/>
              <a:r>
                <a:rPr lang="en-US" sz="1600" dirty="0" smtClean="0"/>
                <a:t>== OK</a:t>
              </a:r>
            </a:p>
          </p:txBody>
        </p:sp>
      </p:grpSp>
      <p:sp>
        <p:nvSpPr>
          <p:cNvPr id="46" name="TextBox 45"/>
          <p:cNvSpPr txBox="1"/>
          <p:nvPr/>
        </p:nvSpPr>
        <p:spPr>
          <a:xfrm>
            <a:off x="35496" y="1805915"/>
            <a:ext cx="1440160" cy="830997"/>
          </a:xfrm>
          <a:prstGeom prst="rect">
            <a:avLst/>
          </a:prstGeom>
          <a:solidFill>
            <a:schemeClr val="accent3"/>
          </a:solidFill>
        </p:spPr>
        <p:txBody>
          <a:bodyPr wrap="square" rtlCol="0">
            <a:spAutoFit/>
          </a:bodyPr>
          <a:lstStyle/>
          <a:p>
            <a:pPr algn="ctr"/>
            <a:r>
              <a:rPr lang="en-US" sz="1600" dirty="0" smtClean="0"/>
              <a:t>LPSID, LPS-A2T</a:t>
            </a:r>
          </a:p>
          <a:p>
            <a:pPr algn="ctr"/>
            <a:r>
              <a:rPr lang="en-US" sz="1600" dirty="0" smtClean="0"/>
              <a:t>destination </a:t>
            </a:r>
            <a:endParaRPr lang="en-US" sz="1600" dirty="0"/>
          </a:p>
          <a:p>
            <a:pPr algn="ctr"/>
            <a:r>
              <a:rPr lang="en-US" sz="1600" dirty="0" smtClean="0"/>
              <a:t>information</a:t>
            </a:r>
            <a:endParaRPr lang="en-US" sz="1600" dirty="0"/>
          </a:p>
        </p:txBody>
      </p:sp>
      <p:cxnSp>
        <p:nvCxnSpPr>
          <p:cNvPr id="50" name="Straight Arrow Connector 49"/>
          <p:cNvCxnSpPr/>
          <p:nvPr/>
        </p:nvCxnSpPr>
        <p:spPr>
          <a:xfrm>
            <a:off x="5148064" y="2598003"/>
            <a:ext cx="6858" cy="648072"/>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588224" y="2598003"/>
            <a:ext cx="6858" cy="648072"/>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8165542" y="2598003"/>
            <a:ext cx="6858" cy="648072"/>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195736" y="2636912"/>
            <a:ext cx="6858" cy="648072"/>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892734" y="2598003"/>
            <a:ext cx="6858" cy="648072"/>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2339752" y="3717032"/>
            <a:ext cx="0" cy="537154"/>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6588224" y="3717032"/>
            <a:ext cx="0" cy="537155"/>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3779912" y="3717032"/>
            <a:ext cx="0" cy="537155"/>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5220072" y="3717032"/>
            <a:ext cx="0" cy="537155"/>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8820472" y="3501008"/>
            <a:ext cx="0" cy="216024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8085387" y="4319134"/>
            <a:ext cx="1769234" cy="276999"/>
          </a:xfrm>
          <a:prstGeom prst="rect">
            <a:avLst/>
          </a:prstGeom>
          <a:noFill/>
        </p:spPr>
        <p:txBody>
          <a:bodyPr wrap="none" rtlCol="0">
            <a:spAutoFit/>
          </a:bodyPr>
          <a:lstStyle/>
          <a:p>
            <a:r>
              <a:rPr lang="en-US" sz="1200" dirty="0" smtClean="0">
                <a:solidFill>
                  <a:schemeClr val="accent3"/>
                </a:solidFill>
              </a:rPr>
              <a:t>Global Beam Permit==OK</a:t>
            </a:r>
            <a:endParaRPr lang="en-US" sz="1200" dirty="0">
              <a:solidFill>
                <a:schemeClr val="accent3"/>
              </a:solidFill>
            </a:endParaRPr>
          </a:p>
        </p:txBody>
      </p:sp>
      <p:sp>
        <p:nvSpPr>
          <p:cNvPr id="68" name="TextBox 67"/>
          <p:cNvSpPr txBox="1"/>
          <p:nvPr/>
        </p:nvSpPr>
        <p:spPr>
          <a:xfrm>
            <a:off x="35496" y="4293096"/>
            <a:ext cx="1656184" cy="830997"/>
          </a:xfrm>
          <a:prstGeom prst="rect">
            <a:avLst/>
          </a:prstGeom>
          <a:solidFill>
            <a:srgbClr val="9BBB59"/>
          </a:solidFill>
        </p:spPr>
        <p:txBody>
          <a:bodyPr wrap="square" rtlCol="0">
            <a:spAutoFit/>
          </a:bodyPr>
          <a:lstStyle/>
          <a:p>
            <a:pPr algn="ctr"/>
            <a:r>
              <a:rPr lang="en-US" sz="1600" dirty="0" smtClean="0"/>
              <a:t>Mode and event  information from Timing </a:t>
            </a:r>
            <a:r>
              <a:rPr lang="en-US" sz="1600" dirty="0"/>
              <a:t>S</a:t>
            </a:r>
            <a:r>
              <a:rPr lang="en-US" sz="1600" dirty="0" smtClean="0"/>
              <a:t>ystem</a:t>
            </a:r>
            <a:endParaRPr lang="en-US" sz="1600" dirty="0"/>
          </a:p>
        </p:txBody>
      </p:sp>
      <p:cxnSp>
        <p:nvCxnSpPr>
          <p:cNvPr id="69" name="Straight Arrow Connector 68"/>
          <p:cNvCxnSpPr/>
          <p:nvPr/>
        </p:nvCxnSpPr>
        <p:spPr>
          <a:xfrm flipV="1">
            <a:off x="899592" y="3717032"/>
            <a:ext cx="0" cy="576064"/>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4" idx="0"/>
          </p:cNvCxnSpPr>
          <p:nvPr/>
        </p:nvCxnSpPr>
        <p:spPr>
          <a:xfrm>
            <a:off x="8532442" y="3498104"/>
            <a:ext cx="288030" cy="2904"/>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5940152" y="1805915"/>
            <a:ext cx="1440160" cy="830997"/>
            <a:chOff x="3783341" y="1556792"/>
            <a:chExt cx="1783055" cy="830997"/>
          </a:xfrm>
        </p:grpSpPr>
        <p:sp>
          <p:nvSpPr>
            <p:cNvPr id="71" name="Frame 70"/>
            <p:cNvSpPr/>
            <p:nvPr/>
          </p:nvSpPr>
          <p:spPr>
            <a:xfrm>
              <a:off x="4283968" y="1556792"/>
              <a:ext cx="1282428" cy="792088"/>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p:nvSpPr>
          <p:spPr>
            <a:xfrm>
              <a:off x="3783341" y="1556792"/>
              <a:ext cx="1783055" cy="830997"/>
            </a:xfrm>
            <a:prstGeom prst="rect">
              <a:avLst/>
            </a:prstGeom>
            <a:solidFill>
              <a:srgbClr val="9BBB59"/>
            </a:solidFill>
          </p:spPr>
          <p:txBody>
            <a:bodyPr wrap="square" rtlCol="0">
              <a:spAutoFit/>
            </a:bodyPr>
            <a:lstStyle/>
            <a:p>
              <a:pPr algn="ctr"/>
              <a:r>
                <a:rPr lang="en-US" sz="1600" dirty="0" smtClean="0"/>
                <a:t>Beam Monitor.</a:t>
              </a:r>
            </a:p>
            <a:p>
              <a:pPr algn="ctr"/>
              <a:r>
                <a:rPr lang="en-US" sz="1600" dirty="0" smtClean="0"/>
                <a:t> Beam Permit == OK</a:t>
              </a:r>
            </a:p>
          </p:txBody>
        </p:sp>
      </p:grpSp>
      <p:cxnSp>
        <p:nvCxnSpPr>
          <p:cNvPr id="73" name="Straight Arrow Connector 72"/>
          <p:cNvCxnSpPr/>
          <p:nvPr/>
        </p:nvCxnSpPr>
        <p:spPr>
          <a:xfrm flipV="1">
            <a:off x="7956376" y="3717032"/>
            <a:ext cx="0" cy="537155"/>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635896" y="2636912"/>
            <a:ext cx="6858" cy="648072"/>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sv-SE" smtClean="0"/>
              <a:t>Szandra Kövecses, BCM CDR 2017-06-12</a:t>
            </a:r>
            <a:endParaRPr lang="sv-SE"/>
          </a:p>
        </p:txBody>
      </p:sp>
      <p:sp>
        <p:nvSpPr>
          <p:cNvPr id="10" name="Slide Number Placeholder 9"/>
          <p:cNvSpPr>
            <a:spLocks noGrp="1"/>
          </p:cNvSpPr>
          <p:nvPr>
            <p:ph type="sldNum" sz="quarter" idx="12"/>
          </p:nvPr>
        </p:nvSpPr>
        <p:spPr/>
        <p:txBody>
          <a:bodyPr/>
          <a:lstStyle/>
          <a:p>
            <a:fld id="{551115BC-487E-4422-894C-CB7CD3E79223}" type="slidenum">
              <a:rPr lang="sv-SE" smtClean="0"/>
              <a:t>7</a:t>
            </a:fld>
            <a:endParaRPr lang="sv-SE"/>
          </a:p>
        </p:txBody>
      </p:sp>
    </p:spTree>
    <p:extLst>
      <p:ext uri="{BB962C8B-B14F-4D97-AF65-F5344CB8AC3E}">
        <p14:creationId xmlns:p14="http://schemas.microsoft.com/office/powerpoint/2010/main" val="3051550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Beam Extraction</a:t>
            </a:r>
            <a:endParaRPr lang="sv-SE"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Beam Inhibit (between pulses)</a:t>
            </a:r>
          </a:p>
          <a:p>
            <a:pPr lvl="1"/>
            <a:r>
              <a:rPr lang="en-US" dirty="0" smtClean="0">
                <a:solidFill>
                  <a:schemeClr val="tx1"/>
                </a:solidFill>
              </a:rPr>
              <a:t>Inhibit triggers from TS</a:t>
            </a:r>
          </a:p>
          <a:p>
            <a:pPr lvl="1"/>
            <a:r>
              <a:rPr lang="en-US" dirty="0" smtClean="0">
                <a:solidFill>
                  <a:schemeClr val="tx1"/>
                </a:solidFill>
              </a:rPr>
              <a:t>Activate LEBT and MEBT Chopper</a:t>
            </a:r>
          </a:p>
          <a:p>
            <a:pPr lvl="1"/>
            <a:endParaRPr lang="en-US" dirty="0">
              <a:solidFill>
                <a:schemeClr val="tx1"/>
              </a:solidFill>
            </a:endParaRPr>
          </a:p>
          <a:p>
            <a:r>
              <a:rPr lang="en-US" dirty="0" smtClean="0">
                <a:solidFill>
                  <a:schemeClr val="tx1"/>
                </a:solidFill>
              </a:rPr>
              <a:t>Beam Interlock (during a pulse, as escalation from Beam Inhibit)</a:t>
            </a:r>
          </a:p>
          <a:p>
            <a:pPr lvl="1"/>
            <a:r>
              <a:rPr lang="en-US" dirty="0">
                <a:solidFill>
                  <a:schemeClr val="tx1"/>
                </a:solidFill>
              </a:rPr>
              <a:t>Inhibit triggers from TS</a:t>
            </a:r>
          </a:p>
          <a:p>
            <a:pPr lvl="1"/>
            <a:r>
              <a:rPr lang="en-US" dirty="0">
                <a:solidFill>
                  <a:schemeClr val="tx1"/>
                </a:solidFill>
              </a:rPr>
              <a:t>Activate LEBT and MEBT </a:t>
            </a:r>
            <a:r>
              <a:rPr lang="en-US" dirty="0" smtClean="0">
                <a:solidFill>
                  <a:schemeClr val="tx1"/>
                </a:solidFill>
              </a:rPr>
              <a:t>Chopper</a:t>
            </a:r>
          </a:p>
          <a:p>
            <a:pPr lvl="1"/>
            <a:r>
              <a:rPr lang="en-US" dirty="0">
                <a:solidFill>
                  <a:schemeClr val="tx1"/>
                </a:solidFill>
              </a:rPr>
              <a:t>Remove RF of ISRC Magnetron </a:t>
            </a:r>
            <a:endParaRPr lang="en-US" dirty="0" smtClean="0">
              <a:solidFill>
                <a:schemeClr val="tx1"/>
              </a:solidFill>
            </a:endParaRPr>
          </a:p>
          <a:p>
            <a:pPr marL="0" indent="0">
              <a:buNone/>
            </a:pPr>
            <a:endParaRPr lang="en-US" dirty="0">
              <a:solidFill>
                <a:schemeClr val="tx1"/>
              </a:solidFill>
            </a:endParaRPr>
          </a:p>
          <a:p>
            <a:r>
              <a:rPr lang="en-US" dirty="0" smtClean="0">
                <a:solidFill>
                  <a:schemeClr val="tx1"/>
                </a:solidFill>
              </a:rPr>
              <a:t>Emergency Beam Interlock (as escalation from Beam Interlock)</a:t>
            </a:r>
          </a:p>
          <a:p>
            <a:pPr lvl="1"/>
            <a:r>
              <a:rPr lang="en-US" dirty="0">
                <a:solidFill>
                  <a:schemeClr val="tx1"/>
                </a:solidFill>
              </a:rPr>
              <a:t>Inhibit triggers from TS</a:t>
            </a:r>
          </a:p>
          <a:p>
            <a:pPr lvl="1"/>
            <a:r>
              <a:rPr lang="en-US" dirty="0">
                <a:solidFill>
                  <a:schemeClr val="tx1"/>
                </a:solidFill>
              </a:rPr>
              <a:t>Activate LEBT and MEBT Chopper</a:t>
            </a:r>
          </a:p>
          <a:p>
            <a:pPr lvl="1"/>
            <a:r>
              <a:rPr lang="en-US" dirty="0">
                <a:solidFill>
                  <a:schemeClr val="tx1"/>
                </a:solidFill>
              </a:rPr>
              <a:t>Remove RF of ISRC Magnetron </a:t>
            </a:r>
            <a:endParaRPr lang="en-US" dirty="0" smtClean="0">
              <a:solidFill>
                <a:schemeClr val="tx1"/>
              </a:solidFill>
            </a:endParaRPr>
          </a:p>
          <a:p>
            <a:pPr lvl="1"/>
            <a:r>
              <a:rPr lang="en-US" dirty="0">
                <a:solidFill>
                  <a:schemeClr val="tx1"/>
                </a:solidFill>
              </a:rPr>
              <a:t>Switch off HVPS of </a:t>
            </a:r>
            <a:r>
              <a:rPr lang="en-US" dirty="0" smtClean="0">
                <a:solidFill>
                  <a:schemeClr val="tx1"/>
                </a:solidFill>
              </a:rPr>
              <a:t>ISRC</a:t>
            </a:r>
            <a:endParaRPr lang="en-US" dirty="0">
              <a:solidFill>
                <a:schemeClr val="tx1"/>
              </a:solidFill>
            </a:endParaRPr>
          </a:p>
          <a:p>
            <a:pPr lvl="1"/>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a:p>
        </p:txBody>
      </p:sp>
      <p:sp>
        <p:nvSpPr>
          <p:cNvPr id="5" name="Footer Placeholder 4"/>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1225317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TextBox 33"/>
          <p:cNvSpPr txBox="1"/>
          <p:nvPr/>
        </p:nvSpPr>
        <p:spPr>
          <a:xfrm>
            <a:off x="517027" y="3163843"/>
            <a:ext cx="1219949" cy="1754326"/>
          </a:xfrm>
          <a:prstGeom prst="rect">
            <a:avLst/>
          </a:prstGeom>
          <a:noFill/>
        </p:spPr>
        <p:txBody>
          <a:bodyPr wrap="none" rtlCol="0">
            <a:spAutoFit/>
          </a:bodyPr>
          <a:lstStyle/>
          <a:p>
            <a:r>
              <a:rPr lang="en-US" dirty="0" smtClean="0"/>
              <a:t>Inhibit</a:t>
            </a:r>
          </a:p>
          <a:p>
            <a:endParaRPr lang="en-US" dirty="0"/>
          </a:p>
          <a:p>
            <a:r>
              <a:rPr lang="en-US" dirty="0" smtClean="0"/>
              <a:t>Interlock</a:t>
            </a:r>
          </a:p>
          <a:p>
            <a:endParaRPr lang="en-US" dirty="0"/>
          </a:p>
          <a:p>
            <a:r>
              <a:rPr lang="en-US" dirty="0" smtClean="0"/>
              <a:t>Emergency</a:t>
            </a:r>
          </a:p>
          <a:p>
            <a:r>
              <a:rPr lang="en-US" dirty="0" smtClean="0"/>
              <a:t>Interlock</a:t>
            </a:r>
            <a:endParaRPr lang="sv-SE" dirty="0"/>
          </a:p>
        </p:txBody>
      </p:sp>
      <p:sp>
        <p:nvSpPr>
          <p:cNvPr id="2" name="Title 1"/>
          <p:cNvSpPr>
            <a:spLocks noGrp="1"/>
          </p:cNvSpPr>
          <p:nvPr>
            <p:ph type="title"/>
          </p:nvPr>
        </p:nvSpPr>
        <p:spPr/>
        <p:txBody>
          <a:bodyPr/>
          <a:lstStyle/>
          <a:p>
            <a:r>
              <a:rPr lang="en-GB" dirty="0"/>
              <a:t>Escalation of </a:t>
            </a:r>
            <a:r>
              <a:rPr lang="en-GB" dirty="0" smtClean="0"/>
              <a:t>Interlocks - Example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a:p>
        </p:txBody>
      </p:sp>
      <p:pic>
        <p:nvPicPr>
          <p:cNvPr id="5" name="Picture 2" descr="https://europeanspallationsource.se/sites/default/files/styles/panorama/public/acc_banner_1000.png?itok=hwYL8P8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38896"/>
            <a:ext cx="8229600" cy="1242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289498" y="5187652"/>
            <a:ext cx="5314950" cy="1409700"/>
          </a:xfrm>
          <a:prstGeom prst="rect">
            <a:avLst/>
          </a:prstGeom>
        </p:spPr>
      </p:pic>
      <p:cxnSp>
        <p:nvCxnSpPr>
          <p:cNvPr id="8" name="Straight Arrow Connector 7"/>
          <p:cNvCxnSpPr/>
          <p:nvPr/>
        </p:nvCxnSpPr>
        <p:spPr>
          <a:xfrm>
            <a:off x="2483768" y="4473054"/>
            <a:ext cx="0" cy="64807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5220072" y="4473054"/>
            <a:ext cx="0" cy="64807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p:nvPr/>
        </p:nvCxnSpPr>
        <p:spPr>
          <a:xfrm>
            <a:off x="7452320" y="4473054"/>
            <a:ext cx="0" cy="64807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a:xfrm>
            <a:off x="4283968" y="4473054"/>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835696" y="5199608"/>
            <a:ext cx="1008112" cy="62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Timing System</a:t>
            </a:r>
            <a:endParaRPr lang="sv-SE" dirty="0"/>
          </a:p>
        </p:txBody>
      </p:sp>
      <p:cxnSp>
        <p:nvCxnSpPr>
          <p:cNvPr id="15" name="Straight Arrow Connector 14"/>
          <p:cNvCxnSpPr/>
          <p:nvPr/>
        </p:nvCxnSpPr>
        <p:spPr>
          <a:xfrm>
            <a:off x="5148064" y="4473054"/>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80312" y="4473054"/>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10619" y="4473054"/>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39752" y="4473054"/>
            <a:ext cx="0" cy="64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3563888" y="4473054"/>
            <a:ext cx="0" cy="64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4211960" y="4473054"/>
            <a:ext cx="0" cy="64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5076056" y="4473054"/>
            <a:ext cx="0" cy="64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7308304" y="4473054"/>
            <a:ext cx="0" cy="64807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2179786" y="2968971"/>
            <a:ext cx="461665" cy="1460721"/>
          </a:xfrm>
          <a:prstGeom prst="rect">
            <a:avLst/>
          </a:prstGeom>
          <a:noFill/>
          <a:ln>
            <a:solidFill>
              <a:schemeClr val="tx1"/>
            </a:solidFill>
          </a:ln>
        </p:spPr>
        <p:txBody>
          <a:bodyPr vert="vert270" wrap="none" rtlCol="0">
            <a:spAutoFit/>
          </a:bodyPr>
          <a:lstStyle/>
          <a:p>
            <a:r>
              <a:rPr lang="en-US" dirty="0"/>
              <a:t>Inhibit triggers</a:t>
            </a:r>
            <a:endParaRPr lang="sv-SE" dirty="0"/>
          </a:p>
        </p:txBody>
      </p:sp>
      <p:sp>
        <p:nvSpPr>
          <p:cNvPr id="24" name="TextBox 23"/>
          <p:cNvSpPr txBox="1"/>
          <p:nvPr/>
        </p:nvSpPr>
        <p:spPr>
          <a:xfrm>
            <a:off x="3047057" y="2993551"/>
            <a:ext cx="738664" cy="1429811"/>
          </a:xfrm>
          <a:prstGeom prst="rect">
            <a:avLst/>
          </a:prstGeom>
          <a:noFill/>
          <a:ln>
            <a:solidFill>
              <a:schemeClr val="tx1"/>
            </a:solidFill>
          </a:ln>
        </p:spPr>
        <p:txBody>
          <a:bodyPr vert="vert270" wrap="square" rtlCol="0">
            <a:spAutoFit/>
          </a:bodyPr>
          <a:lstStyle/>
          <a:p>
            <a:r>
              <a:rPr lang="en-US" dirty="0"/>
              <a:t>Switch off HVPS of </a:t>
            </a:r>
            <a:r>
              <a:rPr lang="en-US" dirty="0" smtClean="0"/>
              <a:t>ISRC</a:t>
            </a:r>
            <a:endParaRPr lang="en-US" dirty="0"/>
          </a:p>
        </p:txBody>
      </p:sp>
      <p:sp>
        <p:nvSpPr>
          <p:cNvPr id="25" name="TextBox 24"/>
          <p:cNvSpPr txBox="1"/>
          <p:nvPr/>
        </p:nvSpPr>
        <p:spPr>
          <a:xfrm>
            <a:off x="4778732" y="2961505"/>
            <a:ext cx="738664" cy="1437277"/>
          </a:xfrm>
          <a:prstGeom prst="rect">
            <a:avLst/>
          </a:prstGeom>
          <a:noFill/>
          <a:ln>
            <a:solidFill>
              <a:schemeClr val="tx1"/>
            </a:solidFill>
          </a:ln>
        </p:spPr>
        <p:txBody>
          <a:bodyPr vert="vert270" wrap="square" rtlCol="0">
            <a:spAutoFit/>
          </a:bodyPr>
          <a:lstStyle/>
          <a:p>
            <a:r>
              <a:rPr lang="en-US" dirty="0"/>
              <a:t>Activate LEBT </a:t>
            </a:r>
            <a:r>
              <a:rPr lang="en-US" dirty="0" smtClean="0"/>
              <a:t>Chopper</a:t>
            </a:r>
            <a:endParaRPr lang="en-US" dirty="0"/>
          </a:p>
        </p:txBody>
      </p:sp>
      <p:sp>
        <p:nvSpPr>
          <p:cNvPr id="26" name="TextBox 25"/>
          <p:cNvSpPr txBox="1"/>
          <p:nvPr/>
        </p:nvSpPr>
        <p:spPr>
          <a:xfrm>
            <a:off x="7010980" y="2947835"/>
            <a:ext cx="738664" cy="1475527"/>
          </a:xfrm>
          <a:prstGeom prst="rect">
            <a:avLst/>
          </a:prstGeom>
          <a:noFill/>
          <a:ln>
            <a:solidFill>
              <a:schemeClr val="tx1"/>
            </a:solidFill>
          </a:ln>
        </p:spPr>
        <p:txBody>
          <a:bodyPr vert="vert270" wrap="square" rtlCol="0">
            <a:spAutoFit/>
          </a:bodyPr>
          <a:lstStyle/>
          <a:p>
            <a:r>
              <a:rPr lang="en-US" dirty="0"/>
              <a:t>Activate </a:t>
            </a:r>
            <a:r>
              <a:rPr lang="en-US" dirty="0" smtClean="0"/>
              <a:t>MEBT Chopper</a:t>
            </a:r>
            <a:endParaRPr lang="en-US" dirty="0"/>
          </a:p>
        </p:txBody>
      </p:sp>
      <p:sp>
        <p:nvSpPr>
          <p:cNvPr id="28" name="TextBox 27"/>
          <p:cNvSpPr txBox="1"/>
          <p:nvPr/>
        </p:nvSpPr>
        <p:spPr>
          <a:xfrm>
            <a:off x="3926845" y="2739380"/>
            <a:ext cx="738664" cy="1683982"/>
          </a:xfrm>
          <a:prstGeom prst="rect">
            <a:avLst/>
          </a:prstGeom>
          <a:noFill/>
          <a:ln>
            <a:solidFill>
              <a:schemeClr val="tx1"/>
            </a:solidFill>
          </a:ln>
        </p:spPr>
        <p:txBody>
          <a:bodyPr vert="vert270" wrap="square" rtlCol="0">
            <a:spAutoFit/>
          </a:bodyPr>
          <a:lstStyle/>
          <a:p>
            <a:r>
              <a:rPr lang="en-US" dirty="0"/>
              <a:t>Remove RF of ISRC Magnetron </a:t>
            </a:r>
          </a:p>
        </p:txBody>
      </p:sp>
      <p:cxnSp>
        <p:nvCxnSpPr>
          <p:cNvPr id="30" name="Straight Connector 29"/>
          <p:cNvCxnSpPr/>
          <p:nvPr/>
        </p:nvCxnSpPr>
        <p:spPr>
          <a:xfrm>
            <a:off x="592822" y="3163843"/>
            <a:ext cx="65646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a:xfrm>
            <a:off x="580792" y="3729005"/>
            <a:ext cx="656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2822" y="4293096"/>
            <a:ext cx="65646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Footer Placeholder 2"/>
          <p:cNvSpPr>
            <a:spLocks noGrp="1"/>
          </p:cNvSpPr>
          <p:nvPr>
            <p:ph type="ftr" sz="quarter" idx="11"/>
          </p:nvPr>
        </p:nvSpPr>
        <p:spPr/>
        <p:txBody>
          <a:bodyPr/>
          <a:lstStyle/>
          <a:p>
            <a:r>
              <a:rPr lang="sv-SE" smtClean="0"/>
              <a:t>Szandra Kövecses, BCM CDR 2017-06-12</a:t>
            </a:r>
            <a:endParaRPr lang="sv-SE"/>
          </a:p>
        </p:txBody>
      </p:sp>
    </p:spTree>
    <p:extLst>
      <p:ext uri="{BB962C8B-B14F-4D97-AF65-F5344CB8AC3E}">
        <p14:creationId xmlns:p14="http://schemas.microsoft.com/office/powerpoint/2010/main" val="323713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9762</TotalTime>
  <Words>1943</Words>
  <Application>Microsoft Office PowerPoint</Application>
  <PresentationFormat>On-screen Show (4:3)</PresentationFormat>
  <Paragraphs>513</Paragraphs>
  <Slides>29</Slides>
  <Notes>15</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PGothic</vt:lpstr>
      <vt:lpstr>Arial</vt:lpstr>
      <vt:lpstr>Calibri</vt:lpstr>
      <vt:lpstr>Tahoma</vt:lpstr>
      <vt:lpstr>Times New Roman</vt:lpstr>
      <vt:lpstr>Wingdings</vt:lpstr>
      <vt:lpstr>ESS Core Powerpoint</vt:lpstr>
      <vt:lpstr>BCM-BIS Interface</vt:lpstr>
      <vt:lpstr>Overview</vt:lpstr>
      <vt:lpstr>PowerPoint Presentation</vt:lpstr>
      <vt:lpstr>Architecture of Machine Protection System of Systems</vt:lpstr>
      <vt:lpstr>BIS Functions- Allow Beam/Stop Beam </vt:lpstr>
      <vt:lpstr>Allowing Beam Extraction</vt:lpstr>
      <vt:lpstr>Allowing Beam Extraction – All systems are ready for beam</vt:lpstr>
      <vt:lpstr>Stopping Beam Extraction</vt:lpstr>
      <vt:lpstr>Escalation of Interlocks - Example</vt:lpstr>
      <vt:lpstr>Escalation of Interlocks</vt:lpstr>
      <vt:lpstr>Beam Interlock – consequence of failure</vt:lpstr>
      <vt:lpstr>PowerPoint Presentation</vt:lpstr>
      <vt:lpstr>PowerPoint Presentation</vt:lpstr>
      <vt:lpstr>Conditions for BIS functions:</vt:lpstr>
      <vt:lpstr>PowerPoint Presentation</vt:lpstr>
      <vt:lpstr>BCM requirements from MPS</vt:lpstr>
      <vt:lpstr>General MPS Requirements</vt:lpstr>
      <vt:lpstr>PowerPoint Presentation</vt:lpstr>
      <vt:lpstr>PowerPoint Presentation</vt:lpstr>
      <vt:lpstr>Hardware Interface</vt:lpstr>
      <vt:lpstr>Electrical Interface</vt:lpstr>
      <vt:lpstr>Logical Interface - Signals</vt:lpstr>
      <vt:lpstr>PowerPoint Presentation</vt:lpstr>
      <vt:lpstr>Required information vs. number of signals</vt:lpstr>
      <vt:lpstr>First suggestion</vt:lpstr>
      <vt:lpstr>Alternative suggestion</vt:lpstr>
      <vt:lpstr>Signal list might change</vt:lpstr>
      <vt:lpstr>BIS-BCM Interface Status</vt:lpstr>
      <vt:lpstr>END</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Szandra Kövecses</cp:lastModifiedBy>
  <cp:revision>1463</cp:revision>
  <dcterms:created xsi:type="dcterms:W3CDTF">2013-10-29T16:05:10Z</dcterms:created>
  <dcterms:modified xsi:type="dcterms:W3CDTF">2017-06-12T06:01:25Z</dcterms:modified>
</cp:coreProperties>
</file>