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56" r:id="rId2"/>
    <p:sldId id="275" r:id="rId3"/>
    <p:sldId id="259" r:id="rId4"/>
    <p:sldId id="272" r:id="rId5"/>
    <p:sldId id="271" r:id="rId6"/>
    <p:sldId id="273" r:id="rId7"/>
    <p:sldId id="274" r:id="rId8"/>
    <p:sldId id="261" r:id="rId9"/>
    <p:sldId id="262" r:id="rId10"/>
    <p:sldId id="270" r:id="rId11"/>
    <p:sldId id="276" r:id="rId12"/>
    <p:sldId id="264" r:id="rId13"/>
    <p:sldId id="286" r:id="rId14"/>
    <p:sldId id="287" r:id="rId15"/>
    <p:sldId id="265" r:id="rId16"/>
    <p:sldId id="279" r:id="rId17"/>
    <p:sldId id="278" r:id="rId18"/>
    <p:sldId id="283" r:id="rId19"/>
    <p:sldId id="284" r:id="rId20"/>
    <p:sldId id="285" r:id="rId21"/>
    <p:sldId id="288" r:id="rId22"/>
    <p:sldId id="260" r:id="rId23"/>
    <p:sldId id="282" r:id="rId24"/>
    <p:sldId id="281" r:id="rId25"/>
    <p:sldId id="280" r:id="rId26"/>
    <p:sldId id="267" r:id="rId27"/>
    <p:sldId id="266" r:id="rId28"/>
    <p:sldId id="277" r:id="rId29"/>
    <p:sldId id="269" r:id="rId30"/>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138" autoAdjust="0"/>
    <p:restoredTop sz="94818" autoAdjust="0"/>
  </p:normalViewPr>
  <p:slideViewPr>
    <p:cSldViewPr>
      <p:cViewPr>
        <p:scale>
          <a:sx n="226" d="100"/>
          <a:sy n="226" d="100"/>
        </p:scale>
        <p:origin x="-248" y="-83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2017-06-11</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1</a:t>
            </a:fld>
            <a:endParaRPr lang="sv-SE" dirty="0"/>
          </a:p>
        </p:txBody>
      </p:sp>
    </p:spTree>
    <p:extLst>
      <p:ext uri="{BB962C8B-B14F-4D97-AF65-F5344CB8AC3E}">
        <p14:creationId xmlns:p14="http://schemas.microsoft.com/office/powerpoint/2010/main" val="1041263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10</a:t>
            </a:fld>
            <a:endParaRPr lang="sv-SE" dirty="0"/>
          </a:p>
        </p:txBody>
      </p:sp>
    </p:spTree>
    <p:extLst>
      <p:ext uri="{BB962C8B-B14F-4D97-AF65-F5344CB8AC3E}">
        <p14:creationId xmlns:p14="http://schemas.microsoft.com/office/powerpoint/2010/main" val="1592294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11</a:t>
            </a:fld>
            <a:endParaRPr lang="sv-SE" dirty="0"/>
          </a:p>
        </p:txBody>
      </p:sp>
    </p:spTree>
    <p:extLst>
      <p:ext uri="{BB962C8B-B14F-4D97-AF65-F5344CB8AC3E}">
        <p14:creationId xmlns:p14="http://schemas.microsoft.com/office/powerpoint/2010/main" val="1462265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12</a:t>
            </a:fld>
            <a:endParaRPr lang="sv-SE" dirty="0"/>
          </a:p>
        </p:txBody>
      </p:sp>
    </p:spTree>
    <p:extLst>
      <p:ext uri="{BB962C8B-B14F-4D97-AF65-F5344CB8AC3E}">
        <p14:creationId xmlns:p14="http://schemas.microsoft.com/office/powerpoint/2010/main" val="1060199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14</a:t>
            </a:fld>
            <a:endParaRPr lang="sv-SE" dirty="0"/>
          </a:p>
        </p:txBody>
      </p:sp>
    </p:spTree>
    <p:extLst>
      <p:ext uri="{BB962C8B-B14F-4D97-AF65-F5344CB8AC3E}">
        <p14:creationId xmlns:p14="http://schemas.microsoft.com/office/powerpoint/2010/main" val="2042133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15</a:t>
            </a:fld>
            <a:endParaRPr lang="sv-SE" dirty="0"/>
          </a:p>
        </p:txBody>
      </p:sp>
    </p:spTree>
    <p:extLst>
      <p:ext uri="{BB962C8B-B14F-4D97-AF65-F5344CB8AC3E}">
        <p14:creationId xmlns:p14="http://schemas.microsoft.com/office/powerpoint/2010/main" val="22292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Internal </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17</a:t>
            </a:fld>
            <a:endParaRPr lang="sv-SE" dirty="0"/>
          </a:p>
        </p:txBody>
      </p:sp>
    </p:spTree>
    <p:extLst>
      <p:ext uri="{BB962C8B-B14F-4D97-AF65-F5344CB8AC3E}">
        <p14:creationId xmlns:p14="http://schemas.microsoft.com/office/powerpoint/2010/main" val="920855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18</a:t>
            </a:fld>
            <a:endParaRPr lang="sv-SE" dirty="0"/>
          </a:p>
        </p:txBody>
      </p:sp>
    </p:spTree>
    <p:extLst>
      <p:ext uri="{BB962C8B-B14F-4D97-AF65-F5344CB8AC3E}">
        <p14:creationId xmlns:p14="http://schemas.microsoft.com/office/powerpoint/2010/main" val="1380782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19</a:t>
            </a:fld>
            <a:endParaRPr lang="sv-SE" dirty="0"/>
          </a:p>
        </p:txBody>
      </p:sp>
    </p:spTree>
    <p:extLst>
      <p:ext uri="{BB962C8B-B14F-4D97-AF65-F5344CB8AC3E}">
        <p14:creationId xmlns:p14="http://schemas.microsoft.com/office/powerpoint/2010/main" val="295811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20</a:t>
            </a:fld>
            <a:endParaRPr lang="sv-SE" dirty="0"/>
          </a:p>
        </p:txBody>
      </p:sp>
    </p:spTree>
    <p:extLst>
      <p:ext uri="{BB962C8B-B14F-4D97-AF65-F5344CB8AC3E}">
        <p14:creationId xmlns:p14="http://schemas.microsoft.com/office/powerpoint/2010/main" val="465213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21</a:t>
            </a:fld>
            <a:endParaRPr lang="sv-SE" dirty="0"/>
          </a:p>
        </p:txBody>
      </p:sp>
    </p:spTree>
    <p:extLst>
      <p:ext uri="{BB962C8B-B14F-4D97-AF65-F5344CB8AC3E}">
        <p14:creationId xmlns:p14="http://schemas.microsoft.com/office/powerpoint/2010/main" val="709800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2</a:t>
            </a:fld>
            <a:endParaRPr lang="sv-SE" dirty="0"/>
          </a:p>
        </p:txBody>
      </p:sp>
    </p:spTree>
    <p:extLst>
      <p:ext uri="{BB962C8B-B14F-4D97-AF65-F5344CB8AC3E}">
        <p14:creationId xmlns:p14="http://schemas.microsoft.com/office/powerpoint/2010/main" val="1774297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22</a:t>
            </a:fld>
            <a:endParaRPr lang="sv-SE" dirty="0"/>
          </a:p>
        </p:txBody>
      </p:sp>
    </p:spTree>
    <p:extLst>
      <p:ext uri="{BB962C8B-B14F-4D97-AF65-F5344CB8AC3E}">
        <p14:creationId xmlns:p14="http://schemas.microsoft.com/office/powerpoint/2010/main" val="1430866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23</a:t>
            </a:fld>
            <a:endParaRPr lang="sv-SE" dirty="0"/>
          </a:p>
        </p:txBody>
      </p:sp>
    </p:spTree>
    <p:extLst>
      <p:ext uri="{BB962C8B-B14F-4D97-AF65-F5344CB8AC3E}">
        <p14:creationId xmlns:p14="http://schemas.microsoft.com/office/powerpoint/2010/main" val="1045739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Internal </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24</a:t>
            </a:fld>
            <a:endParaRPr lang="sv-SE" dirty="0"/>
          </a:p>
        </p:txBody>
      </p:sp>
    </p:spTree>
    <p:extLst>
      <p:ext uri="{BB962C8B-B14F-4D97-AF65-F5344CB8AC3E}">
        <p14:creationId xmlns:p14="http://schemas.microsoft.com/office/powerpoint/2010/main" val="1904907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Internal </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25</a:t>
            </a:fld>
            <a:endParaRPr lang="sv-SE" dirty="0"/>
          </a:p>
        </p:txBody>
      </p:sp>
    </p:spTree>
    <p:extLst>
      <p:ext uri="{BB962C8B-B14F-4D97-AF65-F5344CB8AC3E}">
        <p14:creationId xmlns:p14="http://schemas.microsoft.com/office/powerpoint/2010/main" val="705631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26</a:t>
            </a:fld>
            <a:endParaRPr lang="sv-SE" dirty="0"/>
          </a:p>
        </p:txBody>
      </p:sp>
    </p:spTree>
    <p:extLst>
      <p:ext uri="{BB962C8B-B14F-4D97-AF65-F5344CB8AC3E}">
        <p14:creationId xmlns:p14="http://schemas.microsoft.com/office/powerpoint/2010/main" val="559136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27</a:t>
            </a:fld>
            <a:endParaRPr lang="sv-SE" dirty="0"/>
          </a:p>
        </p:txBody>
      </p:sp>
    </p:spTree>
    <p:extLst>
      <p:ext uri="{BB962C8B-B14F-4D97-AF65-F5344CB8AC3E}">
        <p14:creationId xmlns:p14="http://schemas.microsoft.com/office/powerpoint/2010/main" val="53013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28</a:t>
            </a:fld>
            <a:endParaRPr lang="sv-SE" dirty="0"/>
          </a:p>
        </p:txBody>
      </p:sp>
    </p:spTree>
    <p:extLst>
      <p:ext uri="{BB962C8B-B14F-4D97-AF65-F5344CB8AC3E}">
        <p14:creationId xmlns:p14="http://schemas.microsoft.com/office/powerpoint/2010/main" val="958416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29</a:t>
            </a:fld>
            <a:endParaRPr lang="sv-SE" dirty="0"/>
          </a:p>
        </p:txBody>
      </p:sp>
    </p:spTree>
    <p:extLst>
      <p:ext uri="{BB962C8B-B14F-4D97-AF65-F5344CB8AC3E}">
        <p14:creationId xmlns:p14="http://schemas.microsoft.com/office/powerpoint/2010/main" val="41680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a:t>
            </a:fld>
            <a:endParaRPr lang="sv-SE" dirty="0"/>
          </a:p>
        </p:txBody>
      </p:sp>
    </p:spTree>
    <p:extLst>
      <p:ext uri="{BB962C8B-B14F-4D97-AF65-F5344CB8AC3E}">
        <p14:creationId xmlns:p14="http://schemas.microsoft.com/office/powerpoint/2010/main" val="661452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4</a:t>
            </a:fld>
            <a:endParaRPr lang="sv-SE" dirty="0"/>
          </a:p>
        </p:txBody>
      </p:sp>
    </p:spTree>
    <p:extLst>
      <p:ext uri="{BB962C8B-B14F-4D97-AF65-F5344CB8AC3E}">
        <p14:creationId xmlns:p14="http://schemas.microsoft.com/office/powerpoint/2010/main" val="1419691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5</a:t>
            </a:fld>
            <a:endParaRPr lang="sv-SE" dirty="0"/>
          </a:p>
        </p:txBody>
      </p:sp>
    </p:spTree>
    <p:extLst>
      <p:ext uri="{BB962C8B-B14F-4D97-AF65-F5344CB8AC3E}">
        <p14:creationId xmlns:p14="http://schemas.microsoft.com/office/powerpoint/2010/main" val="1470581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6</a:t>
            </a:fld>
            <a:endParaRPr lang="sv-SE" dirty="0"/>
          </a:p>
        </p:txBody>
      </p:sp>
    </p:spTree>
    <p:extLst>
      <p:ext uri="{BB962C8B-B14F-4D97-AF65-F5344CB8AC3E}">
        <p14:creationId xmlns:p14="http://schemas.microsoft.com/office/powerpoint/2010/main" val="359776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7</a:t>
            </a:fld>
            <a:endParaRPr lang="sv-SE" dirty="0"/>
          </a:p>
        </p:txBody>
      </p:sp>
    </p:spTree>
    <p:extLst>
      <p:ext uri="{BB962C8B-B14F-4D97-AF65-F5344CB8AC3E}">
        <p14:creationId xmlns:p14="http://schemas.microsoft.com/office/powerpoint/2010/main" val="1100932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8</a:t>
            </a:fld>
            <a:endParaRPr lang="sv-SE" dirty="0"/>
          </a:p>
        </p:txBody>
      </p:sp>
    </p:spTree>
    <p:extLst>
      <p:ext uri="{BB962C8B-B14F-4D97-AF65-F5344CB8AC3E}">
        <p14:creationId xmlns:p14="http://schemas.microsoft.com/office/powerpoint/2010/main" val="112541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9</a:t>
            </a:fld>
            <a:endParaRPr lang="sv-SE" dirty="0"/>
          </a:p>
        </p:txBody>
      </p:sp>
    </p:spTree>
    <p:extLst>
      <p:ext uri="{BB962C8B-B14F-4D97-AF65-F5344CB8AC3E}">
        <p14:creationId xmlns:p14="http://schemas.microsoft.com/office/powerpoint/2010/main" val="1038368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smtClean="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11/06/2017</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11/06/2017</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11/06/2017</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11/06/2017</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11/06/2017</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tiff"/><Relationship Id="rId5" Type="http://schemas.openxmlformats.org/officeDocument/2006/relationships/image" Target="../media/image38.tif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3548" y="2130697"/>
            <a:ext cx="8136904" cy="1470025"/>
          </a:xfrm>
        </p:spPr>
        <p:txBody>
          <a:bodyPr>
            <a:normAutofit/>
          </a:bodyPr>
          <a:lstStyle/>
          <a:p>
            <a:pPr algn="ctr"/>
            <a:r>
              <a:rPr lang="en-GB" sz="4000" dirty="0" smtClean="0"/>
              <a:t>BCM electronics and cables</a:t>
            </a:r>
            <a:endParaRPr lang="en-GB" sz="4000" dirty="0"/>
          </a:p>
        </p:txBody>
      </p:sp>
      <p:sp>
        <p:nvSpPr>
          <p:cNvPr id="3" name="Subtitle 2"/>
          <p:cNvSpPr>
            <a:spLocks noGrp="1"/>
          </p:cNvSpPr>
          <p:nvPr>
            <p:ph type="subTitle" idx="1"/>
          </p:nvPr>
        </p:nvSpPr>
        <p:spPr/>
        <p:txBody>
          <a:bodyPr>
            <a:noAutofit/>
          </a:bodyPr>
          <a:lstStyle/>
          <a:p>
            <a:r>
              <a:rPr lang="en-GB" sz="2000" dirty="0" err="1" smtClean="0">
                <a:solidFill>
                  <a:schemeClr val="bg1"/>
                </a:solidFill>
              </a:rPr>
              <a:t>Hooman</a:t>
            </a:r>
            <a:r>
              <a:rPr lang="en-GB" sz="2000" dirty="0" smtClean="0">
                <a:solidFill>
                  <a:schemeClr val="bg1"/>
                </a:solidFill>
              </a:rPr>
              <a:t> </a:t>
            </a:r>
            <a:r>
              <a:rPr lang="en-GB" sz="2000" dirty="0" err="1" smtClean="0">
                <a:solidFill>
                  <a:schemeClr val="bg1"/>
                </a:solidFill>
              </a:rPr>
              <a:t>Hassanzadegan</a:t>
            </a:r>
            <a:endParaRPr lang="en-GB" sz="2000" dirty="0" smtClean="0">
              <a:solidFill>
                <a:schemeClr val="bg1"/>
              </a:solidFill>
            </a:endParaRPr>
          </a:p>
          <a:p>
            <a:r>
              <a:rPr lang="en-GB" sz="2000" dirty="0" smtClean="0">
                <a:solidFill>
                  <a:schemeClr val="bg1"/>
                </a:solidFill>
              </a:rPr>
              <a:t>ESS BI section</a:t>
            </a:r>
            <a:endParaRPr lang="en-GB" sz="2000" dirty="0">
              <a:solidFill>
                <a:schemeClr val="bg1"/>
              </a:solidFill>
            </a:endParaRPr>
          </a:p>
        </p:txBody>
      </p:sp>
      <p:sp>
        <p:nvSpPr>
          <p:cNvPr id="4" name="Rectangle 3"/>
          <p:cNvSpPr/>
          <p:nvPr/>
        </p:nvSpPr>
        <p:spPr>
          <a:xfrm>
            <a:off x="2286000" y="5949280"/>
            <a:ext cx="4572000" cy="523220"/>
          </a:xfrm>
          <a:prstGeom prst="rect">
            <a:avLst/>
          </a:prstGeom>
        </p:spPr>
        <p:txBody>
          <a:bodyPr>
            <a:spAutoFit/>
          </a:bodyPr>
          <a:lstStyle/>
          <a:p>
            <a:pPr algn="ctr"/>
            <a:r>
              <a:rPr lang="en-GB" sz="1400" dirty="0" smtClean="0">
                <a:solidFill>
                  <a:srgbClr val="FFFFFF"/>
                </a:solidFill>
              </a:rPr>
              <a:t>BCM CDR</a:t>
            </a:r>
            <a:r>
              <a:rPr lang="en-GB" sz="1400" dirty="0">
                <a:solidFill>
                  <a:srgbClr val="FFFFFF"/>
                </a:solidFill>
              </a:rPr>
              <a:t> </a:t>
            </a:r>
            <a:r>
              <a:rPr lang="en-GB" sz="1400" dirty="0" smtClean="0">
                <a:solidFill>
                  <a:srgbClr val="FFFFFF"/>
                </a:solidFill>
              </a:rPr>
              <a:t>meeting, ESS-Lund </a:t>
            </a:r>
          </a:p>
          <a:p>
            <a:pPr algn="ctr"/>
            <a:r>
              <a:rPr lang="en-GB" sz="1400" dirty="0" smtClean="0">
                <a:solidFill>
                  <a:srgbClr val="FFFFFF"/>
                </a:solidFill>
              </a:rPr>
              <a:t>12-13 June 2017</a:t>
            </a:r>
          </a:p>
        </p:txBody>
      </p:sp>
    </p:spTree>
    <p:extLst>
      <p:ext uri="{BB962C8B-B14F-4D97-AF65-F5344CB8AC3E}">
        <p14:creationId xmlns:p14="http://schemas.microsoft.com/office/powerpoint/2010/main" val="1394613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83152" cy="1143000"/>
          </a:xfrm>
        </p:spPr>
        <p:txBody>
          <a:bodyPr/>
          <a:lstStyle/>
          <a:p>
            <a:r>
              <a:rPr lang="en-US" dirty="0" smtClean="0"/>
              <a:t>ACCT signal drifts with temperature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10</a:t>
            </a:fld>
            <a:endParaRPr lang="en-GB" noProof="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4159310" y="1772816"/>
            <a:ext cx="4972574" cy="2076984"/>
          </a:xfrm>
          <a:prstGeom prst="rect">
            <a:avLst/>
          </a:prstGeom>
        </p:spPr>
      </p:pic>
      <p:pic>
        <p:nvPicPr>
          <p:cNvPr id="12" name="Picture 11"/>
          <p:cNvPicPr/>
          <p:nvPr/>
        </p:nvPicPr>
        <p:blipFill>
          <a:blip r:embed="rId4">
            <a:extLst>
              <a:ext uri="{28A0092B-C50C-407E-A947-70E740481C1C}">
                <a14:useLocalDpi xmlns:a14="http://schemas.microsoft.com/office/drawing/2010/main" val="0"/>
              </a:ext>
            </a:extLst>
          </a:blip>
          <a:stretch>
            <a:fillRect/>
          </a:stretch>
        </p:blipFill>
        <p:spPr>
          <a:xfrm>
            <a:off x="4164742" y="3991204"/>
            <a:ext cx="4996805" cy="2215395"/>
          </a:xfrm>
          <a:prstGeom prst="rect">
            <a:avLst/>
          </a:prstGeom>
        </p:spPr>
      </p:pic>
      <p:sp>
        <p:nvSpPr>
          <p:cNvPr id="10" name="Content Placeholder 2"/>
          <p:cNvSpPr txBox="1">
            <a:spLocks/>
          </p:cNvSpPr>
          <p:nvPr/>
        </p:nvSpPr>
        <p:spPr>
          <a:xfrm>
            <a:off x="209772" y="1986228"/>
            <a:ext cx="4074195" cy="389104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pPr>
            <a:r>
              <a:rPr lang="en-US" sz="1600" dirty="0" smtClean="0"/>
              <a:t>Long-term tests with </a:t>
            </a:r>
            <a:r>
              <a:rPr lang="en-US" sz="1600" dirty="0"/>
              <a:t>an overall cable length of 85 m (25 m of toroid cable, plus 60 m of low-quality coaxial cable) from the toroid to the RTM </a:t>
            </a:r>
            <a:r>
              <a:rPr lang="en-US" sz="1600" dirty="0" smtClean="0"/>
              <a:t>shows a clear correlation between temperature variations and ACCT signal drifts.  </a:t>
            </a:r>
          </a:p>
          <a:p>
            <a:pPr>
              <a:spcAft>
                <a:spcPts val="1200"/>
              </a:spcAft>
            </a:pPr>
            <a:r>
              <a:rPr lang="en-US" sz="1600" dirty="0"/>
              <a:t>The sharp variation of the ACCT signal at the start of the acquisition is due to the initial cable warm up (the coaxial cable was taken from a cold storage room) </a:t>
            </a:r>
            <a:endParaRPr lang="en-US" sz="1600" dirty="0" smtClean="0"/>
          </a:p>
          <a:p>
            <a:pPr>
              <a:spcAft>
                <a:spcPts val="1200"/>
              </a:spcAft>
            </a:pPr>
            <a:r>
              <a:rPr lang="en-US" sz="1600" dirty="0"/>
              <a:t>Although </a:t>
            </a:r>
            <a:r>
              <a:rPr lang="en-US" sz="1600" dirty="0" smtClean="0"/>
              <a:t>the peak-to-peak variations </a:t>
            </a:r>
            <a:r>
              <a:rPr lang="en-US" sz="1600" dirty="0"/>
              <a:t>are </a:t>
            </a:r>
            <a:r>
              <a:rPr lang="en-US" sz="1600" dirty="0" smtClean="0"/>
              <a:t>by </a:t>
            </a:r>
            <a:r>
              <a:rPr lang="en-US" sz="1600" dirty="0"/>
              <a:t>a factor of </a:t>
            </a:r>
            <a:r>
              <a:rPr lang="en-US" sz="1600" dirty="0" smtClean="0"/>
              <a:t>4 </a:t>
            </a:r>
            <a:r>
              <a:rPr lang="en-US" sz="1600" dirty="0"/>
              <a:t>smaller than the required ACCT accuracy of +/-1%, it is foreseen to significantly reduce them using the very stable calibration pulse from the ACM. </a:t>
            </a:r>
          </a:p>
        </p:txBody>
      </p:sp>
    </p:spTree>
    <p:extLst>
      <p:ext uri="{BB962C8B-B14F-4D97-AF65-F5344CB8AC3E}">
        <p14:creationId xmlns:p14="http://schemas.microsoft.com/office/powerpoint/2010/main" val="14231681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83152" cy="1143000"/>
          </a:xfrm>
        </p:spPr>
        <p:txBody>
          <a:bodyPr/>
          <a:lstStyle/>
          <a:p>
            <a:r>
              <a:rPr lang="en-US" dirty="0" smtClean="0"/>
              <a:t>Tests with the prototype calibrator module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11</a:t>
            </a:fld>
            <a:endParaRPr lang="en-GB" noProof="0"/>
          </a:p>
        </p:txBody>
      </p:sp>
      <p:pic>
        <p:nvPicPr>
          <p:cNvPr id="6" name="Picture 5"/>
          <p:cNvPicPr>
            <a:picLocks noChangeAspect="1"/>
          </p:cNvPicPr>
          <p:nvPr/>
        </p:nvPicPr>
        <p:blipFill>
          <a:blip r:embed="rId3"/>
          <a:stretch>
            <a:fillRect/>
          </a:stretch>
        </p:blipFill>
        <p:spPr>
          <a:xfrm>
            <a:off x="5220072" y="4437112"/>
            <a:ext cx="3061277" cy="1880099"/>
          </a:xfrm>
          <a:prstGeom prst="rect">
            <a:avLst/>
          </a:prstGeom>
        </p:spPr>
      </p:pic>
      <p:sp>
        <p:nvSpPr>
          <p:cNvPr id="8" name="Content Placeholder 2"/>
          <p:cNvSpPr>
            <a:spLocks noGrp="1"/>
          </p:cNvSpPr>
          <p:nvPr>
            <p:ph idx="1"/>
          </p:nvPr>
        </p:nvSpPr>
        <p:spPr>
          <a:xfrm>
            <a:off x="251520" y="1753486"/>
            <a:ext cx="4370980" cy="3701008"/>
          </a:xfrm>
        </p:spPr>
        <p:txBody>
          <a:bodyPr>
            <a:normAutofit lnSpcReduction="10000"/>
          </a:bodyPr>
          <a:lstStyle/>
          <a:p>
            <a:pPr marL="0" indent="0">
              <a:buNone/>
            </a:pPr>
            <a:r>
              <a:rPr lang="en-US" sz="1600" dirty="0" smtClean="0"/>
              <a:t>Calibrator design considerations:</a:t>
            </a:r>
          </a:p>
          <a:p>
            <a:pPr marL="0" indent="0">
              <a:buNone/>
            </a:pPr>
            <a:endParaRPr lang="en-US" sz="800" dirty="0" smtClean="0"/>
          </a:p>
          <a:p>
            <a:r>
              <a:rPr lang="en-US" sz="1600" dirty="0" smtClean="0"/>
              <a:t>Short rise time </a:t>
            </a:r>
          </a:p>
          <a:p>
            <a:r>
              <a:rPr lang="en-US" sz="1600" dirty="0" smtClean="0"/>
              <a:t>Constant current over pulse flat top</a:t>
            </a:r>
          </a:p>
          <a:p>
            <a:r>
              <a:rPr lang="en-US" sz="1600" dirty="0" smtClean="0"/>
              <a:t>Insensitive to temperature variations</a:t>
            </a:r>
          </a:p>
          <a:p>
            <a:r>
              <a:rPr lang="en-US" sz="1600" dirty="0" smtClean="0"/>
              <a:t>Insensitive to cable length variations</a:t>
            </a:r>
          </a:p>
          <a:p>
            <a:r>
              <a:rPr lang="en-US" sz="1600" dirty="0" smtClean="0"/>
              <a:t>Relay for disconnecting the calibrator from the toroid(s) when not operating in calibration mode</a:t>
            </a:r>
          </a:p>
          <a:p>
            <a:r>
              <a:rPr lang="en-US" sz="1600" dirty="0" smtClean="0"/>
              <a:t>Calibrator control from digital port on the Struck board</a:t>
            </a:r>
          </a:p>
          <a:p>
            <a:r>
              <a:rPr lang="en-US" sz="1600" dirty="0" smtClean="0"/>
              <a:t>Tolerant to more than 100 V of voltage difference on the cable shield</a:t>
            </a:r>
          </a:p>
          <a:p>
            <a:r>
              <a:rPr lang="en-US" sz="1600" dirty="0" smtClean="0"/>
              <a:t>Fail-safe </a:t>
            </a:r>
            <a:endParaRPr lang="en-US" sz="1600" b="1" dirty="0"/>
          </a:p>
        </p:txBody>
      </p:sp>
      <p:pic>
        <p:nvPicPr>
          <p:cNvPr id="11" name="Picture 10"/>
          <p:cNvPicPr/>
          <p:nvPr/>
        </p:nvPicPr>
        <p:blipFill>
          <a:blip r:embed="rId4"/>
          <a:stretch>
            <a:fillRect/>
          </a:stretch>
        </p:blipFill>
        <p:spPr>
          <a:xfrm>
            <a:off x="4860032" y="1767424"/>
            <a:ext cx="3928648" cy="1509395"/>
          </a:xfrm>
          <a:prstGeom prst="rect">
            <a:avLst/>
          </a:prstGeom>
        </p:spPr>
      </p:pic>
      <p:sp>
        <p:nvSpPr>
          <p:cNvPr id="12" name="Content Placeholder 2"/>
          <p:cNvSpPr txBox="1">
            <a:spLocks/>
          </p:cNvSpPr>
          <p:nvPr/>
        </p:nvSpPr>
        <p:spPr>
          <a:xfrm>
            <a:off x="4758152" y="3315958"/>
            <a:ext cx="4320480"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smtClean="0">
                <a:solidFill>
                  <a:srgbClr val="0432FF"/>
                </a:solidFill>
              </a:rPr>
              <a:t>Measured changes of the ACM </a:t>
            </a:r>
            <a:r>
              <a:rPr lang="en-US" sz="1400" dirty="0">
                <a:solidFill>
                  <a:srgbClr val="0432FF"/>
                </a:solidFill>
              </a:rPr>
              <a:t>output current </a:t>
            </a:r>
            <a:r>
              <a:rPr lang="en-US" sz="1400" smtClean="0">
                <a:solidFill>
                  <a:srgbClr val="0432FF"/>
                </a:solidFill>
              </a:rPr>
              <a:t>is 0.07</a:t>
            </a:r>
            <a:r>
              <a:rPr lang="en-US" sz="1400" dirty="0">
                <a:solidFill>
                  <a:srgbClr val="0432FF"/>
                </a:solidFill>
              </a:rPr>
              <a:t>% with the temperature being increased from 23 to 75 deg.</a:t>
            </a:r>
            <a:endParaRPr lang="en-US" sz="1400" dirty="0" smtClean="0">
              <a:solidFill>
                <a:srgbClr val="0432FF"/>
              </a:solidFill>
            </a:endParaRPr>
          </a:p>
        </p:txBody>
      </p:sp>
    </p:spTree>
    <p:extLst>
      <p:ext uri="{BB962C8B-B14F-4D97-AF65-F5344CB8AC3E}">
        <p14:creationId xmlns:p14="http://schemas.microsoft.com/office/powerpoint/2010/main" val="8320181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ACCT calibrator and its synchronization with the beam pulse (draft proposal)</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12</a:t>
            </a:fld>
            <a:endParaRPr lang="en-GB" noProof="0"/>
          </a:p>
        </p:txBody>
      </p:sp>
      <p:pic>
        <p:nvPicPr>
          <p:cNvPr id="5" name="Picture 4"/>
          <p:cNvPicPr>
            <a:picLocks noChangeAspect="1"/>
          </p:cNvPicPr>
          <p:nvPr/>
        </p:nvPicPr>
        <p:blipFill>
          <a:blip r:embed="rId3"/>
          <a:stretch>
            <a:fillRect/>
          </a:stretch>
        </p:blipFill>
        <p:spPr>
          <a:xfrm>
            <a:off x="755576" y="1484784"/>
            <a:ext cx="7560840" cy="5286192"/>
          </a:xfrm>
          <a:prstGeom prst="rect">
            <a:avLst/>
          </a:prstGeom>
        </p:spPr>
      </p:pic>
    </p:spTree>
    <p:extLst>
      <p:ext uri="{BB962C8B-B14F-4D97-AF65-F5344CB8AC3E}">
        <p14:creationId xmlns:p14="http://schemas.microsoft.com/office/powerpoint/2010/main" val="400320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uTCA</a:t>
            </a:r>
            <a:r>
              <a:rPr lang="en-US" dirty="0" smtClean="0"/>
              <a:t> electronics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13</a:t>
            </a:fld>
            <a:endParaRPr lang="en-GB" noProof="0"/>
          </a:p>
        </p:txBody>
      </p:sp>
      <p:sp>
        <p:nvSpPr>
          <p:cNvPr id="5" name="Content Placeholder 2"/>
          <p:cNvSpPr>
            <a:spLocks noGrp="1"/>
          </p:cNvSpPr>
          <p:nvPr>
            <p:ph idx="1"/>
          </p:nvPr>
        </p:nvSpPr>
        <p:spPr>
          <a:xfrm>
            <a:off x="251520" y="1700808"/>
            <a:ext cx="8568952" cy="4525963"/>
          </a:xfrm>
        </p:spPr>
        <p:txBody>
          <a:bodyPr>
            <a:normAutofit/>
          </a:bodyPr>
          <a:lstStyle/>
          <a:p>
            <a:pPr>
              <a:spcBef>
                <a:spcPts val="1080"/>
              </a:spcBef>
            </a:pPr>
            <a:r>
              <a:rPr lang="en-GB" sz="2000" dirty="0" smtClean="0"/>
              <a:t>The required number of BCM crates (excluding fast BCMs and spares) is 9.</a:t>
            </a:r>
          </a:p>
          <a:p>
            <a:pPr>
              <a:spcBef>
                <a:spcPts val="1080"/>
              </a:spcBef>
            </a:pPr>
            <a:r>
              <a:rPr lang="en-GB" sz="2000" dirty="0" smtClean="0"/>
              <a:t>The chassis and the infrastructure modules (i.e. power supply, CPU, MCH, fan, EVR) are within the ICS scope.</a:t>
            </a:r>
          </a:p>
          <a:p>
            <a:pPr>
              <a:spcBef>
                <a:spcPts val="1080"/>
              </a:spcBef>
            </a:pPr>
            <a:r>
              <a:rPr lang="en-GB" sz="2000" dirty="0" smtClean="0"/>
              <a:t>The Struck RTM and AMC are within the BI scope.</a:t>
            </a:r>
          </a:p>
          <a:p>
            <a:pPr>
              <a:spcBef>
                <a:spcPts val="1080"/>
              </a:spcBef>
            </a:pPr>
            <a:r>
              <a:rPr lang="en-GB" sz="2000" dirty="0" smtClean="0"/>
              <a:t>The crate will consist of the following items (subject to small changes):</a:t>
            </a:r>
          </a:p>
          <a:p>
            <a:pPr lvl="1"/>
            <a:r>
              <a:rPr lang="en-GB" sz="1600" dirty="0" smtClean="0"/>
              <a:t>Compact 3U chassis</a:t>
            </a:r>
            <a:endParaRPr lang="en-GB" sz="1600" dirty="0"/>
          </a:p>
          <a:p>
            <a:pPr lvl="1"/>
            <a:r>
              <a:rPr lang="en-GB" sz="1600" dirty="0" smtClean="0"/>
              <a:t>Struck </a:t>
            </a:r>
            <a:r>
              <a:rPr lang="en-GB" sz="1600" dirty="0"/>
              <a:t>SIS8300-KU AMC</a:t>
            </a:r>
            <a:endParaRPr lang="en-US" sz="1600" dirty="0"/>
          </a:p>
          <a:p>
            <a:pPr lvl="1"/>
            <a:r>
              <a:rPr lang="en-GB" sz="1600" dirty="0"/>
              <a:t>Struck SIS8900 RTM </a:t>
            </a:r>
            <a:endParaRPr lang="en-US" sz="1600" dirty="0"/>
          </a:p>
          <a:p>
            <a:pPr lvl="1"/>
            <a:r>
              <a:rPr lang="en-GB" sz="1600" dirty="0" err="1"/>
              <a:t>uTCA</a:t>
            </a:r>
            <a:r>
              <a:rPr lang="en-GB" sz="1600" dirty="0"/>
              <a:t> cooling unit</a:t>
            </a:r>
            <a:endParaRPr lang="en-US" sz="1600" dirty="0"/>
          </a:p>
          <a:p>
            <a:pPr lvl="1"/>
            <a:r>
              <a:rPr lang="en-GB" sz="1600" dirty="0" err="1"/>
              <a:t>uTCA</a:t>
            </a:r>
            <a:r>
              <a:rPr lang="en-GB" sz="1600" dirty="0"/>
              <a:t> EVR-300</a:t>
            </a:r>
            <a:endParaRPr lang="en-US" sz="1600" dirty="0"/>
          </a:p>
          <a:p>
            <a:pPr lvl="1"/>
            <a:r>
              <a:rPr lang="en-GB" sz="1600" dirty="0"/>
              <a:t>NAT MCH</a:t>
            </a:r>
            <a:endParaRPr lang="en-US" sz="1600" dirty="0"/>
          </a:p>
          <a:p>
            <a:pPr lvl="1"/>
            <a:r>
              <a:rPr lang="en-GB" sz="1600" dirty="0"/>
              <a:t>CONCURRENT TECHNOLOGIES CPU module</a:t>
            </a:r>
            <a:endParaRPr lang="en-US" sz="1600" dirty="0"/>
          </a:p>
          <a:p>
            <a:pPr lvl="1"/>
            <a:r>
              <a:rPr lang="en-GB" sz="1600" dirty="0"/>
              <a:t>NAT Power Supply AC600D</a:t>
            </a:r>
            <a:endParaRPr lang="en-US" sz="1600" dirty="0"/>
          </a:p>
          <a:p>
            <a:pPr>
              <a:spcBef>
                <a:spcPts val="1080"/>
              </a:spcBef>
            </a:pPr>
            <a:endParaRPr lang="en-GB" sz="1800" dirty="0"/>
          </a:p>
        </p:txBody>
      </p:sp>
      <p:pic>
        <p:nvPicPr>
          <p:cNvPr id="6" name="Picture 5"/>
          <p:cNvPicPr/>
          <p:nvPr/>
        </p:nvPicPr>
        <p:blipFill>
          <a:blip r:embed="rId2"/>
          <a:stretch>
            <a:fillRect/>
          </a:stretch>
        </p:blipFill>
        <p:spPr>
          <a:xfrm>
            <a:off x="5671454" y="3963789"/>
            <a:ext cx="2502967" cy="607249"/>
          </a:xfrm>
          <a:prstGeom prst="rect">
            <a:avLst/>
          </a:prstGeom>
        </p:spPr>
      </p:pic>
      <p:pic>
        <p:nvPicPr>
          <p:cNvPr id="7" name="Picture 6"/>
          <p:cNvPicPr>
            <a:picLocks noChangeAspect="1"/>
          </p:cNvPicPr>
          <p:nvPr/>
        </p:nvPicPr>
        <p:blipFill>
          <a:blip r:embed="rId3"/>
          <a:stretch>
            <a:fillRect/>
          </a:stretch>
        </p:blipFill>
        <p:spPr>
          <a:xfrm>
            <a:off x="6922938" y="4740907"/>
            <a:ext cx="1304157" cy="1871513"/>
          </a:xfrm>
          <a:prstGeom prst="rect">
            <a:avLst/>
          </a:prstGeom>
        </p:spPr>
      </p:pic>
      <p:pic>
        <p:nvPicPr>
          <p:cNvPr id="8" name="Picture 7"/>
          <p:cNvPicPr>
            <a:picLocks noChangeAspect="1"/>
          </p:cNvPicPr>
          <p:nvPr/>
        </p:nvPicPr>
        <p:blipFill>
          <a:blip r:embed="rId4"/>
          <a:stretch>
            <a:fillRect/>
          </a:stretch>
        </p:blipFill>
        <p:spPr>
          <a:xfrm>
            <a:off x="5580112" y="4735724"/>
            <a:ext cx="1224136" cy="1855749"/>
          </a:xfrm>
          <a:prstGeom prst="rect">
            <a:avLst/>
          </a:prstGeom>
        </p:spPr>
      </p:pic>
    </p:spTree>
    <p:extLst>
      <p:ext uri="{BB962C8B-B14F-4D97-AF65-F5344CB8AC3E}">
        <p14:creationId xmlns:p14="http://schemas.microsoft.com/office/powerpoint/2010/main" val="13690049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Procurement plan for the BCM electronics (hardware)</a:t>
            </a:r>
            <a:endParaRPr lang="en-US" dirty="0"/>
          </a:p>
        </p:txBody>
      </p:sp>
      <p:sp>
        <p:nvSpPr>
          <p:cNvPr id="3" name="Content Placeholder 2"/>
          <p:cNvSpPr>
            <a:spLocks noGrp="1"/>
          </p:cNvSpPr>
          <p:nvPr>
            <p:ph idx="1"/>
          </p:nvPr>
        </p:nvSpPr>
        <p:spPr>
          <a:xfrm>
            <a:off x="457200" y="1484784"/>
            <a:ext cx="8229600" cy="5112568"/>
          </a:xfrm>
        </p:spPr>
        <p:txBody>
          <a:bodyPr>
            <a:noAutofit/>
          </a:bodyPr>
          <a:lstStyle/>
          <a:p>
            <a:pPr>
              <a:spcAft>
                <a:spcPts val="1200"/>
              </a:spcAft>
            </a:pPr>
            <a:r>
              <a:rPr lang="en-US" sz="1800" dirty="0"/>
              <a:t>The ACCT-Es will be procured from </a:t>
            </a:r>
            <a:r>
              <a:rPr lang="en-US" sz="1800" dirty="0" err="1"/>
              <a:t>Bergoz</a:t>
            </a:r>
            <a:r>
              <a:rPr lang="en-US" sz="1800" dirty="0"/>
              <a:t> together with the </a:t>
            </a:r>
            <a:r>
              <a:rPr lang="en-US" sz="1800" dirty="0" err="1"/>
              <a:t>toroids</a:t>
            </a:r>
            <a:r>
              <a:rPr lang="en-US" sz="1800" dirty="0"/>
              <a:t>. This will be done either by ESS or by the IK partners. </a:t>
            </a:r>
            <a:r>
              <a:rPr lang="en-US" sz="1800" dirty="0" smtClean="0"/>
              <a:t>The ACCT-E and its redundant power supply will then be installed in a proper enclosure by an external partner. </a:t>
            </a:r>
            <a:endParaRPr lang="en-US" sz="1800" dirty="0"/>
          </a:p>
          <a:p>
            <a:pPr>
              <a:spcAft>
                <a:spcPts val="1200"/>
              </a:spcAft>
            </a:pPr>
            <a:r>
              <a:rPr lang="en-US" sz="1800" dirty="0"/>
              <a:t>An AIU prototype including all modules that will be installed in it has already been developed and successfully tested at ESS. It is planned to send the design and the test results to an external partner with extensive experience in electronics design and fabrication. This partner will then be responsible for design modifications as well as series-production of final AIUs.  </a:t>
            </a:r>
          </a:p>
          <a:p>
            <a:pPr>
              <a:spcAft>
                <a:spcPts val="1200"/>
              </a:spcAft>
            </a:pPr>
            <a:r>
              <a:rPr lang="en-US" sz="1800" dirty="0"/>
              <a:t>The foreseen </a:t>
            </a:r>
            <a:r>
              <a:rPr lang="en-US" sz="1800" dirty="0" err="1"/>
              <a:t>uTCA</a:t>
            </a:r>
            <a:r>
              <a:rPr lang="en-US" sz="1800" dirty="0"/>
              <a:t> items are all commercial products. Procurement of the BCM AMC and RTM boards are within the scope of the ESS BI. Other items including the chassis and the infrastructure modules are within the scope of the ESS </a:t>
            </a:r>
            <a:r>
              <a:rPr lang="en-US" sz="1800" dirty="0" smtClean="0"/>
              <a:t>ICS. </a:t>
            </a:r>
            <a:endParaRPr lang="en-US" sz="1800"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14</a:t>
            </a:fld>
            <a:endParaRPr lang="en-GB" noProof="0" dirty="0"/>
          </a:p>
        </p:txBody>
      </p:sp>
    </p:spTree>
    <p:extLst>
      <p:ext uri="{BB962C8B-B14F-4D97-AF65-F5344CB8AC3E}">
        <p14:creationId xmlns:p14="http://schemas.microsoft.com/office/powerpoint/2010/main" val="1463124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ACCT firmware and software</a:t>
            </a:r>
            <a:endParaRPr lang="en-US" dirty="0"/>
          </a:p>
        </p:txBody>
      </p:sp>
      <p:sp>
        <p:nvSpPr>
          <p:cNvPr id="3" name="Content Placeholder 2"/>
          <p:cNvSpPr>
            <a:spLocks noGrp="1"/>
          </p:cNvSpPr>
          <p:nvPr>
            <p:ph idx="1"/>
          </p:nvPr>
        </p:nvSpPr>
        <p:spPr>
          <a:xfrm>
            <a:off x="395536" y="1484784"/>
            <a:ext cx="8507288" cy="5112568"/>
          </a:xfrm>
        </p:spPr>
        <p:txBody>
          <a:bodyPr>
            <a:noAutofit/>
          </a:bodyPr>
          <a:lstStyle/>
          <a:p>
            <a:r>
              <a:rPr lang="en-US" sz="1600" dirty="0" smtClean="0"/>
              <a:t>A ‘demo’ ACCT FW was developed earlier in 2013 through a collaboration with COSYLAB. This FW has recently been used for the ACCT system that was delivered to INFN-Catania in May 2017.</a:t>
            </a:r>
          </a:p>
          <a:p>
            <a:endParaRPr lang="en-US" sz="1600" dirty="0" smtClean="0"/>
          </a:p>
          <a:p>
            <a:r>
              <a:rPr lang="en-US" sz="1600" dirty="0" smtClean="0"/>
              <a:t>New FW is divided into two parts:</a:t>
            </a:r>
          </a:p>
          <a:p>
            <a:pPr lvl="1"/>
            <a:r>
              <a:rPr lang="en-US" sz="1600" dirty="0" smtClean="0"/>
              <a:t>Custom FW </a:t>
            </a:r>
            <a:r>
              <a:rPr lang="en-US" sz="1600" dirty="0"/>
              <a:t>including </a:t>
            </a:r>
            <a:r>
              <a:rPr lang="en-US" sz="1600" dirty="0" smtClean="0"/>
              <a:t>ACCT-specific DSP (collaboration with DESY) </a:t>
            </a:r>
          </a:p>
          <a:p>
            <a:pPr lvl="1"/>
            <a:r>
              <a:rPr lang="en-US" sz="1600" dirty="0" smtClean="0"/>
              <a:t>Integration FW based on the Struck SIS8300L2 FW performing </a:t>
            </a:r>
            <a:r>
              <a:rPr lang="en-GB" sz="1600" dirty="0"/>
              <a:t>clock multiplexing, register and memory maps, data decimation etc</a:t>
            </a:r>
            <a:r>
              <a:rPr lang="en-GB" sz="1600" dirty="0" smtClean="0"/>
              <a:t>. </a:t>
            </a:r>
            <a:r>
              <a:rPr lang="en-US" sz="1600" dirty="0"/>
              <a:t>(collaboration with </a:t>
            </a:r>
            <a:r>
              <a:rPr lang="en-US" sz="1600" dirty="0" err="1" smtClean="0"/>
              <a:t>Cosylab</a:t>
            </a:r>
            <a:r>
              <a:rPr lang="en-US" sz="1600" dirty="0" smtClean="0"/>
              <a:t>)</a:t>
            </a:r>
          </a:p>
          <a:p>
            <a:endParaRPr lang="en-US" sz="1600" dirty="0" smtClean="0"/>
          </a:p>
          <a:p>
            <a:r>
              <a:rPr lang="en-US" sz="1600" dirty="0" smtClean="0"/>
              <a:t>‘LEBT version’ of the ACCT FW with functionality covering warm </a:t>
            </a:r>
            <a:r>
              <a:rPr lang="en-US" sz="1600" dirty="0" err="1" smtClean="0"/>
              <a:t>linac</a:t>
            </a:r>
            <a:r>
              <a:rPr lang="en-US" sz="1600" dirty="0" smtClean="0"/>
              <a:t> (excluding optical interface) has already been received and tested in the ESS lab. </a:t>
            </a:r>
          </a:p>
          <a:p>
            <a:endParaRPr lang="en-US" sz="1600" dirty="0"/>
          </a:p>
          <a:p>
            <a:r>
              <a:rPr lang="en-US" sz="1600" dirty="0" smtClean="0"/>
              <a:t>A revised version with extra functionality and for the Struck SIS8300-KU is foreseen as next step.</a:t>
            </a:r>
            <a:endParaRPr lang="en-US" sz="1600" dirty="0"/>
          </a:p>
          <a:p>
            <a:endParaRPr lang="en-US" sz="1600" dirty="0" smtClean="0"/>
          </a:p>
          <a:p>
            <a:r>
              <a:rPr lang="en-US" sz="1600" dirty="0" smtClean="0"/>
              <a:t>SW includes </a:t>
            </a:r>
            <a:r>
              <a:rPr lang="en-US" sz="1600" b="1" dirty="0" smtClean="0"/>
              <a:t>(more information in the afternoon talk by H. </a:t>
            </a:r>
            <a:r>
              <a:rPr lang="en-US" sz="1600" b="1" dirty="0" err="1" smtClean="0"/>
              <a:t>Kocevar</a:t>
            </a:r>
            <a:r>
              <a:rPr lang="en-US" sz="1600" b="1" dirty="0" smtClean="0"/>
              <a:t>)</a:t>
            </a:r>
            <a:r>
              <a:rPr lang="en-US" sz="1600" dirty="0" smtClean="0"/>
              <a:t>:</a:t>
            </a:r>
          </a:p>
          <a:p>
            <a:pPr lvl="1"/>
            <a:r>
              <a:rPr lang="en-US" sz="1600" dirty="0" smtClean="0"/>
              <a:t>EPICS modules</a:t>
            </a:r>
          </a:p>
          <a:p>
            <a:pPr lvl="1"/>
            <a:r>
              <a:rPr lang="en-US" sz="1600" dirty="0" smtClean="0"/>
              <a:t>CSS application-specific panels</a:t>
            </a:r>
          </a:p>
          <a:p>
            <a:pPr lvl="1"/>
            <a:r>
              <a:rPr lang="en-US" sz="1600" dirty="0" smtClean="0"/>
              <a:t>ACCT post processing in software</a:t>
            </a:r>
          </a:p>
          <a:p>
            <a:endParaRPr lang="en-US" sz="1600" dirty="0" smtClean="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15</a:t>
            </a:fld>
            <a:endParaRPr lang="en-GB" noProof="0" dirty="0"/>
          </a:p>
        </p:txBody>
      </p:sp>
    </p:spTree>
    <p:extLst>
      <p:ext uri="{BB962C8B-B14F-4D97-AF65-F5344CB8AC3E}">
        <p14:creationId xmlns:p14="http://schemas.microsoft.com/office/powerpoint/2010/main" val="1127806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noProof="0" smtClean="0"/>
              <a:t>16</a:t>
            </a:fld>
            <a:endParaRPr lang="en-GB" noProof="0"/>
          </a:p>
        </p:txBody>
      </p:sp>
      <p:sp>
        <p:nvSpPr>
          <p:cNvPr id="5"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sv-SE" smtClean="0"/>
              <a:pPr/>
              <a:t>16</a:t>
            </a:fld>
            <a:endParaRPr lang="sv-SE" dirty="0"/>
          </a:p>
        </p:txBody>
      </p:sp>
      <p:sp>
        <p:nvSpPr>
          <p:cNvPr id="6"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8A0EE2-EEEB-DA48-9E6B-30E2CD798BC3}" type="slidenum">
              <a:rPr lang="en-US" smtClean="0"/>
              <a:pPr/>
              <a:t>16</a:t>
            </a:fld>
            <a:endParaRPr lang="en-US"/>
          </a:p>
        </p:txBody>
      </p:sp>
      <p:sp>
        <p:nvSpPr>
          <p:cNvPr id="7" name="Abgerundetes Rechteck 1"/>
          <p:cNvSpPr/>
          <p:nvPr/>
        </p:nvSpPr>
        <p:spPr>
          <a:xfrm>
            <a:off x="6803551" y="1983260"/>
            <a:ext cx="972805" cy="132463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Abgerundetes Rechteck 3"/>
          <p:cNvSpPr/>
          <p:nvPr/>
        </p:nvSpPr>
        <p:spPr>
          <a:xfrm>
            <a:off x="951949" y="512912"/>
            <a:ext cx="576064"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Baseline &amp; </a:t>
            </a:r>
            <a:r>
              <a:rPr lang="de-DE" sz="800" dirty="0" err="1" smtClean="0"/>
              <a:t>droop</a:t>
            </a:r>
            <a:endParaRPr lang="de-DE" sz="800" dirty="0"/>
          </a:p>
        </p:txBody>
      </p:sp>
      <p:sp>
        <p:nvSpPr>
          <p:cNvPr id="9" name="Abgerundetes Rechteck 4"/>
          <p:cNvSpPr/>
          <p:nvPr/>
        </p:nvSpPr>
        <p:spPr>
          <a:xfrm>
            <a:off x="951949" y="944960"/>
            <a:ext cx="576064"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Baseline &amp; </a:t>
            </a:r>
            <a:r>
              <a:rPr lang="de-DE" sz="800" dirty="0" err="1" smtClean="0"/>
              <a:t>droop</a:t>
            </a:r>
            <a:endParaRPr lang="de-DE" sz="800" dirty="0"/>
          </a:p>
        </p:txBody>
      </p:sp>
      <p:sp>
        <p:nvSpPr>
          <p:cNvPr id="10" name="Abgerundetes Rechteck 5"/>
          <p:cNvSpPr/>
          <p:nvPr/>
        </p:nvSpPr>
        <p:spPr>
          <a:xfrm>
            <a:off x="951949" y="1377008"/>
            <a:ext cx="576064"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Baseline &amp; </a:t>
            </a:r>
            <a:r>
              <a:rPr lang="de-DE" sz="800" dirty="0" err="1" smtClean="0"/>
              <a:t>droop</a:t>
            </a:r>
            <a:endParaRPr lang="de-DE" sz="800" dirty="0"/>
          </a:p>
        </p:txBody>
      </p:sp>
      <p:sp>
        <p:nvSpPr>
          <p:cNvPr id="11" name="Abgerundetes Rechteck 6"/>
          <p:cNvSpPr/>
          <p:nvPr/>
        </p:nvSpPr>
        <p:spPr>
          <a:xfrm>
            <a:off x="951949" y="1809056"/>
            <a:ext cx="576064"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Baseline &amp; </a:t>
            </a:r>
            <a:r>
              <a:rPr lang="de-DE" sz="800" dirty="0" err="1" smtClean="0"/>
              <a:t>droop</a:t>
            </a:r>
            <a:endParaRPr lang="de-DE" sz="800" dirty="0"/>
          </a:p>
        </p:txBody>
      </p:sp>
      <p:sp>
        <p:nvSpPr>
          <p:cNvPr id="12" name="Abgerundetes Rechteck 7"/>
          <p:cNvSpPr/>
          <p:nvPr/>
        </p:nvSpPr>
        <p:spPr>
          <a:xfrm>
            <a:off x="951949" y="2241104"/>
            <a:ext cx="576064"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Baseline &amp; </a:t>
            </a:r>
            <a:r>
              <a:rPr lang="de-DE" sz="800" dirty="0" err="1" smtClean="0"/>
              <a:t>droop</a:t>
            </a:r>
            <a:endParaRPr lang="de-DE" sz="800" dirty="0"/>
          </a:p>
        </p:txBody>
      </p:sp>
      <p:sp>
        <p:nvSpPr>
          <p:cNvPr id="13" name="Abgerundetes Rechteck 8"/>
          <p:cNvSpPr/>
          <p:nvPr/>
        </p:nvSpPr>
        <p:spPr>
          <a:xfrm>
            <a:off x="951949" y="2673152"/>
            <a:ext cx="576064"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Baseline &amp; </a:t>
            </a:r>
            <a:r>
              <a:rPr lang="de-DE" sz="800" dirty="0" err="1" smtClean="0"/>
              <a:t>droop</a:t>
            </a:r>
            <a:endParaRPr lang="de-DE" sz="800" dirty="0"/>
          </a:p>
        </p:txBody>
      </p:sp>
      <p:sp>
        <p:nvSpPr>
          <p:cNvPr id="14" name="Abgerundetes Rechteck 9"/>
          <p:cNvSpPr/>
          <p:nvPr/>
        </p:nvSpPr>
        <p:spPr>
          <a:xfrm>
            <a:off x="951949" y="3105200"/>
            <a:ext cx="576064"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Baseline &amp; </a:t>
            </a:r>
            <a:r>
              <a:rPr lang="de-DE" sz="800" dirty="0" err="1" smtClean="0"/>
              <a:t>droop</a:t>
            </a:r>
            <a:endParaRPr lang="de-DE" sz="800" dirty="0"/>
          </a:p>
        </p:txBody>
      </p:sp>
      <p:sp>
        <p:nvSpPr>
          <p:cNvPr id="15" name="Abgerundetes Rechteck 10"/>
          <p:cNvSpPr/>
          <p:nvPr/>
        </p:nvSpPr>
        <p:spPr>
          <a:xfrm>
            <a:off x="951949" y="3537248"/>
            <a:ext cx="576064"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Baseline &amp; </a:t>
            </a:r>
            <a:r>
              <a:rPr lang="de-DE" sz="800" dirty="0" err="1" smtClean="0"/>
              <a:t>droop</a:t>
            </a:r>
            <a:endParaRPr lang="de-DE" sz="800" dirty="0"/>
          </a:p>
        </p:txBody>
      </p:sp>
      <p:sp>
        <p:nvSpPr>
          <p:cNvPr id="16" name="Abgerundetes Rechteck 11"/>
          <p:cNvSpPr/>
          <p:nvPr/>
        </p:nvSpPr>
        <p:spPr>
          <a:xfrm>
            <a:off x="951949" y="3969296"/>
            <a:ext cx="576064"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Baseline &amp; </a:t>
            </a:r>
            <a:r>
              <a:rPr lang="de-DE" sz="800" dirty="0" err="1" smtClean="0"/>
              <a:t>droop</a:t>
            </a:r>
            <a:endParaRPr lang="de-DE" sz="800" dirty="0"/>
          </a:p>
        </p:txBody>
      </p:sp>
      <p:sp>
        <p:nvSpPr>
          <p:cNvPr id="17" name="Abgerundetes Rechteck 12"/>
          <p:cNvSpPr/>
          <p:nvPr/>
        </p:nvSpPr>
        <p:spPr>
          <a:xfrm>
            <a:off x="951949" y="4401344"/>
            <a:ext cx="576064"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Baseline &amp; </a:t>
            </a:r>
            <a:r>
              <a:rPr lang="de-DE" sz="800" dirty="0" err="1" smtClean="0"/>
              <a:t>droop</a:t>
            </a:r>
            <a:endParaRPr lang="de-DE" sz="800" dirty="0"/>
          </a:p>
        </p:txBody>
      </p:sp>
      <p:sp>
        <p:nvSpPr>
          <p:cNvPr id="18" name="Abgerundetes Rechteck 15"/>
          <p:cNvSpPr/>
          <p:nvPr/>
        </p:nvSpPr>
        <p:spPr>
          <a:xfrm>
            <a:off x="1825214" y="498528"/>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err="1" smtClean="0"/>
              <a:t>Scaler</a:t>
            </a:r>
            <a:endParaRPr lang="de-DE" sz="800" dirty="0"/>
          </a:p>
        </p:txBody>
      </p:sp>
      <p:sp>
        <p:nvSpPr>
          <p:cNvPr id="19" name="Abgerundetes Rechteck 20"/>
          <p:cNvSpPr/>
          <p:nvPr/>
        </p:nvSpPr>
        <p:spPr>
          <a:xfrm>
            <a:off x="1825214" y="713760"/>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Check </a:t>
            </a:r>
            <a:r>
              <a:rPr lang="de-DE" sz="800" dirty="0" err="1" smtClean="0"/>
              <a:t>shape</a:t>
            </a:r>
            <a:endParaRPr lang="de-DE" sz="800" dirty="0"/>
          </a:p>
        </p:txBody>
      </p:sp>
      <p:cxnSp>
        <p:nvCxnSpPr>
          <p:cNvPr id="20" name="Gerade Verbindung 25"/>
          <p:cNvCxnSpPr/>
          <p:nvPr/>
        </p:nvCxnSpPr>
        <p:spPr>
          <a:xfrm>
            <a:off x="1663196" y="670944"/>
            <a:ext cx="0" cy="1076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Gerade Verbindung 27"/>
          <p:cNvCxnSpPr/>
          <p:nvPr/>
        </p:nvCxnSpPr>
        <p:spPr>
          <a:xfrm flipH="1">
            <a:off x="1526381" y="563329"/>
            <a:ext cx="298834" cy="102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Gerade Verbindung 29"/>
          <p:cNvCxnSpPr/>
          <p:nvPr/>
        </p:nvCxnSpPr>
        <p:spPr>
          <a:xfrm flipH="1">
            <a:off x="1663196" y="778560"/>
            <a:ext cx="162018" cy="0"/>
          </a:xfrm>
          <a:prstGeom prst="line">
            <a:avLst/>
          </a:prstGeom>
          <a:ln w="12700">
            <a:headEnd type="arrow"/>
            <a:tailEnd type="none"/>
          </a:ln>
        </p:spPr>
        <p:style>
          <a:lnRef idx="1">
            <a:schemeClr val="accent1"/>
          </a:lnRef>
          <a:fillRef idx="0">
            <a:schemeClr val="accent1"/>
          </a:fillRef>
          <a:effectRef idx="0">
            <a:schemeClr val="accent1"/>
          </a:effectRef>
          <a:fontRef idx="minor">
            <a:schemeClr val="tx1"/>
          </a:fontRef>
        </p:style>
      </p:cxnSp>
      <p:sp>
        <p:nvSpPr>
          <p:cNvPr id="23" name="Abgerundetes Rechteck 35"/>
          <p:cNvSpPr/>
          <p:nvPr/>
        </p:nvSpPr>
        <p:spPr>
          <a:xfrm>
            <a:off x="1825214" y="936992"/>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err="1" smtClean="0"/>
              <a:t>Scaler</a:t>
            </a:r>
            <a:endParaRPr lang="de-DE" sz="800" dirty="0"/>
          </a:p>
        </p:txBody>
      </p:sp>
      <p:sp>
        <p:nvSpPr>
          <p:cNvPr id="24" name="Abgerundetes Rechteck 36"/>
          <p:cNvSpPr/>
          <p:nvPr/>
        </p:nvSpPr>
        <p:spPr>
          <a:xfrm>
            <a:off x="1825214" y="1152224"/>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Check </a:t>
            </a:r>
            <a:r>
              <a:rPr lang="de-DE" sz="800" dirty="0" err="1" smtClean="0"/>
              <a:t>shape</a:t>
            </a:r>
            <a:endParaRPr lang="de-DE" sz="800" dirty="0"/>
          </a:p>
        </p:txBody>
      </p:sp>
      <p:sp>
        <p:nvSpPr>
          <p:cNvPr id="25" name="Abgerundetes Rechteck 41"/>
          <p:cNvSpPr/>
          <p:nvPr/>
        </p:nvSpPr>
        <p:spPr>
          <a:xfrm>
            <a:off x="1825214" y="1361104"/>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err="1" smtClean="0"/>
              <a:t>Scaler</a:t>
            </a:r>
            <a:endParaRPr lang="de-DE" sz="800" dirty="0"/>
          </a:p>
        </p:txBody>
      </p:sp>
      <p:sp>
        <p:nvSpPr>
          <p:cNvPr id="26" name="Abgerundetes Rechteck 42"/>
          <p:cNvSpPr/>
          <p:nvPr/>
        </p:nvSpPr>
        <p:spPr>
          <a:xfrm>
            <a:off x="1825214" y="1576336"/>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Check </a:t>
            </a:r>
            <a:r>
              <a:rPr lang="de-DE" sz="800" dirty="0" err="1" smtClean="0"/>
              <a:t>shape</a:t>
            </a:r>
            <a:endParaRPr lang="de-DE" sz="800" dirty="0"/>
          </a:p>
        </p:txBody>
      </p:sp>
      <p:sp>
        <p:nvSpPr>
          <p:cNvPr id="27" name="Abgerundetes Rechteck 47"/>
          <p:cNvSpPr/>
          <p:nvPr/>
        </p:nvSpPr>
        <p:spPr>
          <a:xfrm>
            <a:off x="1825214" y="1799568"/>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err="1" smtClean="0"/>
              <a:t>Scaler</a:t>
            </a:r>
            <a:endParaRPr lang="de-DE" sz="800" dirty="0"/>
          </a:p>
        </p:txBody>
      </p:sp>
      <p:sp>
        <p:nvSpPr>
          <p:cNvPr id="28" name="Abgerundetes Rechteck 48"/>
          <p:cNvSpPr/>
          <p:nvPr/>
        </p:nvSpPr>
        <p:spPr>
          <a:xfrm>
            <a:off x="1825214" y="2014800"/>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Check </a:t>
            </a:r>
            <a:r>
              <a:rPr lang="de-DE" sz="800" dirty="0" err="1" smtClean="0"/>
              <a:t>shape</a:t>
            </a:r>
            <a:endParaRPr lang="de-DE" sz="800" dirty="0"/>
          </a:p>
        </p:txBody>
      </p:sp>
      <p:sp>
        <p:nvSpPr>
          <p:cNvPr id="29" name="Abgerundetes Rechteck 53"/>
          <p:cNvSpPr/>
          <p:nvPr/>
        </p:nvSpPr>
        <p:spPr>
          <a:xfrm>
            <a:off x="1825214" y="2230976"/>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err="1" smtClean="0"/>
              <a:t>Scaler</a:t>
            </a:r>
            <a:endParaRPr lang="de-DE" sz="800" dirty="0"/>
          </a:p>
        </p:txBody>
      </p:sp>
      <p:sp>
        <p:nvSpPr>
          <p:cNvPr id="30" name="Abgerundetes Rechteck 54"/>
          <p:cNvSpPr/>
          <p:nvPr/>
        </p:nvSpPr>
        <p:spPr>
          <a:xfrm>
            <a:off x="1825214" y="2446208"/>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Check </a:t>
            </a:r>
            <a:r>
              <a:rPr lang="de-DE" sz="800" dirty="0" err="1" smtClean="0"/>
              <a:t>shape</a:t>
            </a:r>
            <a:endParaRPr lang="de-DE" sz="800" dirty="0"/>
          </a:p>
        </p:txBody>
      </p:sp>
      <p:sp>
        <p:nvSpPr>
          <p:cNvPr id="31" name="Abgerundetes Rechteck 59"/>
          <p:cNvSpPr/>
          <p:nvPr/>
        </p:nvSpPr>
        <p:spPr>
          <a:xfrm>
            <a:off x="1825214" y="2669440"/>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err="1" smtClean="0"/>
              <a:t>Scaler</a:t>
            </a:r>
            <a:endParaRPr lang="de-DE" sz="800" dirty="0"/>
          </a:p>
        </p:txBody>
      </p:sp>
      <p:sp>
        <p:nvSpPr>
          <p:cNvPr id="32" name="Abgerundetes Rechteck 60"/>
          <p:cNvSpPr/>
          <p:nvPr/>
        </p:nvSpPr>
        <p:spPr>
          <a:xfrm>
            <a:off x="1825214" y="2884672"/>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Check </a:t>
            </a:r>
            <a:r>
              <a:rPr lang="de-DE" sz="800" dirty="0" err="1" smtClean="0"/>
              <a:t>shape</a:t>
            </a:r>
            <a:endParaRPr lang="de-DE" sz="800" dirty="0"/>
          </a:p>
        </p:txBody>
      </p:sp>
      <p:sp>
        <p:nvSpPr>
          <p:cNvPr id="33" name="Abgerundetes Rechteck 65"/>
          <p:cNvSpPr/>
          <p:nvPr/>
        </p:nvSpPr>
        <p:spPr>
          <a:xfrm>
            <a:off x="1825214" y="3093552"/>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err="1" smtClean="0"/>
              <a:t>Scaler</a:t>
            </a:r>
            <a:endParaRPr lang="de-DE" sz="800" dirty="0"/>
          </a:p>
        </p:txBody>
      </p:sp>
      <p:sp>
        <p:nvSpPr>
          <p:cNvPr id="34" name="Abgerundetes Rechteck 66"/>
          <p:cNvSpPr/>
          <p:nvPr/>
        </p:nvSpPr>
        <p:spPr>
          <a:xfrm>
            <a:off x="1825214" y="3308784"/>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Check </a:t>
            </a:r>
            <a:r>
              <a:rPr lang="de-DE" sz="800" dirty="0" err="1" smtClean="0"/>
              <a:t>shape</a:t>
            </a:r>
            <a:endParaRPr lang="de-DE" sz="800" dirty="0"/>
          </a:p>
        </p:txBody>
      </p:sp>
      <p:sp>
        <p:nvSpPr>
          <p:cNvPr id="35" name="Abgerundetes Rechteck 71"/>
          <p:cNvSpPr/>
          <p:nvPr/>
        </p:nvSpPr>
        <p:spPr>
          <a:xfrm>
            <a:off x="1825214" y="3532016"/>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err="1" smtClean="0"/>
              <a:t>Scaler</a:t>
            </a:r>
            <a:endParaRPr lang="de-DE" sz="800" dirty="0"/>
          </a:p>
        </p:txBody>
      </p:sp>
      <p:sp>
        <p:nvSpPr>
          <p:cNvPr id="36" name="Abgerundetes Rechteck 72"/>
          <p:cNvSpPr/>
          <p:nvPr/>
        </p:nvSpPr>
        <p:spPr>
          <a:xfrm>
            <a:off x="1825214" y="3747248"/>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Check </a:t>
            </a:r>
            <a:r>
              <a:rPr lang="de-DE" sz="800" dirty="0" err="1" smtClean="0"/>
              <a:t>shape</a:t>
            </a:r>
            <a:endParaRPr lang="de-DE" sz="800" dirty="0"/>
          </a:p>
        </p:txBody>
      </p:sp>
      <p:sp>
        <p:nvSpPr>
          <p:cNvPr id="37" name="Abgerundetes Rechteck 77"/>
          <p:cNvSpPr/>
          <p:nvPr/>
        </p:nvSpPr>
        <p:spPr>
          <a:xfrm>
            <a:off x="1825214" y="3964464"/>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err="1" smtClean="0"/>
              <a:t>Scaler</a:t>
            </a:r>
            <a:endParaRPr lang="de-DE" sz="800" dirty="0"/>
          </a:p>
        </p:txBody>
      </p:sp>
      <p:sp>
        <p:nvSpPr>
          <p:cNvPr id="38" name="Abgerundetes Rechteck 78"/>
          <p:cNvSpPr/>
          <p:nvPr/>
        </p:nvSpPr>
        <p:spPr>
          <a:xfrm>
            <a:off x="1825214" y="4179696"/>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Check </a:t>
            </a:r>
            <a:r>
              <a:rPr lang="de-DE" sz="800" dirty="0" err="1" smtClean="0"/>
              <a:t>shape</a:t>
            </a:r>
            <a:endParaRPr lang="de-DE" sz="800" dirty="0"/>
          </a:p>
        </p:txBody>
      </p:sp>
      <p:sp>
        <p:nvSpPr>
          <p:cNvPr id="39" name="Abgerundetes Rechteck 83"/>
          <p:cNvSpPr/>
          <p:nvPr/>
        </p:nvSpPr>
        <p:spPr>
          <a:xfrm>
            <a:off x="1825214" y="4402928"/>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err="1" smtClean="0"/>
              <a:t>Scaler</a:t>
            </a:r>
            <a:endParaRPr lang="de-DE" sz="800" dirty="0"/>
          </a:p>
        </p:txBody>
      </p:sp>
      <p:sp>
        <p:nvSpPr>
          <p:cNvPr id="40" name="Abgerundetes Rechteck 84"/>
          <p:cNvSpPr/>
          <p:nvPr/>
        </p:nvSpPr>
        <p:spPr>
          <a:xfrm>
            <a:off x="1825214" y="4618160"/>
            <a:ext cx="756084" cy="14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Check </a:t>
            </a:r>
            <a:r>
              <a:rPr lang="de-DE" sz="800" dirty="0" err="1" smtClean="0"/>
              <a:t>shape</a:t>
            </a:r>
            <a:endParaRPr lang="de-DE" sz="800" dirty="0"/>
          </a:p>
        </p:txBody>
      </p:sp>
      <p:sp>
        <p:nvSpPr>
          <p:cNvPr id="41" name="Rechteck 89"/>
          <p:cNvSpPr/>
          <p:nvPr/>
        </p:nvSpPr>
        <p:spPr>
          <a:xfrm>
            <a:off x="2990125" y="498528"/>
            <a:ext cx="936104" cy="4946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Cross-bar-switch</a:t>
            </a:r>
            <a:endParaRPr lang="de-DE" dirty="0"/>
          </a:p>
        </p:txBody>
      </p:sp>
      <p:cxnSp>
        <p:nvCxnSpPr>
          <p:cNvPr id="42" name="Gerade Verbindung mit Pfeil 91"/>
          <p:cNvCxnSpPr>
            <a:stCxn id="20" idx="3"/>
          </p:cNvCxnSpPr>
          <p:nvPr/>
        </p:nvCxnSpPr>
        <p:spPr>
          <a:xfrm>
            <a:off x="2581298" y="569744"/>
            <a:ext cx="408827"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43" name="Gerade Verbindung mit Pfeil 92"/>
          <p:cNvCxnSpPr/>
          <p:nvPr/>
        </p:nvCxnSpPr>
        <p:spPr>
          <a:xfrm>
            <a:off x="2592748" y="1008208"/>
            <a:ext cx="408827"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44" name="Gerade Verbindung mit Pfeil 93"/>
          <p:cNvCxnSpPr/>
          <p:nvPr/>
        </p:nvCxnSpPr>
        <p:spPr>
          <a:xfrm>
            <a:off x="2581298" y="1433152"/>
            <a:ext cx="408827"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45" name="Gerade Verbindung mit Pfeil 94"/>
          <p:cNvCxnSpPr/>
          <p:nvPr/>
        </p:nvCxnSpPr>
        <p:spPr>
          <a:xfrm>
            <a:off x="2592748" y="1871616"/>
            <a:ext cx="408827"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46" name="Gerade Verbindung mit Pfeil 95"/>
          <p:cNvCxnSpPr/>
          <p:nvPr/>
        </p:nvCxnSpPr>
        <p:spPr>
          <a:xfrm>
            <a:off x="2569847" y="2301360"/>
            <a:ext cx="408827"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47" name="Gerade Verbindung mit Pfeil 96"/>
          <p:cNvCxnSpPr/>
          <p:nvPr/>
        </p:nvCxnSpPr>
        <p:spPr>
          <a:xfrm>
            <a:off x="2581297" y="2739824"/>
            <a:ext cx="408827"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48" name="Gerade Verbindung mit Pfeil 97"/>
          <p:cNvCxnSpPr/>
          <p:nvPr/>
        </p:nvCxnSpPr>
        <p:spPr>
          <a:xfrm>
            <a:off x="2569847" y="3164768"/>
            <a:ext cx="408827"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49" name="Gerade Verbindung mit Pfeil 98"/>
          <p:cNvCxnSpPr/>
          <p:nvPr/>
        </p:nvCxnSpPr>
        <p:spPr>
          <a:xfrm>
            <a:off x="2581297" y="3603232"/>
            <a:ext cx="408827"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50" name="Gerade Verbindung mit Pfeil 99"/>
          <p:cNvCxnSpPr/>
          <p:nvPr/>
        </p:nvCxnSpPr>
        <p:spPr>
          <a:xfrm>
            <a:off x="2581298" y="4035680"/>
            <a:ext cx="408827"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51" name="Gerade Verbindung mit Pfeil 100"/>
          <p:cNvCxnSpPr/>
          <p:nvPr/>
        </p:nvCxnSpPr>
        <p:spPr>
          <a:xfrm>
            <a:off x="2592748" y="4474144"/>
            <a:ext cx="408827"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52" name="Abgerundetes Rechteck 102"/>
          <p:cNvSpPr/>
          <p:nvPr/>
        </p:nvSpPr>
        <p:spPr>
          <a:xfrm>
            <a:off x="4293429" y="952880"/>
            <a:ext cx="576064" cy="277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err="1" smtClean="0"/>
              <a:t>Diff</a:t>
            </a:r>
            <a:r>
              <a:rPr lang="de-DE" sz="800" dirty="0" smtClean="0"/>
              <a:t>-Interlock</a:t>
            </a:r>
            <a:endParaRPr lang="de-DE" sz="800" dirty="0"/>
          </a:p>
        </p:txBody>
      </p:sp>
      <p:cxnSp>
        <p:nvCxnSpPr>
          <p:cNvPr id="53" name="Gerade Verbindung mit Pfeil 105"/>
          <p:cNvCxnSpPr/>
          <p:nvPr/>
        </p:nvCxnSpPr>
        <p:spPr>
          <a:xfrm>
            <a:off x="3933389" y="1030640"/>
            <a:ext cx="360040"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54" name="Gerade Verbindung mit Pfeil 107"/>
          <p:cNvCxnSpPr/>
          <p:nvPr/>
        </p:nvCxnSpPr>
        <p:spPr>
          <a:xfrm>
            <a:off x="3933377" y="1158704"/>
            <a:ext cx="360040"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55" name="Abgerundetes Rechteck 108"/>
          <p:cNvSpPr/>
          <p:nvPr/>
        </p:nvSpPr>
        <p:spPr>
          <a:xfrm>
            <a:off x="4279041" y="585632"/>
            <a:ext cx="576064" cy="277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err="1" smtClean="0"/>
              <a:t>Diff</a:t>
            </a:r>
            <a:r>
              <a:rPr lang="de-DE" sz="800" dirty="0" smtClean="0"/>
              <a:t>-Interlock</a:t>
            </a:r>
            <a:endParaRPr lang="de-DE" sz="800" dirty="0"/>
          </a:p>
        </p:txBody>
      </p:sp>
      <p:cxnSp>
        <p:nvCxnSpPr>
          <p:cNvPr id="56" name="Gerade Verbindung mit Pfeil 109"/>
          <p:cNvCxnSpPr/>
          <p:nvPr/>
        </p:nvCxnSpPr>
        <p:spPr>
          <a:xfrm>
            <a:off x="3919001" y="663392"/>
            <a:ext cx="360040"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57" name="Gerade Verbindung mit Pfeil 110"/>
          <p:cNvCxnSpPr/>
          <p:nvPr/>
        </p:nvCxnSpPr>
        <p:spPr>
          <a:xfrm>
            <a:off x="3918989" y="791456"/>
            <a:ext cx="360040"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58" name="Abgerundetes Rechteck 117"/>
          <p:cNvSpPr/>
          <p:nvPr/>
        </p:nvSpPr>
        <p:spPr>
          <a:xfrm>
            <a:off x="4293429" y="2097992"/>
            <a:ext cx="576064" cy="277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err="1" smtClean="0"/>
              <a:t>Diff</a:t>
            </a:r>
            <a:r>
              <a:rPr lang="de-DE" sz="800" dirty="0" smtClean="0"/>
              <a:t>-Interlock</a:t>
            </a:r>
            <a:endParaRPr lang="de-DE" sz="800" dirty="0"/>
          </a:p>
        </p:txBody>
      </p:sp>
      <p:cxnSp>
        <p:nvCxnSpPr>
          <p:cNvPr id="59" name="Gerade Verbindung mit Pfeil 118"/>
          <p:cNvCxnSpPr/>
          <p:nvPr/>
        </p:nvCxnSpPr>
        <p:spPr>
          <a:xfrm>
            <a:off x="3933389" y="2175752"/>
            <a:ext cx="360040"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60" name="Gerade Verbindung mit Pfeil 119"/>
          <p:cNvCxnSpPr/>
          <p:nvPr/>
        </p:nvCxnSpPr>
        <p:spPr>
          <a:xfrm>
            <a:off x="3933377" y="2303816"/>
            <a:ext cx="360040"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61" name="Abgerundetes Rechteck 120"/>
          <p:cNvSpPr/>
          <p:nvPr/>
        </p:nvSpPr>
        <p:spPr>
          <a:xfrm>
            <a:off x="4300665" y="2537368"/>
            <a:ext cx="576064" cy="277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err="1"/>
              <a:t>Diff</a:t>
            </a:r>
            <a:r>
              <a:rPr lang="de-DE" sz="800" dirty="0"/>
              <a:t>-Interlock</a:t>
            </a:r>
          </a:p>
        </p:txBody>
      </p:sp>
      <p:cxnSp>
        <p:nvCxnSpPr>
          <p:cNvPr id="62" name="Gerade Verbindung mit Pfeil 121"/>
          <p:cNvCxnSpPr/>
          <p:nvPr/>
        </p:nvCxnSpPr>
        <p:spPr>
          <a:xfrm>
            <a:off x="3940625" y="2615128"/>
            <a:ext cx="360040"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63" name="Gerade Verbindung mit Pfeil 122"/>
          <p:cNvCxnSpPr/>
          <p:nvPr/>
        </p:nvCxnSpPr>
        <p:spPr>
          <a:xfrm>
            <a:off x="3940613" y="2743192"/>
            <a:ext cx="360040"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64" name="Abgerundetes Rechteck 123"/>
          <p:cNvSpPr/>
          <p:nvPr/>
        </p:nvSpPr>
        <p:spPr>
          <a:xfrm>
            <a:off x="4300653" y="2894144"/>
            <a:ext cx="576064" cy="277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err="1"/>
              <a:t>Diff</a:t>
            </a:r>
            <a:r>
              <a:rPr lang="de-DE" sz="800" dirty="0"/>
              <a:t>-Interlock</a:t>
            </a:r>
          </a:p>
        </p:txBody>
      </p:sp>
      <p:cxnSp>
        <p:nvCxnSpPr>
          <p:cNvPr id="65" name="Gerade Verbindung mit Pfeil 124"/>
          <p:cNvCxnSpPr/>
          <p:nvPr/>
        </p:nvCxnSpPr>
        <p:spPr>
          <a:xfrm>
            <a:off x="3940613" y="2971904"/>
            <a:ext cx="360040"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66" name="Gerade Verbindung mit Pfeil 125"/>
          <p:cNvCxnSpPr/>
          <p:nvPr/>
        </p:nvCxnSpPr>
        <p:spPr>
          <a:xfrm>
            <a:off x="3940601" y="3099968"/>
            <a:ext cx="360040"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67" name="Gerade Verbindung mit Pfeil 139"/>
          <p:cNvCxnSpPr/>
          <p:nvPr/>
        </p:nvCxnSpPr>
        <p:spPr>
          <a:xfrm flipH="1">
            <a:off x="2772558" y="569744"/>
            <a:ext cx="1542" cy="5097524"/>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141"/>
          <p:cNvCxnSpPr/>
          <p:nvPr/>
        </p:nvCxnSpPr>
        <p:spPr>
          <a:xfrm>
            <a:off x="2702092" y="569744"/>
            <a:ext cx="72008" cy="10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Gerade Verbindung 144"/>
          <p:cNvCxnSpPr/>
          <p:nvPr/>
        </p:nvCxnSpPr>
        <p:spPr>
          <a:xfrm>
            <a:off x="2702092" y="1001792"/>
            <a:ext cx="72008" cy="10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Gerade Verbindung 145"/>
          <p:cNvCxnSpPr/>
          <p:nvPr/>
        </p:nvCxnSpPr>
        <p:spPr>
          <a:xfrm>
            <a:off x="2702092" y="1433768"/>
            <a:ext cx="72008" cy="10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Gerade Verbindung 146"/>
          <p:cNvCxnSpPr/>
          <p:nvPr/>
        </p:nvCxnSpPr>
        <p:spPr>
          <a:xfrm>
            <a:off x="2702092" y="1865816"/>
            <a:ext cx="72008" cy="10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Gerade Verbindung 147"/>
          <p:cNvCxnSpPr/>
          <p:nvPr/>
        </p:nvCxnSpPr>
        <p:spPr>
          <a:xfrm>
            <a:off x="2700550" y="2307160"/>
            <a:ext cx="72008" cy="10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Gerade Verbindung 148"/>
          <p:cNvCxnSpPr/>
          <p:nvPr/>
        </p:nvCxnSpPr>
        <p:spPr>
          <a:xfrm>
            <a:off x="2700550" y="2739208"/>
            <a:ext cx="72008" cy="10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Gerade Verbindung 149"/>
          <p:cNvCxnSpPr/>
          <p:nvPr/>
        </p:nvCxnSpPr>
        <p:spPr>
          <a:xfrm>
            <a:off x="2700550" y="3171184"/>
            <a:ext cx="72008" cy="10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Gerade Verbindung 150"/>
          <p:cNvCxnSpPr/>
          <p:nvPr/>
        </p:nvCxnSpPr>
        <p:spPr>
          <a:xfrm>
            <a:off x="2700550" y="3603232"/>
            <a:ext cx="72008" cy="10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Gerade Verbindung 151"/>
          <p:cNvCxnSpPr/>
          <p:nvPr/>
        </p:nvCxnSpPr>
        <p:spPr>
          <a:xfrm>
            <a:off x="2700550" y="4028080"/>
            <a:ext cx="72008" cy="10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Gerade Verbindung 152"/>
          <p:cNvCxnSpPr/>
          <p:nvPr/>
        </p:nvCxnSpPr>
        <p:spPr>
          <a:xfrm>
            <a:off x="2700550" y="4460128"/>
            <a:ext cx="72008" cy="101200"/>
          </a:xfrm>
          <a:prstGeom prst="line">
            <a:avLst/>
          </a:prstGeom>
        </p:spPr>
        <p:style>
          <a:lnRef idx="1">
            <a:schemeClr val="accent1"/>
          </a:lnRef>
          <a:fillRef idx="0">
            <a:schemeClr val="accent1"/>
          </a:fillRef>
          <a:effectRef idx="0">
            <a:schemeClr val="accent1"/>
          </a:effectRef>
          <a:fontRef idx="minor">
            <a:schemeClr val="tx1"/>
          </a:fontRef>
        </p:style>
      </p:cxnSp>
      <p:sp>
        <p:nvSpPr>
          <p:cNvPr id="78" name="Abgerundetes Rechteck 179"/>
          <p:cNvSpPr/>
          <p:nvPr/>
        </p:nvSpPr>
        <p:spPr>
          <a:xfrm>
            <a:off x="5854000" y="476672"/>
            <a:ext cx="792088" cy="4817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t>Permit </a:t>
            </a:r>
            <a:r>
              <a:rPr lang="de-DE" sz="1200" dirty="0" err="1" smtClean="0"/>
              <a:t>handler</a:t>
            </a:r>
            <a:endParaRPr lang="de-DE" sz="1200" dirty="0"/>
          </a:p>
        </p:txBody>
      </p:sp>
      <p:sp>
        <p:nvSpPr>
          <p:cNvPr id="79" name="Abgerundetes Rechteck 180"/>
          <p:cNvSpPr/>
          <p:nvPr/>
        </p:nvSpPr>
        <p:spPr>
          <a:xfrm>
            <a:off x="7020272" y="2543840"/>
            <a:ext cx="648072" cy="4345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BIS-Interface</a:t>
            </a:r>
            <a:endParaRPr lang="de-DE" sz="800" dirty="0"/>
          </a:p>
        </p:txBody>
      </p:sp>
      <p:cxnSp>
        <p:nvCxnSpPr>
          <p:cNvPr id="80" name="Gerade Verbindung mit Pfeil 183"/>
          <p:cNvCxnSpPr/>
          <p:nvPr/>
        </p:nvCxnSpPr>
        <p:spPr>
          <a:xfrm>
            <a:off x="2772558" y="5661248"/>
            <a:ext cx="3959682"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81" name="Abgerundetes Rechteck 184"/>
          <p:cNvSpPr/>
          <p:nvPr/>
        </p:nvSpPr>
        <p:spPr>
          <a:xfrm>
            <a:off x="6732240" y="5405520"/>
            <a:ext cx="720080" cy="5114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Manual </a:t>
            </a:r>
            <a:r>
              <a:rPr lang="de-DE" sz="800" dirty="0" err="1" smtClean="0"/>
              <a:t>calibration</a:t>
            </a:r>
            <a:r>
              <a:rPr lang="de-DE" sz="800" dirty="0" smtClean="0"/>
              <a:t> </a:t>
            </a:r>
            <a:r>
              <a:rPr lang="de-DE" sz="800" dirty="0" err="1" smtClean="0"/>
              <a:t>support</a:t>
            </a:r>
            <a:endParaRPr lang="de-DE" sz="800" dirty="0"/>
          </a:p>
        </p:txBody>
      </p:sp>
      <p:cxnSp>
        <p:nvCxnSpPr>
          <p:cNvPr id="82" name="Gerade Verbindung mit Pfeil 192"/>
          <p:cNvCxnSpPr>
            <a:stCxn id="57" idx="3"/>
          </p:cNvCxnSpPr>
          <p:nvPr/>
        </p:nvCxnSpPr>
        <p:spPr>
          <a:xfrm>
            <a:off x="4855105" y="724152"/>
            <a:ext cx="998895"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3" name="Gerade Verbindung mit Pfeil 193"/>
          <p:cNvCxnSpPr/>
          <p:nvPr/>
        </p:nvCxnSpPr>
        <p:spPr>
          <a:xfrm>
            <a:off x="4855105" y="1085144"/>
            <a:ext cx="998895"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4" name="Gerade Verbindung mit Pfeil 198"/>
          <p:cNvCxnSpPr/>
          <p:nvPr/>
        </p:nvCxnSpPr>
        <p:spPr>
          <a:xfrm>
            <a:off x="4876717" y="2230976"/>
            <a:ext cx="998895"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5" name="Gerade Verbindung mit Pfeil 199"/>
          <p:cNvCxnSpPr/>
          <p:nvPr/>
        </p:nvCxnSpPr>
        <p:spPr>
          <a:xfrm>
            <a:off x="4876717" y="2669440"/>
            <a:ext cx="998895"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Gerade Verbindung mit Pfeil 200"/>
          <p:cNvCxnSpPr/>
          <p:nvPr/>
        </p:nvCxnSpPr>
        <p:spPr>
          <a:xfrm>
            <a:off x="4876717" y="3027104"/>
            <a:ext cx="998895"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7" name="Gerade Verbindung mit Pfeil 204"/>
          <p:cNvCxnSpPr/>
          <p:nvPr/>
        </p:nvCxnSpPr>
        <p:spPr>
          <a:xfrm>
            <a:off x="6627758" y="2880980"/>
            <a:ext cx="392514"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8" name="Gerade Verbindung mit Pfeil 213"/>
          <p:cNvCxnSpPr/>
          <p:nvPr/>
        </p:nvCxnSpPr>
        <p:spPr>
          <a:xfrm>
            <a:off x="7668344" y="2615128"/>
            <a:ext cx="266872"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Gerade Verbindung mit Pfeil 214"/>
          <p:cNvCxnSpPr/>
          <p:nvPr/>
        </p:nvCxnSpPr>
        <p:spPr>
          <a:xfrm>
            <a:off x="7668344" y="2894144"/>
            <a:ext cx="266872"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0" name="Textfeld 218"/>
          <p:cNvSpPr txBox="1"/>
          <p:nvPr/>
        </p:nvSpPr>
        <p:spPr>
          <a:xfrm>
            <a:off x="179512" y="549206"/>
            <a:ext cx="601447" cy="215444"/>
          </a:xfrm>
          <a:prstGeom prst="rect">
            <a:avLst/>
          </a:prstGeom>
          <a:noFill/>
          <a:ln>
            <a:solidFill>
              <a:schemeClr val="accent1"/>
            </a:solidFill>
          </a:ln>
        </p:spPr>
        <p:txBody>
          <a:bodyPr wrap="none" rtlCol="0">
            <a:spAutoFit/>
          </a:bodyPr>
          <a:lstStyle/>
          <a:p>
            <a:r>
              <a:rPr lang="de-DE" sz="800" dirty="0" err="1" smtClean="0"/>
              <a:t>From</a:t>
            </a:r>
            <a:r>
              <a:rPr lang="de-DE" sz="800" dirty="0" smtClean="0"/>
              <a:t> ADC</a:t>
            </a:r>
            <a:endParaRPr lang="de-DE" sz="800" dirty="0"/>
          </a:p>
        </p:txBody>
      </p:sp>
      <p:cxnSp>
        <p:nvCxnSpPr>
          <p:cNvPr id="91" name="Gerade Verbindung mit Pfeil 220"/>
          <p:cNvCxnSpPr>
            <a:stCxn id="92" idx="3"/>
            <a:endCxn id="10" idx="1"/>
          </p:cNvCxnSpPr>
          <p:nvPr/>
        </p:nvCxnSpPr>
        <p:spPr>
          <a:xfrm>
            <a:off x="780959" y="656928"/>
            <a:ext cx="17099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2" name="Textfeld 221"/>
          <p:cNvSpPr txBox="1"/>
          <p:nvPr/>
        </p:nvSpPr>
        <p:spPr>
          <a:xfrm>
            <a:off x="179511" y="987670"/>
            <a:ext cx="601447" cy="215444"/>
          </a:xfrm>
          <a:prstGeom prst="rect">
            <a:avLst/>
          </a:prstGeom>
          <a:noFill/>
          <a:ln>
            <a:solidFill>
              <a:schemeClr val="accent1"/>
            </a:solidFill>
          </a:ln>
        </p:spPr>
        <p:txBody>
          <a:bodyPr wrap="none" rtlCol="0">
            <a:spAutoFit/>
          </a:bodyPr>
          <a:lstStyle/>
          <a:p>
            <a:r>
              <a:rPr lang="de-DE" sz="800" dirty="0" err="1" smtClean="0"/>
              <a:t>From</a:t>
            </a:r>
            <a:r>
              <a:rPr lang="de-DE" sz="800" dirty="0" smtClean="0"/>
              <a:t> ADC</a:t>
            </a:r>
            <a:endParaRPr lang="de-DE" sz="800" dirty="0"/>
          </a:p>
        </p:txBody>
      </p:sp>
      <p:cxnSp>
        <p:nvCxnSpPr>
          <p:cNvPr id="93" name="Gerade Verbindung mit Pfeil 222"/>
          <p:cNvCxnSpPr>
            <a:stCxn id="94" idx="3"/>
          </p:cNvCxnSpPr>
          <p:nvPr/>
        </p:nvCxnSpPr>
        <p:spPr>
          <a:xfrm>
            <a:off x="780958" y="1095392"/>
            <a:ext cx="17099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4" name="Textfeld 223"/>
          <p:cNvSpPr txBox="1"/>
          <p:nvPr/>
        </p:nvSpPr>
        <p:spPr>
          <a:xfrm>
            <a:off x="179512" y="1420830"/>
            <a:ext cx="601447" cy="215444"/>
          </a:xfrm>
          <a:prstGeom prst="rect">
            <a:avLst/>
          </a:prstGeom>
          <a:noFill/>
          <a:ln>
            <a:solidFill>
              <a:schemeClr val="accent1"/>
            </a:solidFill>
          </a:ln>
        </p:spPr>
        <p:txBody>
          <a:bodyPr wrap="none" rtlCol="0">
            <a:spAutoFit/>
          </a:bodyPr>
          <a:lstStyle/>
          <a:p>
            <a:r>
              <a:rPr lang="de-DE" sz="800" dirty="0" err="1" smtClean="0"/>
              <a:t>From</a:t>
            </a:r>
            <a:r>
              <a:rPr lang="de-DE" sz="800" dirty="0" smtClean="0"/>
              <a:t> ADC</a:t>
            </a:r>
            <a:endParaRPr lang="de-DE" sz="800" dirty="0"/>
          </a:p>
        </p:txBody>
      </p:sp>
      <p:cxnSp>
        <p:nvCxnSpPr>
          <p:cNvPr id="95" name="Gerade Verbindung mit Pfeil 224"/>
          <p:cNvCxnSpPr>
            <a:stCxn id="96" idx="3"/>
          </p:cNvCxnSpPr>
          <p:nvPr/>
        </p:nvCxnSpPr>
        <p:spPr>
          <a:xfrm>
            <a:off x="780959" y="1528552"/>
            <a:ext cx="17099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6" name="Textfeld 225"/>
          <p:cNvSpPr txBox="1"/>
          <p:nvPr/>
        </p:nvSpPr>
        <p:spPr>
          <a:xfrm>
            <a:off x="179511" y="1859294"/>
            <a:ext cx="601447" cy="215444"/>
          </a:xfrm>
          <a:prstGeom prst="rect">
            <a:avLst/>
          </a:prstGeom>
          <a:noFill/>
          <a:ln>
            <a:solidFill>
              <a:schemeClr val="accent1"/>
            </a:solidFill>
          </a:ln>
        </p:spPr>
        <p:txBody>
          <a:bodyPr wrap="none" rtlCol="0">
            <a:spAutoFit/>
          </a:bodyPr>
          <a:lstStyle/>
          <a:p>
            <a:r>
              <a:rPr lang="de-DE" sz="800" dirty="0" err="1" smtClean="0"/>
              <a:t>From</a:t>
            </a:r>
            <a:r>
              <a:rPr lang="de-DE" sz="800" dirty="0" smtClean="0"/>
              <a:t> ADC</a:t>
            </a:r>
            <a:endParaRPr lang="de-DE" sz="800" dirty="0"/>
          </a:p>
        </p:txBody>
      </p:sp>
      <p:cxnSp>
        <p:nvCxnSpPr>
          <p:cNvPr id="97" name="Gerade Verbindung mit Pfeil 226"/>
          <p:cNvCxnSpPr>
            <a:stCxn id="98" idx="3"/>
          </p:cNvCxnSpPr>
          <p:nvPr/>
        </p:nvCxnSpPr>
        <p:spPr>
          <a:xfrm>
            <a:off x="780958" y="1967016"/>
            <a:ext cx="17099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8" name="Textfeld 227"/>
          <p:cNvSpPr txBox="1"/>
          <p:nvPr/>
        </p:nvSpPr>
        <p:spPr>
          <a:xfrm>
            <a:off x="179511" y="2272606"/>
            <a:ext cx="601447" cy="215444"/>
          </a:xfrm>
          <a:prstGeom prst="rect">
            <a:avLst/>
          </a:prstGeom>
          <a:noFill/>
          <a:ln>
            <a:solidFill>
              <a:schemeClr val="accent1"/>
            </a:solidFill>
          </a:ln>
        </p:spPr>
        <p:txBody>
          <a:bodyPr wrap="none" rtlCol="0">
            <a:spAutoFit/>
          </a:bodyPr>
          <a:lstStyle/>
          <a:p>
            <a:r>
              <a:rPr lang="de-DE" sz="800" dirty="0" err="1" smtClean="0"/>
              <a:t>From</a:t>
            </a:r>
            <a:r>
              <a:rPr lang="de-DE" sz="800" dirty="0" smtClean="0"/>
              <a:t> ADC</a:t>
            </a:r>
            <a:endParaRPr lang="de-DE" sz="800" dirty="0"/>
          </a:p>
        </p:txBody>
      </p:sp>
      <p:cxnSp>
        <p:nvCxnSpPr>
          <p:cNvPr id="99" name="Gerade Verbindung mit Pfeil 228"/>
          <p:cNvCxnSpPr>
            <a:stCxn id="100" idx="3"/>
          </p:cNvCxnSpPr>
          <p:nvPr/>
        </p:nvCxnSpPr>
        <p:spPr>
          <a:xfrm>
            <a:off x="780958" y="2380328"/>
            <a:ext cx="17099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0" name="Textfeld 229"/>
          <p:cNvSpPr txBox="1"/>
          <p:nvPr/>
        </p:nvSpPr>
        <p:spPr>
          <a:xfrm>
            <a:off x="179510" y="2711070"/>
            <a:ext cx="601447" cy="215444"/>
          </a:xfrm>
          <a:prstGeom prst="rect">
            <a:avLst/>
          </a:prstGeom>
          <a:noFill/>
          <a:ln>
            <a:solidFill>
              <a:schemeClr val="accent1"/>
            </a:solidFill>
          </a:ln>
        </p:spPr>
        <p:txBody>
          <a:bodyPr wrap="none" rtlCol="0">
            <a:spAutoFit/>
          </a:bodyPr>
          <a:lstStyle/>
          <a:p>
            <a:r>
              <a:rPr lang="de-DE" sz="800" dirty="0" err="1" smtClean="0"/>
              <a:t>From</a:t>
            </a:r>
            <a:r>
              <a:rPr lang="de-DE" sz="800" dirty="0" smtClean="0"/>
              <a:t> ADC</a:t>
            </a:r>
            <a:endParaRPr lang="de-DE" sz="800" dirty="0"/>
          </a:p>
        </p:txBody>
      </p:sp>
      <p:cxnSp>
        <p:nvCxnSpPr>
          <p:cNvPr id="101" name="Gerade Verbindung mit Pfeil 230"/>
          <p:cNvCxnSpPr>
            <a:stCxn id="102" idx="3"/>
          </p:cNvCxnSpPr>
          <p:nvPr/>
        </p:nvCxnSpPr>
        <p:spPr>
          <a:xfrm>
            <a:off x="780957" y="2818792"/>
            <a:ext cx="17099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2" name="Textfeld 231"/>
          <p:cNvSpPr txBox="1"/>
          <p:nvPr/>
        </p:nvSpPr>
        <p:spPr>
          <a:xfrm>
            <a:off x="179511" y="3144230"/>
            <a:ext cx="601447" cy="215444"/>
          </a:xfrm>
          <a:prstGeom prst="rect">
            <a:avLst/>
          </a:prstGeom>
          <a:noFill/>
          <a:ln>
            <a:solidFill>
              <a:schemeClr val="accent1"/>
            </a:solidFill>
          </a:ln>
        </p:spPr>
        <p:txBody>
          <a:bodyPr wrap="none" rtlCol="0">
            <a:spAutoFit/>
          </a:bodyPr>
          <a:lstStyle/>
          <a:p>
            <a:r>
              <a:rPr lang="de-DE" sz="800" dirty="0" err="1" smtClean="0"/>
              <a:t>From</a:t>
            </a:r>
            <a:r>
              <a:rPr lang="de-DE" sz="800" dirty="0" smtClean="0"/>
              <a:t> ADC</a:t>
            </a:r>
            <a:endParaRPr lang="de-DE" sz="800" dirty="0"/>
          </a:p>
        </p:txBody>
      </p:sp>
      <p:cxnSp>
        <p:nvCxnSpPr>
          <p:cNvPr id="103" name="Gerade Verbindung mit Pfeil 232"/>
          <p:cNvCxnSpPr>
            <a:stCxn id="104" idx="3"/>
          </p:cNvCxnSpPr>
          <p:nvPr/>
        </p:nvCxnSpPr>
        <p:spPr>
          <a:xfrm>
            <a:off x="780958" y="3251952"/>
            <a:ext cx="17099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4" name="Textfeld 233"/>
          <p:cNvSpPr txBox="1"/>
          <p:nvPr/>
        </p:nvSpPr>
        <p:spPr>
          <a:xfrm>
            <a:off x="179510" y="3582694"/>
            <a:ext cx="601447" cy="215444"/>
          </a:xfrm>
          <a:prstGeom prst="rect">
            <a:avLst/>
          </a:prstGeom>
          <a:noFill/>
          <a:ln>
            <a:solidFill>
              <a:schemeClr val="accent1"/>
            </a:solidFill>
          </a:ln>
        </p:spPr>
        <p:txBody>
          <a:bodyPr wrap="none" rtlCol="0">
            <a:spAutoFit/>
          </a:bodyPr>
          <a:lstStyle/>
          <a:p>
            <a:r>
              <a:rPr lang="de-DE" sz="800" dirty="0" err="1" smtClean="0"/>
              <a:t>From</a:t>
            </a:r>
            <a:r>
              <a:rPr lang="de-DE" sz="800" dirty="0" smtClean="0"/>
              <a:t> ADC</a:t>
            </a:r>
            <a:endParaRPr lang="de-DE" sz="800" dirty="0"/>
          </a:p>
        </p:txBody>
      </p:sp>
      <p:cxnSp>
        <p:nvCxnSpPr>
          <p:cNvPr id="105" name="Gerade Verbindung mit Pfeil 234"/>
          <p:cNvCxnSpPr>
            <a:stCxn id="106" idx="3"/>
          </p:cNvCxnSpPr>
          <p:nvPr/>
        </p:nvCxnSpPr>
        <p:spPr>
          <a:xfrm>
            <a:off x="780957" y="3690416"/>
            <a:ext cx="17099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6" name="Textfeld 235"/>
          <p:cNvSpPr txBox="1"/>
          <p:nvPr/>
        </p:nvSpPr>
        <p:spPr>
          <a:xfrm>
            <a:off x="179513" y="3999174"/>
            <a:ext cx="601447" cy="215444"/>
          </a:xfrm>
          <a:prstGeom prst="rect">
            <a:avLst/>
          </a:prstGeom>
          <a:noFill/>
          <a:ln>
            <a:solidFill>
              <a:schemeClr val="accent1"/>
            </a:solidFill>
          </a:ln>
        </p:spPr>
        <p:txBody>
          <a:bodyPr wrap="none" rtlCol="0">
            <a:spAutoFit/>
          </a:bodyPr>
          <a:lstStyle/>
          <a:p>
            <a:r>
              <a:rPr lang="de-DE" sz="800" dirty="0" err="1" smtClean="0"/>
              <a:t>From</a:t>
            </a:r>
            <a:r>
              <a:rPr lang="de-DE" sz="800" dirty="0" smtClean="0"/>
              <a:t> ADC</a:t>
            </a:r>
            <a:endParaRPr lang="de-DE" sz="800" dirty="0"/>
          </a:p>
        </p:txBody>
      </p:sp>
      <p:cxnSp>
        <p:nvCxnSpPr>
          <p:cNvPr id="107" name="Gerade Verbindung mit Pfeil 236"/>
          <p:cNvCxnSpPr>
            <a:stCxn id="108" idx="3"/>
          </p:cNvCxnSpPr>
          <p:nvPr/>
        </p:nvCxnSpPr>
        <p:spPr>
          <a:xfrm>
            <a:off x="780960" y="4106896"/>
            <a:ext cx="17099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8" name="Textfeld 237"/>
          <p:cNvSpPr txBox="1"/>
          <p:nvPr/>
        </p:nvSpPr>
        <p:spPr>
          <a:xfrm>
            <a:off x="179512" y="4437638"/>
            <a:ext cx="601447" cy="215444"/>
          </a:xfrm>
          <a:prstGeom prst="rect">
            <a:avLst/>
          </a:prstGeom>
          <a:noFill/>
          <a:ln>
            <a:solidFill>
              <a:schemeClr val="accent1"/>
            </a:solidFill>
          </a:ln>
        </p:spPr>
        <p:txBody>
          <a:bodyPr wrap="none" rtlCol="0">
            <a:spAutoFit/>
          </a:bodyPr>
          <a:lstStyle/>
          <a:p>
            <a:r>
              <a:rPr lang="de-DE" sz="800" dirty="0" err="1" smtClean="0"/>
              <a:t>From</a:t>
            </a:r>
            <a:r>
              <a:rPr lang="de-DE" sz="800" dirty="0" smtClean="0"/>
              <a:t> ADC</a:t>
            </a:r>
            <a:endParaRPr lang="de-DE" sz="800" dirty="0"/>
          </a:p>
        </p:txBody>
      </p:sp>
      <p:cxnSp>
        <p:nvCxnSpPr>
          <p:cNvPr id="109" name="Gerade Verbindung mit Pfeil 238"/>
          <p:cNvCxnSpPr>
            <a:stCxn id="110" idx="3"/>
          </p:cNvCxnSpPr>
          <p:nvPr/>
        </p:nvCxnSpPr>
        <p:spPr>
          <a:xfrm>
            <a:off x="780959" y="4545360"/>
            <a:ext cx="17099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0" name="Rechteck 239"/>
          <p:cNvSpPr/>
          <p:nvPr/>
        </p:nvSpPr>
        <p:spPr>
          <a:xfrm>
            <a:off x="7950000" y="2446208"/>
            <a:ext cx="648072" cy="549072"/>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BIS</a:t>
            </a:r>
            <a:endParaRPr lang="de-DE" dirty="0">
              <a:solidFill>
                <a:schemeClr val="tx1"/>
              </a:solidFill>
            </a:endParaRPr>
          </a:p>
        </p:txBody>
      </p:sp>
      <p:cxnSp>
        <p:nvCxnSpPr>
          <p:cNvPr id="111" name="Gerade Verbindung 242"/>
          <p:cNvCxnSpPr/>
          <p:nvPr/>
        </p:nvCxnSpPr>
        <p:spPr>
          <a:xfrm flipV="1">
            <a:off x="8100392" y="2230976"/>
            <a:ext cx="0" cy="215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Gerade Verbindung 244"/>
          <p:cNvCxnSpPr/>
          <p:nvPr/>
        </p:nvCxnSpPr>
        <p:spPr>
          <a:xfrm flipV="1">
            <a:off x="8388424" y="2086016"/>
            <a:ext cx="0" cy="360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Gerade Verbindung 246"/>
          <p:cNvCxnSpPr/>
          <p:nvPr/>
        </p:nvCxnSpPr>
        <p:spPr>
          <a:xfrm flipH="1">
            <a:off x="7452320" y="2230976"/>
            <a:ext cx="648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Gerade Verbindung 249"/>
          <p:cNvCxnSpPr/>
          <p:nvPr/>
        </p:nvCxnSpPr>
        <p:spPr>
          <a:xfrm flipH="1">
            <a:off x="7164288" y="2086016"/>
            <a:ext cx="12241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Gerade Verbindung mit Pfeil 251"/>
          <p:cNvCxnSpPr/>
          <p:nvPr/>
        </p:nvCxnSpPr>
        <p:spPr>
          <a:xfrm>
            <a:off x="7164288" y="2079600"/>
            <a:ext cx="0" cy="4642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6" name="Gerade Verbindung mit Pfeil 253"/>
          <p:cNvCxnSpPr/>
          <p:nvPr/>
        </p:nvCxnSpPr>
        <p:spPr>
          <a:xfrm>
            <a:off x="7452320" y="2230976"/>
            <a:ext cx="0" cy="3063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7" name="Textfeld 254"/>
          <p:cNvSpPr txBox="1"/>
          <p:nvPr/>
        </p:nvSpPr>
        <p:spPr>
          <a:xfrm>
            <a:off x="7726063" y="2047622"/>
            <a:ext cx="662361" cy="215444"/>
          </a:xfrm>
          <a:prstGeom prst="rect">
            <a:avLst/>
          </a:prstGeom>
          <a:noFill/>
        </p:spPr>
        <p:txBody>
          <a:bodyPr wrap="none" rtlCol="0">
            <a:spAutoFit/>
          </a:bodyPr>
          <a:lstStyle/>
          <a:p>
            <a:r>
              <a:rPr lang="de-DE" sz="800" dirty="0" smtClean="0"/>
              <a:t>Test </a:t>
            </a:r>
            <a:r>
              <a:rPr lang="de-DE" sz="800" dirty="0" err="1" smtClean="0"/>
              <a:t>signals</a:t>
            </a:r>
            <a:endParaRPr lang="de-DE" sz="800" dirty="0"/>
          </a:p>
        </p:txBody>
      </p:sp>
      <p:sp>
        <p:nvSpPr>
          <p:cNvPr id="118" name="Abgerundetes Rechteck 255"/>
          <p:cNvSpPr/>
          <p:nvPr/>
        </p:nvSpPr>
        <p:spPr>
          <a:xfrm>
            <a:off x="5652120" y="6234604"/>
            <a:ext cx="1368152" cy="50844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t>Data </a:t>
            </a:r>
            <a:r>
              <a:rPr lang="de-DE" sz="1000" dirty="0" err="1" smtClean="0"/>
              <a:t>interface</a:t>
            </a:r>
            <a:r>
              <a:rPr lang="de-DE" sz="1000" dirty="0" smtClean="0"/>
              <a:t> </a:t>
            </a:r>
            <a:r>
              <a:rPr lang="de-DE" sz="1000" dirty="0" err="1" smtClean="0"/>
              <a:t>to</a:t>
            </a:r>
            <a:r>
              <a:rPr lang="de-DE" sz="1000" dirty="0" smtClean="0"/>
              <a:t> DDR </a:t>
            </a:r>
            <a:r>
              <a:rPr lang="de-DE" sz="1000" dirty="0" err="1" smtClean="0"/>
              <a:t>memory</a:t>
            </a:r>
            <a:endParaRPr lang="de-DE" sz="1000" dirty="0"/>
          </a:p>
          <a:p>
            <a:pPr algn="ctr"/>
            <a:r>
              <a:rPr lang="de-DE" sz="1000" dirty="0" smtClean="0"/>
              <a:t>(</a:t>
            </a:r>
            <a:r>
              <a:rPr lang="de-DE" sz="1000" dirty="0" err="1" smtClean="0"/>
              <a:t>provided</a:t>
            </a:r>
            <a:r>
              <a:rPr lang="de-DE" sz="1000" dirty="0" smtClean="0"/>
              <a:t> </a:t>
            </a:r>
            <a:r>
              <a:rPr lang="de-DE" sz="1000" dirty="0" err="1" smtClean="0"/>
              <a:t>by</a:t>
            </a:r>
            <a:r>
              <a:rPr lang="de-DE" sz="1000" dirty="0" smtClean="0"/>
              <a:t> ESS)</a:t>
            </a:r>
            <a:endParaRPr lang="de-DE" sz="1000" dirty="0"/>
          </a:p>
        </p:txBody>
      </p:sp>
      <p:cxnSp>
        <p:nvCxnSpPr>
          <p:cNvPr id="119" name="Gerade Verbindung mit Pfeil 257"/>
          <p:cNvCxnSpPr/>
          <p:nvPr/>
        </p:nvCxnSpPr>
        <p:spPr>
          <a:xfrm>
            <a:off x="6332660" y="5667268"/>
            <a:ext cx="0" cy="58613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20" name="Abgerundetes Rechteck 265"/>
          <p:cNvSpPr/>
          <p:nvPr/>
        </p:nvSpPr>
        <p:spPr>
          <a:xfrm>
            <a:off x="984707" y="5157192"/>
            <a:ext cx="1104188" cy="68352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t>Serial Timing </a:t>
            </a:r>
            <a:r>
              <a:rPr lang="de-DE" sz="1000" dirty="0" err="1" smtClean="0"/>
              <a:t>data</a:t>
            </a:r>
            <a:r>
              <a:rPr lang="de-DE" sz="1000" dirty="0" smtClean="0"/>
              <a:t> </a:t>
            </a:r>
            <a:r>
              <a:rPr lang="de-DE" sz="1000" dirty="0" err="1" smtClean="0"/>
              <a:t>receiver</a:t>
            </a:r>
            <a:r>
              <a:rPr lang="de-DE" sz="1000" dirty="0" smtClean="0"/>
              <a:t> (</a:t>
            </a:r>
            <a:r>
              <a:rPr lang="de-DE" sz="1000" dirty="0" err="1" smtClean="0"/>
              <a:t>provided</a:t>
            </a:r>
            <a:r>
              <a:rPr lang="de-DE" sz="1000" dirty="0" smtClean="0"/>
              <a:t> </a:t>
            </a:r>
            <a:r>
              <a:rPr lang="de-DE" sz="1000" dirty="0" err="1" smtClean="0"/>
              <a:t>by</a:t>
            </a:r>
            <a:r>
              <a:rPr lang="de-DE" sz="1000" dirty="0" smtClean="0"/>
              <a:t> ESS)</a:t>
            </a:r>
            <a:endParaRPr lang="de-DE" sz="1000" dirty="0"/>
          </a:p>
        </p:txBody>
      </p:sp>
      <p:cxnSp>
        <p:nvCxnSpPr>
          <p:cNvPr id="121" name="Gerade Verbindung mit Pfeil 266"/>
          <p:cNvCxnSpPr/>
          <p:nvPr/>
        </p:nvCxnSpPr>
        <p:spPr>
          <a:xfrm>
            <a:off x="2587639" y="791456"/>
            <a:ext cx="12731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2" name="Gerade Verbindung mit Pfeil 268"/>
          <p:cNvCxnSpPr/>
          <p:nvPr/>
        </p:nvCxnSpPr>
        <p:spPr>
          <a:xfrm>
            <a:off x="2592748" y="1221080"/>
            <a:ext cx="12731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3" name="Gerade Verbindung mit Pfeil 269"/>
          <p:cNvCxnSpPr/>
          <p:nvPr/>
        </p:nvCxnSpPr>
        <p:spPr>
          <a:xfrm>
            <a:off x="2593928" y="1643016"/>
            <a:ext cx="12731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4" name="Gerade Verbindung mit Pfeil 270"/>
          <p:cNvCxnSpPr/>
          <p:nvPr/>
        </p:nvCxnSpPr>
        <p:spPr>
          <a:xfrm>
            <a:off x="2593928" y="2079600"/>
            <a:ext cx="12731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5" name="Gerade Verbindung mit Pfeil 271"/>
          <p:cNvCxnSpPr/>
          <p:nvPr/>
        </p:nvCxnSpPr>
        <p:spPr>
          <a:xfrm>
            <a:off x="2593928" y="2517424"/>
            <a:ext cx="12731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6" name="Gerade Verbindung mit Pfeil 272"/>
          <p:cNvCxnSpPr/>
          <p:nvPr/>
        </p:nvCxnSpPr>
        <p:spPr>
          <a:xfrm>
            <a:off x="2581297" y="2952362"/>
            <a:ext cx="12731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7" name="Gerade Verbindung mit Pfeil 273"/>
          <p:cNvCxnSpPr/>
          <p:nvPr/>
        </p:nvCxnSpPr>
        <p:spPr>
          <a:xfrm>
            <a:off x="2586579" y="3380000"/>
            <a:ext cx="12731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8" name="Gerade Verbindung mit Pfeil 274"/>
          <p:cNvCxnSpPr/>
          <p:nvPr/>
        </p:nvCxnSpPr>
        <p:spPr>
          <a:xfrm>
            <a:off x="2581298" y="3817023"/>
            <a:ext cx="12731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9" name="Gerade Verbindung mit Pfeil 275"/>
          <p:cNvCxnSpPr/>
          <p:nvPr/>
        </p:nvCxnSpPr>
        <p:spPr>
          <a:xfrm>
            <a:off x="2587639" y="4244496"/>
            <a:ext cx="12731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0" name="Gerade Verbindung mit Pfeil 276"/>
          <p:cNvCxnSpPr/>
          <p:nvPr/>
        </p:nvCxnSpPr>
        <p:spPr>
          <a:xfrm>
            <a:off x="2581296" y="4685656"/>
            <a:ext cx="12731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1" name="Gerade Verbindung mit Pfeil 277"/>
          <p:cNvCxnSpPr/>
          <p:nvPr/>
        </p:nvCxnSpPr>
        <p:spPr>
          <a:xfrm>
            <a:off x="5726681" y="4256878"/>
            <a:ext cx="12731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2" name="Gerade Verbindung mit Pfeil 278"/>
          <p:cNvCxnSpPr/>
          <p:nvPr/>
        </p:nvCxnSpPr>
        <p:spPr>
          <a:xfrm>
            <a:off x="5728387" y="4400894"/>
            <a:ext cx="12731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3" name="Gerade Verbindung mit Pfeil 279"/>
          <p:cNvCxnSpPr/>
          <p:nvPr/>
        </p:nvCxnSpPr>
        <p:spPr>
          <a:xfrm>
            <a:off x="5726681" y="4552634"/>
            <a:ext cx="12731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4" name="Gerade Verbindung mit Pfeil 280"/>
          <p:cNvCxnSpPr/>
          <p:nvPr/>
        </p:nvCxnSpPr>
        <p:spPr>
          <a:xfrm>
            <a:off x="5726681" y="4678518"/>
            <a:ext cx="12731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5" name="Gerade Verbindung mit Pfeil 281"/>
          <p:cNvCxnSpPr/>
          <p:nvPr/>
        </p:nvCxnSpPr>
        <p:spPr>
          <a:xfrm>
            <a:off x="5728387" y="4822534"/>
            <a:ext cx="12731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6" name="Gerade Verbindung mit Pfeil 282"/>
          <p:cNvCxnSpPr/>
          <p:nvPr/>
        </p:nvCxnSpPr>
        <p:spPr>
          <a:xfrm>
            <a:off x="5726681" y="4974274"/>
            <a:ext cx="12731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9" name="Gerade Verbindung 287"/>
          <p:cNvCxnSpPr/>
          <p:nvPr/>
        </p:nvCxnSpPr>
        <p:spPr>
          <a:xfrm>
            <a:off x="1663196" y="677294"/>
            <a:ext cx="95471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0" name="Gerade Verbindung 288"/>
          <p:cNvCxnSpPr/>
          <p:nvPr/>
        </p:nvCxnSpPr>
        <p:spPr>
          <a:xfrm flipH="1">
            <a:off x="2616994" y="569744"/>
            <a:ext cx="921" cy="1112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1" name="Gerade Verbindung 300"/>
          <p:cNvCxnSpPr/>
          <p:nvPr/>
        </p:nvCxnSpPr>
        <p:spPr>
          <a:xfrm>
            <a:off x="1663195" y="1113754"/>
            <a:ext cx="0" cy="1076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2" name="Gerade Verbindung 301"/>
          <p:cNvCxnSpPr/>
          <p:nvPr/>
        </p:nvCxnSpPr>
        <p:spPr>
          <a:xfrm flipH="1">
            <a:off x="1526380" y="1006139"/>
            <a:ext cx="298834" cy="102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3" name="Gerade Verbindung 302"/>
          <p:cNvCxnSpPr/>
          <p:nvPr/>
        </p:nvCxnSpPr>
        <p:spPr>
          <a:xfrm flipH="1">
            <a:off x="1663195" y="1221370"/>
            <a:ext cx="162018" cy="0"/>
          </a:xfrm>
          <a:prstGeom prst="line">
            <a:avLst/>
          </a:prstGeom>
          <a:ln w="12700">
            <a:headEnd type="arrow"/>
            <a:tailEnd type="none"/>
          </a:ln>
        </p:spPr>
        <p:style>
          <a:lnRef idx="1">
            <a:schemeClr val="accent1"/>
          </a:lnRef>
          <a:fillRef idx="0">
            <a:schemeClr val="accent1"/>
          </a:fillRef>
          <a:effectRef idx="0">
            <a:schemeClr val="accent1"/>
          </a:effectRef>
          <a:fontRef idx="minor">
            <a:schemeClr val="tx1"/>
          </a:fontRef>
        </p:style>
      </p:cxnSp>
      <p:cxnSp>
        <p:nvCxnSpPr>
          <p:cNvPr id="144" name="Gerade Verbindung 303"/>
          <p:cNvCxnSpPr/>
          <p:nvPr/>
        </p:nvCxnSpPr>
        <p:spPr>
          <a:xfrm>
            <a:off x="1663195" y="1120104"/>
            <a:ext cx="95471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5" name="Gerade Verbindung 304"/>
          <p:cNvCxnSpPr/>
          <p:nvPr/>
        </p:nvCxnSpPr>
        <p:spPr>
          <a:xfrm flipH="1">
            <a:off x="2616993" y="1012554"/>
            <a:ext cx="921" cy="1112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6" name="Gerade Verbindung 305"/>
          <p:cNvCxnSpPr/>
          <p:nvPr/>
        </p:nvCxnSpPr>
        <p:spPr>
          <a:xfrm>
            <a:off x="1663195" y="1538908"/>
            <a:ext cx="0" cy="1076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7" name="Gerade Verbindung 306"/>
          <p:cNvCxnSpPr/>
          <p:nvPr/>
        </p:nvCxnSpPr>
        <p:spPr>
          <a:xfrm flipH="1">
            <a:off x="1526380" y="1431293"/>
            <a:ext cx="298834" cy="102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8" name="Gerade Verbindung 307"/>
          <p:cNvCxnSpPr/>
          <p:nvPr/>
        </p:nvCxnSpPr>
        <p:spPr>
          <a:xfrm flipH="1">
            <a:off x="1663195" y="1646524"/>
            <a:ext cx="162018" cy="0"/>
          </a:xfrm>
          <a:prstGeom prst="line">
            <a:avLst/>
          </a:prstGeom>
          <a:ln w="12700">
            <a:headEnd type="arrow"/>
            <a:tailEnd type="none"/>
          </a:ln>
        </p:spPr>
        <p:style>
          <a:lnRef idx="1">
            <a:schemeClr val="accent1"/>
          </a:lnRef>
          <a:fillRef idx="0">
            <a:schemeClr val="accent1"/>
          </a:fillRef>
          <a:effectRef idx="0">
            <a:schemeClr val="accent1"/>
          </a:effectRef>
          <a:fontRef idx="minor">
            <a:schemeClr val="tx1"/>
          </a:fontRef>
        </p:style>
      </p:cxnSp>
      <p:cxnSp>
        <p:nvCxnSpPr>
          <p:cNvPr id="149" name="Gerade Verbindung 308"/>
          <p:cNvCxnSpPr/>
          <p:nvPr/>
        </p:nvCxnSpPr>
        <p:spPr>
          <a:xfrm>
            <a:off x="1663195" y="1545258"/>
            <a:ext cx="95471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0" name="Gerade Verbindung 309"/>
          <p:cNvCxnSpPr/>
          <p:nvPr/>
        </p:nvCxnSpPr>
        <p:spPr>
          <a:xfrm flipH="1">
            <a:off x="2616993" y="1437708"/>
            <a:ext cx="921" cy="1112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1" name="Gerade Verbindung 310"/>
          <p:cNvCxnSpPr/>
          <p:nvPr/>
        </p:nvCxnSpPr>
        <p:spPr>
          <a:xfrm>
            <a:off x="1663195" y="1975245"/>
            <a:ext cx="0" cy="1076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2" name="Gerade Verbindung 311"/>
          <p:cNvCxnSpPr/>
          <p:nvPr/>
        </p:nvCxnSpPr>
        <p:spPr>
          <a:xfrm flipH="1">
            <a:off x="1526380" y="1867630"/>
            <a:ext cx="298834" cy="102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3" name="Gerade Verbindung 312"/>
          <p:cNvCxnSpPr/>
          <p:nvPr/>
        </p:nvCxnSpPr>
        <p:spPr>
          <a:xfrm flipH="1">
            <a:off x="1663195" y="2082861"/>
            <a:ext cx="162018" cy="0"/>
          </a:xfrm>
          <a:prstGeom prst="line">
            <a:avLst/>
          </a:prstGeom>
          <a:ln w="12700">
            <a:headEnd type="arrow"/>
            <a:tailEnd type="none"/>
          </a:ln>
        </p:spPr>
        <p:style>
          <a:lnRef idx="1">
            <a:schemeClr val="accent1"/>
          </a:lnRef>
          <a:fillRef idx="0">
            <a:schemeClr val="accent1"/>
          </a:fillRef>
          <a:effectRef idx="0">
            <a:schemeClr val="accent1"/>
          </a:effectRef>
          <a:fontRef idx="minor">
            <a:schemeClr val="tx1"/>
          </a:fontRef>
        </p:style>
      </p:cxnSp>
      <p:cxnSp>
        <p:nvCxnSpPr>
          <p:cNvPr id="154" name="Gerade Verbindung 313"/>
          <p:cNvCxnSpPr/>
          <p:nvPr/>
        </p:nvCxnSpPr>
        <p:spPr>
          <a:xfrm>
            <a:off x="1663195" y="1981595"/>
            <a:ext cx="95471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5" name="Gerade Verbindung 314"/>
          <p:cNvCxnSpPr/>
          <p:nvPr/>
        </p:nvCxnSpPr>
        <p:spPr>
          <a:xfrm flipH="1">
            <a:off x="2616993" y="1874045"/>
            <a:ext cx="921" cy="1112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6" name="Gerade Verbindung 315"/>
          <p:cNvCxnSpPr/>
          <p:nvPr/>
        </p:nvCxnSpPr>
        <p:spPr>
          <a:xfrm>
            <a:off x="1663195" y="2406595"/>
            <a:ext cx="0" cy="1076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7" name="Gerade Verbindung 316"/>
          <p:cNvCxnSpPr/>
          <p:nvPr/>
        </p:nvCxnSpPr>
        <p:spPr>
          <a:xfrm flipH="1">
            <a:off x="1526380" y="2298980"/>
            <a:ext cx="298834" cy="102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8" name="Gerade Verbindung 317"/>
          <p:cNvCxnSpPr/>
          <p:nvPr/>
        </p:nvCxnSpPr>
        <p:spPr>
          <a:xfrm flipH="1">
            <a:off x="1663195" y="2514211"/>
            <a:ext cx="162018" cy="0"/>
          </a:xfrm>
          <a:prstGeom prst="line">
            <a:avLst/>
          </a:prstGeom>
          <a:ln w="12700">
            <a:headEnd type="arrow"/>
            <a:tailEnd type="none"/>
          </a:ln>
        </p:spPr>
        <p:style>
          <a:lnRef idx="1">
            <a:schemeClr val="accent1"/>
          </a:lnRef>
          <a:fillRef idx="0">
            <a:schemeClr val="accent1"/>
          </a:fillRef>
          <a:effectRef idx="0">
            <a:schemeClr val="accent1"/>
          </a:effectRef>
          <a:fontRef idx="minor">
            <a:schemeClr val="tx1"/>
          </a:fontRef>
        </p:style>
      </p:cxnSp>
      <p:cxnSp>
        <p:nvCxnSpPr>
          <p:cNvPr id="159" name="Gerade Verbindung 318"/>
          <p:cNvCxnSpPr/>
          <p:nvPr/>
        </p:nvCxnSpPr>
        <p:spPr>
          <a:xfrm>
            <a:off x="1663195" y="2412945"/>
            <a:ext cx="95471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0" name="Gerade Verbindung 319"/>
          <p:cNvCxnSpPr/>
          <p:nvPr/>
        </p:nvCxnSpPr>
        <p:spPr>
          <a:xfrm flipH="1">
            <a:off x="2616993" y="2305395"/>
            <a:ext cx="921" cy="1112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1" name="Gerade Verbindung 320"/>
          <p:cNvCxnSpPr/>
          <p:nvPr/>
        </p:nvCxnSpPr>
        <p:spPr>
          <a:xfrm>
            <a:off x="1664828" y="2847168"/>
            <a:ext cx="0" cy="1076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2" name="Gerade Verbindung 321"/>
          <p:cNvCxnSpPr/>
          <p:nvPr/>
        </p:nvCxnSpPr>
        <p:spPr>
          <a:xfrm flipH="1">
            <a:off x="1528013" y="2739553"/>
            <a:ext cx="298834" cy="102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3" name="Gerade Verbindung 322"/>
          <p:cNvCxnSpPr/>
          <p:nvPr/>
        </p:nvCxnSpPr>
        <p:spPr>
          <a:xfrm flipH="1">
            <a:off x="1664828" y="2954784"/>
            <a:ext cx="162018" cy="0"/>
          </a:xfrm>
          <a:prstGeom prst="line">
            <a:avLst/>
          </a:prstGeom>
          <a:ln w="12700">
            <a:headEnd type="arrow"/>
            <a:tailEnd type="none"/>
          </a:ln>
        </p:spPr>
        <p:style>
          <a:lnRef idx="1">
            <a:schemeClr val="accent1"/>
          </a:lnRef>
          <a:fillRef idx="0">
            <a:schemeClr val="accent1"/>
          </a:fillRef>
          <a:effectRef idx="0">
            <a:schemeClr val="accent1"/>
          </a:effectRef>
          <a:fontRef idx="minor">
            <a:schemeClr val="tx1"/>
          </a:fontRef>
        </p:style>
      </p:cxnSp>
      <p:cxnSp>
        <p:nvCxnSpPr>
          <p:cNvPr id="164" name="Gerade Verbindung 323"/>
          <p:cNvCxnSpPr/>
          <p:nvPr/>
        </p:nvCxnSpPr>
        <p:spPr>
          <a:xfrm>
            <a:off x="1664828" y="2853518"/>
            <a:ext cx="95471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5" name="Gerade Verbindung 324"/>
          <p:cNvCxnSpPr/>
          <p:nvPr/>
        </p:nvCxnSpPr>
        <p:spPr>
          <a:xfrm flipH="1">
            <a:off x="2618626" y="2745968"/>
            <a:ext cx="921" cy="1112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6" name="Gerade Verbindung 325"/>
          <p:cNvCxnSpPr/>
          <p:nvPr/>
        </p:nvCxnSpPr>
        <p:spPr>
          <a:xfrm>
            <a:off x="1662655" y="3271356"/>
            <a:ext cx="0" cy="1076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7" name="Gerade Verbindung 326"/>
          <p:cNvCxnSpPr/>
          <p:nvPr/>
        </p:nvCxnSpPr>
        <p:spPr>
          <a:xfrm flipH="1">
            <a:off x="1525840" y="3163741"/>
            <a:ext cx="298834" cy="102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8" name="Gerade Verbindung 327"/>
          <p:cNvCxnSpPr/>
          <p:nvPr/>
        </p:nvCxnSpPr>
        <p:spPr>
          <a:xfrm flipH="1">
            <a:off x="1662655" y="3378972"/>
            <a:ext cx="162018" cy="0"/>
          </a:xfrm>
          <a:prstGeom prst="line">
            <a:avLst/>
          </a:prstGeom>
          <a:ln w="12700">
            <a:headEnd type="arrow"/>
            <a:tailEnd type="none"/>
          </a:ln>
        </p:spPr>
        <p:style>
          <a:lnRef idx="1">
            <a:schemeClr val="accent1"/>
          </a:lnRef>
          <a:fillRef idx="0">
            <a:schemeClr val="accent1"/>
          </a:fillRef>
          <a:effectRef idx="0">
            <a:schemeClr val="accent1"/>
          </a:effectRef>
          <a:fontRef idx="minor">
            <a:schemeClr val="tx1"/>
          </a:fontRef>
        </p:style>
      </p:cxnSp>
      <p:cxnSp>
        <p:nvCxnSpPr>
          <p:cNvPr id="169" name="Gerade Verbindung 328"/>
          <p:cNvCxnSpPr/>
          <p:nvPr/>
        </p:nvCxnSpPr>
        <p:spPr>
          <a:xfrm>
            <a:off x="1662655" y="3277706"/>
            <a:ext cx="95471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0" name="Gerade Verbindung 329"/>
          <p:cNvCxnSpPr/>
          <p:nvPr/>
        </p:nvCxnSpPr>
        <p:spPr>
          <a:xfrm flipH="1">
            <a:off x="2616453" y="3170156"/>
            <a:ext cx="921" cy="1112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1" name="Gerade Verbindung 330"/>
          <p:cNvCxnSpPr/>
          <p:nvPr/>
        </p:nvCxnSpPr>
        <p:spPr>
          <a:xfrm>
            <a:off x="1662655" y="3709820"/>
            <a:ext cx="0" cy="1076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2" name="Gerade Verbindung 331"/>
          <p:cNvCxnSpPr/>
          <p:nvPr/>
        </p:nvCxnSpPr>
        <p:spPr>
          <a:xfrm flipH="1">
            <a:off x="1525840" y="3602205"/>
            <a:ext cx="298834" cy="102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3" name="Gerade Verbindung 332"/>
          <p:cNvCxnSpPr/>
          <p:nvPr/>
        </p:nvCxnSpPr>
        <p:spPr>
          <a:xfrm flipH="1">
            <a:off x="1662655" y="3817436"/>
            <a:ext cx="162018" cy="0"/>
          </a:xfrm>
          <a:prstGeom prst="line">
            <a:avLst/>
          </a:prstGeom>
          <a:ln w="12700">
            <a:headEnd type="arrow"/>
            <a:tailEnd type="none"/>
          </a:ln>
        </p:spPr>
        <p:style>
          <a:lnRef idx="1">
            <a:schemeClr val="accent1"/>
          </a:lnRef>
          <a:fillRef idx="0">
            <a:schemeClr val="accent1"/>
          </a:fillRef>
          <a:effectRef idx="0">
            <a:schemeClr val="accent1"/>
          </a:effectRef>
          <a:fontRef idx="minor">
            <a:schemeClr val="tx1"/>
          </a:fontRef>
        </p:style>
      </p:cxnSp>
      <p:cxnSp>
        <p:nvCxnSpPr>
          <p:cNvPr id="174" name="Gerade Verbindung 333"/>
          <p:cNvCxnSpPr/>
          <p:nvPr/>
        </p:nvCxnSpPr>
        <p:spPr>
          <a:xfrm>
            <a:off x="1662655" y="3716170"/>
            <a:ext cx="95471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5" name="Gerade Verbindung 334"/>
          <p:cNvCxnSpPr/>
          <p:nvPr/>
        </p:nvCxnSpPr>
        <p:spPr>
          <a:xfrm flipH="1">
            <a:off x="2616453" y="3608620"/>
            <a:ext cx="921" cy="1112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6" name="Gerade Verbindung 335"/>
          <p:cNvCxnSpPr/>
          <p:nvPr/>
        </p:nvCxnSpPr>
        <p:spPr>
          <a:xfrm>
            <a:off x="1665417" y="4135852"/>
            <a:ext cx="0" cy="1076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7" name="Gerade Verbindung 336"/>
          <p:cNvCxnSpPr/>
          <p:nvPr/>
        </p:nvCxnSpPr>
        <p:spPr>
          <a:xfrm flipH="1">
            <a:off x="1528602" y="4028237"/>
            <a:ext cx="298834" cy="102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8" name="Gerade Verbindung 337"/>
          <p:cNvCxnSpPr/>
          <p:nvPr/>
        </p:nvCxnSpPr>
        <p:spPr>
          <a:xfrm flipH="1">
            <a:off x="1665417" y="4243468"/>
            <a:ext cx="162018" cy="0"/>
          </a:xfrm>
          <a:prstGeom prst="line">
            <a:avLst/>
          </a:prstGeom>
          <a:ln w="12700">
            <a:headEnd type="arrow"/>
            <a:tailEnd type="none"/>
          </a:ln>
        </p:spPr>
        <p:style>
          <a:lnRef idx="1">
            <a:schemeClr val="accent1"/>
          </a:lnRef>
          <a:fillRef idx="0">
            <a:schemeClr val="accent1"/>
          </a:fillRef>
          <a:effectRef idx="0">
            <a:schemeClr val="accent1"/>
          </a:effectRef>
          <a:fontRef idx="minor">
            <a:schemeClr val="tx1"/>
          </a:fontRef>
        </p:style>
      </p:cxnSp>
      <p:cxnSp>
        <p:nvCxnSpPr>
          <p:cNvPr id="179" name="Gerade Verbindung 338"/>
          <p:cNvCxnSpPr/>
          <p:nvPr/>
        </p:nvCxnSpPr>
        <p:spPr>
          <a:xfrm>
            <a:off x="1665417" y="4142202"/>
            <a:ext cx="95471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0" name="Gerade Verbindung 339"/>
          <p:cNvCxnSpPr/>
          <p:nvPr/>
        </p:nvCxnSpPr>
        <p:spPr>
          <a:xfrm flipH="1">
            <a:off x="2619215" y="4034652"/>
            <a:ext cx="921" cy="11129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1" name="Gerade Verbindung 340"/>
          <p:cNvCxnSpPr/>
          <p:nvPr/>
        </p:nvCxnSpPr>
        <p:spPr>
          <a:xfrm>
            <a:off x="1670179" y="4580732"/>
            <a:ext cx="0" cy="1076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2" name="Gerade Verbindung 341"/>
          <p:cNvCxnSpPr/>
          <p:nvPr/>
        </p:nvCxnSpPr>
        <p:spPr>
          <a:xfrm flipH="1">
            <a:off x="1533364" y="4473117"/>
            <a:ext cx="298834" cy="102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3" name="Gerade Verbindung 342"/>
          <p:cNvCxnSpPr/>
          <p:nvPr/>
        </p:nvCxnSpPr>
        <p:spPr>
          <a:xfrm flipH="1">
            <a:off x="1670179" y="4688348"/>
            <a:ext cx="162018" cy="0"/>
          </a:xfrm>
          <a:prstGeom prst="line">
            <a:avLst/>
          </a:prstGeom>
          <a:ln w="12700">
            <a:headEnd type="arrow"/>
            <a:tailEnd type="none"/>
          </a:ln>
        </p:spPr>
        <p:style>
          <a:lnRef idx="1">
            <a:schemeClr val="accent1"/>
          </a:lnRef>
          <a:fillRef idx="0">
            <a:schemeClr val="accent1"/>
          </a:fillRef>
          <a:effectRef idx="0">
            <a:schemeClr val="accent1"/>
          </a:effectRef>
          <a:fontRef idx="minor">
            <a:schemeClr val="tx1"/>
          </a:fontRef>
        </p:style>
      </p:cxnSp>
      <p:cxnSp>
        <p:nvCxnSpPr>
          <p:cNvPr id="184" name="Gerade Verbindung 343"/>
          <p:cNvCxnSpPr/>
          <p:nvPr/>
        </p:nvCxnSpPr>
        <p:spPr>
          <a:xfrm>
            <a:off x="1670179" y="4587082"/>
            <a:ext cx="95471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5" name="Gerade Verbindung 344"/>
          <p:cNvCxnSpPr/>
          <p:nvPr/>
        </p:nvCxnSpPr>
        <p:spPr>
          <a:xfrm flipH="1">
            <a:off x="2623977" y="4479532"/>
            <a:ext cx="921" cy="11129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6" name="Textfeld 2"/>
          <p:cNvSpPr txBox="1"/>
          <p:nvPr/>
        </p:nvSpPr>
        <p:spPr>
          <a:xfrm>
            <a:off x="7020272" y="3000879"/>
            <a:ext cx="683200" cy="338554"/>
          </a:xfrm>
          <a:prstGeom prst="rect">
            <a:avLst/>
          </a:prstGeom>
          <a:noFill/>
        </p:spPr>
        <p:txBody>
          <a:bodyPr wrap="none" rtlCol="0">
            <a:spAutoFit/>
          </a:bodyPr>
          <a:lstStyle/>
          <a:p>
            <a:r>
              <a:rPr lang="de-DE" sz="800" dirty="0" err="1" smtClean="0"/>
              <a:t>provided</a:t>
            </a:r>
            <a:r>
              <a:rPr lang="de-DE" sz="800" dirty="0" smtClean="0"/>
              <a:t> </a:t>
            </a:r>
            <a:r>
              <a:rPr lang="de-DE" sz="800" dirty="0" err="1" smtClean="0"/>
              <a:t>by</a:t>
            </a:r>
            <a:endParaRPr lang="de-DE" sz="800" dirty="0" smtClean="0"/>
          </a:p>
          <a:p>
            <a:r>
              <a:rPr lang="de-DE" sz="800" dirty="0" smtClean="0"/>
              <a:t>ESS / MPS</a:t>
            </a:r>
            <a:endParaRPr lang="de-DE" sz="800" dirty="0"/>
          </a:p>
        </p:txBody>
      </p:sp>
      <p:cxnSp>
        <p:nvCxnSpPr>
          <p:cNvPr id="188" name="Gerade Verbindung mit Pfeil 16"/>
          <p:cNvCxnSpPr/>
          <p:nvPr/>
        </p:nvCxnSpPr>
        <p:spPr>
          <a:xfrm>
            <a:off x="2088895" y="5293808"/>
            <a:ext cx="330389" cy="0"/>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189" name="Gerade Verbindung mit Pfeil 18"/>
          <p:cNvCxnSpPr/>
          <p:nvPr/>
        </p:nvCxnSpPr>
        <p:spPr>
          <a:xfrm flipH="1" flipV="1">
            <a:off x="2411760" y="4760592"/>
            <a:ext cx="7524" cy="53321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0" name="Gerade Verbindung mit Pfeil 215"/>
          <p:cNvCxnSpPr/>
          <p:nvPr/>
        </p:nvCxnSpPr>
        <p:spPr>
          <a:xfrm>
            <a:off x="5940152" y="5941538"/>
            <a:ext cx="0" cy="2930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1" name="Gerade Verbindung mit Pfeil 216"/>
          <p:cNvCxnSpPr/>
          <p:nvPr/>
        </p:nvCxnSpPr>
        <p:spPr>
          <a:xfrm>
            <a:off x="866455" y="5960334"/>
            <a:ext cx="5073697" cy="0"/>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192" name="Gerade Verbindung mit Pfeil 219"/>
          <p:cNvCxnSpPr/>
          <p:nvPr/>
        </p:nvCxnSpPr>
        <p:spPr>
          <a:xfrm>
            <a:off x="866452" y="4874936"/>
            <a:ext cx="3" cy="1091332"/>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193" name="Gerade Verbindung mit Pfeil 241"/>
          <p:cNvCxnSpPr/>
          <p:nvPr/>
        </p:nvCxnSpPr>
        <p:spPr>
          <a:xfrm>
            <a:off x="866452" y="663392"/>
            <a:ext cx="1" cy="4202902"/>
          </a:xfrm>
          <a:prstGeom prst="straightConnector1">
            <a:avLst/>
          </a:prstGeom>
          <a:ln w="15875">
            <a:prstDash val="sysDot"/>
            <a:tailEnd type="none"/>
          </a:ln>
        </p:spPr>
        <p:style>
          <a:lnRef idx="1">
            <a:schemeClr val="accent1"/>
          </a:lnRef>
          <a:fillRef idx="0">
            <a:schemeClr val="accent1"/>
          </a:fillRef>
          <a:effectRef idx="0">
            <a:schemeClr val="accent1"/>
          </a:effectRef>
          <a:fontRef idx="minor">
            <a:schemeClr val="tx1"/>
          </a:fontRef>
        </p:style>
      </p:cxnSp>
      <p:cxnSp>
        <p:nvCxnSpPr>
          <p:cNvPr id="194" name="Gerade Verbindung mit Pfeil 247"/>
          <p:cNvCxnSpPr/>
          <p:nvPr/>
        </p:nvCxnSpPr>
        <p:spPr>
          <a:xfrm>
            <a:off x="8598072" y="2711070"/>
            <a:ext cx="366416" cy="2418"/>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5" name="Legende mit Linie 2 31"/>
          <p:cNvSpPr/>
          <p:nvPr/>
        </p:nvSpPr>
        <p:spPr>
          <a:xfrm>
            <a:off x="7452320" y="3501971"/>
            <a:ext cx="914400" cy="261657"/>
          </a:xfrm>
          <a:prstGeom prst="borderCallout2">
            <a:avLst>
              <a:gd name="adj1" fmla="val -54"/>
              <a:gd name="adj2" fmla="val 75919"/>
              <a:gd name="adj3" fmla="val -119238"/>
              <a:gd name="adj4" fmla="val 44751"/>
              <a:gd name="adj5" fmla="val -193117"/>
              <a:gd name="adj6" fmla="val 43883"/>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1"/>
                </a:solidFill>
              </a:rPr>
              <a:t>FPGA</a:t>
            </a:r>
            <a:r>
              <a:rPr lang="de-DE" sz="1200" dirty="0" smtClean="0"/>
              <a:t> </a:t>
            </a:r>
            <a:r>
              <a:rPr lang="de-DE" sz="1200" dirty="0" err="1" smtClean="0">
                <a:solidFill>
                  <a:schemeClr val="tx1"/>
                </a:solidFill>
              </a:rPr>
              <a:t>pins</a:t>
            </a:r>
            <a:endParaRPr lang="de-DE" sz="1200" dirty="0">
              <a:solidFill>
                <a:schemeClr val="tx1"/>
              </a:solidFill>
            </a:endParaRPr>
          </a:p>
        </p:txBody>
      </p:sp>
      <p:sp>
        <p:nvSpPr>
          <p:cNvPr id="196" name="Legende mit Linie 2 256"/>
          <p:cNvSpPr/>
          <p:nvPr/>
        </p:nvSpPr>
        <p:spPr>
          <a:xfrm>
            <a:off x="325581" y="6227169"/>
            <a:ext cx="914400" cy="261657"/>
          </a:xfrm>
          <a:prstGeom prst="borderCallout2">
            <a:avLst>
              <a:gd name="adj1" fmla="val 2698"/>
              <a:gd name="adj2" fmla="val 19226"/>
              <a:gd name="adj3" fmla="val -270581"/>
              <a:gd name="adj4" fmla="val 17979"/>
              <a:gd name="adj5" fmla="val -297681"/>
              <a:gd name="adj6" fmla="val 70655"/>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1"/>
                </a:solidFill>
              </a:rPr>
              <a:t>FPGA</a:t>
            </a:r>
            <a:r>
              <a:rPr lang="de-DE" sz="1200" dirty="0" smtClean="0"/>
              <a:t> </a:t>
            </a:r>
            <a:r>
              <a:rPr lang="de-DE" sz="1200" dirty="0" err="1" smtClean="0">
                <a:solidFill>
                  <a:schemeClr val="tx1"/>
                </a:solidFill>
              </a:rPr>
              <a:t>pins</a:t>
            </a:r>
            <a:endParaRPr lang="de-DE" sz="1200" dirty="0">
              <a:solidFill>
                <a:schemeClr val="tx1"/>
              </a:solidFill>
            </a:endParaRPr>
          </a:p>
        </p:txBody>
      </p:sp>
      <p:cxnSp>
        <p:nvCxnSpPr>
          <p:cNvPr id="197" name="Gerade Verbindung 17"/>
          <p:cNvCxnSpPr/>
          <p:nvPr/>
        </p:nvCxnSpPr>
        <p:spPr>
          <a:xfrm>
            <a:off x="4567073" y="1361104"/>
            <a:ext cx="0" cy="624235"/>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198" name="Abgerundetes Rechteck 201"/>
          <p:cNvSpPr/>
          <p:nvPr/>
        </p:nvSpPr>
        <p:spPr>
          <a:xfrm>
            <a:off x="4308240" y="3532015"/>
            <a:ext cx="839824" cy="357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t>MEBT </a:t>
            </a:r>
            <a:r>
              <a:rPr lang="de-DE" sz="800" dirty="0" err="1" smtClean="0"/>
              <a:t>chopper</a:t>
            </a:r>
            <a:r>
              <a:rPr lang="de-DE" sz="800" dirty="0" smtClean="0"/>
              <a:t> </a:t>
            </a:r>
            <a:r>
              <a:rPr lang="de-DE" sz="800" dirty="0" err="1" smtClean="0"/>
              <a:t>protection</a:t>
            </a:r>
            <a:endParaRPr lang="de-DE" sz="800" dirty="0"/>
          </a:p>
        </p:txBody>
      </p:sp>
      <p:cxnSp>
        <p:nvCxnSpPr>
          <p:cNvPr id="199" name="Gerade Verbindung mit Pfeil 202"/>
          <p:cNvCxnSpPr/>
          <p:nvPr/>
        </p:nvCxnSpPr>
        <p:spPr>
          <a:xfrm>
            <a:off x="3948200" y="3655410"/>
            <a:ext cx="360040"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00" name="Gerade Verbindung mit Pfeil 203"/>
          <p:cNvCxnSpPr/>
          <p:nvPr/>
        </p:nvCxnSpPr>
        <p:spPr>
          <a:xfrm>
            <a:off x="3948188" y="3783474"/>
            <a:ext cx="360040"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01" name="Gerade Verbindung mit Pfeil 205"/>
          <p:cNvCxnSpPr/>
          <p:nvPr/>
        </p:nvCxnSpPr>
        <p:spPr>
          <a:xfrm>
            <a:off x="5148064" y="3709820"/>
            <a:ext cx="735135" cy="79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2" name="Gerade Verbindung mit Pfeil 206"/>
          <p:cNvCxnSpPr/>
          <p:nvPr/>
        </p:nvCxnSpPr>
        <p:spPr>
          <a:xfrm>
            <a:off x="6627758" y="2645577"/>
            <a:ext cx="392514"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3" name="Legende mit Linie 2 207"/>
          <p:cNvSpPr/>
          <p:nvPr/>
        </p:nvSpPr>
        <p:spPr>
          <a:xfrm>
            <a:off x="6824015" y="3973024"/>
            <a:ext cx="914400" cy="261657"/>
          </a:xfrm>
          <a:prstGeom prst="borderCallout2">
            <a:avLst>
              <a:gd name="adj1" fmla="val -54"/>
              <a:gd name="adj2" fmla="val 75919"/>
              <a:gd name="adj3" fmla="val -166016"/>
              <a:gd name="adj4" fmla="val -4069"/>
              <a:gd name="adj5" fmla="val -407749"/>
              <a:gd name="adj6" fmla="val -11235"/>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1"/>
                </a:solidFill>
              </a:rPr>
              <a:t>PERMIT</a:t>
            </a:r>
            <a:endParaRPr lang="de-DE" sz="1200" dirty="0">
              <a:solidFill>
                <a:schemeClr val="tx1"/>
              </a:solidFill>
            </a:endParaRPr>
          </a:p>
        </p:txBody>
      </p:sp>
      <p:sp>
        <p:nvSpPr>
          <p:cNvPr id="204" name="Legende mit Linie 2 208"/>
          <p:cNvSpPr/>
          <p:nvPr/>
        </p:nvSpPr>
        <p:spPr>
          <a:xfrm>
            <a:off x="8107984" y="3991719"/>
            <a:ext cx="914400" cy="409175"/>
          </a:xfrm>
          <a:prstGeom prst="borderCallout2">
            <a:avLst>
              <a:gd name="adj1" fmla="val -54"/>
              <a:gd name="adj2" fmla="val 75919"/>
              <a:gd name="adj3" fmla="val -91830"/>
              <a:gd name="adj4" fmla="val 84121"/>
              <a:gd name="adj5" fmla="val -302656"/>
              <a:gd name="adj6" fmla="val 74592"/>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1"/>
                </a:solidFill>
              </a:rPr>
              <a:t>BIS Backbone</a:t>
            </a:r>
            <a:endParaRPr lang="de-DE" sz="1200" dirty="0">
              <a:solidFill>
                <a:schemeClr val="tx1"/>
              </a:solidFill>
            </a:endParaRPr>
          </a:p>
        </p:txBody>
      </p:sp>
      <p:sp>
        <p:nvSpPr>
          <p:cNvPr id="205" name="Textfeld 209"/>
          <p:cNvSpPr txBox="1"/>
          <p:nvPr/>
        </p:nvSpPr>
        <p:spPr>
          <a:xfrm>
            <a:off x="238821" y="4822534"/>
            <a:ext cx="482824" cy="215444"/>
          </a:xfrm>
          <a:prstGeom prst="rect">
            <a:avLst/>
          </a:prstGeom>
          <a:noFill/>
          <a:ln w="12700">
            <a:solidFill>
              <a:schemeClr val="tx1"/>
            </a:solidFill>
          </a:ln>
        </p:spPr>
        <p:txBody>
          <a:bodyPr wrap="none" rtlCol="0">
            <a:spAutoFit/>
          </a:bodyPr>
          <a:lstStyle/>
          <a:p>
            <a:r>
              <a:rPr lang="de-DE" sz="800" b="1" dirty="0" smtClean="0"/>
              <a:t>Trigger</a:t>
            </a:r>
            <a:endParaRPr lang="de-DE" sz="800" b="1" dirty="0"/>
          </a:p>
        </p:txBody>
      </p:sp>
      <p:cxnSp>
        <p:nvCxnSpPr>
          <p:cNvPr id="206" name="Gerade Verbindung 22"/>
          <p:cNvCxnSpPr>
            <a:stCxn id="207" idx="3"/>
          </p:cNvCxnSpPr>
          <p:nvPr/>
        </p:nvCxnSpPr>
        <p:spPr>
          <a:xfrm>
            <a:off x="721645" y="4930256"/>
            <a:ext cx="1330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7" name="Gerade Verbindung mit Pfeil 24"/>
          <p:cNvCxnSpPr/>
          <p:nvPr/>
        </p:nvCxnSpPr>
        <p:spPr>
          <a:xfrm flipV="1">
            <a:off x="2051720" y="4760592"/>
            <a:ext cx="0" cy="1696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8" name="Gerade Verbindung mit Pfeil 28"/>
          <p:cNvCxnSpPr>
            <a:endCxn id="19" idx="2"/>
          </p:cNvCxnSpPr>
          <p:nvPr/>
        </p:nvCxnSpPr>
        <p:spPr>
          <a:xfrm flipV="1">
            <a:off x="1239981" y="4689376"/>
            <a:ext cx="0" cy="2408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3168" y="6565500"/>
            <a:ext cx="7620172" cy="276999"/>
          </a:xfrm>
          <a:prstGeom prst="rect">
            <a:avLst/>
          </a:prstGeom>
        </p:spPr>
        <p:txBody>
          <a:bodyPr wrap="square">
            <a:spAutoFit/>
          </a:bodyPr>
          <a:lstStyle/>
          <a:p>
            <a:pPr>
              <a:spcAft>
                <a:spcPts val="1200"/>
              </a:spcAft>
            </a:pPr>
            <a:r>
              <a:rPr lang="en-US" sz="1200" dirty="0" smtClean="0">
                <a:solidFill>
                  <a:srgbClr val="0000FF"/>
                </a:solidFill>
              </a:rPr>
              <a:t>Draft and simplified layout of the custom FW for the warm </a:t>
            </a:r>
            <a:r>
              <a:rPr lang="en-US" sz="1200" dirty="0" err="1" smtClean="0">
                <a:solidFill>
                  <a:srgbClr val="0000FF"/>
                </a:solidFill>
              </a:rPr>
              <a:t>linac</a:t>
            </a:r>
            <a:r>
              <a:rPr lang="en-US" sz="1200" dirty="0" smtClean="0">
                <a:solidFill>
                  <a:srgbClr val="0000FF"/>
                </a:solidFill>
              </a:rPr>
              <a:t> (M. Werner - DESY) </a:t>
            </a:r>
            <a:endParaRPr lang="en-US" sz="1200" dirty="0">
              <a:solidFill>
                <a:srgbClr val="0000FF"/>
              </a:solidFill>
            </a:endParaRPr>
          </a:p>
        </p:txBody>
      </p:sp>
    </p:spTree>
    <p:extLst>
      <p:ext uri="{BB962C8B-B14F-4D97-AF65-F5344CB8AC3E}">
        <p14:creationId xmlns:p14="http://schemas.microsoft.com/office/powerpoint/2010/main" val="8629177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83152" cy="1143000"/>
          </a:xfrm>
        </p:spPr>
        <p:txBody>
          <a:bodyPr/>
          <a:lstStyle/>
          <a:p>
            <a:r>
              <a:rPr lang="en-US" dirty="0" smtClean="0"/>
              <a:t>Strategy for FW development, maintenance and improvements</a:t>
            </a:r>
            <a:endParaRPr lang="en-US" dirty="0"/>
          </a:p>
        </p:txBody>
      </p:sp>
      <p:sp>
        <p:nvSpPr>
          <p:cNvPr id="3" name="Content Placeholder 2"/>
          <p:cNvSpPr>
            <a:spLocks noGrp="1"/>
          </p:cNvSpPr>
          <p:nvPr>
            <p:ph idx="1"/>
          </p:nvPr>
        </p:nvSpPr>
        <p:spPr>
          <a:xfrm>
            <a:off x="457200" y="1628800"/>
            <a:ext cx="8229600" cy="4896544"/>
          </a:xfrm>
        </p:spPr>
        <p:txBody>
          <a:bodyPr>
            <a:noAutofit/>
          </a:bodyPr>
          <a:lstStyle/>
          <a:p>
            <a:pPr>
              <a:spcAft>
                <a:spcPts val="1200"/>
              </a:spcAft>
            </a:pPr>
            <a:r>
              <a:rPr lang="en-US" sz="1800" dirty="0" smtClean="0"/>
              <a:t>Previous versions of the BCM FW were done through external collaborations. This was mainly due to the rack of internal resources. On the other hand, this helped us benefit from the experience of some external experts.</a:t>
            </a:r>
          </a:p>
          <a:p>
            <a:pPr>
              <a:spcAft>
                <a:spcPts val="1200"/>
              </a:spcAft>
            </a:pPr>
            <a:r>
              <a:rPr lang="en-US" sz="1800" dirty="0" smtClean="0"/>
              <a:t>The custom FW is platform independent. Therefore, it is not supposed to change if we switch later to another platform. It is planned to continue working with DESY for the development of the future revisions of the custom FW. On the other hand, it is preferred that an internal FPGA programmer knows how the code works. This will be useful for long-terms support and maintenance.  </a:t>
            </a:r>
          </a:p>
          <a:p>
            <a:pPr>
              <a:spcAft>
                <a:spcPts val="1200"/>
              </a:spcAft>
            </a:pPr>
            <a:r>
              <a:rPr lang="en-US" sz="1800" dirty="0" smtClean="0"/>
              <a:t>The integration FW depends on platform. We plan to use the internal resources for the integration, maintenance and possible modifications of the next revisions of the FW.</a:t>
            </a:r>
          </a:p>
          <a:p>
            <a:pPr>
              <a:spcAft>
                <a:spcPts val="1200"/>
              </a:spcAft>
            </a:pPr>
            <a:r>
              <a:rPr lang="en-US" sz="1800" dirty="0" smtClean="0"/>
              <a:t>It is also planned to develop a fast optical link for crate-to-crate data transmission using internal resources </a:t>
            </a:r>
            <a:r>
              <a:rPr lang="en-US" sz="1800" b="1" dirty="0" smtClean="0"/>
              <a:t>(more information will be given in the afternoon talk by M. Donna)</a:t>
            </a:r>
            <a:r>
              <a:rPr lang="en-US" sz="1800" dirty="0" smtClean="0"/>
              <a:t>. This link can then be used for differential current measurement over large distances.  </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17</a:t>
            </a:fld>
            <a:endParaRPr lang="en-GB" noProof="0" dirty="0"/>
          </a:p>
        </p:txBody>
      </p:sp>
    </p:spTree>
    <p:extLst>
      <p:ext uri="{BB962C8B-B14F-4D97-AF65-F5344CB8AC3E}">
        <p14:creationId xmlns:p14="http://schemas.microsoft.com/office/powerpoint/2010/main" val="17280591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current measurement with the BCMs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18</a:t>
            </a:fld>
            <a:endParaRPr lang="en-GB" noProof="0"/>
          </a:p>
        </p:txBody>
      </p:sp>
      <p:pic>
        <p:nvPicPr>
          <p:cNvPr id="5" name="Picture 4"/>
          <p:cNvPicPr/>
          <p:nvPr/>
        </p:nvPicPr>
        <p:blipFill>
          <a:blip r:embed="rId3"/>
          <a:stretch>
            <a:fillRect/>
          </a:stretch>
        </p:blipFill>
        <p:spPr>
          <a:xfrm>
            <a:off x="267839" y="1848638"/>
            <a:ext cx="3261360" cy="2929255"/>
          </a:xfrm>
          <a:prstGeom prst="rect">
            <a:avLst/>
          </a:prstGeom>
        </p:spPr>
      </p:pic>
      <p:pic>
        <p:nvPicPr>
          <p:cNvPr id="6" name="Picture 5"/>
          <p:cNvPicPr/>
          <p:nvPr/>
        </p:nvPicPr>
        <p:blipFill>
          <a:blip r:embed="rId4"/>
          <a:stretch>
            <a:fillRect/>
          </a:stretch>
        </p:blipFill>
        <p:spPr>
          <a:xfrm>
            <a:off x="4283968" y="1484784"/>
            <a:ext cx="4758055" cy="3293110"/>
          </a:xfrm>
          <a:prstGeom prst="rect">
            <a:avLst/>
          </a:prstGeom>
        </p:spPr>
      </p:pic>
      <p:sp>
        <p:nvSpPr>
          <p:cNvPr id="7" name="Rectangle 6"/>
          <p:cNvSpPr/>
          <p:nvPr/>
        </p:nvSpPr>
        <p:spPr>
          <a:xfrm>
            <a:off x="179512" y="4777894"/>
            <a:ext cx="3333368" cy="461665"/>
          </a:xfrm>
          <a:prstGeom prst="rect">
            <a:avLst/>
          </a:prstGeom>
        </p:spPr>
        <p:txBody>
          <a:bodyPr wrap="square">
            <a:spAutoFit/>
          </a:bodyPr>
          <a:lstStyle/>
          <a:p>
            <a:r>
              <a:rPr lang="en-US" sz="1200" smtClean="0">
                <a:solidFill>
                  <a:srgbClr val="0432FF"/>
                </a:solidFill>
                <a:latin typeface="+mj-lt"/>
                <a:ea typeface="ＭＳ 明朝" charset="-128"/>
                <a:cs typeface="Times New Roman" charset="0"/>
              </a:rPr>
              <a:t>Case 1: differential </a:t>
            </a:r>
            <a:r>
              <a:rPr lang="en-US" sz="1200">
                <a:solidFill>
                  <a:srgbClr val="0432FF"/>
                </a:solidFill>
                <a:latin typeface="+mj-lt"/>
                <a:ea typeface="ＭＳ 明朝" charset="-128"/>
                <a:cs typeface="Times New Roman" charset="0"/>
              </a:rPr>
              <a:t>current measurement with the 2 ACCTs connected to the same AMC</a:t>
            </a:r>
            <a:r>
              <a:rPr lang="en-US" sz="1200">
                <a:solidFill>
                  <a:srgbClr val="0432FF"/>
                </a:solidFill>
                <a:latin typeface="+mj-lt"/>
              </a:rPr>
              <a:t> </a:t>
            </a:r>
          </a:p>
        </p:txBody>
      </p:sp>
      <p:sp>
        <p:nvSpPr>
          <p:cNvPr id="8" name="Rectangle 7"/>
          <p:cNvSpPr/>
          <p:nvPr/>
        </p:nvSpPr>
        <p:spPr>
          <a:xfrm>
            <a:off x="4139952" y="4777893"/>
            <a:ext cx="4608512" cy="461665"/>
          </a:xfrm>
          <a:prstGeom prst="rect">
            <a:avLst/>
          </a:prstGeom>
        </p:spPr>
        <p:txBody>
          <a:bodyPr wrap="square">
            <a:spAutoFit/>
          </a:bodyPr>
          <a:lstStyle/>
          <a:p>
            <a:r>
              <a:rPr lang="en-US" sz="1200" dirty="0" smtClean="0">
                <a:solidFill>
                  <a:srgbClr val="0432FF"/>
                </a:solidFill>
                <a:latin typeface="+mj-lt"/>
                <a:ea typeface="ＭＳ 明朝" charset="-128"/>
                <a:cs typeface="Times New Roman" charset="0"/>
              </a:rPr>
              <a:t>Case 2: differential </a:t>
            </a:r>
            <a:r>
              <a:rPr lang="en-US" sz="1200" dirty="0">
                <a:solidFill>
                  <a:srgbClr val="0432FF"/>
                </a:solidFill>
                <a:latin typeface="+mj-lt"/>
                <a:ea typeface="ＭＳ 明朝" charset="-128"/>
                <a:cs typeface="Times New Roman" charset="0"/>
              </a:rPr>
              <a:t>current measurement with the 2 ACCTs connected to </a:t>
            </a:r>
            <a:r>
              <a:rPr lang="en-US" sz="1200" dirty="0" smtClean="0">
                <a:solidFill>
                  <a:srgbClr val="0432FF"/>
                </a:solidFill>
                <a:latin typeface="+mj-lt"/>
                <a:ea typeface="ＭＳ 明朝" charset="-128"/>
                <a:cs typeface="Times New Roman" charset="0"/>
              </a:rPr>
              <a:t>two AMCs in separate crates</a:t>
            </a:r>
            <a:r>
              <a:rPr lang="en-US" sz="1200" dirty="0" smtClean="0">
                <a:solidFill>
                  <a:srgbClr val="0432FF"/>
                </a:solidFill>
                <a:latin typeface="+mj-lt"/>
              </a:rPr>
              <a:t> </a:t>
            </a:r>
            <a:endParaRPr lang="en-US" sz="1200" dirty="0">
              <a:solidFill>
                <a:srgbClr val="0432FF"/>
              </a:solidFill>
              <a:latin typeface="+mj-lt"/>
            </a:endParaRPr>
          </a:p>
        </p:txBody>
      </p:sp>
      <p:sp>
        <p:nvSpPr>
          <p:cNvPr id="9" name="Content Placeholder 2"/>
          <p:cNvSpPr>
            <a:spLocks noGrp="1"/>
          </p:cNvSpPr>
          <p:nvPr>
            <p:ph idx="1"/>
          </p:nvPr>
        </p:nvSpPr>
        <p:spPr>
          <a:xfrm>
            <a:off x="395536" y="5733256"/>
            <a:ext cx="8352928" cy="864096"/>
          </a:xfrm>
        </p:spPr>
        <p:txBody>
          <a:bodyPr>
            <a:noAutofit/>
          </a:bodyPr>
          <a:lstStyle/>
          <a:p>
            <a:pPr marL="0" indent="0">
              <a:buNone/>
            </a:pPr>
            <a:r>
              <a:rPr lang="en-US" sz="1600" dirty="0" smtClean="0"/>
              <a:t>The existing FW already provides differential current measurement without an optical link. The implementation of the optical link and the differential current measurement over large distances are planned as a next revision.   </a:t>
            </a:r>
          </a:p>
        </p:txBody>
      </p:sp>
    </p:spTree>
    <p:extLst>
      <p:ext uri="{BB962C8B-B14F-4D97-AF65-F5344CB8AC3E}">
        <p14:creationId xmlns:p14="http://schemas.microsoft.com/office/powerpoint/2010/main" val="3398504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losses in the RFQ and the MEBT chopper</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19</a:t>
            </a:fld>
            <a:endParaRPr lang="en-GB" noProof="0"/>
          </a:p>
        </p:txBody>
      </p:sp>
      <p:pic>
        <p:nvPicPr>
          <p:cNvPr id="5" name="Picture 4"/>
          <p:cNvPicPr/>
          <p:nvPr/>
        </p:nvPicPr>
        <p:blipFill>
          <a:blip r:embed="rId3"/>
          <a:stretch>
            <a:fillRect/>
          </a:stretch>
        </p:blipFill>
        <p:spPr>
          <a:xfrm>
            <a:off x="4716016" y="1666411"/>
            <a:ext cx="3812004" cy="3971260"/>
          </a:xfrm>
          <a:prstGeom prst="rect">
            <a:avLst/>
          </a:prstGeom>
        </p:spPr>
      </p:pic>
      <p:sp>
        <p:nvSpPr>
          <p:cNvPr id="6" name="Content Placeholder 2"/>
          <p:cNvSpPr>
            <a:spLocks noGrp="1"/>
          </p:cNvSpPr>
          <p:nvPr>
            <p:ph idx="1"/>
          </p:nvPr>
        </p:nvSpPr>
        <p:spPr>
          <a:xfrm>
            <a:off x="395536" y="5924302"/>
            <a:ext cx="8352928" cy="864096"/>
          </a:xfrm>
        </p:spPr>
        <p:txBody>
          <a:bodyPr>
            <a:noAutofit/>
          </a:bodyPr>
          <a:lstStyle/>
          <a:p>
            <a:pPr marL="0" indent="0">
              <a:buNone/>
            </a:pPr>
            <a:r>
              <a:rPr lang="en-US" sz="1600" dirty="0" smtClean="0"/>
              <a:t>Special FW blocks are </a:t>
            </a:r>
            <a:r>
              <a:rPr lang="en-US" sz="1600" smtClean="0"/>
              <a:t>foreseen for </a:t>
            </a:r>
            <a:r>
              <a:rPr lang="en-US" sz="1600" dirty="0" smtClean="0"/>
              <a:t>the RFQ and the MEBT chopper. False beam aborts will be avoided by relaxing disabling some interlocks during short periods.    </a:t>
            </a:r>
          </a:p>
        </p:txBody>
      </p:sp>
      <p:sp>
        <p:nvSpPr>
          <p:cNvPr id="7" name="Content Placeholder 2"/>
          <p:cNvSpPr txBox="1">
            <a:spLocks/>
          </p:cNvSpPr>
          <p:nvPr/>
        </p:nvSpPr>
        <p:spPr>
          <a:xfrm>
            <a:off x="395536" y="1530718"/>
            <a:ext cx="4032448" cy="31224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smtClean="0"/>
              <a:t>Important considerations relevant to the differential current measurement:</a:t>
            </a:r>
          </a:p>
          <a:p>
            <a:pPr marL="0" indent="0">
              <a:buFont typeface="Arial" panose="020B0604020202020204" pitchFamily="34" charset="0"/>
              <a:buNone/>
            </a:pPr>
            <a:endParaRPr lang="en-US" sz="800" dirty="0" smtClean="0"/>
          </a:p>
          <a:p>
            <a:pPr>
              <a:buFontTx/>
              <a:buChar char="-"/>
            </a:pPr>
            <a:r>
              <a:rPr lang="en-US" sz="1600" dirty="0" smtClean="0"/>
              <a:t>Differences </a:t>
            </a:r>
            <a:r>
              <a:rPr lang="en-US" sz="1600" dirty="0"/>
              <a:t>in the propagation delays of the differential pair should be precisely compensated. </a:t>
            </a:r>
            <a:endParaRPr lang="en-US" sz="1600" dirty="0" smtClean="0"/>
          </a:p>
          <a:p>
            <a:pPr>
              <a:buFontTx/>
              <a:buChar char="-"/>
            </a:pPr>
            <a:r>
              <a:rPr lang="en-US" sz="1600" dirty="0"/>
              <a:t>Normal losses of the RFQ should be considered for all the ACCTs downstream of the RFQ. </a:t>
            </a:r>
            <a:endParaRPr lang="en-US" sz="1600" dirty="0" smtClean="0"/>
          </a:p>
          <a:p>
            <a:pPr>
              <a:buFontTx/>
              <a:buChar char="-"/>
            </a:pPr>
            <a:r>
              <a:rPr lang="en-US" sz="1600" dirty="0"/>
              <a:t>The MEBT chopper will cut up to 20 us of unwanted beam from the start of the pulse </a:t>
            </a:r>
            <a:endParaRPr lang="en-US" sz="1600" dirty="0" smtClean="0"/>
          </a:p>
        </p:txBody>
      </p:sp>
    </p:spTree>
    <p:extLst>
      <p:ext uri="{BB962C8B-B14F-4D97-AF65-F5344CB8AC3E}">
        <p14:creationId xmlns:p14="http://schemas.microsoft.com/office/powerpoint/2010/main" val="16565416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BCM specifications</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2</a:t>
            </a:fld>
            <a:endParaRPr lang="en-GB"/>
          </a:p>
        </p:txBody>
      </p:sp>
      <p:graphicFrame>
        <p:nvGraphicFramePr>
          <p:cNvPr id="6" name="Table 5"/>
          <p:cNvGraphicFramePr>
            <a:graphicFrameLocks noGrp="1"/>
          </p:cNvGraphicFramePr>
          <p:nvPr>
            <p:extLst>
              <p:ext uri="{D42A27DB-BD31-4B8C-83A1-F6EECF244321}">
                <p14:modId xmlns:p14="http://schemas.microsoft.com/office/powerpoint/2010/main" val="703504181"/>
              </p:ext>
            </p:extLst>
          </p:nvPr>
        </p:nvGraphicFramePr>
        <p:xfrm>
          <a:off x="457200" y="1733911"/>
          <a:ext cx="8136904" cy="4622899"/>
        </p:xfrm>
        <a:graphic>
          <a:graphicData uri="http://schemas.openxmlformats.org/drawingml/2006/table">
            <a:tbl>
              <a:tblPr firstRow="1" firstCol="1" bandRow="1">
                <a:tableStyleId>{5C22544A-7EE6-4342-B048-85BDC9FD1C3A}</a:tableStyleId>
              </a:tblPr>
              <a:tblGrid>
                <a:gridCol w="1641056"/>
                <a:gridCol w="1300881"/>
                <a:gridCol w="5194967"/>
              </a:tblGrid>
              <a:tr h="156483">
                <a:tc>
                  <a:txBody>
                    <a:bodyPr/>
                    <a:lstStyle/>
                    <a:p>
                      <a:pPr>
                        <a:spcAft>
                          <a:spcPts val="0"/>
                        </a:spcAft>
                      </a:pPr>
                      <a:r>
                        <a:rPr lang="en-US" sz="1400" dirty="0">
                          <a:effectLst/>
                        </a:rPr>
                        <a:t>Parameter</a:t>
                      </a:r>
                      <a:endParaRPr lang="en-US" sz="1400" dirty="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dirty="0">
                          <a:effectLst/>
                        </a:rPr>
                        <a:t>Value</a:t>
                      </a:r>
                      <a:endParaRPr lang="en-US" sz="1400" dirty="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dirty="0">
                          <a:effectLst/>
                        </a:rPr>
                        <a:t>Comment</a:t>
                      </a:r>
                      <a:endParaRPr lang="en-US" sz="1400" dirty="0">
                        <a:effectLst/>
                        <a:latin typeface="Times New Roman" charset="0"/>
                        <a:ea typeface="ＭＳ 明朝" charset="-128"/>
                        <a:cs typeface="Times New Roman" charset="0"/>
                      </a:endParaRPr>
                    </a:p>
                  </a:txBody>
                  <a:tcPr marL="68580" marR="68580" marT="0" marB="0"/>
                </a:tc>
              </a:tr>
              <a:tr h="469451">
                <a:tc>
                  <a:txBody>
                    <a:bodyPr/>
                    <a:lstStyle/>
                    <a:p>
                      <a:pPr>
                        <a:spcAft>
                          <a:spcPts val="0"/>
                        </a:spcAft>
                      </a:pPr>
                      <a:r>
                        <a:rPr lang="en-US" sz="1400" dirty="0">
                          <a:effectLst/>
                        </a:rPr>
                        <a:t>Current measurement range</a:t>
                      </a:r>
                      <a:endParaRPr lang="en-US" sz="1400" dirty="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a:effectLst/>
                        </a:rPr>
                        <a:t>0 – 80 mA</a:t>
                      </a:r>
                      <a:endParaRPr lang="en-US" sz="14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a:effectLst/>
                        </a:rPr>
                        <a:t>Full-Scale current is 80 mA.</a:t>
                      </a:r>
                      <a:endParaRPr lang="en-US" sz="1400">
                        <a:effectLst/>
                        <a:latin typeface="Times New Roman" charset="0"/>
                        <a:ea typeface="ＭＳ 明朝" charset="-128"/>
                        <a:cs typeface="Times New Roman" charset="0"/>
                      </a:endParaRPr>
                    </a:p>
                  </a:txBody>
                  <a:tcPr marL="68580" marR="68580" marT="0" marB="0"/>
                </a:tc>
              </a:tr>
              <a:tr h="312968">
                <a:tc>
                  <a:txBody>
                    <a:bodyPr/>
                    <a:lstStyle/>
                    <a:p>
                      <a:pPr>
                        <a:spcAft>
                          <a:spcPts val="0"/>
                        </a:spcAft>
                      </a:pPr>
                      <a:r>
                        <a:rPr lang="en-US" sz="1400" dirty="0">
                          <a:effectLst/>
                        </a:rPr>
                        <a:t>Pulse width range</a:t>
                      </a:r>
                      <a:endParaRPr lang="en-US" sz="1400" dirty="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a:effectLst/>
                        </a:rPr>
                        <a:t>5 us – 6 ms</a:t>
                      </a:r>
                      <a:endParaRPr lang="en-US" sz="14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a:effectLst/>
                        </a:rPr>
                        <a:t> </a:t>
                      </a:r>
                      <a:endParaRPr lang="en-US" sz="1400">
                        <a:effectLst/>
                        <a:latin typeface="Times New Roman" charset="0"/>
                        <a:ea typeface="ＭＳ 明朝" charset="-128"/>
                        <a:cs typeface="Times New Roman" charset="0"/>
                      </a:endParaRPr>
                    </a:p>
                  </a:txBody>
                  <a:tcPr marL="68580" marR="68580" marT="0" marB="0"/>
                </a:tc>
              </a:tr>
              <a:tr h="312968">
                <a:tc>
                  <a:txBody>
                    <a:bodyPr/>
                    <a:lstStyle/>
                    <a:p>
                      <a:pPr>
                        <a:spcAft>
                          <a:spcPts val="0"/>
                        </a:spcAft>
                      </a:pPr>
                      <a:r>
                        <a:rPr lang="en-US" sz="1400">
                          <a:effectLst/>
                        </a:rPr>
                        <a:t>Pulse frequency range</a:t>
                      </a:r>
                      <a:endParaRPr lang="en-US" sz="14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dirty="0">
                          <a:effectLst/>
                        </a:rPr>
                        <a:t>1/30 – 14 Hz</a:t>
                      </a:r>
                      <a:endParaRPr lang="en-US" sz="1400" dirty="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a:effectLst/>
                        </a:rPr>
                        <a:t> </a:t>
                      </a:r>
                      <a:endParaRPr lang="en-US" sz="1400">
                        <a:effectLst/>
                        <a:latin typeface="Times New Roman" charset="0"/>
                        <a:ea typeface="ＭＳ 明朝" charset="-128"/>
                        <a:cs typeface="Times New Roman" charset="0"/>
                      </a:endParaRPr>
                    </a:p>
                  </a:txBody>
                  <a:tcPr marL="68580" marR="68580" marT="0" marB="0"/>
                </a:tc>
              </a:tr>
              <a:tr h="312968">
                <a:tc>
                  <a:txBody>
                    <a:bodyPr/>
                    <a:lstStyle/>
                    <a:p>
                      <a:pPr>
                        <a:spcAft>
                          <a:spcPts val="0"/>
                        </a:spcAft>
                      </a:pPr>
                      <a:r>
                        <a:rPr lang="en-US" sz="1400">
                          <a:effectLst/>
                        </a:rPr>
                        <a:t>Absolute accuracy</a:t>
                      </a:r>
                      <a:endParaRPr lang="en-US" sz="14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dirty="0">
                          <a:effectLst/>
                        </a:rPr>
                        <a:t>+/-1% FS</a:t>
                      </a:r>
                      <a:endParaRPr lang="en-US" sz="1400" dirty="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a:effectLst/>
                        </a:rPr>
                        <a:t>Equivalent to +/-0.8 mA. This is valid in the whole measurement range.</a:t>
                      </a:r>
                      <a:endParaRPr lang="en-US" sz="1400">
                        <a:effectLst/>
                        <a:latin typeface="Times New Roman" charset="0"/>
                        <a:ea typeface="ＭＳ 明朝" charset="-128"/>
                        <a:cs typeface="Times New Roman" charset="0"/>
                      </a:endParaRPr>
                    </a:p>
                  </a:txBody>
                  <a:tcPr marL="68580" marR="68580" marT="0" marB="0"/>
                </a:tc>
              </a:tr>
              <a:tr h="156483">
                <a:tc>
                  <a:txBody>
                    <a:bodyPr/>
                    <a:lstStyle/>
                    <a:p>
                      <a:pPr>
                        <a:spcAft>
                          <a:spcPts val="0"/>
                        </a:spcAft>
                      </a:pPr>
                      <a:r>
                        <a:rPr lang="en-US" sz="1400">
                          <a:effectLst/>
                        </a:rPr>
                        <a:t>Resolution</a:t>
                      </a:r>
                      <a:endParaRPr lang="en-US" sz="14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a:effectLst/>
                        </a:rPr>
                        <a:t>1% (RMS) FS</a:t>
                      </a:r>
                      <a:endParaRPr lang="en-US" sz="14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a:effectLst/>
                        </a:rPr>
                        <a:t>This is valid for absolute current measurement with one toroid.</a:t>
                      </a:r>
                      <a:endParaRPr lang="en-US" sz="1400">
                        <a:effectLst/>
                        <a:latin typeface="Times New Roman" charset="0"/>
                        <a:ea typeface="ＭＳ 明朝" charset="-128"/>
                        <a:cs typeface="Times New Roman" charset="0"/>
                      </a:endParaRPr>
                    </a:p>
                  </a:txBody>
                  <a:tcPr marL="68580" marR="68580" marT="0" marB="0"/>
                </a:tc>
              </a:tr>
              <a:tr h="312968">
                <a:tc>
                  <a:txBody>
                    <a:bodyPr/>
                    <a:lstStyle/>
                    <a:p>
                      <a:pPr>
                        <a:spcAft>
                          <a:spcPts val="0"/>
                        </a:spcAft>
                      </a:pPr>
                      <a:r>
                        <a:rPr lang="en-US" sz="1400">
                          <a:effectLst/>
                        </a:rPr>
                        <a:t>Differential resolution</a:t>
                      </a:r>
                      <a:endParaRPr lang="en-US" sz="14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a:effectLst/>
                        </a:rPr>
                        <a:t>2% (RMS) FS</a:t>
                      </a:r>
                      <a:endParaRPr lang="en-US" sz="14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dirty="0">
                          <a:effectLst/>
                        </a:rPr>
                        <a:t>This is valid for differential current measurement with 2 </a:t>
                      </a:r>
                      <a:r>
                        <a:rPr lang="en-US" sz="1400" dirty="0" err="1">
                          <a:effectLst/>
                        </a:rPr>
                        <a:t>toroids</a:t>
                      </a:r>
                      <a:r>
                        <a:rPr lang="en-US" sz="1400" dirty="0">
                          <a:effectLst/>
                        </a:rPr>
                        <a:t>.</a:t>
                      </a:r>
                      <a:endParaRPr lang="en-US" sz="1400" dirty="0">
                        <a:effectLst/>
                        <a:latin typeface="Times New Roman" charset="0"/>
                        <a:ea typeface="ＭＳ 明朝" charset="-128"/>
                        <a:cs typeface="Times New Roman" charset="0"/>
                      </a:endParaRPr>
                    </a:p>
                  </a:txBody>
                  <a:tcPr marL="68580" marR="68580" marT="0" marB="0"/>
                </a:tc>
              </a:tr>
              <a:tr h="312968">
                <a:tc>
                  <a:txBody>
                    <a:bodyPr/>
                    <a:lstStyle/>
                    <a:p>
                      <a:pPr>
                        <a:spcAft>
                          <a:spcPts val="0"/>
                        </a:spcAft>
                      </a:pPr>
                      <a:r>
                        <a:rPr lang="en-US" sz="1400">
                          <a:effectLst/>
                        </a:rPr>
                        <a:t>Measurement band-width</a:t>
                      </a:r>
                      <a:endParaRPr lang="en-US" sz="14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a:effectLst/>
                        </a:rPr>
                        <a:t>1 MHz</a:t>
                      </a:r>
                      <a:endParaRPr lang="en-US" sz="14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dirty="0">
                          <a:effectLst/>
                        </a:rPr>
                        <a:t>This is valid with a toroid cable shorter than 20 m.</a:t>
                      </a:r>
                      <a:endParaRPr lang="en-US" sz="1400" dirty="0">
                        <a:effectLst/>
                        <a:latin typeface="Times New Roman" charset="0"/>
                        <a:ea typeface="ＭＳ 明朝" charset="-128"/>
                        <a:cs typeface="Times New Roman" charset="0"/>
                      </a:endParaRPr>
                    </a:p>
                  </a:txBody>
                  <a:tcPr marL="68580" marR="68580" marT="0" marB="0"/>
                </a:tc>
              </a:tr>
              <a:tr h="625934">
                <a:tc>
                  <a:txBody>
                    <a:bodyPr/>
                    <a:lstStyle/>
                    <a:p>
                      <a:pPr>
                        <a:spcAft>
                          <a:spcPts val="0"/>
                        </a:spcAft>
                      </a:pPr>
                      <a:r>
                        <a:rPr lang="en-US" sz="1400">
                          <a:effectLst/>
                        </a:rPr>
                        <a:t>Overall latency</a:t>
                      </a:r>
                      <a:endParaRPr lang="en-US" sz="14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a:effectLst/>
                        </a:rPr>
                        <a:t>2 us</a:t>
                      </a:r>
                      <a:endParaRPr lang="en-US" sz="14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dirty="0">
                          <a:effectLst/>
                        </a:rPr>
                        <a:t>This is the latency from beam through the toroid to digital signal on the AMC output port.</a:t>
                      </a:r>
                    </a:p>
                    <a:p>
                      <a:pPr>
                        <a:spcAft>
                          <a:spcPts val="0"/>
                        </a:spcAft>
                      </a:pPr>
                      <a:r>
                        <a:rPr lang="en-US" sz="1400" dirty="0">
                          <a:effectLst/>
                        </a:rPr>
                        <a:t> </a:t>
                      </a:r>
                    </a:p>
                    <a:p>
                      <a:pPr>
                        <a:spcAft>
                          <a:spcPts val="0"/>
                        </a:spcAft>
                      </a:pPr>
                      <a:r>
                        <a:rPr lang="en-US" sz="1400" dirty="0">
                          <a:effectLst/>
                        </a:rPr>
                        <a:t>This latency is valid with a toroid cable being shorter than 20 m.</a:t>
                      </a:r>
                      <a:endParaRPr lang="en-US" sz="1400" dirty="0">
                        <a:effectLst/>
                        <a:latin typeface="Times New Roman" charset="0"/>
                        <a:ea typeface="ＭＳ 明朝" charset="-128"/>
                        <a:cs typeface="Times New Roman" charset="0"/>
                      </a:endParaRPr>
                    </a:p>
                  </a:txBody>
                  <a:tcPr marL="68580" marR="68580" marT="0" marB="0"/>
                </a:tc>
              </a:tr>
              <a:tr h="312968">
                <a:tc>
                  <a:txBody>
                    <a:bodyPr/>
                    <a:lstStyle/>
                    <a:p>
                      <a:pPr>
                        <a:spcAft>
                          <a:spcPts val="0"/>
                        </a:spcAft>
                      </a:pPr>
                      <a:r>
                        <a:rPr lang="en-US" sz="1400" dirty="0" smtClean="0">
                          <a:effectLst/>
                        </a:rPr>
                        <a:t>‘Beam existence’ </a:t>
                      </a:r>
                      <a:r>
                        <a:rPr lang="en-US" sz="1400" dirty="0">
                          <a:effectLst/>
                        </a:rPr>
                        <a:t>threshold</a:t>
                      </a:r>
                      <a:endParaRPr lang="en-US" sz="1400" dirty="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a:effectLst/>
                        </a:rPr>
                        <a:t>3 mA</a:t>
                      </a:r>
                      <a:endParaRPr lang="en-US" sz="14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dirty="0">
                          <a:effectLst/>
                        </a:rPr>
                        <a:t>Below this threshold, the digital output signal will be set to ‘NO-BEAM’</a:t>
                      </a:r>
                      <a:endParaRPr lang="en-US" sz="1400" dirty="0">
                        <a:effectLst/>
                        <a:latin typeface="Times New Roman" charset="0"/>
                        <a:ea typeface="ＭＳ 明朝" charset="-128"/>
                        <a:cs typeface="Times New Roman" charset="0"/>
                      </a:endParaRPr>
                    </a:p>
                  </a:txBody>
                  <a:tcPr marL="68580" marR="68580" marT="0" marB="0"/>
                </a:tc>
              </a:tr>
              <a:tr h="312968">
                <a:tc>
                  <a:txBody>
                    <a:bodyPr/>
                    <a:lstStyle/>
                    <a:p>
                      <a:pPr>
                        <a:spcAft>
                          <a:spcPts val="0"/>
                        </a:spcAft>
                      </a:pPr>
                      <a:r>
                        <a:rPr lang="en-US" sz="1400">
                          <a:effectLst/>
                        </a:rPr>
                        <a:t>ADC sampling frequency</a:t>
                      </a:r>
                      <a:endParaRPr lang="en-US" sz="14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a:effectLst/>
                        </a:rPr>
                        <a:t>88.0525 MHz</a:t>
                      </a:r>
                      <a:endParaRPr lang="en-US" sz="14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400" dirty="0">
                          <a:effectLst/>
                        </a:rPr>
                        <a:t>Locked to RF frequency.</a:t>
                      </a:r>
                      <a:endParaRPr lang="en-US" sz="1400" dirty="0">
                        <a:effectLst/>
                        <a:latin typeface="Times New Roman" charset="0"/>
                        <a:ea typeface="ＭＳ 明朝" charset="-128"/>
                        <a:cs typeface="Times New Roman" charset="0"/>
                      </a:endParaRPr>
                    </a:p>
                  </a:txBody>
                  <a:tcPr marL="68580" marR="68580" marT="0" marB="0"/>
                </a:tc>
              </a:tr>
            </a:tbl>
          </a:graphicData>
        </a:graphic>
      </p:graphicFrame>
    </p:spTree>
    <p:extLst>
      <p:ext uri="{BB962C8B-B14F-4D97-AF65-F5344CB8AC3E}">
        <p14:creationId xmlns:p14="http://schemas.microsoft.com/office/powerpoint/2010/main" val="5672906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BCM timing requirements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20</a:t>
            </a:fld>
            <a:endParaRPr lang="en-GB" noProof="0"/>
          </a:p>
        </p:txBody>
      </p:sp>
      <p:sp>
        <p:nvSpPr>
          <p:cNvPr id="7" name="Content Placeholder 2"/>
          <p:cNvSpPr>
            <a:spLocks noGrp="1"/>
          </p:cNvSpPr>
          <p:nvPr>
            <p:ph idx="1"/>
          </p:nvPr>
        </p:nvSpPr>
        <p:spPr>
          <a:xfrm>
            <a:off x="457200" y="1556792"/>
            <a:ext cx="8229600" cy="5256584"/>
          </a:xfrm>
        </p:spPr>
        <p:txBody>
          <a:bodyPr>
            <a:noAutofit/>
          </a:bodyPr>
          <a:lstStyle/>
          <a:p>
            <a:pPr>
              <a:spcAft>
                <a:spcPts val="1200"/>
              </a:spcAft>
              <a:buFont typeface="+mj-lt"/>
              <a:buAutoNum type="arabicPeriod"/>
            </a:pPr>
            <a:r>
              <a:rPr lang="en-US" sz="1700" dirty="0" smtClean="0"/>
              <a:t>ADC clock: 88.0525 MHz, locked to RF</a:t>
            </a:r>
          </a:p>
          <a:p>
            <a:pPr>
              <a:spcAft>
                <a:spcPts val="1200"/>
              </a:spcAft>
              <a:buFont typeface="+mj-lt"/>
              <a:buAutoNum type="arabicPeriod"/>
            </a:pPr>
            <a:r>
              <a:rPr lang="en-US" sz="1700" dirty="0" smtClean="0"/>
              <a:t>Pulse trigger: same width and frequency as the real pulse, should be received by the BCM electronics at a well-defined time (typically 100 us) before the beam pulse.</a:t>
            </a:r>
          </a:p>
          <a:p>
            <a:pPr>
              <a:spcAft>
                <a:spcPts val="1200"/>
              </a:spcAft>
              <a:buFont typeface="+mj-lt"/>
              <a:buAutoNum type="arabicPeriod"/>
            </a:pPr>
            <a:endParaRPr lang="en-US" sz="1700" dirty="0" smtClean="0"/>
          </a:p>
          <a:p>
            <a:pPr>
              <a:spcAft>
                <a:spcPts val="1200"/>
              </a:spcAft>
              <a:buFont typeface="+mj-lt"/>
              <a:buAutoNum type="arabicPeriod"/>
            </a:pPr>
            <a:endParaRPr lang="en-US" sz="1700" dirty="0"/>
          </a:p>
          <a:p>
            <a:pPr>
              <a:spcAft>
                <a:spcPts val="1200"/>
              </a:spcAft>
              <a:buFont typeface="+mj-lt"/>
              <a:buAutoNum type="arabicPeriod"/>
            </a:pPr>
            <a:endParaRPr lang="en-US" sz="1700" dirty="0" smtClean="0"/>
          </a:p>
          <a:p>
            <a:pPr>
              <a:spcAft>
                <a:spcPts val="1200"/>
              </a:spcAft>
              <a:buFont typeface="+mj-lt"/>
              <a:buAutoNum type="arabicPeriod"/>
            </a:pPr>
            <a:endParaRPr lang="en-US" sz="1700" dirty="0" smtClean="0"/>
          </a:p>
          <a:p>
            <a:pPr>
              <a:spcAft>
                <a:spcPts val="1200"/>
              </a:spcAft>
              <a:buFont typeface="+mj-lt"/>
              <a:buAutoNum type="arabicPeriod"/>
            </a:pPr>
            <a:endParaRPr lang="en-US" sz="1700" dirty="0" smtClean="0"/>
          </a:p>
          <a:p>
            <a:pPr>
              <a:spcAft>
                <a:spcPts val="1200"/>
              </a:spcAft>
              <a:buFont typeface="+mj-lt"/>
              <a:buAutoNum type="arabicPeriod"/>
            </a:pPr>
            <a:r>
              <a:rPr lang="en-US" sz="1700" dirty="0" smtClean="0"/>
              <a:t>Beam mode: information regarding pulse current, width and frequency</a:t>
            </a:r>
          </a:p>
          <a:p>
            <a:pPr>
              <a:spcAft>
                <a:spcPts val="1200"/>
              </a:spcAft>
              <a:buFont typeface="+mj-lt"/>
              <a:buAutoNum type="arabicPeriod"/>
            </a:pPr>
            <a:r>
              <a:rPr lang="en-US" sz="1700" dirty="0" smtClean="0"/>
              <a:t>Destination mode: information regarding beam destination</a:t>
            </a:r>
          </a:p>
          <a:p>
            <a:pPr>
              <a:spcAft>
                <a:spcPts val="1200"/>
              </a:spcAft>
              <a:buFont typeface="+mj-lt"/>
              <a:buAutoNum type="arabicPeriod"/>
            </a:pPr>
            <a:r>
              <a:rPr lang="en-US" sz="1700" dirty="0" smtClean="0"/>
              <a:t>Calibration announcement</a:t>
            </a:r>
          </a:p>
          <a:p>
            <a:pPr>
              <a:spcAft>
                <a:spcPts val="1200"/>
              </a:spcAft>
            </a:pPr>
            <a:endParaRPr lang="en-US" sz="1800" dirty="0" smtClean="0"/>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1763688" y="2780928"/>
            <a:ext cx="5112568" cy="2160240"/>
          </a:xfrm>
          <a:prstGeom prst="rect">
            <a:avLst/>
          </a:prstGeom>
          <a:noFill/>
          <a:ln>
            <a:noFill/>
          </a:ln>
        </p:spPr>
      </p:pic>
    </p:spTree>
    <p:extLst>
      <p:ext uri="{BB962C8B-B14F-4D97-AF65-F5344CB8AC3E}">
        <p14:creationId xmlns:p14="http://schemas.microsoft.com/office/powerpoint/2010/main" val="12523857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BCMs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21</a:t>
            </a:fld>
            <a:endParaRPr lang="en-GB" noProof="0"/>
          </a:p>
        </p:txBody>
      </p:sp>
      <p:sp>
        <p:nvSpPr>
          <p:cNvPr id="7" name="Content Placeholder 2"/>
          <p:cNvSpPr>
            <a:spLocks noGrp="1"/>
          </p:cNvSpPr>
          <p:nvPr>
            <p:ph idx="1"/>
          </p:nvPr>
        </p:nvSpPr>
        <p:spPr>
          <a:xfrm>
            <a:off x="457200" y="1556792"/>
            <a:ext cx="8229600" cy="5256584"/>
          </a:xfrm>
        </p:spPr>
        <p:txBody>
          <a:bodyPr>
            <a:noAutofit/>
          </a:bodyPr>
          <a:lstStyle/>
          <a:p>
            <a:r>
              <a:rPr lang="en-US" sz="1800" dirty="0"/>
              <a:t>The fast BCMs of the ESS consist of a BPM and an FCT that will be both installed in the MEBT and used to the measure the pulse rise/fall times of ~10 ns downstream of the MEBT chopper. </a:t>
            </a:r>
            <a:endParaRPr lang="en-US" sz="1800" dirty="0" smtClean="0"/>
          </a:p>
          <a:p>
            <a:r>
              <a:rPr lang="en-US" sz="1800" dirty="0" smtClean="0"/>
              <a:t>Both </a:t>
            </a:r>
            <a:r>
              <a:rPr lang="en-US" sz="1800" dirty="0"/>
              <a:t>of these sensors will provide a measurement bandwidth significantly larger than that of the </a:t>
            </a:r>
            <a:r>
              <a:rPr lang="en-US" sz="1800" dirty="0" err="1"/>
              <a:t>ACCTs.</a:t>
            </a:r>
            <a:r>
              <a:rPr lang="en-US" sz="1800" dirty="0"/>
              <a:t> </a:t>
            </a:r>
            <a:endParaRPr lang="en-US" sz="1800" dirty="0" smtClean="0"/>
          </a:p>
          <a:p>
            <a:r>
              <a:rPr lang="en-US" sz="1800" dirty="0" smtClean="0"/>
              <a:t>In </a:t>
            </a:r>
            <a:r>
              <a:rPr lang="en-US" sz="1800" dirty="0"/>
              <a:t>both cases, it is foreseen to measure the sensor output signal directly using a rack-mount oscilloscope integrated into EPICS, or alternatively with an </a:t>
            </a:r>
            <a:r>
              <a:rPr lang="en-US" sz="1800" dirty="0" err="1"/>
              <a:t>IOxOS</a:t>
            </a:r>
            <a:r>
              <a:rPr lang="en-US" sz="1800" dirty="0"/>
              <a:t> AMC including a fast digitizer FMC. </a:t>
            </a:r>
            <a:endParaRPr lang="en-US" sz="1800" dirty="0" smtClean="0"/>
          </a:p>
          <a:p>
            <a:r>
              <a:rPr lang="en-US" sz="1800" dirty="0" smtClean="0"/>
              <a:t>In </a:t>
            </a:r>
            <a:r>
              <a:rPr lang="en-US" sz="1800" dirty="0"/>
              <a:t>the BPM case, a simple front-end box including some RF adders is foreseen to merge the 4 </a:t>
            </a:r>
            <a:r>
              <a:rPr lang="en-US" sz="1800" dirty="0" err="1"/>
              <a:t>stripline</a:t>
            </a:r>
            <a:r>
              <a:rPr lang="en-US" sz="1800" dirty="0"/>
              <a:t> </a:t>
            </a:r>
            <a:r>
              <a:rPr lang="en-US" sz="1800" dirty="0" smtClean="0"/>
              <a:t>signals. </a:t>
            </a:r>
            <a:r>
              <a:rPr lang="en-US" sz="1800" dirty="0"/>
              <a:t>This will then </a:t>
            </a:r>
            <a:r>
              <a:rPr lang="en-US" sz="1800" dirty="0" smtClean="0"/>
              <a:t>amplify the amplitude and minimize variations due to </a:t>
            </a:r>
            <a:r>
              <a:rPr lang="en-US" sz="1800" dirty="0"/>
              <a:t>beam position changes.      </a:t>
            </a:r>
          </a:p>
        </p:txBody>
      </p:sp>
      <p:pic>
        <p:nvPicPr>
          <p:cNvPr id="1026" name="Picture 2" descr="http://www.bergoz.com/sites/www.bergoz.com/files/image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5076670"/>
            <a:ext cx="1117667" cy="14847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4788024" y="5076670"/>
            <a:ext cx="1706351" cy="1484784"/>
          </a:xfrm>
          <a:prstGeom prst="rect">
            <a:avLst/>
          </a:prstGeom>
        </p:spPr>
      </p:pic>
    </p:spTree>
    <p:extLst>
      <p:ext uri="{BB962C8B-B14F-4D97-AF65-F5344CB8AC3E}">
        <p14:creationId xmlns:p14="http://schemas.microsoft.com/office/powerpoint/2010/main" val="13392328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ge result for 3/8&quot; CELLFL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4917" y="3863454"/>
            <a:ext cx="2492896" cy="24928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BCM cables and connectors</a:t>
            </a:r>
            <a:endParaRPr lang="en-US" dirty="0"/>
          </a:p>
        </p:txBody>
      </p:sp>
      <p:sp>
        <p:nvSpPr>
          <p:cNvPr id="3" name="Content Placeholder 2"/>
          <p:cNvSpPr>
            <a:spLocks noGrp="1"/>
          </p:cNvSpPr>
          <p:nvPr>
            <p:ph idx="1"/>
          </p:nvPr>
        </p:nvSpPr>
        <p:spPr>
          <a:xfrm>
            <a:off x="457200" y="1600200"/>
            <a:ext cx="7139136" cy="4925144"/>
          </a:xfrm>
        </p:spPr>
        <p:txBody>
          <a:bodyPr>
            <a:normAutofit/>
          </a:bodyPr>
          <a:lstStyle/>
          <a:p>
            <a:r>
              <a:rPr lang="en-US" sz="1600" dirty="0" smtClean="0"/>
              <a:t>ACCT:</a:t>
            </a:r>
          </a:p>
          <a:p>
            <a:pPr lvl="1"/>
            <a:r>
              <a:rPr lang="en-US" sz="1600" dirty="0" smtClean="0"/>
              <a:t>Toroid: MULRAD 2 (</a:t>
            </a:r>
            <a:r>
              <a:rPr lang="en-US" sz="1600" dirty="0" err="1" smtClean="0"/>
              <a:t>Siltem</a:t>
            </a:r>
            <a:r>
              <a:rPr lang="en-US" sz="1600" dirty="0" smtClean="0"/>
              <a:t>) from Lapp-Muller </a:t>
            </a:r>
          </a:p>
          <a:p>
            <a:pPr lvl="1"/>
            <a:r>
              <a:rPr lang="en-US" sz="1600" dirty="0" smtClean="0"/>
              <a:t>Calibrator: </a:t>
            </a:r>
            <a:r>
              <a:rPr lang="en-US" sz="1600" dirty="0"/>
              <a:t>MULRAD 2 (</a:t>
            </a:r>
            <a:r>
              <a:rPr lang="en-US" sz="1600" dirty="0" err="1"/>
              <a:t>Siltem</a:t>
            </a:r>
            <a:r>
              <a:rPr lang="en-US" sz="1600" dirty="0" smtClean="0"/>
              <a:t>)</a:t>
            </a:r>
          </a:p>
          <a:p>
            <a:pPr lvl="1"/>
            <a:r>
              <a:rPr lang="en-US" sz="1600" dirty="0" smtClean="0"/>
              <a:t>ACCT-E: 3/8” CELLFLEX</a:t>
            </a:r>
          </a:p>
          <a:p>
            <a:pPr lvl="1"/>
            <a:endParaRPr lang="en-US" sz="1600" dirty="0"/>
          </a:p>
          <a:p>
            <a:r>
              <a:rPr lang="en-US" sz="1600" dirty="0" smtClean="0"/>
              <a:t> FCT:</a:t>
            </a:r>
          </a:p>
          <a:p>
            <a:pPr lvl="1"/>
            <a:r>
              <a:rPr lang="en-US" sz="1600" dirty="0" smtClean="0"/>
              <a:t>3/8” CELLFLEX</a:t>
            </a:r>
          </a:p>
          <a:p>
            <a:pPr lvl="1"/>
            <a:endParaRPr lang="en-US" sz="1600" dirty="0" smtClean="0"/>
          </a:p>
          <a:p>
            <a:r>
              <a:rPr lang="en-US" sz="1600" dirty="0"/>
              <a:t> </a:t>
            </a:r>
            <a:r>
              <a:rPr lang="en-US" sz="1600" dirty="0" smtClean="0"/>
              <a:t>Fast BPM:</a:t>
            </a:r>
            <a:endParaRPr lang="en-US" sz="1600" dirty="0"/>
          </a:p>
          <a:p>
            <a:pPr lvl="1"/>
            <a:r>
              <a:rPr lang="en-US" sz="1600" dirty="0"/>
              <a:t>3/8” </a:t>
            </a:r>
            <a:r>
              <a:rPr lang="en-US" sz="1600" dirty="0" smtClean="0"/>
              <a:t>CELLFLEX</a:t>
            </a:r>
          </a:p>
          <a:p>
            <a:pPr lvl="1"/>
            <a:endParaRPr lang="en-US" sz="1600" dirty="0"/>
          </a:p>
          <a:p>
            <a:r>
              <a:rPr lang="en-US" sz="1600" dirty="0" smtClean="0"/>
              <a:t>Connectors:</a:t>
            </a:r>
          </a:p>
          <a:p>
            <a:pPr lvl="1"/>
            <a:r>
              <a:rPr lang="en-US" sz="1600" dirty="0" smtClean="0"/>
              <a:t>BNO on the toroid cable</a:t>
            </a:r>
          </a:p>
          <a:p>
            <a:pPr lvl="1"/>
            <a:r>
              <a:rPr lang="en-US" sz="1600" dirty="0" smtClean="0"/>
              <a:t>‘N-type’ on the ACCT-E cable</a:t>
            </a:r>
          </a:p>
          <a:p>
            <a:pPr lvl="1"/>
            <a:r>
              <a:rPr lang="en-US" sz="1600" dirty="0" smtClean="0"/>
              <a:t>Patch panels are planned near the toroid and on top of the BCM racks. These will then be used to change the connector type where needed.</a:t>
            </a:r>
            <a:endParaRPr lang="en-US" sz="1600" dirty="0"/>
          </a:p>
          <a:p>
            <a:pPr lvl="1"/>
            <a:endParaRPr lang="en-US" sz="1600" b="1" dirty="0"/>
          </a:p>
          <a:p>
            <a:pPr lvl="1"/>
            <a:endParaRPr lang="en-US" sz="1600"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22</a:t>
            </a:fld>
            <a:endParaRPr lang="en-GB" noProof="0"/>
          </a:p>
        </p:txBody>
      </p:sp>
      <p:pic>
        <p:nvPicPr>
          <p:cNvPr id="7" name="Picture 6"/>
          <p:cNvPicPr>
            <a:picLocks noChangeAspect="1"/>
          </p:cNvPicPr>
          <p:nvPr/>
        </p:nvPicPr>
        <p:blipFill>
          <a:blip r:embed="rId4"/>
          <a:stretch>
            <a:fillRect/>
          </a:stretch>
        </p:blipFill>
        <p:spPr>
          <a:xfrm>
            <a:off x="5868144" y="2420888"/>
            <a:ext cx="2887663" cy="1296038"/>
          </a:xfrm>
          <a:prstGeom prst="rect">
            <a:avLst/>
          </a:prstGeom>
        </p:spPr>
      </p:pic>
      <p:pic>
        <p:nvPicPr>
          <p:cNvPr id="1032" name="Picture 8" descr="mage result for N conne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293096"/>
            <a:ext cx="968612" cy="6441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ge result for BNO connec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3055559"/>
            <a:ext cx="1469704" cy="661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3269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Routing of BCM cables from the tunnel to the rack</a:t>
            </a:r>
            <a:endParaRPr lang="en-US" dirty="0"/>
          </a:p>
        </p:txBody>
      </p:sp>
      <p:sp>
        <p:nvSpPr>
          <p:cNvPr id="3" name="Content Placeholder 2"/>
          <p:cNvSpPr>
            <a:spLocks noGrp="1"/>
          </p:cNvSpPr>
          <p:nvPr>
            <p:ph idx="1"/>
          </p:nvPr>
        </p:nvSpPr>
        <p:spPr>
          <a:xfrm>
            <a:off x="3641620" y="5329617"/>
            <a:ext cx="4674795" cy="1200305"/>
          </a:xfrm>
        </p:spPr>
        <p:txBody>
          <a:bodyPr>
            <a:normAutofit/>
          </a:bodyPr>
          <a:lstStyle/>
          <a:p>
            <a:pPr marL="57150" indent="0">
              <a:buNone/>
            </a:pPr>
            <a:r>
              <a:rPr lang="en-US" sz="1600" dirty="0" smtClean="0"/>
              <a:t>Patch Panels are planned near the toroid and on top of the BCM rack. These will then be used for series-connection of the calibration windings and/or conversion of cable/connector types.</a:t>
            </a:r>
            <a:endParaRPr lang="en-US" sz="1600"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23</a:t>
            </a:fld>
            <a:endParaRPr lang="en-GB" noProof="0"/>
          </a:p>
        </p:txBody>
      </p:sp>
      <p:pic>
        <p:nvPicPr>
          <p:cNvPr id="9" name="Picture 8"/>
          <p:cNvPicPr/>
          <p:nvPr/>
        </p:nvPicPr>
        <p:blipFill>
          <a:blip r:embed="rId3"/>
          <a:stretch>
            <a:fillRect/>
          </a:stretch>
        </p:blipFill>
        <p:spPr>
          <a:xfrm>
            <a:off x="683568" y="5005513"/>
            <a:ext cx="2222139" cy="1238423"/>
          </a:xfrm>
          <a:prstGeom prst="rect">
            <a:avLst/>
          </a:prstGeom>
        </p:spPr>
      </p:pic>
      <p:sp>
        <p:nvSpPr>
          <p:cNvPr id="118" name="Rectangle 117"/>
          <p:cNvSpPr/>
          <p:nvPr/>
        </p:nvSpPr>
        <p:spPr>
          <a:xfrm>
            <a:off x="642217" y="6243936"/>
            <a:ext cx="2483768" cy="276999"/>
          </a:xfrm>
          <a:prstGeom prst="rect">
            <a:avLst/>
          </a:prstGeom>
        </p:spPr>
        <p:txBody>
          <a:bodyPr wrap="square">
            <a:spAutoFit/>
          </a:bodyPr>
          <a:lstStyle/>
          <a:p>
            <a:r>
              <a:rPr lang="en-US" sz="1200" dirty="0" smtClean="0">
                <a:solidFill>
                  <a:srgbClr val="0432FF"/>
                </a:solidFill>
                <a:latin typeface="+mj-lt"/>
                <a:ea typeface="ＭＳ 明朝" charset="-128"/>
                <a:cs typeface="Times New Roman" charset="0"/>
              </a:rPr>
              <a:t>Draft design of the toroid P.P. (left)</a:t>
            </a:r>
            <a:endParaRPr lang="en-US" sz="1200" dirty="0">
              <a:solidFill>
                <a:srgbClr val="0432FF"/>
              </a:solidFill>
              <a:latin typeface="+mj-lt"/>
            </a:endParaRPr>
          </a:p>
        </p:txBody>
      </p:sp>
      <p:grpSp>
        <p:nvGrpSpPr>
          <p:cNvPr id="36" name="Group 35"/>
          <p:cNvGrpSpPr/>
          <p:nvPr/>
        </p:nvGrpSpPr>
        <p:grpSpPr>
          <a:xfrm>
            <a:off x="1179112" y="1445234"/>
            <a:ext cx="7137303" cy="3446543"/>
            <a:chOff x="1452338" y="1485063"/>
            <a:chExt cx="7137303" cy="3446543"/>
          </a:xfrm>
        </p:grpSpPr>
        <p:sp>
          <p:nvSpPr>
            <p:cNvPr id="10" name="Donut 9"/>
            <p:cNvSpPr/>
            <p:nvPr/>
          </p:nvSpPr>
          <p:spPr>
            <a:xfrm>
              <a:off x="2369652" y="2269748"/>
              <a:ext cx="675856" cy="647787"/>
            </a:xfrm>
            <a:prstGeom prst="donut">
              <a:avLst>
                <a:gd name="adj" fmla="val 8100"/>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8" name="Straight Connector 17"/>
            <p:cNvCxnSpPr/>
            <p:nvPr/>
          </p:nvCxnSpPr>
          <p:spPr>
            <a:xfrm flipH="1">
              <a:off x="3817153" y="1853910"/>
              <a:ext cx="1209" cy="2566561"/>
            </a:xfrm>
            <a:prstGeom prst="line">
              <a:avLst/>
            </a:prstGeom>
            <a:ln w="15875">
              <a:solidFill>
                <a:srgbClr val="0432FF"/>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646619" y="1537448"/>
              <a:ext cx="1076803" cy="307777"/>
            </a:xfrm>
            <a:prstGeom prst="rect">
              <a:avLst/>
            </a:prstGeom>
            <a:noFill/>
            <a:ln w="15875">
              <a:noFill/>
            </a:ln>
          </p:spPr>
          <p:txBody>
            <a:bodyPr wrap="square" rtlCol="0">
              <a:spAutoFit/>
            </a:bodyPr>
            <a:lstStyle/>
            <a:p>
              <a:pPr algn="ctr"/>
              <a:r>
                <a:rPr lang="en-US" sz="1400" dirty="0" smtClean="0">
                  <a:solidFill>
                    <a:srgbClr val="0432FF"/>
                  </a:solidFill>
                </a:rPr>
                <a:t>Tunnel</a:t>
              </a:r>
              <a:endParaRPr lang="en-US" sz="1400" dirty="0">
                <a:solidFill>
                  <a:srgbClr val="0432FF"/>
                </a:solidFill>
              </a:endParaRPr>
            </a:p>
          </p:txBody>
        </p:sp>
        <p:sp>
          <p:nvSpPr>
            <p:cNvPr id="22" name="TextBox 21"/>
            <p:cNvSpPr txBox="1"/>
            <p:nvPr/>
          </p:nvSpPr>
          <p:spPr>
            <a:xfrm>
              <a:off x="5682020" y="2477205"/>
              <a:ext cx="504056" cy="246221"/>
            </a:xfrm>
            <a:prstGeom prst="rect">
              <a:avLst/>
            </a:prstGeom>
            <a:solidFill>
              <a:schemeClr val="accent5">
                <a:lumMod val="60000"/>
                <a:lumOff val="40000"/>
              </a:schemeClr>
            </a:solidFill>
            <a:ln w="15875">
              <a:solidFill>
                <a:srgbClr val="7030A0"/>
              </a:solidFill>
            </a:ln>
          </p:spPr>
          <p:txBody>
            <a:bodyPr wrap="square" rtlCol="0">
              <a:spAutoFit/>
            </a:bodyPr>
            <a:lstStyle/>
            <a:p>
              <a:pPr algn="ctr"/>
              <a:r>
                <a:rPr lang="en-US" sz="1000" dirty="0" smtClean="0"/>
                <a:t>FE</a:t>
              </a:r>
              <a:endParaRPr lang="en-US" sz="1000" dirty="0"/>
            </a:p>
          </p:txBody>
        </p:sp>
        <p:sp>
          <p:nvSpPr>
            <p:cNvPr id="24" name="Rectangle 23"/>
            <p:cNvSpPr/>
            <p:nvPr/>
          </p:nvSpPr>
          <p:spPr>
            <a:xfrm>
              <a:off x="7010497" y="4154416"/>
              <a:ext cx="751264" cy="5245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TextBox 25"/>
            <p:cNvSpPr txBox="1"/>
            <p:nvPr/>
          </p:nvSpPr>
          <p:spPr>
            <a:xfrm>
              <a:off x="7010497" y="4223720"/>
              <a:ext cx="757570" cy="707886"/>
            </a:xfrm>
            <a:prstGeom prst="rect">
              <a:avLst/>
            </a:prstGeom>
            <a:solidFill>
              <a:schemeClr val="accent3">
                <a:lumMod val="40000"/>
                <a:lumOff val="60000"/>
              </a:schemeClr>
            </a:solidFill>
            <a:ln w="15875">
              <a:solidFill>
                <a:schemeClr val="accent4">
                  <a:lumMod val="50000"/>
                </a:schemeClr>
              </a:solidFill>
            </a:ln>
          </p:spPr>
          <p:txBody>
            <a:bodyPr wrap="square" rtlCol="0">
              <a:spAutoFit/>
            </a:bodyPr>
            <a:lstStyle/>
            <a:p>
              <a:pPr algn="ctr"/>
              <a:endParaRPr lang="en-US" sz="1000" dirty="0"/>
            </a:p>
            <a:p>
              <a:pPr algn="ctr"/>
              <a:r>
                <a:rPr lang="en-US" sz="1000" dirty="0" smtClean="0"/>
                <a:t>BCM rack</a:t>
              </a:r>
            </a:p>
            <a:p>
              <a:pPr algn="ctr"/>
              <a:endParaRPr lang="en-US" sz="1000" dirty="0" smtClean="0"/>
            </a:p>
            <a:p>
              <a:pPr algn="ctr"/>
              <a:endParaRPr lang="en-US" sz="1000" dirty="0"/>
            </a:p>
          </p:txBody>
        </p:sp>
        <p:cxnSp>
          <p:nvCxnSpPr>
            <p:cNvPr id="27" name="Elbow Connector 26"/>
            <p:cNvCxnSpPr>
              <a:stCxn id="22" idx="3"/>
            </p:cNvCxnSpPr>
            <p:nvPr/>
          </p:nvCxnSpPr>
          <p:spPr>
            <a:xfrm>
              <a:off x="6186076" y="2600316"/>
              <a:ext cx="1222927" cy="1540795"/>
            </a:xfrm>
            <a:prstGeom prst="bentConnector2">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1" name="Cube 30"/>
            <p:cNvSpPr/>
            <p:nvPr/>
          </p:nvSpPr>
          <p:spPr>
            <a:xfrm>
              <a:off x="3951031" y="2482187"/>
              <a:ext cx="1370948" cy="219610"/>
            </a:xfrm>
            <a:prstGeom prst="cube">
              <a:avLst>
                <a:gd name="adj" fmla="val 27570"/>
              </a:avLst>
            </a:prstGeom>
            <a:solidFill>
              <a:schemeClr val="accent6">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2923941" y="2342717"/>
              <a:ext cx="982781" cy="261610"/>
            </a:xfrm>
            <a:prstGeom prst="rect">
              <a:avLst/>
            </a:prstGeom>
            <a:noFill/>
            <a:ln w="15875">
              <a:noFill/>
            </a:ln>
          </p:spPr>
          <p:txBody>
            <a:bodyPr wrap="square" rtlCol="0">
              <a:spAutoFit/>
            </a:bodyPr>
            <a:lstStyle/>
            <a:p>
              <a:pPr algn="ctr"/>
              <a:r>
                <a:rPr lang="en-US" sz="1100" dirty="0" smtClean="0"/>
                <a:t>Mulrad-2</a:t>
              </a:r>
            </a:p>
          </p:txBody>
        </p:sp>
        <p:cxnSp>
          <p:nvCxnSpPr>
            <p:cNvPr id="55" name="Straight Arrow Connector 54"/>
            <p:cNvCxnSpPr>
              <a:stCxn id="10" idx="6"/>
            </p:cNvCxnSpPr>
            <p:nvPr/>
          </p:nvCxnSpPr>
          <p:spPr>
            <a:xfrm flipV="1">
              <a:off x="3045508" y="2593641"/>
              <a:ext cx="2636512"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457033" y="1853910"/>
              <a:ext cx="8964" cy="2566561"/>
            </a:xfrm>
            <a:prstGeom prst="line">
              <a:avLst/>
            </a:prstGeom>
            <a:ln w="15875">
              <a:solidFill>
                <a:srgbClr val="0432FF"/>
              </a:solidFill>
              <a:prstDash val="dash"/>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152705" y="2368316"/>
              <a:ext cx="1283479" cy="261610"/>
            </a:xfrm>
            <a:prstGeom prst="rect">
              <a:avLst/>
            </a:prstGeom>
            <a:noFill/>
            <a:ln w="15875">
              <a:noFill/>
            </a:ln>
          </p:spPr>
          <p:txBody>
            <a:bodyPr wrap="square" rtlCol="0">
              <a:spAutoFit/>
            </a:bodyPr>
            <a:lstStyle/>
            <a:p>
              <a:pPr algn="ctr"/>
              <a:r>
                <a:rPr lang="en-US" sz="1100" smtClean="0"/>
                <a:t>3/8” CELLFLEX</a:t>
              </a:r>
              <a:endParaRPr lang="en-US" sz="1100" dirty="0" smtClean="0"/>
            </a:p>
          </p:txBody>
        </p:sp>
        <p:sp>
          <p:nvSpPr>
            <p:cNvPr id="65" name="TextBox 64"/>
            <p:cNvSpPr txBox="1"/>
            <p:nvPr/>
          </p:nvSpPr>
          <p:spPr>
            <a:xfrm>
              <a:off x="5682020" y="3714085"/>
              <a:ext cx="504056" cy="246221"/>
            </a:xfrm>
            <a:prstGeom prst="rect">
              <a:avLst/>
            </a:prstGeom>
            <a:solidFill>
              <a:schemeClr val="accent5">
                <a:lumMod val="60000"/>
                <a:lumOff val="40000"/>
              </a:schemeClr>
            </a:solidFill>
            <a:ln w="15875">
              <a:solidFill>
                <a:srgbClr val="7030A0"/>
              </a:solidFill>
            </a:ln>
          </p:spPr>
          <p:txBody>
            <a:bodyPr wrap="square" rtlCol="0">
              <a:spAutoFit/>
            </a:bodyPr>
            <a:lstStyle/>
            <a:p>
              <a:pPr algn="ctr"/>
              <a:r>
                <a:rPr lang="en-US" sz="1000" dirty="0" smtClean="0"/>
                <a:t>FE</a:t>
              </a:r>
              <a:endParaRPr lang="en-US" sz="1000" dirty="0"/>
            </a:p>
          </p:txBody>
        </p:sp>
        <p:cxnSp>
          <p:nvCxnSpPr>
            <p:cNvPr id="66" name="Elbow Connector 65"/>
            <p:cNvCxnSpPr/>
            <p:nvPr/>
          </p:nvCxnSpPr>
          <p:spPr>
            <a:xfrm>
              <a:off x="6186076" y="3828872"/>
              <a:ext cx="1122934" cy="312239"/>
            </a:xfrm>
            <a:prstGeom prst="bentConnector2">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6105803" y="3589807"/>
              <a:ext cx="1283479" cy="261610"/>
            </a:xfrm>
            <a:prstGeom prst="rect">
              <a:avLst/>
            </a:prstGeom>
            <a:noFill/>
            <a:ln w="15875">
              <a:noFill/>
            </a:ln>
          </p:spPr>
          <p:txBody>
            <a:bodyPr wrap="square" rtlCol="0">
              <a:spAutoFit/>
            </a:bodyPr>
            <a:lstStyle/>
            <a:p>
              <a:pPr algn="ctr"/>
              <a:r>
                <a:rPr lang="en-US" sz="1100" smtClean="0"/>
                <a:t>3/8” CELLFLEX</a:t>
              </a:r>
              <a:endParaRPr lang="en-US" sz="1100" dirty="0" smtClean="0"/>
            </a:p>
          </p:txBody>
        </p:sp>
        <p:sp>
          <p:nvSpPr>
            <p:cNvPr id="86" name="TextBox 85"/>
            <p:cNvSpPr txBox="1"/>
            <p:nvPr/>
          </p:nvSpPr>
          <p:spPr>
            <a:xfrm>
              <a:off x="7606860" y="4061267"/>
              <a:ext cx="982781" cy="261610"/>
            </a:xfrm>
            <a:prstGeom prst="rect">
              <a:avLst/>
            </a:prstGeom>
            <a:noFill/>
            <a:ln w="15875">
              <a:noFill/>
            </a:ln>
          </p:spPr>
          <p:txBody>
            <a:bodyPr wrap="square" rtlCol="0">
              <a:spAutoFit/>
            </a:bodyPr>
            <a:lstStyle/>
            <a:p>
              <a:pPr algn="ctr"/>
              <a:r>
                <a:rPr lang="en-US" sz="1100" smtClean="0"/>
                <a:t>rack </a:t>
              </a:r>
              <a:r>
                <a:rPr lang="en-US" sz="1100" dirty="0" smtClean="0"/>
                <a:t>P.P.</a:t>
              </a:r>
            </a:p>
          </p:txBody>
        </p:sp>
        <p:sp>
          <p:nvSpPr>
            <p:cNvPr id="87" name="TextBox 86"/>
            <p:cNvSpPr txBox="1"/>
            <p:nvPr/>
          </p:nvSpPr>
          <p:spPr>
            <a:xfrm>
              <a:off x="2383544" y="2029509"/>
              <a:ext cx="648072" cy="261610"/>
            </a:xfrm>
            <a:prstGeom prst="rect">
              <a:avLst/>
            </a:prstGeom>
            <a:noFill/>
            <a:ln w="15875">
              <a:noFill/>
            </a:ln>
          </p:spPr>
          <p:txBody>
            <a:bodyPr wrap="square" rtlCol="0">
              <a:spAutoFit/>
            </a:bodyPr>
            <a:lstStyle/>
            <a:p>
              <a:pPr algn="ctr"/>
              <a:r>
                <a:rPr lang="en-US" sz="1100" smtClean="0"/>
                <a:t>toroid</a:t>
              </a:r>
              <a:endParaRPr lang="en-US" sz="1100" dirty="0" smtClean="0"/>
            </a:p>
          </p:txBody>
        </p:sp>
        <p:sp>
          <p:nvSpPr>
            <p:cNvPr id="92" name="TextBox 91"/>
            <p:cNvSpPr txBox="1"/>
            <p:nvPr/>
          </p:nvSpPr>
          <p:spPr>
            <a:xfrm>
              <a:off x="4164207" y="1543974"/>
              <a:ext cx="1076803" cy="307777"/>
            </a:xfrm>
            <a:prstGeom prst="rect">
              <a:avLst/>
            </a:prstGeom>
            <a:noFill/>
            <a:ln w="15875">
              <a:noFill/>
            </a:ln>
          </p:spPr>
          <p:txBody>
            <a:bodyPr wrap="square" rtlCol="0">
              <a:spAutoFit/>
            </a:bodyPr>
            <a:lstStyle/>
            <a:p>
              <a:pPr algn="ctr"/>
              <a:r>
                <a:rPr lang="en-US" sz="1400" dirty="0" smtClean="0">
                  <a:solidFill>
                    <a:srgbClr val="0432FF"/>
                  </a:solidFill>
                </a:rPr>
                <a:t>RF stub</a:t>
              </a:r>
              <a:endParaRPr lang="en-US" sz="1400" dirty="0">
                <a:solidFill>
                  <a:srgbClr val="0432FF"/>
                </a:solidFill>
              </a:endParaRPr>
            </a:p>
          </p:txBody>
        </p:sp>
        <p:sp>
          <p:nvSpPr>
            <p:cNvPr id="93" name="TextBox 92"/>
            <p:cNvSpPr txBox="1"/>
            <p:nvPr/>
          </p:nvSpPr>
          <p:spPr>
            <a:xfrm>
              <a:off x="5489715" y="1485063"/>
              <a:ext cx="2448391" cy="523220"/>
            </a:xfrm>
            <a:prstGeom prst="rect">
              <a:avLst/>
            </a:prstGeom>
            <a:noFill/>
            <a:ln w="15875">
              <a:noFill/>
            </a:ln>
          </p:spPr>
          <p:txBody>
            <a:bodyPr wrap="square" rtlCol="0">
              <a:spAutoFit/>
            </a:bodyPr>
            <a:lstStyle/>
            <a:p>
              <a:pPr algn="ctr"/>
              <a:r>
                <a:rPr lang="en-US" sz="1400" smtClean="0">
                  <a:solidFill>
                    <a:srgbClr val="0432FF"/>
                  </a:solidFill>
                </a:rPr>
                <a:t>Klystron gallery / FE building / Target building</a:t>
              </a:r>
              <a:endParaRPr lang="en-US" sz="1400" dirty="0">
                <a:solidFill>
                  <a:srgbClr val="0432FF"/>
                </a:solidFill>
              </a:endParaRPr>
            </a:p>
          </p:txBody>
        </p:sp>
        <p:cxnSp>
          <p:nvCxnSpPr>
            <p:cNvPr id="94" name="Straight Arrow Connector 93"/>
            <p:cNvCxnSpPr/>
            <p:nvPr/>
          </p:nvCxnSpPr>
          <p:spPr>
            <a:xfrm>
              <a:off x="1879300" y="2517059"/>
              <a:ext cx="293811" cy="36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1879300" y="1903233"/>
              <a:ext cx="0" cy="613825"/>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H="1" flipV="1">
              <a:off x="1874323" y="2650663"/>
              <a:ext cx="281855" cy="222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a:off x="1874323" y="2656061"/>
              <a:ext cx="2456" cy="1135395"/>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H="1">
              <a:off x="1874323" y="3903291"/>
              <a:ext cx="2456" cy="64473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1452338" y="2424400"/>
              <a:ext cx="465852" cy="261610"/>
            </a:xfrm>
            <a:prstGeom prst="rect">
              <a:avLst/>
            </a:prstGeom>
            <a:noFill/>
            <a:ln w="15875">
              <a:noFill/>
            </a:ln>
          </p:spPr>
          <p:txBody>
            <a:bodyPr wrap="square" rtlCol="0">
              <a:spAutoFit/>
            </a:bodyPr>
            <a:lstStyle/>
            <a:p>
              <a:pPr algn="ctr"/>
              <a:r>
                <a:rPr lang="en-US" sz="1100" smtClean="0"/>
                <a:t>Cal.</a:t>
              </a:r>
              <a:endParaRPr lang="en-US" sz="1100" dirty="0" smtClean="0"/>
            </a:p>
          </p:txBody>
        </p:sp>
        <p:sp>
          <p:nvSpPr>
            <p:cNvPr id="58" name="Rectangle 57"/>
            <p:cNvSpPr/>
            <p:nvPr/>
          </p:nvSpPr>
          <p:spPr>
            <a:xfrm>
              <a:off x="2171312" y="2304332"/>
              <a:ext cx="45719"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3" name="TextBox 72"/>
            <p:cNvSpPr txBox="1"/>
            <p:nvPr/>
          </p:nvSpPr>
          <p:spPr>
            <a:xfrm>
              <a:off x="1846474" y="1875130"/>
              <a:ext cx="706165" cy="430887"/>
            </a:xfrm>
            <a:prstGeom prst="rect">
              <a:avLst/>
            </a:prstGeom>
            <a:noFill/>
            <a:ln w="15875">
              <a:noFill/>
            </a:ln>
          </p:spPr>
          <p:txBody>
            <a:bodyPr wrap="square" rtlCol="0">
              <a:spAutoFit/>
            </a:bodyPr>
            <a:lstStyle/>
            <a:p>
              <a:pPr algn="ctr"/>
              <a:r>
                <a:rPr lang="en-US" sz="1100" dirty="0" smtClean="0"/>
                <a:t>toroid P.P.</a:t>
              </a:r>
            </a:p>
          </p:txBody>
        </p:sp>
        <p:cxnSp>
          <p:nvCxnSpPr>
            <p:cNvPr id="74" name="Straight Arrow Connector 73"/>
            <p:cNvCxnSpPr/>
            <p:nvPr/>
          </p:nvCxnSpPr>
          <p:spPr>
            <a:xfrm>
              <a:off x="2212180" y="2517648"/>
              <a:ext cx="176368" cy="196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flipV="1">
              <a:off x="2210112" y="2657715"/>
              <a:ext cx="161864" cy="574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6" name="Donut 75"/>
            <p:cNvSpPr/>
            <p:nvPr/>
          </p:nvSpPr>
          <p:spPr>
            <a:xfrm>
              <a:off x="2369652" y="3532404"/>
              <a:ext cx="675856" cy="647787"/>
            </a:xfrm>
            <a:prstGeom prst="donut">
              <a:avLst>
                <a:gd name="adj" fmla="val 8100"/>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Cube 76"/>
            <p:cNvSpPr/>
            <p:nvPr/>
          </p:nvSpPr>
          <p:spPr>
            <a:xfrm>
              <a:off x="3951031" y="3744843"/>
              <a:ext cx="1370948" cy="219610"/>
            </a:xfrm>
            <a:prstGeom prst="cube">
              <a:avLst>
                <a:gd name="adj" fmla="val 27570"/>
              </a:avLst>
            </a:prstGeom>
            <a:solidFill>
              <a:schemeClr val="accent6">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2923941" y="3605373"/>
              <a:ext cx="982781" cy="261610"/>
            </a:xfrm>
            <a:prstGeom prst="rect">
              <a:avLst/>
            </a:prstGeom>
            <a:noFill/>
            <a:ln w="15875">
              <a:noFill/>
            </a:ln>
          </p:spPr>
          <p:txBody>
            <a:bodyPr wrap="square" rtlCol="0">
              <a:spAutoFit/>
            </a:bodyPr>
            <a:lstStyle/>
            <a:p>
              <a:pPr algn="ctr"/>
              <a:r>
                <a:rPr lang="en-US" sz="1100" dirty="0" smtClean="0"/>
                <a:t>Mulrad-2</a:t>
              </a:r>
            </a:p>
          </p:txBody>
        </p:sp>
        <p:cxnSp>
          <p:nvCxnSpPr>
            <p:cNvPr id="79" name="Straight Arrow Connector 78"/>
            <p:cNvCxnSpPr>
              <a:stCxn id="84" idx="6"/>
            </p:cNvCxnSpPr>
            <p:nvPr/>
          </p:nvCxnSpPr>
          <p:spPr>
            <a:xfrm flipV="1">
              <a:off x="3045508" y="3856297"/>
              <a:ext cx="2636512"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383544" y="3292165"/>
              <a:ext cx="648072" cy="261610"/>
            </a:xfrm>
            <a:prstGeom prst="rect">
              <a:avLst/>
            </a:prstGeom>
            <a:noFill/>
            <a:ln w="15875">
              <a:noFill/>
            </a:ln>
          </p:spPr>
          <p:txBody>
            <a:bodyPr wrap="square" rtlCol="0">
              <a:spAutoFit/>
            </a:bodyPr>
            <a:lstStyle/>
            <a:p>
              <a:pPr algn="ctr"/>
              <a:r>
                <a:rPr lang="en-US" sz="1100" smtClean="0"/>
                <a:t>toroid</a:t>
              </a:r>
              <a:endParaRPr lang="en-US" sz="1100" dirty="0" smtClean="0"/>
            </a:p>
          </p:txBody>
        </p:sp>
        <p:cxnSp>
          <p:nvCxnSpPr>
            <p:cNvPr id="81" name="Straight Arrow Connector 80"/>
            <p:cNvCxnSpPr/>
            <p:nvPr/>
          </p:nvCxnSpPr>
          <p:spPr>
            <a:xfrm>
              <a:off x="1879300" y="3779715"/>
              <a:ext cx="293811" cy="36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1879300" y="3165889"/>
              <a:ext cx="0" cy="613825"/>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flipV="1">
              <a:off x="1874323" y="3913319"/>
              <a:ext cx="281855" cy="222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1452338" y="3687056"/>
              <a:ext cx="465852" cy="261610"/>
            </a:xfrm>
            <a:prstGeom prst="rect">
              <a:avLst/>
            </a:prstGeom>
            <a:noFill/>
            <a:ln w="15875">
              <a:noFill/>
            </a:ln>
          </p:spPr>
          <p:txBody>
            <a:bodyPr wrap="square" rtlCol="0">
              <a:spAutoFit/>
            </a:bodyPr>
            <a:lstStyle/>
            <a:p>
              <a:pPr algn="ctr"/>
              <a:r>
                <a:rPr lang="en-US" sz="1100" smtClean="0"/>
                <a:t>Cal.</a:t>
              </a:r>
              <a:endParaRPr lang="en-US" sz="1100" dirty="0" smtClean="0"/>
            </a:p>
          </p:txBody>
        </p:sp>
        <p:sp>
          <p:nvSpPr>
            <p:cNvPr id="85" name="Rectangle 84"/>
            <p:cNvSpPr/>
            <p:nvPr/>
          </p:nvSpPr>
          <p:spPr>
            <a:xfrm>
              <a:off x="2171312" y="3566988"/>
              <a:ext cx="45719"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9" name="TextBox 88"/>
            <p:cNvSpPr txBox="1"/>
            <p:nvPr/>
          </p:nvSpPr>
          <p:spPr>
            <a:xfrm>
              <a:off x="1846474" y="3137786"/>
              <a:ext cx="706165" cy="430887"/>
            </a:xfrm>
            <a:prstGeom prst="rect">
              <a:avLst/>
            </a:prstGeom>
            <a:noFill/>
            <a:ln w="15875">
              <a:noFill/>
            </a:ln>
          </p:spPr>
          <p:txBody>
            <a:bodyPr wrap="square" rtlCol="0">
              <a:spAutoFit/>
            </a:bodyPr>
            <a:lstStyle/>
            <a:p>
              <a:pPr algn="ctr"/>
              <a:r>
                <a:rPr lang="en-US" sz="1100" dirty="0" smtClean="0"/>
                <a:t>toroid P.P.</a:t>
              </a:r>
            </a:p>
          </p:txBody>
        </p:sp>
        <p:cxnSp>
          <p:nvCxnSpPr>
            <p:cNvPr id="90" name="Straight Arrow Connector 89"/>
            <p:cNvCxnSpPr/>
            <p:nvPr/>
          </p:nvCxnSpPr>
          <p:spPr>
            <a:xfrm>
              <a:off x="2212180" y="3780304"/>
              <a:ext cx="176368" cy="196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flipV="1">
              <a:off x="2210112" y="3920371"/>
              <a:ext cx="161864" cy="574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56987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estimation of the toroid cable length in different sections of the </a:t>
            </a:r>
            <a:r>
              <a:rPr lang="en-US" dirty="0" err="1" smtClean="0"/>
              <a:t>linac</a:t>
            </a:r>
            <a:endParaRPr lang="en-US" dirty="0"/>
          </a:p>
        </p:txBody>
      </p:sp>
      <p:sp>
        <p:nvSpPr>
          <p:cNvPr id="3" name="Content Placeholder 2"/>
          <p:cNvSpPr>
            <a:spLocks noGrp="1"/>
          </p:cNvSpPr>
          <p:nvPr>
            <p:ph idx="1"/>
          </p:nvPr>
        </p:nvSpPr>
        <p:spPr>
          <a:xfrm>
            <a:off x="457200" y="1628800"/>
            <a:ext cx="8229600" cy="1224136"/>
          </a:xfrm>
        </p:spPr>
        <p:txBody>
          <a:bodyPr>
            <a:noAutofit/>
          </a:bodyPr>
          <a:lstStyle/>
          <a:p>
            <a:pPr>
              <a:spcAft>
                <a:spcPts val="1200"/>
              </a:spcAft>
            </a:pPr>
            <a:r>
              <a:rPr lang="en-US" sz="1800" dirty="0" smtClean="0"/>
              <a:t>The ACCT provides an analog BW of 1 MHz only if the toroid cable is shorter than 20 m. Longer cables results in overshoots/oscillations that should be removed through a re-calibration of the ACCT-E at the expense of increasing the settling time.  </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24</a:t>
            </a:fld>
            <a:endParaRPr lang="en-GB" noProof="0" dirty="0"/>
          </a:p>
        </p:txBody>
      </p:sp>
      <p:sp>
        <p:nvSpPr>
          <p:cNvPr id="7" name="Rectangle 6"/>
          <p:cNvSpPr/>
          <p:nvPr/>
        </p:nvSpPr>
        <p:spPr>
          <a:xfrm>
            <a:off x="0" y="5445749"/>
            <a:ext cx="3707904" cy="461665"/>
          </a:xfrm>
          <a:prstGeom prst="rect">
            <a:avLst/>
          </a:prstGeom>
        </p:spPr>
        <p:txBody>
          <a:bodyPr wrap="square">
            <a:spAutoFit/>
          </a:bodyPr>
          <a:lstStyle/>
          <a:p>
            <a:r>
              <a:rPr lang="en-US" sz="1200" dirty="0" smtClean="0">
                <a:solidFill>
                  <a:srgbClr val="0432FF"/>
                </a:solidFill>
                <a:latin typeface="+mj-lt"/>
                <a:ea typeface="ＭＳ 明朝" charset="-128"/>
                <a:cs typeface="Times New Roman" charset="0"/>
              </a:rPr>
              <a:t>Toroid cable can be as long as ~80 m towards the end of the </a:t>
            </a:r>
            <a:r>
              <a:rPr lang="en-US" sz="1200" dirty="0" err="1" smtClean="0">
                <a:solidFill>
                  <a:srgbClr val="0432FF"/>
                </a:solidFill>
                <a:latin typeface="+mj-lt"/>
                <a:ea typeface="ＭＳ 明朝" charset="-128"/>
                <a:cs typeface="Times New Roman" charset="0"/>
              </a:rPr>
              <a:t>linac</a:t>
            </a:r>
            <a:r>
              <a:rPr lang="en-US" sz="1200" dirty="0" smtClean="0">
                <a:solidFill>
                  <a:srgbClr val="0432FF"/>
                </a:solidFill>
                <a:latin typeface="+mj-lt"/>
                <a:ea typeface="ＭＳ 明朝" charset="-128"/>
                <a:cs typeface="Times New Roman" charset="0"/>
              </a:rPr>
              <a:t>.</a:t>
            </a:r>
            <a:endParaRPr lang="en-US" sz="1200" dirty="0">
              <a:solidFill>
                <a:srgbClr val="0432FF"/>
              </a:solidFill>
              <a:latin typeface="+mj-lt"/>
            </a:endParaRP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0" y="3046020"/>
            <a:ext cx="5270500" cy="2350135"/>
          </a:xfrm>
          <a:prstGeom prst="rect">
            <a:avLst/>
          </a:prstGeom>
          <a:noFill/>
          <a:ln w="12700">
            <a:solidFill>
              <a:schemeClr val="tx1"/>
            </a:solidFill>
          </a:ln>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3849340" y="4495165"/>
            <a:ext cx="5270500" cy="2362835"/>
          </a:xfrm>
          <a:prstGeom prst="rect">
            <a:avLst/>
          </a:prstGeom>
          <a:noFill/>
          <a:ln w="12700">
            <a:solidFill>
              <a:schemeClr val="tx1"/>
            </a:solidFill>
          </a:ln>
        </p:spPr>
      </p:pic>
    </p:spTree>
    <p:extLst>
      <p:ext uri="{BB962C8B-B14F-4D97-AF65-F5344CB8AC3E}">
        <p14:creationId xmlns:p14="http://schemas.microsoft.com/office/powerpoint/2010/main" val="19044446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ACCT-E output signal dependency on toroid cable length</a:t>
            </a:r>
            <a:endParaRPr lang="en-US" dirty="0"/>
          </a:p>
        </p:txBody>
      </p:sp>
      <p:sp>
        <p:nvSpPr>
          <p:cNvPr id="3" name="Content Placeholder 2"/>
          <p:cNvSpPr>
            <a:spLocks noGrp="1"/>
          </p:cNvSpPr>
          <p:nvPr>
            <p:ph idx="1"/>
          </p:nvPr>
        </p:nvSpPr>
        <p:spPr>
          <a:xfrm>
            <a:off x="323528" y="1631231"/>
            <a:ext cx="8496944" cy="1224136"/>
          </a:xfrm>
        </p:spPr>
        <p:txBody>
          <a:bodyPr>
            <a:noAutofit/>
          </a:bodyPr>
          <a:lstStyle/>
          <a:p>
            <a:pPr marL="0" indent="0">
              <a:spcAft>
                <a:spcPts val="1200"/>
              </a:spcAft>
              <a:buNone/>
            </a:pPr>
            <a:r>
              <a:rPr lang="en-US" sz="1800" dirty="0" smtClean="0"/>
              <a:t>The ACCT provides an analog BW of 1 MHz only if the toroid cable is shorter than 20 m. Longer cables results in overshoots/oscillations that should be removed through a re-calibration of the ACCT-E at the expense of increasing the settling time. These differences in the settling time should be taken into account in the design of the BCM FW. </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25</a:t>
            </a:fld>
            <a:endParaRPr lang="en-GB" noProof="0"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462183" y="3284984"/>
            <a:ext cx="3468924" cy="2260568"/>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4572000" y="3068960"/>
            <a:ext cx="4464496" cy="3041784"/>
          </a:xfrm>
          <a:prstGeom prst="rect">
            <a:avLst/>
          </a:prstGeom>
        </p:spPr>
      </p:pic>
      <p:sp>
        <p:nvSpPr>
          <p:cNvPr id="7" name="Rectangle 6"/>
          <p:cNvSpPr/>
          <p:nvPr/>
        </p:nvSpPr>
        <p:spPr>
          <a:xfrm>
            <a:off x="0" y="5589240"/>
            <a:ext cx="4572000" cy="461665"/>
          </a:xfrm>
          <a:prstGeom prst="rect">
            <a:avLst/>
          </a:prstGeom>
        </p:spPr>
        <p:txBody>
          <a:bodyPr>
            <a:spAutoFit/>
          </a:bodyPr>
          <a:lstStyle/>
          <a:p>
            <a:r>
              <a:rPr lang="en-US" sz="1200" dirty="0" smtClean="0">
                <a:solidFill>
                  <a:srgbClr val="0432FF"/>
                </a:solidFill>
                <a:latin typeface="+mj-lt"/>
                <a:ea typeface="ＭＳ 明朝" charset="-128"/>
                <a:cs typeface="Times New Roman" charset="0"/>
              </a:rPr>
              <a:t>Top: rising edge </a:t>
            </a:r>
            <a:r>
              <a:rPr lang="en-US" sz="1200" dirty="0">
                <a:solidFill>
                  <a:srgbClr val="0432FF"/>
                </a:solidFill>
                <a:latin typeface="+mj-lt"/>
                <a:ea typeface="ＭＳ 明朝" charset="-128"/>
                <a:cs typeface="Times New Roman" charset="0"/>
              </a:rPr>
              <a:t>of the toroid input </a:t>
            </a:r>
            <a:r>
              <a:rPr lang="en-US" sz="1200" dirty="0" smtClean="0">
                <a:solidFill>
                  <a:srgbClr val="0432FF"/>
                </a:solidFill>
                <a:latin typeface="+mj-lt"/>
                <a:ea typeface="ＭＳ 明朝" charset="-128"/>
                <a:cs typeface="Times New Roman" charset="0"/>
              </a:rPr>
              <a:t>pulse, Bottom: settling time of the ACCT-E </a:t>
            </a:r>
            <a:r>
              <a:rPr lang="en-US" sz="1200" dirty="0">
                <a:solidFill>
                  <a:srgbClr val="0432FF"/>
                </a:solidFill>
                <a:latin typeface="+mj-lt"/>
                <a:ea typeface="ＭＳ 明朝" charset="-128"/>
                <a:cs typeface="Times New Roman" charset="0"/>
              </a:rPr>
              <a:t>output </a:t>
            </a:r>
            <a:r>
              <a:rPr lang="en-US" sz="1200" dirty="0" smtClean="0">
                <a:solidFill>
                  <a:srgbClr val="0432FF"/>
                </a:solidFill>
                <a:latin typeface="+mj-lt"/>
                <a:ea typeface="ＭＳ 明朝" charset="-128"/>
                <a:cs typeface="Times New Roman" charset="0"/>
              </a:rPr>
              <a:t>with </a:t>
            </a:r>
            <a:r>
              <a:rPr lang="en-US" sz="1200" dirty="0">
                <a:solidFill>
                  <a:srgbClr val="0432FF"/>
                </a:solidFill>
                <a:latin typeface="+mj-lt"/>
                <a:ea typeface="ＭＳ 明朝" charset="-128"/>
                <a:cs typeface="Times New Roman" charset="0"/>
              </a:rPr>
              <a:t>a toroid cable length of 4 </a:t>
            </a:r>
            <a:r>
              <a:rPr lang="en-US" sz="1200" smtClean="0">
                <a:solidFill>
                  <a:srgbClr val="0432FF"/>
                </a:solidFill>
                <a:latin typeface="+mj-lt"/>
                <a:ea typeface="ＭＳ 明朝" charset="-128"/>
                <a:cs typeface="Times New Roman" charset="0"/>
              </a:rPr>
              <a:t>m measured at ~700 ns.</a:t>
            </a:r>
            <a:r>
              <a:rPr lang="en-US" sz="1200" smtClean="0">
                <a:solidFill>
                  <a:srgbClr val="0432FF"/>
                </a:solidFill>
                <a:latin typeface="+mj-lt"/>
              </a:rPr>
              <a:t> </a:t>
            </a:r>
            <a:endParaRPr lang="en-US" sz="1200" dirty="0">
              <a:solidFill>
                <a:srgbClr val="0432FF"/>
              </a:solidFill>
              <a:latin typeface="+mj-lt"/>
            </a:endParaRPr>
          </a:p>
        </p:txBody>
      </p:sp>
      <p:sp>
        <p:nvSpPr>
          <p:cNvPr id="8" name="Rectangle 7"/>
          <p:cNvSpPr/>
          <p:nvPr/>
        </p:nvSpPr>
        <p:spPr>
          <a:xfrm>
            <a:off x="4427984" y="6153135"/>
            <a:ext cx="4572000" cy="461665"/>
          </a:xfrm>
          <a:prstGeom prst="rect">
            <a:avLst/>
          </a:prstGeom>
        </p:spPr>
        <p:txBody>
          <a:bodyPr>
            <a:spAutoFit/>
          </a:bodyPr>
          <a:lstStyle/>
          <a:p>
            <a:r>
              <a:rPr lang="en-US" sz="1200" dirty="0" smtClean="0">
                <a:solidFill>
                  <a:srgbClr val="0432FF"/>
                </a:solidFill>
                <a:latin typeface="+mj-lt"/>
              </a:rPr>
              <a:t>ACCT-E </a:t>
            </a:r>
            <a:r>
              <a:rPr lang="en-US" sz="1200" dirty="0">
                <a:solidFill>
                  <a:srgbClr val="0432FF"/>
                </a:solidFill>
                <a:latin typeface="+mj-lt"/>
              </a:rPr>
              <a:t>output signal with a toroid cable of 60 </a:t>
            </a:r>
            <a:r>
              <a:rPr lang="en-US" sz="1200" dirty="0" smtClean="0">
                <a:solidFill>
                  <a:srgbClr val="0432FF"/>
                </a:solidFill>
                <a:latin typeface="+mj-lt"/>
              </a:rPr>
              <a:t>m, Top: without correction, Bottom: settling time increases to ~4 us with correction</a:t>
            </a:r>
            <a:endParaRPr lang="en-US" sz="1200" dirty="0">
              <a:solidFill>
                <a:srgbClr val="0432FF"/>
              </a:solidFill>
              <a:latin typeface="+mj-lt"/>
            </a:endParaRPr>
          </a:p>
        </p:txBody>
      </p:sp>
    </p:spTree>
    <p:extLst>
      <p:ext uri="{BB962C8B-B14F-4D97-AF65-F5344CB8AC3E}">
        <p14:creationId xmlns:p14="http://schemas.microsoft.com/office/powerpoint/2010/main" val="10977412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ACCT tests at the ESS lab.</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26</a:t>
            </a:fld>
            <a:endParaRPr lang="en-GB" noProof="0" dirty="0"/>
          </a:p>
        </p:txBody>
      </p:sp>
      <p:pic>
        <p:nvPicPr>
          <p:cNvPr id="5" name="Picture 4"/>
          <p:cNvPicPr>
            <a:picLocks noChangeAspect="1"/>
          </p:cNvPicPr>
          <p:nvPr/>
        </p:nvPicPr>
        <p:blipFill>
          <a:blip r:embed="rId3"/>
          <a:stretch>
            <a:fillRect/>
          </a:stretch>
        </p:blipFill>
        <p:spPr>
          <a:xfrm>
            <a:off x="3331699" y="1556792"/>
            <a:ext cx="5478120" cy="3634670"/>
          </a:xfrm>
          <a:prstGeom prst="rect">
            <a:avLst/>
          </a:prstGeom>
        </p:spPr>
      </p:pic>
      <p:pic>
        <p:nvPicPr>
          <p:cNvPr id="6" name="Picture 5"/>
          <p:cNvPicPr>
            <a:picLocks noChangeAspect="1"/>
          </p:cNvPicPr>
          <p:nvPr/>
        </p:nvPicPr>
        <p:blipFill>
          <a:blip r:embed="rId4"/>
          <a:stretch>
            <a:fillRect/>
          </a:stretch>
        </p:blipFill>
        <p:spPr>
          <a:xfrm>
            <a:off x="179512" y="1417638"/>
            <a:ext cx="2520280" cy="5443534"/>
          </a:xfrm>
          <a:prstGeom prst="rect">
            <a:avLst/>
          </a:prstGeom>
        </p:spPr>
      </p:pic>
      <p:sp>
        <p:nvSpPr>
          <p:cNvPr id="7" name="TextBox 6"/>
          <p:cNvSpPr txBox="1"/>
          <p:nvPr/>
        </p:nvSpPr>
        <p:spPr>
          <a:xfrm>
            <a:off x="3059832" y="5445224"/>
            <a:ext cx="5832648" cy="923330"/>
          </a:xfrm>
          <a:prstGeom prst="rect">
            <a:avLst/>
          </a:prstGeom>
          <a:noFill/>
        </p:spPr>
        <p:txBody>
          <a:bodyPr wrap="square" rtlCol="0">
            <a:spAutoFit/>
          </a:bodyPr>
          <a:lstStyle/>
          <a:p>
            <a:r>
              <a:rPr lang="en-US" dirty="0" smtClean="0"/>
              <a:t>A demo BCM FW was developed earlier in 2013 by COSYLAB. This FW is being used since May 2017 on the ESS ion-source at INFN-Catania.</a:t>
            </a:r>
            <a:endParaRPr lang="en-US" dirty="0"/>
          </a:p>
        </p:txBody>
      </p:sp>
      <p:sp>
        <p:nvSpPr>
          <p:cNvPr id="11" name="Oval 10"/>
          <p:cNvSpPr/>
          <p:nvPr/>
        </p:nvSpPr>
        <p:spPr>
          <a:xfrm>
            <a:off x="179512" y="2996952"/>
            <a:ext cx="2520280" cy="864096"/>
          </a:xfrm>
          <a:prstGeom prst="ellipse">
            <a:avLst/>
          </a:pr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9475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ACCT installation in Catania – Nov. 2016</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27</a:t>
            </a:fld>
            <a:endParaRPr lang="en-GB" noProof="0"/>
          </a:p>
        </p:txBody>
      </p:sp>
      <p:pic>
        <p:nvPicPr>
          <p:cNvPr id="5" name="Picture 4"/>
          <p:cNvPicPr>
            <a:picLocks noChangeAspect="1"/>
          </p:cNvPicPr>
          <p:nvPr/>
        </p:nvPicPr>
        <p:blipFill>
          <a:blip r:embed="rId3"/>
          <a:stretch>
            <a:fillRect/>
          </a:stretch>
        </p:blipFill>
        <p:spPr>
          <a:xfrm>
            <a:off x="1115616" y="4587363"/>
            <a:ext cx="2736304" cy="2053707"/>
          </a:xfrm>
          <a:prstGeom prst="rect">
            <a:avLst/>
          </a:prstGeom>
        </p:spPr>
      </p:pic>
      <p:pic>
        <p:nvPicPr>
          <p:cNvPr id="6" name="Picture 5"/>
          <p:cNvPicPr>
            <a:picLocks noChangeAspect="1"/>
          </p:cNvPicPr>
          <p:nvPr/>
        </p:nvPicPr>
        <p:blipFill>
          <a:blip r:embed="rId4"/>
          <a:stretch>
            <a:fillRect/>
          </a:stretch>
        </p:blipFill>
        <p:spPr>
          <a:xfrm>
            <a:off x="542323" y="1551267"/>
            <a:ext cx="4093368" cy="2724128"/>
          </a:xfrm>
          <a:prstGeom prst="rect">
            <a:avLst/>
          </a:prstGeom>
        </p:spPr>
      </p:pic>
      <p:pic>
        <p:nvPicPr>
          <p:cNvPr id="7" name="Picture 6"/>
          <p:cNvPicPr>
            <a:picLocks noChangeAspect="1"/>
          </p:cNvPicPr>
          <p:nvPr/>
        </p:nvPicPr>
        <p:blipFill>
          <a:blip r:embed="rId5"/>
          <a:stretch>
            <a:fillRect/>
          </a:stretch>
        </p:blipFill>
        <p:spPr>
          <a:xfrm>
            <a:off x="6300192" y="4602817"/>
            <a:ext cx="1584176" cy="2068825"/>
          </a:xfrm>
          <a:prstGeom prst="rect">
            <a:avLst/>
          </a:prstGeom>
        </p:spPr>
      </p:pic>
      <p:pic>
        <p:nvPicPr>
          <p:cNvPr id="8" name="Picture 7"/>
          <p:cNvPicPr>
            <a:picLocks noChangeAspect="1"/>
          </p:cNvPicPr>
          <p:nvPr/>
        </p:nvPicPr>
        <p:blipFill>
          <a:blip r:embed="rId6"/>
          <a:stretch>
            <a:fillRect/>
          </a:stretch>
        </p:blipFill>
        <p:spPr>
          <a:xfrm>
            <a:off x="6838428" y="1556792"/>
            <a:ext cx="2161398" cy="2906871"/>
          </a:xfrm>
          <a:prstGeom prst="rect">
            <a:avLst/>
          </a:prstGeom>
        </p:spPr>
      </p:pic>
      <p:sp>
        <p:nvSpPr>
          <p:cNvPr id="9" name="TextBox 8"/>
          <p:cNvSpPr txBox="1"/>
          <p:nvPr/>
        </p:nvSpPr>
        <p:spPr>
          <a:xfrm>
            <a:off x="4862803" y="3135443"/>
            <a:ext cx="1728192" cy="307777"/>
          </a:xfrm>
          <a:prstGeom prst="rect">
            <a:avLst/>
          </a:prstGeom>
          <a:noFill/>
        </p:spPr>
        <p:txBody>
          <a:bodyPr wrap="square" rtlCol="0">
            <a:spAutoFit/>
          </a:bodyPr>
          <a:lstStyle/>
          <a:p>
            <a:r>
              <a:rPr lang="en-US" sz="1400" smtClean="0">
                <a:solidFill>
                  <a:srgbClr val="0094CA"/>
                </a:solidFill>
              </a:rPr>
              <a:t>ACCT (HVPS output)</a:t>
            </a:r>
            <a:endParaRPr lang="en-US" sz="1400" dirty="0">
              <a:solidFill>
                <a:srgbClr val="0094CA"/>
              </a:solidFill>
            </a:endParaRPr>
          </a:p>
        </p:txBody>
      </p:sp>
      <p:sp>
        <p:nvSpPr>
          <p:cNvPr id="10" name="TextBox 9"/>
          <p:cNvSpPr txBox="1"/>
          <p:nvPr/>
        </p:nvSpPr>
        <p:spPr>
          <a:xfrm>
            <a:off x="4124756" y="6226660"/>
            <a:ext cx="1347063" cy="307777"/>
          </a:xfrm>
          <a:prstGeom prst="rect">
            <a:avLst/>
          </a:prstGeom>
          <a:noFill/>
        </p:spPr>
        <p:txBody>
          <a:bodyPr wrap="square" rtlCol="0">
            <a:spAutoFit/>
          </a:bodyPr>
          <a:lstStyle/>
          <a:p>
            <a:r>
              <a:rPr lang="en-US" sz="1400" dirty="0" smtClean="0">
                <a:solidFill>
                  <a:srgbClr val="0094CA"/>
                </a:solidFill>
              </a:rPr>
              <a:t>ACCT toroid</a:t>
            </a:r>
            <a:endParaRPr lang="en-US" sz="1400" dirty="0">
              <a:solidFill>
                <a:srgbClr val="0094CA"/>
              </a:solidFill>
            </a:endParaRPr>
          </a:p>
        </p:txBody>
      </p:sp>
      <p:sp>
        <p:nvSpPr>
          <p:cNvPr id="11" name="TextBox 10"/>
          <p:cNvSpPr txBox="1"/>
          <p:nvPr/>
        </p:nvSpPr>
        <p:spPr>
          <a:xfrm>
            <a:off x="4862803" y="2661696"/>
            <a:ext cx="1584176" cy="307777"/>
          </a:xfrm>
          <a:prstGeom prst="rect">
            <a:avLst/>
          </a:prstGeom>
          <a:noFill/>
        </p:spPr>
        <p:txBody>
          <a:bodyPr wrap="square" rtlCol="0">
            <a:spAutoFit/>
          </a:bodyPr>
          <a:lstStyle/>
          <a:p>
            <a:r>
              <a:rPr lang="en-US" sz="1400" dirty="0" smtClean="0">
                <a:solidFill>
                  <a:srgbClr val="0094CA"/>
                </a:solidFill>
              </a:rPr>
              <a:t>FC (ion source exit)</a:t>
            </a:r>
            <a:endParaRPr lang="en-US" sz="1400" dirty="0">
              <a:solidFill>
                <a:srgbClr val="0094CA"/>
              </a:solidFill>
            </a:endParaRPr>
          </a:p>
        </p:txBody>
      </p:sp>
      <p:cxnSp>
        <p:nvCxnSpPr>
          <p:cNvPr id="13" name="Straight Arrow Connector 12"/>
          <p:cNvCxnSpPr>
            <a:stCxn id="11" idx="1"/>
          </p:cNvCxnSpPr>
          <p:nvPr/>
        </p:nvCxnSpPr>
        <p:spPr>
          <a:xfrm flipH="1" flipV="1">
            <a:off x="3062603" y="2415364"/>
            <a:ext cx="1800200" cy="400221"/>
          </a:xfrm>
          <a:prstGeom prst="straightConnector1">
            <a:avLst/>
          </a:prstGeom>
          <a:ln w="19050">
            <a:solidFill>
              <a:schemeClr val="tx2">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9" idx="1"/>
          </p:cNvCxnSpPr>
          <p:nvPr/>
        </p:nvCxnSpPr>
        <p:spPr>
          <a:xfrm flipH="1" flipV="1">
            <a:off x="3062603" y="3127553"/>
            <a:ext cx="1800200" cy="161779"/>
          </a:xfrm>
          <a:prstGeom prst="straightConnector1">
            <a:avLst/>
          </a:prstGeom>
          <a:ln w="19050">
            <a:solidFill>
              <a:schemeClr val="tx2">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1"/>
          </p:cNvCxnSpPr>
          <p:nvPr/>
        </p:nvCxnSpPr>
        <p:spPr>
          <a:xfrm flipH="1" flipV="1">
            <a:off x="2853883" y="5794612"/>
            <a:ext cx="1270873" cy="585937"/>
          </a:xfrm>
          <a:prstGeom prst="straightConnector1">
            <a:avLst/>
          </a:prstGeom>
          <a:ln w="19050">
            <a:solidFill>
              <a:schemeClr val="tx2">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6" idx="1"/>
          </p:cNvCxnSpPr>
          <p:nvPr/>
        </p:nvCxnSpPr>
        <p:spPr>
          <a:xfrm flipH="1">
            <a:off x="2443723" y="4751983"/>
            <a:ext cx="1703193" cy="82136"/>
          </a:xfrm>
          <a:prstGeom prst="straightConnector1">
            <a:avLst/>
          </a:prstGeom>
          <a:ln w="19050">
            <a:solidFill>
              <a:schemeClr val="tx2">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146916" y="4490373"/>
            <a:ext cx="1347063" cy="523220"/>
          </a:xfrm>
          <a:prstGeom prst="rect">
            <a:avLst/>
          </a:prstGeom>
          <a:noFill/>
        </p:spPr>
        <p:txBody>
          <a:bodyPr wrap="square" rtlCol="0">
            <a:spAutoFit/>
          </a:bodyPr>
          <a:lstStyle/>
          <a:p>
            <a:r>
              <a:rPr lang="en-US" sz="1400" dirty="0" smtClean="0">
                <a:solidFill>
                  <a:srgbClr val="0094CA"/>
                </a:solidFill>
              </a:rPr>
              <a:t>HVPS cable to the platform</a:t>
            </a:r>
            <a:endParaRPr lang="en-US" sz="1400" dirty="0">
              <a:solidFill>
                <a:srgbClr val="0094CA"/>
              </a:solidFill>
            </a:endParaRPr>
          </a:p>
        </p:txBody>
      </p:sp>
    </p:spTree>
    <p:extLst>
      <p:ext uri="{BB962C8B-B14F-4D97-AF65-F5344CB8AC3E}">
        <p14:creationId xmlns:p14="http://schemas.microsoft.com/office/powerpoint/2010/main" val="14773469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ACCT installation in Catania – May 2017</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28</a:t>
            </a:fld>
            <a:endParaRPr lang="en-GB" noProof="0"/>
          </a:p>
        </p:txBody>
      </p:sp>
      <p:sp>
        <p:nvSpPr>
          <p:cNvPr id="9" name="TextBox 8"/>
          <p:cNvSpPr txBox="1"/>
          <p:nvPr/>
        </p:nvSpPr>
        <p:spPr>
          <a:xfrm>
            <a:off x="89814" y="2915652"/>
            <a:ext cx="1202219" cy="738664"/>
          </a:xfrm>
          <a:prstGeom prst="rect">
            <a:avLst/>
          </a:prstGeom>
          <a:noFill/>
        </p:spPr>
        <p:txBody>
          <a:bodyPr wrap="square" rtlCol="0">
            <a:spAutoFit/>
          </a:bodyPr>
          <a:lstStyle/>
          <a:p>
            <a:r>
              <a:rPr lang="en-US" sz="1400" dirty="0" smtClean="0">
                <a:solidFill>
                  <a:srgbClr val="0094CA"/>
                </a:solidFill>
              </a:rPr>
              <a:t>BCM readout electronics (</a:t>
            </a:r>
            <a:r>
              <a:rPr lang="en-US" sz="1400" dirty="0" err="1" smtClean="0">
                <a:solidFill>
                  <a:srgbClr val="0094CA"/>
                </a:solidFill>
              </a:rPr>
              <a:t>uTCA</a:t>
            </a:r>
            <a:r>
              <a:rPr lang="en-US" sz="1400" dirty="0" smtClean="0">
                <a:solidFill>
                  <a:srgbClr val="0094CA"/>
                </a:solidFill>
              </a:rPr>
              <a:t>)</a:t>
            </a:r>
            <a:endParaRPr lang="en-US" sz="1400" dirty="0">
              <a:solidFill>
                <a:srgbClr val="0094CA"/>
              </a:solidFill>
            </a:endParaRPr>
          </a:p>
        </p:txBody>
      </p:sp>
      <p:sp>
        <p:nvSpPr>
          <p:cNvPr id="11" name="TextBox 10"/>
          <p:cNvSpPr txBox="1"/>
          <p:nvPr/>
        </p:nvSpPr>
        <p:spPr>
          <a:xfrm>
            <a:off x="2555776" y="1538063"/>
            <a:ext cx="1907545" cy="523220"/>
          </a:xfrm>
          <a:prstGeom prst="rect">
            <a:avLst/>
          </a:prstGeom>
          <a:noFill/>
        </p:spPr>
        <p:txBody>
          <a:bodyPr wrap="square" rtlCol="0">
            <a:spAutoFit/>
          </a:bodyPr>
          <a:lstStyle/>
          <a:p>
            <a:r>
              <a:rPr lang="en-US" sz="1400" dirty="0" smtClean="0">
                <a:solidFill>
                  <a:srgbClr val="0094CA"/>
                </a:solidFill>
              </a:rPr>
              <a:t>ACCT-measured pulse of the </a:t>
            </a:r>
            <a:r>
              <a:rPr lang="en-US" sz="1400" smtClean="0">
                <a:solidFill>
                  <a:srgbClr val="0094CA"/>
                </a:solidFill>
              </a:rPr>
              <a:t>ion source HVPS </a:t>
            </a:r>
            <a:endParaRPr lang="en-US" sz="1400" dirty="0">
              <a:solidFill>
                <a:srgbClr val="0094CA"/>
              </a:solidFill>
            </a:endParaRPr>
          </a:p>
        </p:txBody>
      </p:sp>
      <p:pic>
        <p:nvPicPr>
          <p:cNvPr id="3" name="Picture 2"/>
          <p:cNvPicPr>
            <a:picLocks noChangeAspect="1"/>
          </p:cNvPicPr>
          <p:nvPr/>
        </p:nvPicPr>
        <p:blipFill>
          <a:blip r:embed="rId3"/>
          <a:stretch>
            <a:fillRect/>
          </a:stretch>
        </p:blipFill>
        <p:spPr>
          <a:xfrm>
            <a:off x="1371989" y="2407534"/>
            <a:ext cx="2950994" cy="3934658"/>
          </a:xfrm>
          <a:prstGeom prst="rect">
            <a:avLst/>
          </a:prstGeom>
        </p:spPr>
      </p:pic>
      <p:pic>
        <p:nvPicPr>
          <p:cNvPr id="12" name="Picture 11"/>
          <p:cNvPicPr>
            <a:picLocks noChangeAspect="1"/>
          </p:cNvPicPr>
          <p:nvPr/>
        </p:nvPicPr>
        <p:blipFill>
          <a:blip r:embed="rId4"/>
          <a:stretch>
            <a:fillRect/>
          </a:stretch>
        </p:blipFill>
        <p:spPr>
          <a:xfrm>
            <a:off x="5436096" y="4499025"/>
            <a:ext cx="2719850" cy="2039887"/>
          </a:xfrm>
          <a:prstGeom prst="rect">
            <a:avLst/>
          </a:prstGeom>
        </p:spPr>
      </p:pic>
      <p:pic>
        <p:nvPicPr>
          <p:cNvPr id="17" name="Picture 16"/>
          <p:cNvPicPr>
            <a:picLocks noChangeAspect="1"/>
          </p:cNvPicPr>
          <p:nvPr/>
        </p:nvPicPr>
        <p:blipFill>
          <a:blip r:embed="rId5"/>
          <a:stretch>
            <a:fillRect/>
          </a:stretch>
        </p:blipFill>
        <p:spPr>
          <a:xfrm>
            <a:off x="5004048" y="1642159"/>
            <a:ext cx="3466728" cy="2600046"/>
          </a:xfrm>
          <a:prstGeom prst="rect">
            <a:avLst/>
          </a:prstGeom>
        </p:spPr>
      </p:pic>
      <p:cxnSp>
        <p:nvCxnSpPr>
          <p:cNvPr id="16" name="Straight Arrow Connector 15"/>
          <p:cNvCxnSpPr/>
          <p:nvPr/>
        </p:nvCxnSpPr>
        <p:spPr>
          <a:xfrm>
            <a:off x="1083472" y="3284984"/>
            <a:ext cx="1278044" cy="369332"/>
          </a:xfrm>
          <a:prstGeom prst="straightConnector1">
            <a:avLst/>
          </a:prstGeom>
          <a:ln w="19050">
            <a:solidFill>
              <a:schemeClr val="tx2">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355976" y="1844824"/>
            <a:ext cx="2016224" cy="720080"/>
          </a:xfrm>
          <a:prstGeom prst="straightConnector1">
            <a:avLst/>
          </a:prstGeom>
          <a:ln w="19050">
            <a:solidFill>
              <a:schemeClr val="tx2">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32" idx="3"/>
          </p:cNvCxnSpPr>
          <p:nvPr/>
        </p:nvCxnSpPr>
        <p:spPr>
          <a:xfrm flipV="1">
            <a:off x="5264395" y="5949281"/>
            <a:ext cx="1117104" cy="560958"/>
          </a:xfrm>
          <a:prstGeom prst="straightConnector1">
            <a:avLst/>
          </a:prstGeom>
          <a:ln w="19050">
            <a:solidFill>
              <a:schemeClr val="tx2">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572000" y="6356350"/>
            <a:ext cx="692395" cy="307777"/>
          </a:xfrm>
          <a:prstGeom prst="rect">
            <a:avLst/>
          </a:prstGeom>
          <a:noFill/>
        </p:spPr>
        <p:txBody>
          <a:bodyPr wrap="square" rtlCol="0">
            <a:spAutoFit/>
          </a:bodyPr>
          <a:lstStyle/>
          <a:p>
            <a:r>
              <a:rPr lang="en-US" sz="1400" smtClean="0">
                <a:solidFill>
                  <a:srgbClr val="0094CA"/>
                </a:solidFill>
              </a:rPr>
              <a:t>FE </a:t>
            </a:r>
            <a:r>
              <a:rPr lang="en-US" sz="1400" dirty="0" smtClean="0">
                <a:solidFill>
                  <a:srgbClr val="0094CA"/>
                </a:solidFill>
              </a:rPr>
              <a:t>box</a:t>
            </a:r>
            <a:endParaRPr lang="en-US" sz="1400" dirty="0">
              <a:solidFill>
                <a:srgbClr val="0094CA"/>
              </a:solidFill>
            </a:endParaRPr>
          </a:p>
        </p:txBody>
      </p:sp>
    </p:spTree>
    <p:extLst>
      <p:ext uri="{BB962C8B-B14F-4D97-AF65-F5344CB8AC3E}">
        <p14:creationId xmlns:p14="http://schemas.microsoft.com/office/powerpoint/2010/main" val="7498299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600200"/>
            <a:ext cx="8363272" cy="4525963"/>
          </a:xfrm>
        </p:spPr>
        <p:txBody>
          <a:bodyPr>
            <a:normAutofit lnSpcReduction="10000"/>
          </a:bodyPr>
          <a:lstStyle/>
          <a:p>
            <a:pPr>
              <a:spcBef>
                <a:spcPts val="1200"/>
              </a:spcBef>
            </a:pPr>
            <a:r>
              <a:rPr lang="en-US" sz="1800" dirty="0" smtClean="0"/>
              <a:t>A ‘demo’ ACCT system based on the </a:t>
            </a:r>
            <a:r>
              <a:rPr lang="en-US" sz="1800" dirty="0" err="1" smtClean="0"/>
              <a:t>Bergoz</a:t>
            </a:r>
            <a:r>
              <a:rPr lang="en-US" sz="1800" dirty="0" smtClean="0"/>
              <a:t> toroid, </a:t>
            </a:r>
            <a:r>
              <a:rPr lang="en-US" sz="1800" dirty="0" err="1" smtClean="0"/>
              <a:t>uTCA</a:t>
            </a:r>
            <a:r>
              <a:rPr lang="en-US" sz="1800" dirty="0" smtClean="0"/>
              <a:t> electronics and customized FW </a:t>
            </a:r>
            <a:r>
              <a:rPr lang="en-US" sz="1800" dirty="0" smtClean="0"/>
              <a:t>was </a:t>
            </a:r>
            <a:r>
              <a:rPr lang="en-US" sz="1800" dirty="0" smtClean="0"/>
              <a:t>developed earlier in 2013, and successfully tested under laboratory conditions and more recently on the ESS ion-source at INFN-Catania.</a:t>
            </a:r>
          </a:p>
          <a:p>
            <a:pPr>
              <a:spcBef>
                <a:spcPts val="1200"/>
              </a:spcBef>
            </a:pPr>
            <a:r>
              <a:rPr lang="en-US" sz="1800" dirty="0" smtClean="0"/>
              <a:t>The BCM system has been improved over the course of the past four years. The improvement includes: up to 10 ACCTs per RTM/AMC, added monitoring and machine protection functionality, custom-designed interface unit including Ethernet and calibrator modules as well as improved timing, software and OPI. </a:t>
            </a:r>
          </a:p>
          <a:p>
            <a:pPr>
              <a:spcBef>
                <a:spcPts val="1200"/>
              </a:spcBef>
            </a:pPr>
            <a:r>
              <a:rPr lang="en-US" sz="1800" dirty="0" smtClean="0"/>
              <a:t>A BCM FW that can be used in the warm has already been developed through collaborations with DESY and COSYLAB, and successfully tested under laboratory conditions. We only saw an issue with the external clock that we plan to fix in a future version. </a:t>
            </a:r>
          </a:p>
          <a:p>
            <a:pPr>
              <a:spcBef>
                <a:spcPts val="1200"/>
              </a:spcBef>
            </a:pPr>
            <a:r>
              <a:rPr lang="en-US" sz="1800" dirty="0" smtClean="0"/>
              <a:t>Preliminary discussions have already started with some external partners for the possible design modifications and series-production of the ACCT Interface Units. </a:t>
            </a:r>
          </a:p>
          <a:p>
            <a:pPr>
              <a:spcBef>
                <a:spcPts val="1200"/>
              </a:spcBef>
            </a:pPr>
            <a:r>
              <a:rPr lang="en-US" sz="1800" dirty="0" smtClean="0"/>
              <a:t>External cables to the BCM rack have been chosen with the aim of satisfying ESS regulations and maximizing synergy with the BPM and LLRF systems.    </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29</a:t>
            </a:fld>
            <a:endParaRPr lang="en-GB" noProof="0"/>
          </a:p>
        </p:txBody>
      </p:sp>
    </p:spTree>
    <p:extLst>
      <p:ext uri="{BB962C8B-B14F-4D97-AF65-F5344CB8AC3E}">
        <p14:creationId xmlns:p14="http://schemas.microsoft.com/office/powerpoint/2010/main" val="1078813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BCM sensor summary</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06316564"/>
              </p:ext>
            </p:extLst>
          </p:nvPr>
        </p:nvGraphicFramePr>
        <p:xfrm>
          <a:off x="395536" y="1484784"/>
          <a:ext cx="8363272" cy="5330408"/>
        </p:xfrm>
        <a:graphic>
          <a:graphicData uri="http://schemas.openxmlformats.org/drawingml/2006/table">
            <a:tbl>
              <a:tblPr firstRow="1" bandRow="1">
                <a:tableStyleId>{5C22544A-7EE6-4342-B048-85BDC9FD1C3A}</a:tableStyleId>
              </a:tblPr>
              <a:tblGrid>
                <a:gridCol w="744695"/>
                <a:gridCol w="2088232"/>
                <a:gridCol w="1728192"/>
                <a:gridCol w="1055505"/>
                <a:gridCol w="2746648"/>
              </a:tblGrid>
              <a:tr h="370840">
                <a:tc>
                  <a:txBody>
                    <a:bodyPr/>
                    <a:lstStyle/>
                    <a:p>
                      <a:r>
                        <a:rPr lang="en-US" sz="1400" dirty="0" smtClean="0"/>
                        <a:t>Section</a:t>
                      </a:r>
                      <a:endParaRPr lang="en-US" sz="1400" dirty="0"/>
                    </a:p>
                  </a:txBody>
                  <a:tcPr/>
                </a:tc>
                <a:tc>
                  <a:txBody>
                    <a:bodyPr/>
                    <a:lstStyle/>
                    <a:p>
                      <a:r>
                        <a:rPr lang="en-US" sz="1400" dirty="0" smtClean="0"/>
                        <a:t>No. of sensors</a:t>
                      </a:r>
                      <a:endParaRPr lang="en-US" sz="1400" dirty="0"/>
                    </a:p>
                  </a:txBody>
                  <a:tcPr/>
                </a:tc>
                <a:tc>
                  <a:txBody>
                    <a:bodyPr/>
                    <a:lstStyle/>
                    <a:p>
                      <a:r>
                        <a:rPr lang="en-US" sz="1400" dirty="0" smtClean="0"/>
                        <a:t>type</a:t>
                      </a:r>
                      <a:endParaRPr lang="en-US" sz="1400" dirty="0"/>
                    </a:p>
                  </a:txBody>
                  <a:tcPr/>
                </a:tc>
                <a:tc>
                  <a:txBody>
                    <a:bodyPr/>
                    <a:lstStyle/>
                    <a:p>
                      <a:r>
                        <a:rPr lang="en-US" sz="1400" dirty="0" smtClean="0"/>
                        <a:t>Source</a:t>
                      </a:r>
                      <a:endParaRPr lang="en-US" sz="1400" dirty="0"/>
                    </a:p>
                  </a:txBody>
                  <a:tcPr/>
                </a:tc>
                <a:tc>
                  <a:txBody>
                    <a:bodyPr/>
                    <a:lstStyle/>
                    <a:p>
                      <a:r>
                        <a:rPr lang="en-US" sz="1400" dirty="0" smtClean="0"/>
                        <a:t>Status</a:t>
                      </a:r>
                      <a:endParaRPr lang="en-US" sz="1400" dirty="0"/>
                    </a:p>
                  </a:txBody>
                  <a:tcPr/>
                </a:tc>
              </a:tr>
              <a:tr h="370840">
                <a:tc>
                  <a:txBody>
                    <a:bodyPr/>
                    <a:lstStyle/>
                    <a:p>
                      <a:r>
                        <a:rPr lang="en-US" sz="1400" dirty="0" smtClean="0"/>
                        <a:t>LEBT</a:t>
                      </a:r>
                      <a:endParaRPr lang="en-US" sz="1400" dirty="0"/>
                    </a:p>
                  </a:txBody>
                  <a:tcPr/>
                </a:tc>
                <a:tc>
                  <a:txBody>
                    <a:bodyPr/>
                    <a:lstStyle/>
                    <a:p>
                      <a:r>
                        <a:rPr lang="en-US" sz="1400" dirty="0" smtClean="0"/>
                        <a:t>1 ACCT</a:t>
                      </a:r>
                      <a:endParaRPr lang="en-US" sz="1400" dirty="0"/>
                    </a:p>
                  </a:txBody>
                  <a:tcPr/>
                </a:tc>
                <a:tc>
                  <a:txBody>
                    <a:bodyPr/>
                    <a:lstStyle/>
                    <a:p>
                      <a:r>
                        <a:rPr lang="en-US" sz="1400" dirty="0" smtClean="0"/>
                        <a:t>Bare toroid</a:t>
                      </a:r>
                      <a:endParaRPr lang="en-US" sz="1400" dirty="0"/>
                    </a:p>
                  </a:txBody>
                  <a:tcPr/>
                </a:tc>
                <a:tc>
                  <a:txBody>
                    <a:bodyPr/>
                    <a:lstStyle/>
                    <a:p>
                      <a:r>
                        <a:rPr lang="en-US" sz="1400" dirty="0" smtClean="0"/>
                        <a:t>ESS</a:t>
                      </a:r>
                      <a:endParaRPr lang="en-US" sz="1400" dirty="0"/>
                    </a:p>
                  </a:txBody>
                  <a:tcPr/>
                </a:tc>
                <a:tc>
                  <a:txBody>
                    <a:bodyPr/>
                    <a:lstStyle/>
                    <a:p>
                      <a:r>
                        <a:rPr lang="en-US" sz="1400" dirty="0" smtClean="0"/>
                        <a:t>Procured, installed at INFN- Catania</a:t>
                      </a:r>
                      <a:endParaRPr lang="en-US" sz="1400" dirty="0"/>
                    </a:p>
                  </a:txBody>
                  <a:tcPr/>
                </a:tc>
              </a:tr>
              <a:tr h="370840">
                <a:tc>
                  <a:txBody>
                    <a:bodyPr/>
                    <a:lstStyle/>
                    <a:p>
                      <a:r>
                        <a:rPr lang="en-US" sz="1400" dirty="0" smtClean="0"/>
                        <a:t>RFQ</a:t>
                      </a:r>
                      <a:endParaRPr lang="en-US" sz="1400" dirty="0"/>
                    </a:p>
                  </a:txBody>
                  <a:tcPr/>
                </a:tc>
                <a:tc>
                  <a:txBody>
                    <a:bodyPr/>
                    <a:lstStyle/>
                    <a:p>
                      <a:r>
                        <a:rPr lang="en-US" sz="1400" dirty="0" smtClean="0"/>
                        <a:t>1 ACCT</a:t>
                      </a:r>
                      <a:endParaRPr lang="en-US" sz="1400" dirty="0"/>
                    </a:p>
                  </a:txBody>
                  <a:tcPr/>
                </a:tc>
                <a:tc>
                  <a:txBody>
                    <a:bodyPr/>
                    <a:lstStyle/>
                    <a:p>
                      <a:r>
                        <a:rPr lang="en-US" sz="1400" dirty="0" smtClean="0"/>
                        <a:t>Bare toroid</a:t>
                      </a:r>
                      <a:endParaRPr lang="en-US" sz="1400" dirty="0"/>
                    </a:p>
                  </a:txBody>
                  <a:tcPr/>
                </a:tc>
                <a:tc>
                  <a:txBody>
                    <a:bodyPr/>
                    <a:lstStyle/>
                    <a:p>
                      <a:r>
                        <a:rPr lang="en-US" sz="1400" dirty="0" smtClean="0"/>
                        <a:t>ESS</a:t>
                      </a:r>
                      <a:endParaRPr lang="en-US" sz="1400" dirty="0"/>
                    </a:p>
                  </a:txBody>
                  <a:tcPr/>
                </a:tc>
                <a:tc>
                  <a:txBody>
                    <a:bodyPr/>
                    <a:lstStyle/>
                    <a:p>
                      <a:r>
                        <a:rPr lang="en-US" sz="1400" dirty="0" smtClean="0"/>
                        <a:t>Awaiting specifications from CEA to start with procurement</a:t>
                      </a:r>
                      <a:endParaRPr lang="en-US" sz="1400" dirty="0"/>
                    </a:p>
                  </a:txBody>
                  <a:tcPr/>
                </a:tc>
              </a:tr>
              <a:tr h="370840">
                <a:tc>
                  <a:txBody>
                    <a:bodyPr/>
                    <a:lstStyle/>
                    <a:p>
                      <a:r>
                        <a:rPr lang="en-US" sz="1400" dirty="0" smtClean="0"/>
                        <a:t>MEBT</a:t>
                      </a:r>
                      <a:endParaRPr lang="en-US" sz="1400" dirty="0"/>
                    </a:p>
                  </a:txBody>
                  <a:tcPr/>
                </a:tc>
                <a:tc>
                  <a:txBody>
                    <a:bodyPr/>
                    <a:lstStyle/>
                    <a:p>
                      <a:r>
                        <a:rPr lang="en-US" sz="1400" dirty="0" smtClean="0"/>
                        <a:t>1 ACCT</a:t>
                      </a:r>
                    </a:p>
                    <a:p>
                      <a:r>
                        <a:rPr lang="en-US" sz="1400" dirty="0" smtClean="0"/>
                        <a:t>1 combined</a:t>
                      </a:r>
                      <a:r>
                        <a:rPr lang="en-US" sz="1400" baseline="0" dirty="0" smtClean="0"/>
                        <a:t> ACCT/FCT</a:t>
                      </a:r>
                    </a:p>
                    <a:p>
                      <a:r>
                        <a:rPr lang="en-US" sz="1400" baseline="0" dirty="0" smtClean="0"/>
                        <a:t>1 current monitoring BPM</a:t>
                      </a:r>
                      <a:endParaRPr lang="en-US" sz="1400" dirty="0"/>
                    </a:p>
                  </a:txBody>
                  <a:tcPr/>
                </a:tc>
                <a:tc>
                  <a:txBody>
                    <a:bodyPr/>
                    <a:lstStyle/>
                    <a:p>
                      <a:r>
                        <a:rPr lang="en-US" sz="1400" dirty="0" smtClean="0"/>
                        <a:t>Bare</a:t>
                      </a:r>
                      <a:r>
                        <a:rPr lang="en-US" sz="1400" baseline="0" dirty="0" smtClean="0"/>
                        <a:t> toroid</a:t>
                      </a:r>
                      <a:endParaRPr lang="en-US" sz="1400" dirty="0" smtClean="0"/>
                    </a:p>
                    <a:p>
                      <a:r>
                        <a:rPr lang="en-US" sz="1400" dirty="0" smtClean="0"/>
                        <a:t>Flanged</a:t>
                      </a:r>
                    </a:p>
                    <a:p>
                      <a:r>
                        <a:rPr lang="en-US" sz="1400" dirty="0" smtClean="0"/>
                        <a:t>Welded</a:t>
                      </a:r>
                    </a:p>
                  </a:txBody>
                  <a:tcPr/>
                </a:tc>
                <a:tc>
                  <a:txBody>
                    <a:bodyPr/>
                    <a:lstStyle/>
                    <a:p>
                      <a:r>
                        <a:rPr lang="en-US" sz="1400" dirty="0" smtClean="0"/>
                        <a:t>ESS-B IK</a:t>
                      </a:r>
                      <a:endParaRPr lang="en-US" sz="1400" dirty="0"/>
                    </a:p>
                  </a:txBody>
                  <a:tcPr/>
                </a:tc>
                <a:tc>
                  <a:txBody>
                    <a:bodyPr/>
                    <a:lstStyle/>
                    <a:p>
                      <a:r>
                        <a:rPr lang="en-US" sz="1400" dirty="0" smtClean="0"/>
                        <a:t>Held PDR in July 2016, ESS-Bilbao starts with the procurement process on June 15</a:t>
                      </a:r>
                      <a:r>
                        <a:rPr lang="en-US" sz="1400" baseline="30000" dirty="0" smtClean="0"/>
                        <a:t>th</a:t>
                      </a:r>
                      <a:r>
                        <a:rPr lang="en-US" sz="1400" dirty="0" smtClean="0"/>
                        <a:t> 2017</a:t>
                      </a:r>
                      <a:endParaRPr lang="en-US" sz="1400" dirty="0"/>
                    </a:p>
                  </a:txBody>
                  <a:tcPr/>
                </a:tc>
              </a:tr>
              <a:tr h="600928">
                <a:tc>
                  <a:txBody>
                    <a:bodyPr/>
                    <a:lstStyle/>
                    <a:p>
                      <a:r>
                        <a:rPr lang="en-US" sz="1400" dirty="0" smtClean="0"/>
                        <a:t>DTL</a:t>
                      </a:r>
                      <a:endParaRPr lang="en-US" sz="1400" dirty="0"/>
                    </a:p>
                  </a:txBody>
                  <a:tcPr/>
                </a:tc>
                <a:tc>
                  <a:txBody>
                    <a:bodyPr/>
                    <a:lstStyle/>
                    <a:p>
                      <a:r>
                        <a:rPr lang="en-US" sz="1400" dirty="0" smtClean="0"/>
                        <a:t>5 ACCTs</a:t>
                      </a:r>
                      <a:endParaRPr lang="en-US" sz="1400" dirty="0"/>
                    </a:p>
                  </a:txBody>
                  <a:tcPr/>
                </a:tc>
                <a:tc>
                  <a:txBody>
                    <a:bodyPr/>
                    <a:lstStyle/>
                    <a:p>
                      <a:r>
                        <a:rPr lang="en-US" sz="1400" dirty="0" smtClean="0"/>
                        <a:t>Toroid in</a:t>
                      </a:r>
                      <a:r>
                        <a:rPr lang="en-US" sz="1400" baseline="0" dirty="0" smtClean="0"/>
                        <a:t> epoxy-resin-filled enclosure</a:t>
                      </a:r>
                      <a:endParaRPr lang="en-US" sz="1400" dirty="0"/>
                    </a:p>
                  </a:txBody>
                  <a:tcPr/>
                </a:tc>
                <a:tc>
                  <a:txBody>
                    <a:bodyPr/>
                    <a:lstStyle/>
                    <a:p>
                      <a:r>
                        <a:rPr lang="en-US" sz="1400" dirty="0" smtClean="0"/>
                        <a:t>INFN-</a:t>
                      </a:r>
                      <a:r>
                        <a:rPr lang="en-US" sz="1400" dirty="0" err="1" smtClean="0"/>
                        <a:t>Legnaro</a:t>
                      </a:r>
                      <a:r>
                        <a:rPr lang="en-US" sz="1400" dirty="0" smtClean="0"/>
                        <a:t> IK</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Requirements</a:t>
                      </a:r>
                      <a:r>
                        <a:rPr lang="en-US" sz="1400" baseline="0" dirty="0" smtClean="0"/>
                        <a:t> communicated with IK partner</a:t>
                      </a:r>
                      <a:endParaRPr lang="en-US" sz="1400" dirty="0" smtClean="0"/>
                    </a:p>
                  </a:txBody>
                  <a:tcPr/>
                </a:tc>
              </a:tr>
              <a:tr h="370840">
                <a:tc>
                  <a:txBody>
                    <a:bodyPr/>
                    <a:lstStyle/>
                    <a:p>
                      <a:r>
                        <a:rPr lang="en-US" sz="1400" dirty="0" smtClean="0"/>
                        <a:t>MB</a:t>
                      </a:r>
                      <a:endParaRPr lang="en-US" sz="1400" dirty="0"/>
                    </a:p>
                  </a:txBody>
                  <a:tcPr/>
                </a:tc>
                <a:tc>
                  <a:txBody>
                    <a:bodyPr/>
                    <a:lstStyle/>
                    <a:p>
                      <a:r>
                        <a:rPr lang="en-US" sz="1400" dirty="0" smtClean="0"/>
                        <a:t>1 ACCT</a:t>
                      </a:r>
                      <a:endParaRPr lang="en-US" sz="1400" dirty="0"/>
                    </a:p>
                  </a:txBody>
                  <a:tcPr/>
                </a:tc>
                <a:tc>
                  <a:txBody>
                    <a:bodyPr/>
                    <a:lstStyle/>
                    <a:p>
                      <a:r>
                        <a:rPr lang="en-US" sz="1400" dirty="0" smtClean="0"/>
                        <a:t>Flanged</a:t>
                      </a:r>
                      <a:endParaRPr lang="en-US" sz="1400" dirty="0"/>
                    </a:p>
                  </a:txBody>
                  <a:tcPr/>
                </a:tc>
                <a:tc>
                  <a:txBody>
                    <a:bodyPr/>
                    <a:lstStyle/>
                    <a:p>
                      <a:r>
                        <a:rPr lang="en-US" sz="1400" dirty="0" smtClean="0"/>
                        <a:t>STFC IK</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Requirements</a:t>
                      </a:r>
                      <a:r>
                        <a:rPr lang="en-US" sz="1400" baseline="0" dirty="0" smtClean="0"/>
                        <a:t> communicated with IK partner</a:t>
                      </a:r>
                      <a:endParaRPr lang="en-US" sz="1400" dirty="0" smtClean="0"/>
                    </a:p>
                  </a:txBody>
                  <a:tcPr/>
                </a:tc>
              </a:tr>
              <a:tr h="370840">
                <a:tc>
                  <a:txBody>
                    <a:bodyPr/>
                    <a:lstStyle/>
                    <a:p>
                      <a:r>
                        <a:rPr lang="en-US" sz="1400" dirty="0" smtClean="0"/>
                        <a:t>HB</a:t>
                      </a:r>
                      <a:endParaRPr lang="en-US" sz="1400" dirty="0"/>
                    </a:p>
                  </a:txBody>
                  <a:tcPr/>
                </a:tc>
                <a:tc>
                  <a:txBody>
                    <a:bodyPr/>
                    <a:lstStyle/>
                    <a:p>
                      <a:r>
                        <a:rPr lang="en-US" sz="1400" dirty="0" smtClean="0"/>
                        <a:t>1 ACCT</a:t>
                      </a:r>
                      <a:endParaRPr lang="en-US" sz="1400" dirty="0"/>
                    </a:p>
                  </a:txBody>
                  <a:tcPr/>
                </a:tc>
                <a:tc>
                  <a:txBody>
                    <a:bodyPr/>
                    <a:lstStyle/>
                    <a:p>
                      <a:r>
                        <a:rPr lang="en-US" sz="1400" dirty="0" smtClean="0"/>
                        <a:t>Flanged</a:t>
                      </a:r>
                      <a:endParaRPr lang="en-US" sz="1400" dirty="0"/>
                    </a:p>
                  </a:txBody>
                  <a:tcPr/>
                </a:tc>
                <a:tc>
                  <a:txBody>
                    <a:bodyPr/>
                    <a:lstStyle/>
                    <a:p>
                      <a:r>
                        <a:rPr lang="en-US" sz="1400" dirty="0" smtClean="0"/>
                        <a:t>STFC IK</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Requirements</a:t>
                      </a:r>
                      <a:r>
                        <a:rPr lang="en-US" sz="1400" baseline="0" dirty="0" smtClean="0"/>
                        <a:t> communicated with IK partner</a:t>
                      </a:r>
                      <a:endParaRPr lang="en-US" sz="1400" dirty="0" smtClean="0"/>
                    </a:p>
                  </a:txBody>
                  <a:tcPr/>
                </a:tc>
              </a:tr>
              <a:tr h="370840">
                <a:tc>
                  <a:txBody>
                    <a:bodyPr/>
                    <a:lstStyle/>
                    <a:p>
                      <a:r>
                        <a:rPr lang="en-US" sz="1400" dirty="0" smtClean="0"/>
                        <a:t>HEBT</a:t>
                      </a:r>
                      <a:endParaRPr lang="en-US" sz="1400" dirty="0"/>
                    </a:p>
                  </a:txBody>
                  <a:tcPr/>
                </a:tc>
                <a:tc>
                  <a:txBody>
                    <a:bodyPr/>
                    <a:lstStyle/>
                    <a:p>
                      <a:r>
                        <a:rPr lang="en-US" sz="1400" dirty="0" smtClean="0"/>
                        <a:t>2 ACCTs</a:t>
                      </a:r>
                      <a:endParaRPr lang="en-US" sz="1400" dirty="0"/>
                    </a:p>
                  </a:txBody>
                  <a:tcPr/>
                </a:tc>
                <a:tc>
                  <a:txBody>
                    <a:bodyPr/>
                    <a:lstStyle/>
                    <a:p>
                      <a:r>
                        <a:rPr lang="en-US" sz="1400" dirty="0" smtClean="0"/>
                        <a:t>Flanged</a:t>
                      </a:r>
                      <a:endParaRPr lang="en-US" sz="1400" dirty="0"/>
                    </a:p>
                  </a:txBody>
                  <a:tcPr/>
                </a:tc>
                <a:tc>
                  <a:txBody>
                    <a:bodyPr/>
                    <a:lstStyle/>
                    <a:p>
                      <a:r>
                        <a:rPr lang="en-US" sz="1400" dirty="0" smtClean="0"/>
                        <a:t>STFC IK</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Requirements</a:t>
                      </a:r>
                      <a:r>
                        <a:rPr lang="en-US" sz="1400" baseline="0" dirty="0" smtClean="0"/>
                        <a:t> communicated with IK partner</a:t>
                      </a:r>
                      <a:endParaRPr lang="en-US" sz="1400" dirty="0" smtClean="0"/>
                    </a:p>
                  </a:txBody>
                  <a:tcPr/>
                </a:tc>
              </a:tr>
              <a:tr h="370840">
                <a:tc>
                  <a:txBody>
                    <a:bodyPr/>
                    <a:lstStyle/>
                    <a:p>
                      <a:r>
                        <a:rPr lang="en-US" sz="1400" dirty="0" smtClean="0"/>
                        <a:t>A2T</a:t>
                      </a:r>
                      <a:endParaRPr lang="en-US" sz="1400" dirty="0"/>
                    </a:p>
                  </a:txBody>
                  <a:tcPr/>
                </a:tc>
                <a:tc>
                  <a:txBody>
                    <a:bodyPr/>
                    <a:lstStyle/>
                    <a:p>
                      <a:r>
                        <a:rPr lang="en-US" sz="1400" dirty="0" smtClean="0"/>
                        <a:t>3 </a:t>
                      </a:r>
                      <a:r>
                        <a:rPr lang="en-US" sz="1400" dirty="0" smtClean="0"/>
                        <a:t>ACCTs</a:t>
                      </a:r>
                      <a:endParaRPr lang="en-US" sz="1400" dirty="0"/>
                    </a:p>
                  </a:txBody>
                  <a:tcPr/>
                </a:tc>
                <a:tc>
                  <a:txBody>
                    <a:bodyPr/>
                    <a:lstStyle/>
                    <a:p>
                      <a:r>
                        <a:rPr lang="en-US" sz="1400" dirty="0" smtClean="0"/>
                        <a:t>Flanged</a:t>
                      </a:r>
                      <a:endParaRPr lang="en-US" sz="1400" dirty="0"/>
                    </a:p>
                  </a:txBody>
                  <a:tcPr/>
                </a:tc>
                <a:tc>
                  <a:txBody>
                    <a:bodyPr/>
                    <a:lstStyle/>
                    <a:p>
                      <a:r>
                        <a:rPr lang="en-US" sz="1400" dirty="0" smtClean="0"/>
                        <a:t>STFC IK</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Requirements</a:t>
                      </a:r>
                      <a:r>
                        <a:rPr lang="en-US" sz="1400" baseline="0" dirty="0" smtClean="0"/>
                        <a:t> communicated with IK partner</a:t>
                      </a:r>
                      <a:endParaRPr lang="en-US" sz="1400" dirty="0" smtClean="0"/>
                    </a:p>
                  </a:txBody>
                  <a:tcPr/>
                </a:tc>
              </a:tr>
              <a:tr h="370840">
                <a:tc>
                  <a:txBody>
                    <a:bodyPr/>
                    <a:lstStyle/>
                    <a:p>
                      <a:r>
                        <a:rPr lang="en-US" sz="1400" dirty="0" err="1" smtClean="0"/>
                        <a:t>DmpL</a:t>
                      </a:r>
                      <a:endParaRPr lang="en-US" sz="1400" dirty="0"/>
                    </a:p>
                  </a:txBody>
                  <a:tcPr/>
                </a:tc>
                <a:tc>
                  <a:txBody>
                    <a:bodyPr/>
                    <a:lstStyle/>
                    <a:p>
                      <a:r>
                        <a:rPr lang="en-US" sz="1400" dirty="0" smtClean="0"/>
                        <a:t>2 </a:t>
                      </a:r>
                      <a:r>
                        <a:rPr lang="en-US" sz="1400" dirty="0" smtClean="0"/>
                        <a:t>ACCTs</a:t>
                      </a:r>
                      <a:endParaRPr lang="en-US" sz="1400" dirty="0"/>
                    </a:p>
                  </a:txBody>
                  <a:tcPr/>
                </a:tc>
                <a:tc>
                  <a:txBody>
                    <a:bodyPr/>
                    <a:lstStyle/>
                    <a:p>
                      <a:r>
                        <a:rPr lang="en-US" sz="1400" dirty="0" smtClean="0"/>
                        <a:t>Flanged</a:t>
                      </a:r>
                      <a:endParaRPr lang="en-US" sz="1400" dirty="0"/>
                    </a:p>
                  </a:txBody>
                  <a:tcPr/>
                </a:tc>
                <a:tc>
                  <a:txBody>
                    <a:bodyPr/>
                    <a:lstStyle/>
                    <a:p>
                      <a:r>
                        <a:rPr lang="en-US" sz="1400" dirty="0" smtClean="0"/>
                        <a:t>STFC IK</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Requirements</a:t>
                      </a:r>
                      <a:r>
                        <a:rPr lang="en-US" sz="1400" baseline="0" dirty="0" smtClean="0"/>
                        <a:t> communicated with IK partner</a:t>
                      </a:r>
                      <a:endParaRPr lang="en-US" sz="1400" dirty="0" smtClean="0"/>
                    </a:p>
                  </a:txBody>
                  <a:tcPr/>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en-GB" noProof="0" smtClean="0"/>
              <a:t>3</a:t>
            </a:fld>
            <a:endParaRPr lang="en-GB" noProof="0"/>
          </a:p>
        </p:txBody>
      </p:sp>
    </p:spTree>
    <p:extLst>
      <p:ext uri="{BB962C8B-B14F-4D97-AF65-F5344CB8AC3E}">
        <p14:creationId xmlns:p14="http://schemas.microsoft.com/office/powerpoint/2010/main" val="15176358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BCM electronics summary</a:t>
            </a:r>
            <a:endParaRPr lang="en-GB" dirty="0"/>
          </a:p>
        </p:txBody>
      </p:sp>
      <p:sp>
        <p:nvSpPr>
          <p:cNvPr id="3" name="Content Placeholder 2"/>
          <p:cNvSpPr>
            <a:spLocks noGrp="1"/>
          </p:cNvSpPr>
          <p:nvPr>
            <p:ph idx="1"/>
          </p:nvPr>
        </p:nvSpPr>
        <p:spPr>
          <a:xfrm>
            <a:off x="457200" y="1600201"/>
            <a:ext cx="8229600" cy="2980928"/>
          </a:xfrm>
        </p:spPr>
        <p:txBody>
          <a:bodyPr>
            <a:normAutofit/>
          </a:bodyPr>
          <a:lstStyle/>
          <a:p>
            <a:pPr>
              <a:spcBef>
                <a:spcPts val="1080"/>
              </a:spcBef>
            </a:pPr>
            <a:r>
              <a:rPr lang="en-GB" sz="2000" dirty="0" smtClean="0"/>
              <a:t>ACCT</a:t>
            </a:r>
          </a:p>
          <a:p>
            <a:pPr lvl="1">
              <a:spcBef>
                <a:spcPts val="1080"/>
              </a:spcBef>
            </a:pPr>
            <a:r>
              <a:rPr lang="en-GB" sz="1600" dirty="0" err="1" smtClean="0"/>
              <a:t>Bergoz</a:t>
            </a:r>
            <a:r>
              <a:rPr lang="en-GB" sz="1600" dirty="0" smtClean="0"/>
              <a:t> ACCT-E and its redundant power module: </a:t>
            </a:r>
            <a:r>
              <a:rPr lang="en-GB" sz="1600" dirty="0" smtClean="0"/>
              <a:t>	mostly </a:t>
            </a:r>
            <a:r>
              <a:rPr lang="en-GB" sz="1600" dirty="0" smtClean="0"/>
              <a:t>in-kind</a:t>
            </a:r>
          </a:p>
          <a:p>
            <a:pPr lvl="1">
              <a:spcBef>
                <a:spcPts val="1080"/>
              </a:spcBef>
            </a:pPr>
            <a:r>
              <a:rPr lang="en-GB" sz="1600" dirty="0" smtClean="0"/>
              <a:t>ACCT Interface Unit: </a:t>
            </a:r>
            <a:r>
              <a:rPr lang="en-GB" sz="1600" dirty="0" smtClean="0"/>
              <a:t>				custom-designed</a:t>
            </a:r>
            <a:endParaRPr lang="en-GB" sz="1600" dirty="0" smtClean="0"/>
          </a:p>
          <a:p>
            <a:pPr lvl="1">
              <a:spcBef>
                <a:spcPts val="1080"/>
              </a:spcBef>
            </a:pPr>
            <a:r>
              <a:rPr lang="en-GB" sz="1600" dirty="0" err="1" smtClean="0"/>
              <a:t>uTCA</a:t>
            </a:r>
            <a:r>
              <a:rPr lang="en-GB" sz="1600" dirty="0" smtClean="0"/>
              <a:t> electronics: </a:t>
            </a:r>
            <a:r>
              <a:rPr lang="en-GB" sz="1600" dirty="0" smtClean="0"/>
              <a:t>				commercial</a:t>
            </a:r>
            <a:endParaRPr lang="en-GB" sz="1600" dirty="0" smtClean="0"/>
          </a:p>
          <a:p>
            <a:pPr lvl="1">
              <a:spcBef>
                <a:spcPts val="1080"/>
              </a:spcBef>
            </a:pPr>
            <a:endParaRPr lang="en-GB" sz="1600" dirty="0"/>
          </a:p>
          <a:p>
            <a:pPr>
              <a:spcBef>
                <a:spcPts val="1080"/>
              </a:spcBef>
            </a:pPr>
            <a:r>
              <a:rPr lang="en-GB" sz="2000" dirty="0" smtClean="0"/>
              <a:t>Fast BCMs (i.e. FCT and BPM)</a:t>
            </a:r>
          </a:p>
          <a:p>
            <a:pPr lvl="1">
              <a:spcBef>
                <a:spcPts val="1080"/>
              </a:spcBef>
            </a:pPr>
            <a:r>
              <a:rPr lang="en-GB" sz="1600" dirty="0" smtClean="0"/>
              <a:t>Rack mount oscilloscope (or similar</a:t>
            </a:r>
            <a:r>
              <a:rPr lang="en-GB" sz="1600" dirty="0" smtClean="0"/>
              <a:t>)		commercial</a:t>
            </a:r>
            <a:endParaRPr lang="en-GB" sz="1600" dirty="0" smtClean="0"/>
          </a:p>
          <a:p>
            <a:endParaRPr lang="en-GB" sz="2000" dirty="0" smtClean="0"/>
          </a:p>
        </p:txBody>
      </p:sp>
      <p:sp>
        <p:nvSpPr>
          <p:cNvPr id="4" name="Slide Number Placeholder 3"/>
          <p:cNvSpPr>
            <a:spLocks noGrp="1"/>
          </p:cNvSpPr>
          <p:nvPr>
            <p:ph type="sldNum" sz="quarter" idx="12"/>
          </p:nvPr>
        </p:nvSpPr>
        <p:spPr/>
        <p:txBody>
          <a:bodyPr/>
          <a:lstStyle/>
          <a:p>
            <a:fld id="{551115BC-487E-4422-894C-CB7CD3E79223}" type="slidenum">
              <a:rPr lang="en-GB" smtClean="0"/>
              <a:t>4</a:t>
            </a:fld>
            <a:endParaRPr lang="en-GB"/>
          </a:p>
        </p:txBody>
      </p:sp>
      <p:sp>
        <p:nvSpPr>
          <p:cNvPr id="5" name="Content Placeholder 2"/>
          <p:cNvSpPr txBox="1">
            <a:spLocks/>
          </p:cNvSpPr>
          <p:nvPr/>
        </p:nvSpPr>
        <p:spPr>
          <a:xfrm>
            <a:off x="395536" y="4836976"/>
            <a:ext cx="8229600" cy="16847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2000" dirty="0" smtClean="0"/>
          </a:p>
        </p:txBody>
      </p:sp>
      <p:sp>
        <p:nvSpPr>
          <p:cNvPr id="6" name="Rectangle 5"/>
          <p:cNvSpPr/>
          <p:nvPr/>
        </p:nvSpPr>
        <p:spPr>
          <a:xfrm>
            <a:off x="457200" y="4836976"/>
            <a:ext cx="8229600" cy="1477328"/>
          </a:xfrm>
          <a:prstGeom prst="rect">
            <a:avLst/>
          </a:prstGeom>
        </p:spPr>
        <p:txBody>
          <a:bodyPr wrap="square">
            <a:spAutoFit/>
          </a:bodyPr>
          <a:lstStyle/>
          <a:p>
            <a:r>
              <a:rPr lang="en-US" dirty="0">
                <a:latin typeface="+mj-lt"/>
                <a:ea typeface="ＭＳ 明朝" charset="-128"/>
                <a:cs typeface="Times New Roman" charset="0"/>
              </a:rPr>
              <a:t>As the BLMs cannot be used at low energies, the ESS MPS will mainly rely on the BCMs in the warm </a:t>
            </a:r>
            <a:r>
              <a:rPr lang="en-US" dirty="0" err="1">
                <a:latin typeface="+mj-lt"/>
                <a:ea typeface="ＭＳ 明朝" charset="-128"/>
                <a:cs typeface="Times New Roman" charset="0"/>
              </a:rPr>
              <a:t>linac</a:t>
            </a:r>
            <a:r>
              <a:rPr lang="en-US" dirty="0">
                <a:latin typeface="+mj-lt"/>
                <a:ea typeface="ＭＳ 明朝" charset="-128"/>
                <a:cs typeface="Times New Roman" charset="0"/>
              </a:rPr>
              <a:t>. In order to provide redundancy in these sections, </a:t>
            </a:r>
            <a:r>
              <a:rPr lang="en-US" dirty="0" smtClean="0">
                <a:latin typeface="+mj-lt"/>
                <a:ea typeface="ＭＳ 明朝" charset="-128"/>
                <a:cs typeface="Times New Roman" charset="0"/>
              </a:rPr>
              <a:t>it is planned to process the </a:t>
            </a:r>
            <a:r>
              <a:rPr lang="en-US" dirty="0">
                <a:latin typeface="+mj-lt"/>
                <a:ea typeface="ＭＳ 明朝" charset="-128"/>
                <a:cs typeface="Times New Roman" charset="0"/>
              </a:rPr>
              <a:t>ACCT signal </a:t>
            </a:r>
            <a:r>
              <a:rPr lang="en-US" dirty="0" smtClean="0">
                <a:latin typeface="+mj-lt"/>
                <a:ea typeface="ＭＳ 明朝" charset="-128"/>
                <a:cs typeface="Times New Roman" charset="0"/>
              </a:rPr>
              <a:t>in </a:t>
            </a:r>
            <a:r>
              <a:rPr lang="en-US" dirty="0">
                <a:latin typeface="+mj-lt"/>
                <a:ea typeface="ＭＳ 明朝" charset="-128"/>
                <a:cs typeface="Times New Roman" charset="0"/>
              </a:rPr>
              <a:t>parallel by two sets of readout electronics, whereas in the cold </a:t>
            </a:r>
            <a:r>
              <a:rPr lang="en-US" dirty="0" err="1">
                <a:latin typeface="+mj-lt"/>
                <a:ea typeface="ＭＳ 明朝" charset="-128"/>
                <a:cs typeface="Times New Roman" charset="0"/>
              </a:rPr>
              <a:t>linac</a:t>
            </a:r>
            <a:r>
              <a:rPr lang="en-US" dirty="0">
                <a:latin typeface="+mj-lt"/>
                <a:ea typeface="ＭＳ 明朝" charset="-128"/>
                <a:cs typeface="Times New Roman" charset="0"/>
              </a:rPr>
              <a:t>, the BLMs will serve as the primary system for measuring beam losses and the BCMs will provide some redundancy. </a:t>
            </a:r>
            <a:endParaRPr lang="en-US" dirty="0">
              <a:latin typeface="+mj-lt"/>
            </a:endParaRPr>
          </a:p>
        </p:txBody>
      </p:sp>
    </p:spTree>
    <p:extLst>
      <p:ext uri="{BB962C8B-B14F-4D97-AF65-F5344CB8AC3E}">
        <p14:creationId xmlns:p14="http://schemas.microsoft.com/office/powerpoint/2010/main" val="797261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BCM electronics schematics – case 1</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5</a:t>
            </a:fld>
            <a:endParaRPr lang="en-GB"/>
          </a:p>
        </p:txBody>
      </p:sp>
      <p:pic>
        <p:nvPicPr>
          <p:cNvPr id="6" name="Picture 5"/>
          <p:cNvPicPr>
            <a:picLocks noChangeAspect="1"/>
          </p:cNvPicPr>
          <p:nvPr/>
        </p:nvPicPr>
        <p:blipFill>
          <a:blip r:embed="rId3"/>
          <a:stretch>
            <a:fillRect/>
          </a:stretch>
        </p:blipFill>
        <p:spPr>
          <a:xfrm>
            <a:off x="0" y="1484784"/>
            <a:ext cx="9144000" cy="5385249"/>
          </a:xfrm>
          <a:prstGeom prst="rect">
            <a:avLst/>
          </a:prstGeom>
        </p:spPr>
      </p:pic>
      <p:sp>
        <p:nvSpPr>
          <p:cNvPr id="5" name="Content Placeholder 2"/>
          <p:cNvSpPr txBox="1">
            <a:spLocks/>
          </p:cNvSpPr>
          <p:nvPr/>
        </p:nvSpPr>
        <p:spPr>
          <a:xfrm>
            <a:off x="19720" y="6525344"/>
            <a:ext cx="3168352" cy="392327"/>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smtClean="0">
                <a:solidFill>
                  <a:srgbClr val="0432FF"/>
                </a:solidFill>
              </a:rPr>
              <a:t>The schematics </a:t>
            </a:r>
            <a:r>
              <a:rPr lang="en-US" sz="1400" smtClean="0">
                <a:solidFill>
                  <a:srgbClr val="0432FF"/>
                </a:solidFill>
              </a:rPr>
              <a:t>is subject </a:t>
            </a:r>
            <a:r>
              <a:rPr lang="en-US" sz="1400" dirty="0" smtClean="0">
                <a:solidFill>
                  <a:srgbClr val="0432FF"/>
                </a:solidFill>
              </a:rPr>
              <a:t>to small changes. </a:t>
            </a:r>
          </a:p>
        </p:txBody>
      </p:sp>
    </p:spTree>
    <p:extLst>
      <p:ext uri="{BB962C8B-B14F-4D97-AF65-F5344CB8AC3E}">
        <p14:creationId xmlns:p14="http://schemas.microsoft.com/office/powerpoint/2010/main" val="8957774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BCM electronics schematics – case 2</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6</a:t>
            </a:fld>
            <a:endParaRPr lang="en-GB"/>
          </a:p>
        </p:txBody>
      </p:sp>
      <p:pic>
        <p:nvPicPr>
          <p:cNvPr id="3" name="Picture 2"/>
          <p:cNvPicPr>
            <a:picLocks noChangeAspect="1"/>
          </p:cNvPicPr>
          <p:nvPr/>
        </p:nvPicPr>
        <p:blipFill>
          <a:blip r:embed="rId3"/>
          <a:stretch>
            <a:fillRect/>
          </a:stretch>
        </p:blipFill>
        <p:spPr>
          <a:xfrm>
            <a:off x="0" y="1417638"/>
            <a:ext cx="9144000" cy="5440362"/>
          </a:xfrm>
          <a:prstGeom prst="rect">
            <a:avLst/>
          </a:prstGeom>
        </p:spPr>
      </p:pic>
    </p:spTree>
    <p:extLst>
      <p:ext uri="{BB962C8B-B14F-4D97-AF65-F5344CB8AC3E}">
        <p14:creationId xmlns:p14="http://schemas.microsoft.com/office/powerpoint/2010/main" val="974291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ACCT front-end</a:t>
            </a:r>
            <a:endParaRPr lang="en-GB" dirty="0"/>
          </a:p>
        </p:txBody>
      </p:sp>
      <p:sp>
        <p:nvSpPr>
          <p:cNvPr id="3" name="Content Placeholder 2"/>
          <p:cNvSpPr>
            <a:spLocks noGrp="1"/>
          </p:cNvSpPr>
          <p:nvPr>
            <p:ph idx="1"/>
          </p:nvPr>
        </p:nvSpPr>
        <p:spPr>
          <a:xfrm>
            <a:off x="251520" y="1700808"/>
            <a:ext cx="4042792" cy="4525963"/>
          </a:xfrm>
        </p:spPr>
        <p:txBody>
          <a:bodyPr>
            <a:normAutofit/>
          </a:bodyPr>
          <a:lstStyle/>
          <a:p>
            <a:pPr>
              <a:spcBef>
                <a:spcPts val="1080"/>
              </a:spcBef>
            </a:pPr>
            <a:r>
              <a:rPr lang="en-GB" sz="1800" dirty="0" smtClean="0"/>
              <a:t>The output signal from each ACCT toroid will be fed into its ACCT-E.</a:t>
            </a:r>
          </a:p>
          <a:p>
            <a:pPr>
              <a:spcBef>
                <a:spcPts val="1080"/>
              </a:spcBef>
            </a:pPr>
            <a:r>
              <a:rPr lang="en-GB" sz="1800" dirty="0" smtClean="0"/>
              <a:t>It is planned to supply the ACCT-E by a redundant power source.</a:t>
            </a:r>
          </a:p>
          <a:p>
            <a:pPr>
              <a:spcBef>
                <a:spcPts val="1080"/>
              </a:spcBef>
            </a:pPr>
            <a:r>
              <a:rPr lang="en-GB" sz="1800" dirty="0" smtClean="0"/>
              <a:t>A prototype of the redundant power module has already been developed and successfully tested at ESS</a:t>
            </a:r>
          </a:p>
          <a:p>
            <a:pPr>
              <a:spcBef>
                <a:spcPts val="1080"/>
              </a:spcBef>
            </a:pPr>
            <a:r>
              <a:rPr lang="en-GB" sz="1800" dirty="0" smtClean="0"/>
              <a:t>The ACCT-E and its redundant power module will be installed in a proper enclosure and installed out of tunnel at a minimum cable distance to the toroid.</a:t>
            </a:r>
          </a:p>
          <a:p>
            <a:r>
              <a:rPr lang="en-GB" sz="1800" dirty="0" smtClean="0"/>
              <a:t>The ACCT-E needs to be calibrated based on the sensor cable length.</a:t>
            </a:r>
            <a:endParaRPr lang="en-GB" sz="1800" dirty="0"/>
          </a:p>
        </p:txBody>
      </p:sp>
      <p:sp>
        <p:nvSpPr>
          <p:cNvPr id="4" name="Slide Number Placeholder 3"/>
          <p:cNvSpPr>
            <a:spLocks noGrp="1"/>
          </p:cNvSpPr>
          <p:nvPr>
            <p:ph type="sldNum" sz="quarter" idx="12"/>
          </p:nvPr>
        </p:nvSpPr>
        <p:spPr/>
        <p:txBody>
          <a:bodyPr/>
          <a:lstStyle/>
          <a:p>
            <a:fld id="{551115BC-487E-4422-894C-CB7CD3E79223}" type="slidenum">
              <a:rPr lang="en-GB" smtClean="0"/>
              <a:t>7</a:t>
            </a:fld>
            <a:endParaRPr lang="en-GB"/>
          </a:p>
        </p:txBody>
      </p:sp>
      <p:pic>
        <p:nvPicPr>
          <p:cNvPr id="5" name="Picture 4"/>
          <p:cNvPicPr/>
          <p:nvPr/>
        </p:nvPicPr>
        <p:blipFill>
          <a:blip r:embed="rId3"/>
          <a:stretch>
            <a:fillRect/>
          </a:stretch>
        </p:blipFill>
        <p:spPr>
          <a:xfrm>
            <a:off x="5214937" y="4633014"/>
            <a:ext cx="2676525" cy="123253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703498069"/>
              </p:ext>
            </p:extLst>
          </p:nvPr>
        </p:nvGraphicFramePr>
        <p:xfrm>
          <a:off x="4499992" y="1844824"/>
          <a:ext cx="4392488" cy="2448270"/>
        </p:xfrm>
        <a:graphic>
          <a:graphicData uri="http://schemas.openxmlformats.org/drawingml/2006/table">
            <a:tbl>
              <a:tblPr firstRow="1" firstCol="1" bandRow="1">
                <a:tableStyleId>{5C22544A-7EE6-4342-B048-85BDC9FD1C3A}</a:tableStyleId>
              </a:tblPr>
              <a:tblGrid>
                <a:gridCol w="1440160"/>
                <a:gridCol w="629156"/>
                <a:gridCol w="680716"/>
                <a:gridCol w="1642456"/>
              </a:tblGrid>
              <a:tr h="163218">
                <a:tc>
                  <a:txBody>
                    <a:bodyPr/>
                    <a:lstStyle/>
                    <a:p>
                      <a:pPr>
                        <a:spcAft>
                          <a:spcPts val="0"/>
                        </a:spcAft>
                      </a:pPr>
                      <a:r>
                        <a:rPr lang="en-US" sz="1000" dirty="0">
                          <a:effectLst/>
                        </a:rPr>
                        <a:t>Specification</a:t>
                      </a:r>
                      <a:endParaRPr lang="en-US" sz="1200" dirty="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Value</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Unit</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Comments</a:t>
                      </a:r>
                      <a:endParaRPr lang="en-US" sz="1200">
                        <a:effectLst/>
                        <a:latin typeface="Times New Roman" charset="0"/>
                        <a:ea typeface="ＭＳ 明朝" charset="-128"/>
                        <a:cs typeface="Times New Roman" charset="0"/>
                      </a:endParaRPr>
                    </a:p>
                  </a:txBody>
                  <a:tcPr marL="68580" marR="68580" marT="0" marB="0"/>
                </a:tc>
              </a:tr>
              <a:tr h="163218">
                <a:tc>
                  <a:txBody>
                    <a:bodyPr/>
                    <a:lstStyle/>
                    <a:p>
                      <a:pPr>
                        <a:spcAft>
                          <a:spcPts val="0"/>
                        </a:spcAft>
                      </a:pPr>
                      <a:r>
                        <a:rPr lang="en-US" sz="1000">
                          <a:effectLst/>
                        </a:rPr>
                        <a:t>ACCT-E output full scale</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+/-10</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V</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 </a:t>
                      </a:r>
                      <a:endParaRPr lang="en-US" sz="1200">
                        <a:effectLst/>
                        <a:latin typeface="Times New Roman" charset="0"/>
                        <a:ea typeface="ＭＳ 明朝" charset="-128"/>
                        <a:cs typeface="Times New Roman" charset="0"/>
                      </a:endParaRPr>
                    </a:p>
                  </a:txBody>
                  <a:tcPr marL="68580" marR="68580" marT="0" marB="0"/>
                </a:tc>
              </a:tr>
              <a:tr h="163218">
                <a:tc>
                  <a:txBody>
                    <a:bodyPr/>
                    <a:lstStyle/>
                    <a:p>
                      <a:pPr>
                        <a:spcAft>
                          <a:spcPts val="0"/>
                        </a:spcAft>
                      </a:pPr>
                      <a:r>
                        <a:rPr lang="en-US" sz="1000">
                          <a:effectLst/>
                        </a:rPr>
                        <a:t>Lower cutoff (-3dB)</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3</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Hz</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 </a:t>
                      </a:r>
                      <a:endParaRPr lang="en-US" sz="1200">
                        <a:effectLst/>
                        <a:latin typeface="Times New Roman" charset="0"/>
                        <a:ea typeface="ＭＳ 明朝" charset="-128"/>
                        <a:cs typeface="Times New Roman" charset="0"/>
                      </a:endParaRPr>
                    </a:p>
                  </a:txBody>
                  <a:tcPr marL="68580" marR="68580" marT="0" marB="0"/>
                </a:tc>
              </a:tr>
              <a:tr h="326436">
                <a:tc>
                  <a:txBody>
                    <a:bodyPr/>
                    <a:lstStyle/>
                    <a:p>
                      <a:pPr>
                        <a:spcAft>
                          <a:spcPts val="0"/>
                        </a:spcAft>
                      </a:pPr>
                      <a:r>
                        <a:rPr lang="en-US" sz="1000">
                          <a:effectLst/>
                        </a:rPr>
                        <a:t>Upper cutoff (-3dB)</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1</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MHz</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Only with toroid cable being shorter than 20 m.</a:t>
                      </a:r>
                      <a:endParaRPr lang="en-US" sz="1200">
                        <a:effectLst/>
                        <a:latin typeface="Times New Roman" charset="0"/>
                        <a:ea typeface="ＭＳ 明朝" charset="-128"/>
                        <a:cs typeface="Times New Roman" charset="0"/>
                      </a:endParaRPr>
                    </a:p>
                  </a:txBody>
                  <a:tcPr marL="68580" marR="68580" marT="0" marB="0"/>
                </a:tc>
              </a:tr>
              <a:tr h="326436">
                <a:tc>
                  <a:txBody>
                    <a:bodyPr/>
                    <a:lstStyle/>
                    <a:p>
                      <a:pPr>
                        <a:spcAft>
                          <a:spcPts val="0"/>
                        </a:spcAft>
                      </a:pPr>
                      <a:r>
                        <a:rPr lang="en-US" sz="1000">
                          <a:effectLst/>
                        </a:rPr>
                        <a:t>Rise time</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350</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ns</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Only with toroid cable being shorter than 20 m.</a:t>
                      </a:r>
                      <a:endParaRPr lang="en-US" sz="1200">
                        <a:effectLst/>
                        <a:latin typeface="Times New Roman" charset="0"/>
                        <a:ea typeface="ＭＳ 明朝" charset="-128"/>
                        <a:cs typeface="Times New Roman" charset="0"/>
                      </a:endParaRPr>
                    </a:p>
                  </a:txBody>
                  <a:tcPr marL="68580" marR="68580" marT="0" marB="0"/>
                </a:tc>
              </a:tr>
              <a:tr h="163218">
                <a:tc>
                  <a:txBody>
                    <a:bodyPr/>
                    <a:lstStyle/>
                    <a:p>
                      <a:pPr>
                        <a:spcAft>
                          <a:spcPts val="0"/>
                        </a:spcAft>
                      </a:pPr>
                      <a:r>
                        <a:rPr lang="en-US" sz="1000">
                          <a:effectLst/>
                        </a:rPr>
                        <a:t>Droop</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&lt;2</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%/ms</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 </a:t>
                      </a:r>
                      <a:endParaRPr lang="en-US" sz="1200">
                        <a:effectLst/>
                        <a:latin typeface="Times New Roman" charset="0"/>
                        <a:ea typeface="ＭＳ 明朝" charset="-128"/>
                        <a:cs typeface="Times New Roman" charset="0"/>
                      </a:endParaRPr>
                    </a:p>
                  </a:txBody>
                  <a:tcPr marL="68580" marR="68580" marT="0" marB="0"/>
                </a:tc>
              </a:tr>
              <a:tr h="163218">
                <a:tc>
                  <a:txBody>
                    <a:bodyPr/>
                    <a:lstStyle/>
                    <a:p>
                      <a:pPr>
                        <a:spcAft>
                          <a:spcPts val="0"/>
                        </a:spcAft>
                      </a:pPr>
                      <a:r>
                        <a:rPr lang="en-US" sz="1000">
                          <a:effectLst/>
                        </a:rPr>
                        <a:t>Slew rate</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2</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V/us</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 </a:t>
                      </a:r>
                      <a:endParaRPr lang="en-US" sz="1200">
                        <a:effectLst/>
                        <a:latin typeface="Times New Roman" charset="0"/>
                        <a:ea typeface="ＭＳ 明朝" charset="-128"/>
                        <a:cs typeface="Times New Roman" charset="0"/>
                      </a:endParaRPr>
                    </a:p>
                  </a:txBody>
                  <a:tcPr marL="68580" marR="68580" marT="0" marB="0"/>
                </a:tc>
              </a:tr>
              <a:tr h="326436">
                <a:tc>
                  <a:txBody>
                    <a:bodyPr/>
                    <a:lstStyle/>
                    <a:p>
                      <a:pPr>
                        <a:spcAft>
                          <a:spcPts val="0"/>
                        </a:spcAft>
                      </a:pPr>
                      <a:r>
                        <a:rPr lang="en-US" sz="1000">
                          <a:effectLst/>
                        </a:rPr>
                        <a:t>Output offset</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0.2 </a:t>
                      </a:r>
                      <a:endParaRPr lang="en-US" sz="1200">
                        <a:effectLst/>
                      </a:endParaRPr>
                    </a:p>
                    <a:p>
                      <a:pPr>
                        <a:spcAft>
                          <a:spcPts val="0"/>
                        </a:spcAft>
                      </a:pPr>
                      <a:r>
                        <a:rPr lang="en-US" sz="1000">
                          <a:effectLst/>
                        </a:rPr>
                        <a:t>0.5</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mV typ.</a:t>
                      </a:r>
                      <a:endParaRPr lang="en-US" sz="1200">
                        <a:effectLst/>
                      </a:endParaRPr>
                    </a:p>
                    <a:p>
                      <a:pPr>
                        <a:spcAft>
                          <a:spcPts val="0"/>
                        </a:spcAft>
                      </a:pPr>
                      <a:r>
                        <a:rPr lang="en-US" sz="1000">
                          <a:effectLst/>
                        </a:rPr>
                        <a:t>mV max</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 </a:t>
                      </a:r>
                      <a:endParaRPr lang="en-US" sz="1200">
                        <a:effectLst/>
                        <a:latin typeface="Times New Roman" charset="0"/>
                        <a:ea typeface="ＭＳ 明朝" charset="-128"/>
                        <a:cs typeface="Times New Roman" charset="0"/>
                      </a:endParaRPr>
                    </a:p>
                  </a:txBody>
                  <a:tcPr marL="68580" marR="68580" marT="0" marB="0"/>
                </a:tc>
              </a:tr>
              <a:tr h="163218">
                <a:tc>
                  <a:txBody>
                    <a:bodyPr/>
                    <a:lstStyle/>
                    <a:p>
                      <a:pPr>
                        <a:spcAft>
                          <a:spcPts val="0"/>
                        </a:spcAft>
                      </a:pPr>
                      <a:r>
                        <a:rPr lang="en-US" sz="1000">
                          <a:effectLst/>
                        </a:rPr>
                        <a:t>Noise at 100 mA F.S. </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&lt;5</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uArms</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 </a:t>
                      </a:r>
                      <a:endParaRPr lang="en-US" sz="1200">
                        <a:effectLst/>
                        <a:latin typeface="Times New Roman" charset="0"/>
                        <a:ea typeface="ＭＳ 明朝" charset="-128"/>
                        <a:cs typeface="Times New Roman" charset="0"/>
                      </a:endParaRPr>
                    </a:p>
                  </a:txBody>
                  <a:tcPr marL="68580" marR="68580" marT="0" marB="0"/>
                </a:tc>
              </a:tr>
              <a:tr h="163218">
                <a:tc>
                  <a:txBody>
                    <a:bodyPr/>
                    <a:lstStyle/>
                    <a:p>
                      <a:pPr>
                        <a:spcAft>
                          <a:spcPts val="0"/>
                        </a:spcAft>
                      </a:pPr>
                      <a:r>
                        <a:rPr lang="en-US" sz="1000">
                          <a:effectLst/>
                        </a:rPr>
                        <a:t>Power Supply voltage</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+/-15</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V DC</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 </a:t>
                      </a:r>
                      <a:endParaRPr lang="en-US" sz="1200">
                        <a:effectLst/>
                        <a:latin typeface="Times New Roman" charset="0"/>
                        <a:ea typeface="ＭＳ 明朝" charset="-128"/>
                        <a:cs typeface="Times New Roman" charset="0"/>
                      </a:endParaRPr>
                    </a:p>
                  </a:txBody>
                  <a:tcPr marL="68580" marR="68580" marT="0" marB="0"/>
                </a:tc>
              </a:tr>
              <a:tr h="326436">
                <a:tc>
                  <a:txBody>
                    <a:bodyPr/>
                    <a:lstStyle/>
                    <a:p>
                      <a:pPr>
                        <a:spcAft>
                          <a:spcPts val="0"/>
                        </a:spcAft>
                      </a:pPr>
                      <a:r>
                        <a:rPr lang="en-US" sz="1000">
                          <a:effectLst/>
                        </a:rPr>
                        <a:t>Power Supply output current</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dirty="0">
                          <a:effectLst/>
                        </a:rPr>
                        <a:t>200</a:t>
                      </a:r>
                      <a:endParaRPr lang="en-US" sz="1200" dirty="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a:effectLst/>
                        </a:rPr>
                        <a:t>mA</a:t>
                      </a:r>
                      <a:endParaRPr lang="en-US" sz="1200">
                        <a:effectLst/>
                        <a:latin typeface="Times New Roman" charset="0"/>
                        <a:ea typeface="ＭＳ 明朝" charset="-128"/>
                        <a:cs typeface="Times New Roman" charset="0"/>
                      </a:endParaRPr>
                    </a:p>
                  </a:txBody>
                  <a:tcPr marL="68580" marR="68580" marT="0" marB="0"/>
                </a:tc>
                <a:tc>
                  <a:txBody>
                    <a:bodyPr/>
                    <a:lstStyle/>
                    <a:p>
                      <a:pPr>
                        <a:spcAft>
                          <a:spcPts val="0"/>
                        </a:spcAft>
                      </a:pPr>
                      <a:r>
                        <a:rPr lang="en-US" sz="1000" dirty="0">
                          <a:effectLst/>
                        </a:rPr>
                        <a:t> </a:t>
                      </a:r>
                      <a:endParaRPr lang="en-US" sz="1200" dirty="0">
                        <a:effectLst/>
                        <a:latin typeface="Times New Roman" charset="0"/>
                        <a:ea typeface="ＭＳ 明朝" charset="-128"/>
                        <a:cs typeface="Times New Roman" charset="0"/>
                      </a:endParaRPr>
                    </a:p>
                  </a:txBody>
                  <a:tcPr marL="68580" marR="68580" marT="0" marB="0"/>
                </a:tc>
              </a:tr>
            </a:tbl>
          </a:graphicData>
        </a:graphic>
      </p:graphicFrame>
      <p:sp>
        <p:nvSpPr>
          <p:cNvPr id="8" name="Content Placeholder 2"/>
          <p:cNvSpPr txBox="1">
            <a:spLocks/>
          </p:cNvSpPr>
          <p:nvPr/>
        </p:nvSpPr>
        <p:spPr>
          <a:xfrm>
            <a:off x="5004048" y="5884147"/>
            <a:ext cx="3168352" cy="392327"/>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err="1" smtClean="0">
                <a:solidFill>
                  <a:srgbClr val="0432FF"/>
                </a:solidFill>
              </a:rPr>
              <a:t>Bergoz</a:t>
            </a:r>
            <a:r>
              <a:rPr lang="en-US" sz="1400" dirty="0" smtClean="0">
                <a:solidFill>
                  <a:srgbClr val="0432FF"/>
                </a:solidFill>
              </a:rPr>
              <a:t> ACCT-E (right) and its power supply (left) </a:t>
            </a:r>
          </a:p>
        </p:txBody>
      </p:sp>
    </p:spTree>
    <p:extLst>
      <p:ext uri="{BB962C8B-B14F-4D97-AF65-F5344CB8AC3E}">
        <p14:creationId xmlns:p14="http://schemas.microsoft.com/office/powerpoint/2010/main" val="15770419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ACCT Interface Unit (AIU) prototyping</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8</a:t>
            </a:fld>
            <a:endParaRPr lang="en-GB" noProof="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2060848"/>
            <a:ext cx="4549777" cy="3384376"/>
          </a:xfrm>
          <a:prstGeom prst="rect">
            <a:avLst/>
          </a:prstGeom>
        </p:spPr>
      </p:pic>
      <p:sp>
        <p:nvSpPr>
          <p:cNvPr id="6" name="Content Placeholder 2"/>
          <p:cNvSpPr txBox="1">
            <a:spLocks/>
          </p:cNvSpPr>
          <p:nvPr/>
        </p:nvSpPr>
        <p:spPr>
          <a:xfrm>
            <a:off x="179512" y="1772816"/>
            <a:ext cx="3937050" cy="41764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smtClean="0"/>
              <a:t>The AIU includes:</a:t>
            </a:r>
          </a:p>
          <a:p>
            <a:pPr lvl="1"/>
            <a:r>
              <a:rPr lang="en-US" sz="1800" dirty="0" smtClean="0"/>
              <a:t>ACCT-E Interface Module</a:t>
            </a:r>
          </a:p>
          <a:p>
            <a:pPr lvl="1"/>
            <a:r>
              <a:rPr lang="en-US" sz="1800" dirty="0" smtClean="0"/>
              <a:t>ACCT Calibrator Module</a:t>
            </a:r>
          </a:p>
          <a:p>
            <a:pPr lvl="1"/>
            <a:r>
              <a:rPr lang="en-US" sz="1800" dirty="0" smtClean="0"/>
              <a:t>Ethernet Module</a:t>
            </a:r>
            <a:endParaRPr lang="en-US" sz="1800" dirty="0"/>
          </a:p>
          <a:p>
            <a:pPr lvl="1"/>
            <a:r>
              <a:rPr lang="en-US" sz="1800" dirty="0" smtClean="0"/>
              <a:t>Redundant Power Supply</a:t>
            </a:r>
          </a:p>
          <a:p>
            <a:pPr lvl="1"/>
            <a:endParaRPr lang="en-US" sz="1800" dirty="0"/>
          </a:p>
          <a:p>
            <a:r>
              <a:rPr lang="en-US" sz="1800" dirty="0" smtClean="0"/>
              <a:t>A </a:t>
            </a:r>
            <a:r>
              <a:rPr lang="en-US" sz="1800" dirty="0"/>
              <a:t>prototype AIU has been designed, built and successfully </a:t>
            </a:r>
            <a:r>
              <a:rPr lang="en-US" sz="1800" dirty="0" smtClean="0"/>
              <a:t>tested in </a:t>
            </a:r>
            <a:r>
              <a:rPr lang="en-US" sz="1800" dirty="0"/>
              <a:t>lab.</a:t>
            </a:r>
          </a:p>
          <a:p>
            <a:pPr>
              <a:spcBef>
                <a:spcPts val="1824"/>
              </a:spcBef>
            </a:pPr>
            <a:r>
              <a:rPr lang="en-US" sz="1800" dirty="0"/>
              <a:t>Discussions with external partners have started for possible design modifications and series production of final </a:t>
            </a:r>
            <a:r>
              <a:rPr lang="en-US" sz="1800" dirty="0" smtClean="0"/>
              <a:t>units. </a:t>
            </a:r>
            <a:endParaRPr lang="en-US" sz="1800" dirty="0"/>
          </a:p>
          <a:p>
            <a:pPr lvl="1"/>
            <a:endParaRPr lang="en-US" sz="1800" dirty="0" smtClean="0"/>
          </a:p>
        </p:txBody>
      </p:sp>
      <p:sp>
        <p:nvSpPr>
          <p:cNvPr id="8" name="Content Placeholder 2"/>
          <p:cNvSpPr txBox="1">
            <a:spLocks/>
          </p:cNvSpPr>
          <p:nvPr/>
        </p:nvSpPr>
        <p:spPr>
          <a:xfrm>
            <a:off x="5076056" y="5470412"/>
            <a:ext cx="3384376" cy="3762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smtClean="0">
                <a:solidFill>
                  <a:srgbClr val="0432FF"/>
                </a:solidFill>
              </a:rPr>
              <a:t>Prototype AIU including </a:t>
            </a:r>
            <a:r>
              <a:rPr lang="en-US" sz="1400" dirty="0" err="1" smtClean="0">
                <a:solidFill>
                  <a:srgbClr val="0432FF"/>
                </a:solidFill>
              </a:rPr>
              <a:t>Bergoz</a:t>
            </a:r>
            <a:r>
              <a:rPr lang="en-US" sz="1400" dirty="0" smtClean="0">
                <a:solidFill>
                  <a:srgbClr val="0432FF"/>
                </a:solidFill>
              </a:rPr>
              <a:t> ACCT-E</a:t>
            </a:r>
          </a:p>
        </p:txBody>
      </p:sp>
    </p:spTree>
    <p:extLst>
      <p:ext uri="{BB962C8B-B14F-4D97-AF65-F5344CB8AC3E}">
        <p14:creationId xmlns:p14="http://schemas.microsoft.com/office/powerpoint/2010/main" val="5922595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Electronics sanity check</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6200000">
            <a:off x="5695289" y="3235133"/>
            <a:ext cx="3024335" cy="3412070"/>
          </a:xfrm>
        </p:spPr>
      </p:pic>
      <p:sp>
        <p:nvSpPr>
          <p:cNvPr id="4" name="Slide Number Placeholder 3"/>
          <p:cNvSpPr>
            <a:spLocks noGrp="1"/>
          </p:cNvSpPr>
          <p:nvPr>
            <p:ph type="sldNum" sz="quarter" idx="12"/>
          </p:nvPr>
        </p:nvSpPr>
        <p:spPr/>
        <p:txBody>
          <a:bodyPr/>
          <a:lstStyle/>
          <a:p>
            <a:fld id="{551115BC-487E-4422-894C-CB7CD3E79223}" type="slidenum">
              <a:rPr lang="en-GB" noProof="0" smtClean="0"/>
              <a:t>9</a:t>
            </a:fld>
            <a:endParaRPr lang="en-GB" noProof="0"/>
          </a:p>
        </p:txBody>
      </p:sp>
      <p:sp>
        <p:nvSpPr>
          <p:cNvPr id="6" name="Content Placeholder 2"/>
          <p:cNvSpPr txBox="1">
            <a:spLocks/>
          </p:cNvSpPr>
          <p:nvPr/>
        </p:nvSpPr>
        <p:spPr>
          <a:xfrm>
            <a:off x="107088" y="3573016"/>
            <a:ext cx="5532855" cy="31812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pPr>
            <a:r>
              <a:rPr lang="en-US" sz="1600" dirty="0" smtClean="0"/>
              <a:t>The Ethernet Module provides:</a:t>
            </a:r>
          </a:p>
          <a:p>
            <a:pPr lvl="1">
              <a:spcAft>
                <a:spcPts val="600"/>
              </a:spcAft>
            </a:pPr>
            <a:r>
              <a:rPr lang="en-US" sz="1600" dirty="0" smtClean="0"/>
              <a:t>Network connection (RJ45) </a:t>
            </a:r>
          </a:p>
          <a:p>
            <a:pPr lvl="1">
              <a:spcAft>
                <a:spcPts val="600"/>
              </a:spcAft>
            </a:pPr>
            <a:r>
              <a:rPr lang="en-US" sz="1600" dirty="0" smtClean="0"/>
              <a:t>1 on-board and 6 external temperature sensors</a:t>
            </a:r>
          </a:p>
          <a:p>
            <a:pPr lvl="1">
              <a:spcAft>
                <a:spcPts val="600"/>
              </a:spcAft>
            </a:pPr>
            <a:r>
              <a:rPr lang="en-US" sz="1600" dirty="0" smtClean="0"/>
              <a:t>Port expander including 14 general-purpose digital I/O</a:t>
            </a:r>
          </a:p>
          <a:p>
            <a:pPr lvl="1">
              <a:spcAft>
                <a:spcPts val="600"/>
              </a:spcAft>
            </a:pPr>
            <a:r>
              <a:rPr lang="en-US" sz="1600" dirty="0" smtClean="0"/>
              <a:t>2 on-board and 6 external analog voltage monitors</a:t>
            </a:r>
          </a:p>
          <a:p>
            <a:pPr lvl="1">
              <a:spcAft>
                <a:spcPts val="600"/>
              </a:spcAft>
            </a:pPr>
            <a:r>
              <a:rPr lang="en-US" sz="1600" dirty="0" smtClean="0"/>
              <a:t>500 </a:t>
            </a:r>
            <a:r>
              <a:rPr lang="en-US" sz="1600" dirty="0" err="1" smtClean="0"/>
              <a:t>kBIT</a:t>
            </a:r>
            <a:r>
              <a:rPr lang="en-US" sz="1600" dirty="0" smtClean="0"/>
              <a:t> </a:t>
            </a:r>
            <a:r>
              <a:rPr lang="en-US" sz="1600" dirty="0" smtClean="0"/>
              <a:t>EEPROM</a:t>
            </a:r>
          </a:p>
          <a:p>
            <a:pPr lvl="1">
              <a:spcAft>
                <a:spcPts val="600"/>
              </a:spcAft>
            </a:pPr>
            <a:r>
              <a:rPr lang="en-US" sz="1600" dirty="0" smtClean="0"/>
              <a:t>Connection to external devices through I2C bus</a:t>
            </a:r>
          </a:p>
          <a:p>
            <a:pPr lvl="1">
              <a:spcAft>
                <a:spcPts val="600"/>
              </a:spcAft>
            </a:pPr>
            <a:r>
              <a:rPr lang="en-US" sz="1600" dirty="0" smtClean="0"/>
              <a:t>LED displays</a:t>
            </a:r>
          </a:p>
        </p:txBody>
      </p:sp>
      <p:sp>
        <p:nvSpPr>
          <p:cNvPr id="7" name="Content Placeholder 2"/>
          <p:cNvSpPr txBox="1">
            <a:spLocks/>
          </p:cNvSpPr>
          <p:nvPr/>
        </p:nvSpPr>
        <p:spPr>
          <a:xfrm>
            <a:off x="107296" y="1628800"/>
            <a:ext cx="8805931" cy="12961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85750">
              <a:spcAft>
                <a:spcPts val="1200"/>
              </a:spcAft>
            </a:pPr>
            <a:r>
              <a:rPr lang="en-US" sz="1600" dirty="0" smtClean="0"/>
              <a:t>Two ways are foreseen to do electronics sanity check:</a:t>
            </a:r>
          </a:p>
          <a:p>
            <a:pPr lvl="1">
              <a:spcAft>
                <a:spcPts val="1200"/>
              </a:spcAft>
            </a:pPr>
            <a:r>
              <a:rPr lang="en-US" sz="1600" dirty="0" smtClean="0"/>
              <a:t>Sending a current pulse to the calibration winding and measuring/verifying the ACCT output signal before running the system with beam</a:t>
            </a:r>
          </a:p>
          <a:p>
            <a:pPr lvl="1">
              <a:spcAft>
                <a:spcPts val="1200"/>
              </a:spcAft>
            </a:pPr>
            <a:r>
              <a:rPr lang="en-US" sz="1600" dirty="0" smtClean="0"/>
              <a:t>Remote monitoring of electronics voltage and temperature with an Ethernet Module  </a:t>
            </a:r>
          </a:p>
        </p:txBody>
      </p:sp>
    </p:spTree>
    <p:extLst>
      <p:ext uri="{BB962C8B-B14F-4D97-AF65-F5344CB8AC3E}">
        <p14:creationId xmlns:p14="http://schemas.microsoft.com/office/powerpoint/2010/main" val="19305733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Chess Core Powerpoint</Template>
  <TotalTime>3009</TotalTime>
  <Words>2781</Words>
  <Application>Microsoft Macintosh PowerPoint</Application>
  <PresentationFormat>On-screen Show (4:3)</PresentationFormat>
  <Paragraphs>448</Paragraphs>
  <Slides>29</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Calibri</vt:lpstr>
      <vt:lpstr>ＭＳ 明朝</vt:lpstr>
      <vt:lpstr>Times New Roman</vt:lpstr>
      <vt:lpstr>Arial</vt:lpstr>
      <vt:lpstr>Office Theme</vt:lpstr>
      <vt:lpstr>BCM electronics and cables</vt:lpstr>
      <vt:lpstr>BCM specifications</vt:lpstr>
      <vt:lpstr>BCM sensor summary</vt:lpstr>
      <vt:lpstr>BCM electronics summary</vt:lpstr>
      <vt:lpstr>BCM electronics schematics – case 1</vt:lpstr>
      <vt:lpstr>BCM electronics schematics – case 2</vt:lpstr>
      <vt:lpstr>ACCT front-end</vt:lpstr>
      <vt:lpstr>ACCT Interface Unit (AIU) prototyping</vt:lpstr>
      <vt:lpstr>Electronics sanity check</vt:lpstr>
      <vt:lpstr>ACCT signal drifts with temperature</vt:lpstr>
      <vt:lpstr>Tests with the prototype calibrator module</vt:lpstr>
      <vt:lpstr>ACCT calibrator and its synchronization with the beam pulse (draft proposal)</vt:lpstr>
      <vt:lpstr>uTCA electronics</vt:lpstr>
      <vt:lpstr>Procurement plan for the BCM electronics (hardware)</vt:lpstr>
      <vt:lpstr>Summary of ACCT firmware and software</vt:lpstr>
      <vt:lpstr>PowerPoint Presentation</vt:lpstr>
      <vt:lpstr>Strategy for FW development, maintenance and improvements</vt:lpstr>
      <vt:lpstr>Differential current measurement with the BCMs</vt:lpstr>
      <vt:lpstr>Normal losses in the RFQ and the MEBT chopper</vt:lpstr>
      <vt:lpstr>BCM timing requirements</vt:lpstr>
      <vt:lpstr>Fast BCMs</vt:lpstr>
      <vt:lpstr>BCM cables and connectors</vt:lpstr>
      <vt:lpstr>Routing of BCM cables from the tunnel to the rack</vt:lpstr>
      <vt:lpstr>Preliminary estimation of the toroid cable length in different sections of the linac</vt:lpstr>
      <vt:lpstr>ACCT-E output signal dependency on toroid cable length</vt:lpstr>
      <vt:lpstr>ACCT tests at the ESS lab.</vt:lpstr>
      <vt:lpstr>ACCT installation in Catania – Nov. 2016</vt:lpstr>
      <vt:lpstr>ACCT installation in Catania – May 2017</vt:lpstr>
      <vt:lpstr>Summary</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Beam Current Monitor System Update</dc:title>
  <dc:creator>Microsoft Office User</dc:creator>
  <cp:lastModifiedBy>Microsoft Office User</cp:lastModifiedBy>
  <cp:revision>116</cp:revision>
  <dcterms:created xsi:type="dcterms:W3CDTF">2017-04-21T08:30:12Z</dcterms:created>
  <dcterms:modified xsi:type="dcterms:W3CDTF">2017-06-11T15:32:21Z</dcterms:modified>
</cp:coreProperties>
</file>