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72" r:id="rId6"/>
    <p:sldId id="261" r:id="rId7"/>
    <p:sldId id="273" r:id="rId8"/>
    <p:sldId id="274" r:id="rId9"/>
    <p:sldId id="262" r:id="rId10"/>
    <p:sldId id="264" r:id="rId11"/>
    <p:sldId id="268" r:id="rId12"/>
    <p:sldId id="259" r:id="rId13"/>
    <p:sldId id="271" r:id="rId14"/>
    <p:sldId id="265" r:id="rId15"/>
    <p:sldId id="275" r:id="rId16"/>
    <p:sldId id="276" r:id="rId17"/>
    <p:sldId id="266" r:id="rId18"/>
    <p:sldId id="267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7" autoAdjust="0"/>
    <p:restoredTop sz="94676" autoAdjust="0"/>
  </p:normalViewPr>
  <p:slideViewPr>
    <p:cSldViewPr>
      <p:cViewPr>
        <p:scale>
          <a:sx n="63" d="100"/>
          <a:sy n="63" d="100"/>
        </p:scale>
        <p:origin x="-1824" y="-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12/06/17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IFC1411 can be</a:t>
            </a:r>
            <a:r>
              <a:rPr lang="en-GB" baseline="0" dirty="0" smtClean="0"/>
              <a:t> used with two FMCs! (i.e., both FMC slots are forward-facing)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12/06/17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12/06/17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12/06/17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12/06/17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12/06/17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Controls Infrastructure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ICS Chief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12 June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platforms, status and </a:t>
            </a:r>
            <a:r>
              <a:rPr lang="en-GB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Struck SIS8300-L2,KU</a:t>
            </a:r>
          </a:p>
          <a:p>
            <a:pPr lvl="1"/>
            <a:r>
              <a:rPr lang="en-US" dirty="0" smtClean="0"/>
              <a:t>Supported until final platform (IFC1420) at equivalent or better performance level</a:t>
            </a:r>
          </a:p>
          <a:p>
            <a:pPr lvl="2"/>
            <a:r>
              <a:rPr lang="en-US" dirty="0" smtClean="0"/>
              <a:t>The agreement as I have understood it.</a:t>
            </a:r>
          </a:p>
          <a:p>
            <a:pPr lvl="2"/>
            <a:r>
              <a:rPr lang="en-US" dirty="0" smtClean="0"/>
              <a:t>EPICS integration; drivers and IOC application (EPICS records)</a:t>
            </a:r>
            <a:endParaRPr lang="en-US" dirty="0" smtClean="0"/>
          </a:p>
          <a:p>
            <a:pPr lvl="1"/>
            <a:r>
              <a:rPr lang="en-US" dirty="0" smtClean="0"/>
              <a:t>MPS (BIS) interface </a:t>
            </a:r>
            <a:r>
              <a:rPr lang="en-US" dirty="0" smtClean="0"/>
              <a:t>under design</a:t>
            </a:r>
            <a:endParaRPr lang="en-US" dirty="0" smtClean="0"/>
          </a:p>
          <a:p>
            <a:pPr lvl="2"/>
            <a:r>
              <a:rPr lang="en-US" dirty="0" smtClean="0"/>
              <a:t>Use RJ-45 for I/O and serial links</a:t>
            </a:r>
            <a:endParaRPr lang="en-US" dirty="0" smtClean="0"/>
          </a:p>
          <a:p>
            <a:pPr lvl="2"/>
            <a:r>
              <a:rPr lang="en-US" dirty="0" smtClean="0"/>
              <a:t>Firmware interface (programming resources to be found)</a:t>
            </a:r>
          </a:p>
          <a:p>
            <a:pPr lvl="1"/>
            <a:r>
              <a:rPr lang="en-US" dirty="0" smtClean="0"/>
              <a:t>Procurement etc. is BI responsibility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601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IFC1420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Consists of a FMC carrier (IFC1411) and a mezzanine ADC module (IFC1430) (can be replaced)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Ch</a:t>
            </a:r>
            <a:r>
              <a:rPr lang="en-US" dirty="0" smtClean="0"/>
              <a:t> ADC (TI ADS42LB69, 250 MSPS, 16 bits)</a:t>
            </a:r>
            <a:endParaRPr lang="en-US" dirty="0"/>
          </a:p>
          <a:p>
            <a:pPr lvl="1"/>
            <a:r>
              <a:rPr lang="en-US" dirty="0" smtClean="0"/>
              <a:t> 4 CH DAC (TI DAC38J84, 2.5 GSPS, 16 bits) </a:t>
            </a:r>
          </a:p>
          <a:p>
            <a:r>
              <a:rPr lang="en-US" dirty="0" smtClean="0"/>
              <a:t>Two </a:t>
            </a:r>
            <a:r>
              <a:rPr lang="en-US" b="1" dirty="0" smtClean="0"/>
              <a:t>standard</a:t>
            </a:r>
            <a:r>
              <a:rPr lang="en-US" dirty="0" smtClean="0"/>
              <a:t> (HPC) FMC slots (one usually used for 1430)</a:t>
            </a:r>
          </a:p>
          <a:p>
            <a:r>
              <a:rPr lang="en-US" dirty="0" smtClean="0"/>
              <a:t>In IFC1420 configuration, front plate space can still be used for a BIS (Beam Interlock System) mezzanine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FMC slot still remains free for use (SFP, additional ADCs, DI/O, </a:t>
            </a:r>
            <a:r>
              <a:rPr lang="is-IS" dirty="0" smtClean="0"/>
              <a:t>…)</a:t>
            </a:r>
          </a:p>
          <a:p>
            <a:r>
              <a:rPr lang="is-IS" dirty="0" smtClean="0"/>
              <a:t>Other specifications like the already existing IFC1410, with minor changes</a:t>
            </a:r>
          </a:p>
          <a:p>
            <a:pPr lvl="1"/>
            <a:r>
              <a:rPr lang="en-US" dirty="0" smtClean="0"/>
              <a:t>M</a:t>
            </a:r>
            <a:r>
              <a:rPr lang="is-IS" dirty="0" smtClean="0"/>
              <a:t>ostly due to digital vs. </a:t>
            </a:r>
            <a:r>
              <a:rPr lang="en-US" dirty="0"/>
              <a:t>a</a:t>
            </a:r>
            <a:r>
              <a:rPr lang="is-IS" dirty="0" smtClean="0"/>
              <a:t>nalog  RTM interface</a:t>
            </a:r>
          </a:p>
          <a:p>
            <a:pPr lvl="1"/>
            <a:r>
              <a:rPr lang="is-IS" dirty="0" smtClean="0"/>
              <a:t>Firmware, software essentially the same (some differences due to signal routing etc.)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5735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IFC1420 layout overview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687" r="-109"/>
          <a:stretch/>
        </p:blipFill>
        <p:spPr>
          <a:xfrm>
            <a:off x="1338987" y="1600200"/>
            <a:ext cx="642910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52120" y="1916832"/>
            <a:ext cx="1368152" cy="18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BIS special</a:t>
            </a:r>
          </a:p>
          <a:p>
            <a:pPr algn="ctr"/>
            <a:r>
              <a:rPr lang="en-US" dirty="0" smtClean="0"/>
              <a:t>mezzanine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7664" y="1700808"/>
            <a:ext cx="4176464" cy="2160240"/>
          </a:xfrm>
          <a:prstGeom prst="rect">
            <a:avLst/>
          </a:prstGeom>
          <a:solidFill>
            <a:schemeClr val="bg1">
              <a:lumMod val="75000"/>
              <a:alpha val="8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ADC Mezzanine (1430)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8024" y="1844824"/>
            <a:ext cx="2160240" cy="1800200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FMC slot #1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8024" y="4005064"/>
            <a:ext cx="2160240" cy="1800200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FMC slot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1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 design done</a:t>
            </a:r>
          </a:p>
          <a:p>
            <a:pPr lvl="1"/>
            <a:r>
              <a:rPr lang="en-US" dirty="0" smtClean="0"/>
              <a:t>Technical (aka controls) network backbone</a:t>
            </a:r>
          </a:p>
          <a:p>
            <a:pPr lvl="1"/>
            <a:r>
              <a:rPr lang="en-US" dirty="0" smtClean="0"/>
              <a:t>State-of-the-art performance level</a:t>
            </a:r>
          </a:p>
          <a:p>
            <a:pPr lvl="1"/>
            <a:r>
              <a:rPr lang="en-US" dirty="0" smtClean="0"/>
              <a:t>Hardware in-kind contribution from Norway</a:t>
            </a:r>
          </a:p>
          <a:p>
            <a:pPr lvl="1"/>
            <a:r>
              <a:rPr lang="en-US" dirty="0" smtClean="0"/>
              <a:t>Installation, cabling is underway</a:t>
            </a:r>
          </a:p>
          <a:p>
            <a:pPr lvl="2"/>
            <a:r>
              <a:rPr lang="en-US" dirty="0" smtClean="0"/>
              <a:t>System-level connection details to be defined</a:t>
            </a:r>
          </a:p>
          <a:p>
            <a:r>
              <a:rPr lang="en-US" dirty="0" smtClean="0"/>
              <a:t>Some EPICS IOCs already running on site</a:t>
            </a:r>
          </a:p>
          <a:p>
            <a:pPr lvl="1"/>
            <a:r>
              <a:rPr lang="en-US" dirty="0" smtClean="0"/>
              <a:t>CF systems with PLCs</a:t>
            </a:r>
          </a:p>
          <a:p>
            <a:r>
              <a:rPr lang="en-US" dirty="0" smtClean="0"/>
              <a:t>Temporary control room being equipped</a:t>
            </a:r>
          </a:p>
          <a:p>
            <a:pPr lvl="1"/>
            <a:r>
              <a:rPr lang="en-US" dirty="0" smtClean="0"/>
              <a:t>As well as server infrastructure (also temporary until server room ready)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946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and </a:t>
            </a:r>
            <a:r>
              <a:rPr lang="en-GB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3U Crate expected in June (new backplane, “custom”)</a:t>
            </a:r>
          </a:p>
          <a:p>
            <a:pPr lvl="1"/>
            <a:r>
              <a:rPr lang="en-US" dirty="0" smtClean="0"/>
              <a:t>No agreed “standard backplane” by the manufacturers (according to our discussions)</a:t>
            </a:r>
          </a:p>
          <a:p>
            <a:r>
              <a:rPr lang="en-US" dirty="0"/>
              <a:t>9</a:t>
            </a:r>
            <a:r>
              <a:rPr lang="en-US" dirty="0" smtClean="0"/>
              <a:t>U crate technically ready</a:t>
            </a:r>
          </a:p>
          <a:p>
            <a:r>
              <a:rPr lang="en-US" dirty="0" smtClean="0"/>
              <a:t>Need to go through a tendering process (3U and 9U)</a:t>
            </a:r>
          </a:p>
          <a:p>
            <a:pPr lvl="1"/>
            <a:r>
              <a:rPr lang="en-US" dirty="0" smtClean="0"/>
              <a:t>Resulting in a framework agreement</a:t>
            </a:r>
          </a:p>
          <a:p>
            <a:pPr lvl="1"/>
            <a:r>
              <a:rPr lang="en-US" dirty="0" smtClean="0"/>
              <a:t>Final delivery timetable to be defined</a:t>
            </a:r>
          </a:p>
          <a:p>
            <a:r>
              <a:rPr lang="en-US" dirty="0" smtClean="0"/>
              <a:t>Timing system components procurement in progress</a:t>
            </a:r>
          </a:p>
          <a:p>
            <a:pPr lvl="1"/>
            <a:r>
              <a:rPr lang="en-US" dirty="0" smtClean="0"/>
              <a:t>Backbone cabling design done, detail distribution TBD </a:t>
            </a:r>
          </a:p>
          <a:p>
            <a:r>
              <a:rPr lang="en-US" dirty="0" smtClean="0"/>
              <a:t>IFC1420 </a:t>
            </a:r>
            <a:r>
              <a:rPr lang="en-US" dirty="0" smtClean="0"/>
              <a:t>prototypes expected end of June</a:t>
            </a:r>
          </a:p>
          <a:p>
            <a:pPr lvl="1"/>
            <a:r>
              <a:rPr lang="en-US" dirty="0" smtClean="0"/>
              <a:t>Firmware work could start immediately, software support may require some time to figure out RTM configuration,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4677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support from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EPICS base infrastructure </a:t>
            </a:r>
          </a:p>
          <a:p>
            <a:pPr lvl="1"/>
            <a:r>
              <a:rPr lang="en-US" dirty="0" smtClean="0"/>
              <a:t>EEE (ESS EPICS Environment) is designed to support </a:t>
            </a:r>
          </a:p>
          <a:p>
            <a:pPr lvl="2"/>
            <a:r>
              <a:rPr lang="en-US" dirty="0" smtClean="0"/>
              <a:t>Distributed development</a:t>
            </a:r>
          </a:p>
          <a:p>
            <a:pPr lvl="2"/>
            <a:r>
              <a:rPr lang="en-US" dirty="0" smtClean="0"/>
              <a:t>Continuous integration, test procedures</a:t>
            </a:r>
          </a:p>
          <a:p>
            <a:pPr lvl="2"/>
            <a:r>
              <a:rPr lang="en-US" dirty="0" smtClean="0"/>
              <a:t> closed loop from development to deployment</a:t>
            </a:r>
          </a:p>
          <a:p>
            <a:pPr lvl="1"/>
            <a:r>
              <a:rPr lang="en-US" dirty="0" smtClean="0"/>
              <a:t>Scripting support (Python)</a:t>
            </a:r>
          </a:p>
          <a:p>
            <a:r>
              <a:rPr lang="en-US" dirty="0" smtClean="0"/>
              <a:t>EPICS (7) services</a:t>
            </a:r>
          </a:p>
          <a:p>
            <a:pPr lvl="1"/>
            <a:r>
              <a:rPr lang="en-US" dirty="0" smtClean="0"/>
              <a:t>Archiving, alarm system, </a:t>
            </a:r>
            <a:r>
              <a:rPr lang="en-US" dirty="0" err="1" smtClean="0"/>
              <a:t>save&amp;restore</a:t>
            </a:r>
            <a:endParaRPr lang="en-US" dirty="0" smtClean="0"/>
          </a:p>
          <a:p>
            <a:pPr lvl="1"/>
            <a:r>
              <a:rPr lang="en-US" dirty="0" smtClean="0"/>
              <a:t>Channel Finder for (flat) namespace management</a:t>
            </a:r>
          </a:p>
          <a:p>
            <a:pPr lvl="2"/>
            <a:r>
              <a:rPr lang="en-US" dirty="0" smtClean="0"/>
              <a:t>Generate higher level abstraction(s) and grouping</a:t>
            </a:r>
          </a:p>
          <a:p>
            <a:r>
              <a:rPr lang="en-US" dirty="0" smtClean="0"/>
              <a:t>Configuration management</a:t>
            </a:r>
          </a:p>
          <a:p>
            <a:pPr lvl="1"/>
            <a:r>
              <a:rPr lang="en-US" dirty="0" smtClean="0"/>
              <a:t>Databases</a:t>
            </a:r>
          </a:p>
          <a:p>
            <a:r>
              <a:rPr lang="en-US" dirty="0" smtClean="0"/>
              <a:t>Data management tools</a:t>
            </a:r>
          </a:p>
          <a:p>
            <a:pPr lvl="1"/>
            <a:r>
              <a:rPr lang="en-US" dirty="0" smtClean="0"/>
              <a:t>Calibration data for various devices</a:t>
            </a:r>
          </a:p>
          <a:p>
            <a:pPr lvl="1"/>
            <a:r>
              <a:rPr lang="en-US" dirty="0" smtClean="0"/>
              <a:t>Storage and indexing of measurement results</a:t>
            </a:r>
          </a:p>
          <a:p>
            <a:pPr lvl="1"/>
            <a:r>
              <a:rPr lang="en-US" dirty="0" smtClean="0"/>
              <a:t>Under design, based on use of HDF5 file format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5827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Deployment environment overview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683568" y="3068960"/>
            <a:ext cx="822960" cy="822960"/>
          </a:xfrm>
          <a:prstGeom prst="can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CCDB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4581128"/>
            <a:ext cx="1152128" cy="82296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IOC Factory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3888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core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6" y="3573016"/>
            <a:ext cx="864096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5292080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(RT)OS image</a:t>
            </a:r>
            <a:endParaRPr lang="en-US" sz="1200" dirty="0"/>
          </a:p>
        </p:txBody>
      </p:sp>
      <p:sp>
        <p:nvSpPr>
          <p:cNvPr id="14" name="Can 13"/>
          <p:cNvSpPr/>
          <p:nvPr/>
        </p:nvSpPr>
        <p:spPr>
          <a:xfrm>
            <a:off x="4499992" y="4581128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 smtClean="0"/>
              <a:t>File system (NFS)</a:t>
            </a:r>
            <a:endParaRPr lang="en-US" sz="1200" dirty="0"/>
          </a:p>
        </p:txBody>
      </p:sp>
      <p:pic>
        <p:nvPicPr>
          <p:cNvPr id="15" name="Picture 14" descr="AA0445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505042" cy="576064"/>
          </a:xfrm>
          <a:prstGeom prst="rect">
            <a:avLst/>
          </a:prstGeom>
        </p:spPr>
      </p:pic>
      <p:pic>
        <p:nvPicPr>
          <p:cNvPr id="17" name="Picture 16" descr="AA04574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" cy="1089554"/>
          </a:xfrm>
          <a:prstGeom prst="rect">
            <a:avLst/>
          </a:prstGeom>
        </p:spPr>
      </p:pic>
      <p:pic>
        <p:nvPicPr>
          <p:cNvPr id="18" name="Picture 17" descr="AA03924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990611" cy="238152"/>
          </a:xfrm>
          <a:prstGeom prst="rect">
            <a:avLst/>
          </a:prstGeom>
        </p:spPr>
      </p:pic>
      <p:pic>
        <p:nvPicPr>
          <p:cNvPr id="19" name="Picture 18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899592" cy="743484"/>
          </a:xfrm>
          <a:prstGeom prst="rect">
            <a:avLst/>
          </a:prstGeom>
        </p:spPr>
      </p:pic>
      <p:sp>
        <p:nvSpPr>
          <p:cNvPr id="21" name="Document 20"/>
          <p:cNvSpPr/>
          <p:nvPr/>
        </p:nvSpPr>
        <p:spPr>
          <a:xfrm>
            <a:off x="2627784" y="4725144"/>
            <a:ext cx="822960" cy="576064"/>
          </a:xfrm>
          <a:prstGeom prst="flowChartDocumen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t.cmd</a:t>
            </a:r>
            <a:endParaRPr lang="en-US" dirty="0"/>
          </a:p>
        </p:txBody>
      </p:sp>
      <p:sp>
        <p:nvSpPr>
          <p:cNvPr id="24" name="Manual Input 23"/>
          <p:cNvSpPr/>
          <p:nvPr/>
        </p:nvSpPr>
        <p:spPr>
          <a:xfrm>
            <a:off x="6948264" y="1772816"/>
            <a:ext cx="1440160" cy="512171"/>
          </a:xfrm>
          <a:prstGeom prst="flowChartManualIn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(ESS)</a:t>
            </a:r>
            <a:endParaRPr lang="en-US" sz="1200" dirty="0"/>
          </a:p>
        </p:txBody>
      </p:sp>
      <p:sp>
        <p:nvSpPr>
          <p:cNvPr id="26" name="Cloud 25"/>
          <p:cNvSpPr/>
          <p:nvPr/>
        </p:nvSpPr>
        <p:spPr>
          <a:xfrm>
            <a:off x="3275857" y="1700808"/>
            <a:ext cx="864096" cy="533379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Base</a:t>
            </a:r>
            <a:endParaRPr lang="en-US" sz="1200" dirty="0"/>
          </a:p>
        </p:txBody>
      </p:sp>
      <p:sp>
        <p:nvSpPr>
          <p:cNvPr id="27" name="Cloud 26"/>
          <p:cNvSpPr/>
          <p:nvPr/>
        </p:nvSpPr>
        <p:spPr>
          <a:xfrm>
            <a:off x="4499992" y="1700808"/>
            <a:ext cx="1872208" cy="588453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(community)</a:t>
            </a:r>
            <a:endParaRPr lang="en-US" sz="1200" dirty="0"/>
          </a:p>
        </p:txBody>
      </p:sp>
      <p:pic>
        <p:nvPicPr>
          <p:cNvPr id="30" name="Picture 29" descr="BU00130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611560" cy="1267687"/>
          </a:xfrm>
          <a:prstGeom prst="rect">
            <a:avLst/>
          </a:prstGeom>
        </p:spPr>
      </p:pic>
      <p:cxnSp>
        <p:nvCxnSpPr>
          <p:cNvPr id="32" name="Elbow Connector 31"/>
          <p:cNvCxnSpPr>
            <a:stCxn id="7" idx="6"/>
            <a:endCxn id="21" idx="1"/>
          </p:cNvCxnSpPr>
          <p:nvPr/>
        </p:nvCxnSpPr>
        <p:spPr>
          <a:xfrm>
            <a:off x="1691680" y="4992608"/>
            <a:ext cx="936104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6" idx="3"/>
            <a:endCxn id="7" idx="0"/>
          </p:cNvCxnSpPr>
          <p:nvPr/>
        </p:nvCxnSpPr>
        <p:spPr>
          <a:xfrm rot="16200000" flipH="1">
            <a:off x="760728" y="4226240"/>
            <a:ext cx="68920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6" idx="1"/>
            <a:endCxn id="15" idx="0"/>
          </p:cNvCxnSpPr>
          <p:nvPr/>
        </p:nvCxnSpPr>
        <p:spPr>
          <a:xfrm rot="16200000" flipH="1">
            <a:off x="4028563" y="1912961"/>
            <a:ext cx="403293" cy="104460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7" idx="1"/>
            <a:endCxn id="15" idx="0"/>
          </p:cNvCxnSpPr>
          <p:nvPr/>
        </p:nvCxnSpPr>
        <p:spPr>
          <a:xfrm rot="5400000">
            <a:off x="4920166" y="2120982"/>
            <a:ext cx="348278" cy="68358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4" idx="2"/>
            <a:endCxn id="15" idx="0"/>
          </p:cNvCxnSpPr>
          <p:nvPr/>
        </p:nvCxnSpPr>
        <p:spPr>
          <a:xfrm rot="5400000">
            <a:off x="6034467" y="1003034"/>
            <a:ext cx="351925" cy="291583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n 40"/>
          <p:cNvSpPr/>
          <p:nvPr/>
        </p:nvSpPr>
        <p:spPr>
          <a:xfrm>
            <a:off x="7740352" y="4437112"/>
            <a:ext cx="822960" cy="86409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/>
              <a:t>File system (</a:t>
            </a:r>
            <a:r>
              <a:rPr lang="en-US" sz="1200" dirty="0" smtClean="0"/>
              <a:t>NFS)</a:t>
            </a:r>
            <a:endParaRPr lang="en-US" sz="1200" dirty="0"/>
          </a:p>
        </p:txBody>
      </p:sp>
      <p:sp>
        <p:nvSpPr>
          <p:cNvPr id="42" name="Cloud 41"/>
          <p:cNvSpPr/>
          <p:nvPr/>
        </p:nvSpPr>
        <p:spPr>
          <a:xfrm>
            <a:off x="6228184" y="4653136"/>
            <a:ext cx="1296144" cy="576064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 err="1" smtClean="0"/>
              <a:t>rsync</a:t>
            </a:r>
            <a:endParaRPr lang="en-US" sz="1200" dirty="0"/>
          </a:p>
        </p:txBody>
      </p:sp>
      <p:cxnSp>
        <p:nvCxnSpPr>
          <p:cNvPr id="44" name="Elbow Connector 43"/>
          <p:cNvCxnSpPr>
            <a:stCxn id="14" idx="4"/>
            <a:endCxn id="42" idx="2"/>
          </p:cNvCxnSpPr>
          <p:nvPr/>
        </p:nvCxnSpPr>
        <p:spPr>
          <a:xfrm flipV="1">
            <a:off x="5322952" y="4941168"/>
            <a:ext cx="909252" cy="5144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2" idx="0"/>
            <a:endCxn id="41" idx="2"/>
          </p:cNvCxnSpPr>
          <p:nvPr/>
        </p:nvCxnSpPr>
        <p:spPr>
          <a:xfrm flipV="1">
            <a:off x="7523248" y="4869160"/>
            <a:ext cx="217104" cy="7200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1" idx="3"/>
            <a:endCxn id="14" idx="2"/>
          </p:cNvCxnSpPr>
          <p:nvPr/>
        </p:nvCxnSpPr>
        <p:spPr>
          <a:xfrm flipV="1">
            <a:off x="3450744" y="4992608"/>
            <a:ext cx="104924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9" idx="2"/>
            <a:endCxn id="14" idx="1"/>
          </p:cNvCxnSpPr>
          <p:nvPr/>
        </p:nvCxnSpPr>
        <p:spPr>
          <a:xfrm rot="16200000" flipH="1">
            <a:off x="4201676" y="3871332"/>
            <a:ext cx="432048" cy="98754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10" idx="2"/>
            <a:endCxn id="14" idx="1"/>
          </p:cNvCxnSpPr>
          <p:nvPr/>
        </p:nvCxnSpPr>
        <p:spPr>
          <a:xfrm rot="16200000" flipH="1">
            <a:off x="4633724" y="4303380"/>
            <a:ext cx="432048" cy="1234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1" idx="2"/>
            <a:endCxn id="14" idx="1"/>
          </p:cNvCxnSpPr>
          <p:nvPr/>
        </p:nvCxnSpPr>
        <p:spPr>
          <a:xfrm rot="5400000">
            <a:off x="5065772" y="3994780"/>
            <a:ext cx="432048" cy="7406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24944"/>
            <a:ext cx="1152128" cy="952197"/>
          </a:xfrm>
          <a:prstGeom prst="rect">
            <a:avLst/>
          </a:prstGeom>
        </p:spPr>
      </p:pic>
      <p:cxnSp>
        <p:nvCxnSpPr>
          <p:cNvPr id="99" name="Curved Connector 98"/>
          <p:cNvCxnSpPr>
            <a:stCxn id="15" idx="2"/>
            <a:endCxn id="9" idx="0"/>
          </p:cNvCxnSpPr>
          <p:nvPr/>
        </p:nvCxnSpPr>
        <p:spPr>
          <a:xfrm rot="5400000">
            <a:off x="4158201" y="2978704"/>
            <a:ext cx="360040" cy="82858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15" idx="2"/>
            <a:endCxn id="10" idx="0"/>
          </p:cNvCxnSpPr>
          <p:nvPr/>
        </p:nvCxnSpPr>
        <p:spPr>
          <a:xfrm rot="16200000" flipH="1">
            <a:off x="4590248" y="3375240"/>
            <a:ext cx="360040" cy="3551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15" idx="2"/>
            <a:endCxn id="11" idx="0"/>
          </p:cNvCxnSpPr>
          <p:nvPr/>
        </p:nvCxnSpPr>
        <p:spPr>
          <a:xfrm rot="16200000" flipH="1">
            <a:off x="5022296" y="2943192"/>
            <a:ext cx="360040" cy="89960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Curved Left Arrow 108"/>
          <p:cNvSpPr/>
          <p:nvPr/>
        </p:nvSpPr>
        <p:spPr>
          <a:xfrm>
            <a:off x="1691680" y="2564904"/>
            <a:ext cx="360040" cy="100811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Frame 113"/>
          <p:cNvSpPr/>
          <p:nvPr/>
        </p:nvSpPr>
        <p:spPr>
          <a:xfrm>
            <a:off x="4283968" y="2492896"/>
            <a:ext cx="1008112" cy="792088"/>
          </a:xfrm>
          <a:prstGeom prst="frame">
            <a:avLst/>
          </a:prstGeom>
          <a:solidFill>
            <a:srgbClr val="CCFFCC">
              <a:alpha val="5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483768" y="1844824"/>
            <a:ext cx="1080120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Community release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5004048" y="1916832"/>
            <a:ext cx="1440160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Community (various sources)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7164288" y="2060848"/>
            <a:ext cx="1656184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ESS internal or in-kind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0" name="Picture 119" descr="12slotWithAd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661248"/>
            <a:ext cx="936104" cy="895793"/>
          </a:xfrm>
          <a:prstGeom prst="rect">
            <a:avLst/>
          </a:prstGeom>
        </p:spPr>
      </p:pic>
      <p:pic>
        <p:nvPicPr>
          <p:cNvPr id="127" name="Picture 126" descr="12slotWithAd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05264"/>
            <a:ext cx="936104" cy="895793"/>
          </a:xfrm>
          <a:prstGeom prst="rect">
            <a:avLst/>
          </a:prstGeom>
        </p:spPr>
      </p:pic>
      <p:cxnSp>
        <p:nvCxnSpPr>
          <p:cNvPr id="136" name="Straight Arrow Connector 135"/>
          <p:cNvCxnSpPr>
            <a:stCxn id="74" idx="2"/>
            <a:endCxn id="41" idx="1"/>
          </p:cNvCxnSpPr>
          <p:nvPr/>
        </p:nvCxnSpPr>
        <p:spPr>
          <a:xfrm>
            <a:off x="7884368" y="3877141"/>
            <a:ext cx="267464" cy="559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1" idx="3"/>
            <a:endCxn id="127" idx="0"/>
          </p:cNvCxnSpPr>
          <p:nvPr/>
        </p:nvCxnSpPr>
        <p:spPr>
          <a:xfrm flipH="1">
            <a:off x="7848364" y="5301208"/>
            <a:ext cx="30346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" idx="3"/>
            <a:endCxn id="120" idx="0"/>
          </p:cNvCxnSpPr>
          <p:nvPr/>
        </p:nvCxnSpPr>
        <p:spPr>
          <a:xfrm flipH="1">
            <a:off x="4824028" y="5404088"/>
            <a:ext cx="87444" cy="25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491880" y="3356992"/>
            <a:ext cx="2592288" cy="2160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987824" y="2492896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Download,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580112" y="2348880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Download,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7380312" y="2276872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Develop,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156176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Continuous integration, tests, etc.</a:t>
            </a:r>
            <a:endParaRPr lang="en-US" sz="1200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2339752" y="3212976"/>
            <a:ext cx="1728192" cy="360040"/>
            <a:chOff x="2339752" y="3212976"/>
            <a:chExt cx="1728192" cy="360040"/>
          </a:xfrm>
        </p:grpSpPr>
        <p:sp>
          <p:nvSpPr>
            <p:cNvPr id="186" name="Rectangle 185"/>
            <p:cNvSpPr/>
            <p:nvPr/>
          </p:nvSpPr>
          <p:spPr>
            <a:xfrm>
              <a:off x="2339752" y="3212976"/>
              <a:ext cx="864096" cy="360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Compilation, maintenance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91" name="Straight Arrow Connector 190"/>
            <p:cNvCxnSpPr/>
            <p:nvPr/>
          </p:nvCxnSpPr>
          <p:spPr>
            <a:xfrm>
              <a:off x="3275856" y="3429000"/>
              <a:ext cx="792088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971600" y="5517232"/>
            <a:ext cx="8640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System integration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8172400" y="5445224"/>
            <a:ext cx="64807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Boot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4" name="Left Arrow 213"/>
          <p:cNvSpPr/>
          <p:nvPr/>
        </p:nvSpPr>
        <p:spPr>
          <a:xfrm>
            <a:off x="1691680" y="3645025"/>
            <a:ext cx="1800200" cy="144015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6" name="TextBox 215"/>
          <p:cNvSpPr txBox="1"/>
          <p:nvPr/>
        </p:nvSpPr>
        <p:spPr>
          <a:xfrm>
            <a:off x="6228184" y="5229200"/>
            <a:ext cx="118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Synchronization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82" grpId="0" animBg="1"/>
      <p:bldP spid="183" grpId="0" animBg="1"/>
      <p:bldP spid="184" grpId="0" animBg="1"/>
      <p:bldP spid="185" grpId="0"/>
      <p:bldP spid="192" grpId="0" animBg="1"/>
      <p:bldP spid="212" grpId="0" animBg="1"/>
      <p:bldP spid="2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Interface with Beam </a:t>
            </a:r>
            <a:r>
              <a:rPr lang="en-GB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180" y="1772816"/>
            <a:ext cx="368275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From our latest ICD document (should be updated and finalized)</a:t>
            </a:r>
          </a:p>
          <a:p>
            <a:r>
              <a:rPr lang="en-US" sz="2400" dirty="0" smtClean="0"/>
              <a:t>MPS/BIS interface </a:t>
            </a:r>
            <a:r>
              <a:rPr lang="en-US" sz="2400" dirty="0" smtClean="0"/>
              <a:t>to be finalized</a:t>
            </a:r>
            <a:endParaRPr lang="en-US" sz="2400" dirty="0" smtClean="0"/>
          </a:p>
          <a:p>
            <a:r>
              <a:rPr lang="en-US" sz="2400" dirty="0" smtClean="0"/>
              <a:t>Discussion on data interfaces (EPICS PVs, to beam physics, etc. to be done)</a:t>
            </a:r>
          </a:p>
          <a:p>
            <a:r>
              <a:rPr lang="en-US" sz="2400" dirty="0" smtClean="0"/>
              <a:t>Work on defining requirements for archiving and other services necessary</a:t>
            </a:r>
          </a:p>
          <a:p>
            <a:r>
              <a:rPr lang="en-US" sz="2400" dirty="0" smtClean="0"/>
              <a:t>Data management, calibration, operating procedures to be discussed in detail.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862139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24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MTCA base infrastructure defined</a:t>
            </a:r>
          </a:p>
          <a:p>
            <a:pPr lvl="1"/>
            <a:r>
              <a:rPr lang="en-US" dirty="0" smtClean="0"/>
              <a:t>Work still required to verify performance and functionality</a:t>
            </a:r>
          </a:p>
          <a:p>
            <a:r>
              <a:rPr lang="en-US" dirty="0" smtClean="0"/>
              <a:t>Timing system components defined</a:t>
            </a:r>
          </a:p>
          <a:p>
            <a:pPr lvl="1"/>
            <a:r>
              <a:rPr lang="en-US" dirty="0" smtClean="0"/>
              <a:t>Procurement process in preparation</a:t>
            </a:r>
          </a:p>
          <a:p>
            <a:r>
              <a:rPr lang="en-US" dirty="0" smtClean="0"/>
              <a:t>Platform support defined</a:t>
            </a:r>
          </a:p>
          <a:p>
            <a:pPr lvl="1"/>
            <a:r>
              <a:rPr lang="en-US" dirty="0" smtClean="0"/>
              <a:t>Details still to be finalized</a:t>
            </a:r>
          </a:p>
          <a:p>
            <a:pPr lvl="1"/>
            <a:r>
              <a:rPr lang="en-US" dirty="0" smtClean="0"/>
              <a:t>Final platform development speeding up after a slow start</a:t>
            </a:r>
          </a:p>
          <a:p>
            <a:r>
              <a:rPr lang="en-US" dirty="0" smtClean="0"/>
              <a:t>Control system services defined but more details to be discussed</a:t>
            </a:r>
          </a:p>
          <a:p>
            <a:pPr lvl="1"/>
            <a:r>
              <a:rPr lang="en-US" dirty="0" smtClean="0"/>
              <a:t>Definition of PVs for operation (waveforms, integrated values,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Archiving requirements</a:t>
            </a:r>
          </a:p>
          <a:p>
            <a:pPr lvl="1"/>
            <a:r>
              <a:rPr lang="en-US" dirty="0" smtClean="0"/>
              <a:t>Beam-synchronous data handling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335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Control system infrastructure components</a:t>
            </a:r>
          </a:p>
          <a:p>
            <a:r>
              <a:rPr lang="en-GB" dirty="0" smtClean="0"/>
              <a:t>MTCA base infrastructure</a:t>
            </a:r>
          </a:p>
          <a:p>
            <a:r>
              <a:rPr lang="en-GB" dirty="0" smtClean="0"/>
              <a:t>Timing system</a:t>
            </a:r>
          </a:p>
          <a:p>
            <a:r>
              <a:rPr lang="en-GB" dirty="0" smtClean="0"/>
              <a:t>Machine Protection System</a:t>
            </a:r>
          </a:p>
          <a:p>
            <a:r>
              <a:rPr lang="en-GB" dirty="0" smtClean="0"/>
              <a:t>Digital platforms, status and support</a:t>
            </a:r>
          </a:p>
          <a:p>
            <a:r>
              <a:rPr lang="en-GB" dirty="0" smtClean="0"/>
              <a:t>Procurement and Installation</a:t>
            </a:r>
          </a:p>
          <a:p>
            <a:r>
              <a:rPr lang="en-GB" dirty="0" smtClean="0"/>
              <a:t>Interface with Beam </a:t>
            </a:r>
            <a:r>
              <a:rPr lang="en-GB" dirty="0" smtClean="0"/>
              <a:t>Instrumentation</a:t>
            </a:r>
          </a:p>
          <a:p>
            <a:r>
              <a:rPr lang="en-GB" dirty="0" smtClean="0"/>
              <a:t>Software services</a:t>
            </a:r>
            <a:endParaRPr lang="en-GB" dirty="0" smtClean="0"/>
          </a:p>
          <a:p>
            <a:r>
              <a:rPr lang="en-GB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Control system infrastructure </a:t>
            </a:r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MTCA.4 </a:t>
            </a:r>
          </a:p>
          <a:p>
            <a:pPr lvl="1"/>
            <a:r>
              <a:rPr lang="en-GB" dirty="0" smtClean="0"/>
              <a:t>Crates, MCH, Cooling Units, PSU</a:t>
            </a:r>
          </a:p>
          <a:p>
            <a:pPr lvl="1"/>
            <a:r>
              <a:rPr lang="en-GB" dirty="0" smtClean="0"/>
              <a:t>Platform Management</a:t>
            </a:r>
          </a:p>
          <a:p>
            <a:pPr lvl="1"/>
            <a:r>
              <a:rPr lang="en-GB" dirty="0" smtClean="0"/>
              <a:t>Crate variants: 12-slot and 6-slot</a:t>
            </a:r>
            <a:endParaRPr lang="is-IS" dirty="0" smtClean="0"/>
          </a:p>
          <a:p>
            <a:r>
              <a:rPr lang="is-IS" dirty="0" smtClean="0"/>
              <a:t>I/O and processing</a:t>
            </a:r>
          </a:p>
          <a:p>
            <a:pPr lvl="1"/>
            <a:r>
              <a:rPr lang="en-US" dirty="0" smtClean="0"/>
              <a:t>D</a:t>
            </a:r>
            <a:r>
              <a:rPr lang="is-IS" dirty="0" smtClean="0"/>
              <a:t>igital platforms</a:t>
            </a:r>
          </a:p>
          <a:p>
            <a:r>
              <a:rPr lang="is-IS" dirty="0" smtClean="0"/>
              <a:t>Network and servers</a:t>
            </a:r>
          </a:p>
          <a:p>
            <a:pPr lvl="1"/>
            <a:r>
              <a:rPr lang="en-US" dirty="0" smtClean="0"/>
              <a:t>Network hardware</a:t>
            </a:r>
            <a:r>
              <a:rPr lang="is-IS" dirty="0" smtClean="0"/>
              <a:t> in-kind contribution from Norway</a:t>
            </a:r>
          </a:p>
          <a:p>
            <a:r>
              <a:rPr lang="is-IS" dirty="0" smtClean="0"/>
              <a:t>Timing System</a:t>
            </a:r>
          </a:p>
          <a:p>
            <a:pPr lvl="1"/>
            <a:r>
              <a:rPr lang="is-IS" dirty="0" smtClean="0"/>
              <a:t>EVG, EVR, Distribution </a:t>
            </a:r>
            <a:r>
              <a:rPr lang="is-IS" dirty="0" smtClean="0"/>
              <a:t>System</a:t>
            </a:r>
          </a:p>
          <a:p>
            <a:r>
              <a:rPr lang="is-IS" dirty="0" smtClean="0"/>
              <a:t>EPICS and associated software</a:t>
            </a:r>
          </a:p>
          <a:p>
            <a:r>
              <a:rPr lang="is-IS" dirty="0" smtClean="0"/>
              <a:t>Configuration management tools</a:t>
            </a:r>
            <a:endParaRPr lang="is-I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MTCA base </a:t>
            </a:r>
            <a:r>
              <a:rPr lang="en-GB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Crates in two variants</a:t>
            </a:r>
          </a:p>
          <a:p>
            <a:r>
              <a:rPr lang="en-US" dirty="0" smtClean="0"/>
              <a:t>12-slot, 9U crate</a:t>
            </a:r>
          </a:p>
          <a:p>
            <a:pPr lvl="1"/>
            <a:r>
              <a:rPr lang="en-US" dirty="0" smtClean="0"/>
              <a:t>For (LL)RF systems that can utilize many slots</a:t>
            </a:r>
          </a:p>
          <a:p>
            <a:pPr lvl="1"/>
            <a:r>
              <a:rPr lang="en-US" dirty="0" smtClean="0"/>
              <a:t>Has been in use, stable configuration</a:t>
            </a:r>
          </a:p>
          <a:p>
            <a:r>
              <a:rPr lang="en-US" dirty="0" smtClean="0"/>
              <a:t>6-slot, 3U crate</a:t>
            </a:r>
          </a:p>
          <a:p>
            <a:pPr lvl="1"/>
            <a:r>
              <a:rPr lang="en-US" dirty="0" smtClean="0"/>
              <a:t>For smaller, more distributed systems (saves rack space) </a:t>
            </a:r>
          </a:p>
          <a:p>
            <a:pPr lvl="1"/>
            <a:r>
              <a:rPr lang="en-US" dirty="0" smtClean="0"/>
              <a:t>Backplane issues</a:t>
            </a:r>
          </a:p>
          <a:p>
            <a:pPr lvl="2"/>
            <a:r>
              <a:rPr lang="en-US" dirty="0" smtClean="0"/>
              <a:t>Vendors consider MTCA backplanes as “custom”</a:t>
            </a:r>
          </a:p>
          <a:p>
            <a:pPr lvl="2"/>
            <a:r>
              <a:rPr lang="en-US" dirty="0" smtClean="0"/>
              <a:t>Defined an “ESS-specific” backplane – follows layout of the bigger crate</a:t>
            </a:r>
          </a:p>
          <a:p>
            <a:pPr lvl="1"/>
            <a:r>
              <a:rPr lang="en-US" dirty="0" smtClean="0"/>
              <a:t>Cooling and airflow issues with prototype</a:t>
            </a:r>
          </a:p>
          <a:p>
            <a:pPr lvl="2"/>
            <a:r>
              <a:rPr lang="en-US" dirty="0" smtClean="0"/>
              <a:t>Added one fan to improve airflow</a:t>
            </a:r>
          </a:p>
          <a:p>
            <a:pPr lvl="2"/>
            <a:r>
              <a:rPr lang="en-US" dirty="0" smtClean="0"/>
              <a:t>Front-to-rear cooling is challenging due to small air inlet area</a:t>
            </a:r>
          </a:p>
          <a:p>
            <a:r>
              <a:rPr lang="en-US" dirty="0" smtClean="0"/>
              <a:t>MCH (Micro Channel Hub) standardized on N.A.T.</a:t>
            </a:r>
          </a:p>
          <a:p>
            <a:r>
              <a:rPr lang="en-US" dirty="0" smtClean="0"/>
              <a:t>Power supplies need final definition</a:t>
            </a:r>
          </a:p>
          <a:p>
            <a:pPr lvl="1"/>
            <a:r>
              <a:rPr lang="en-US" dirty="0" smtClean="0"/>
              <a:t>Wiener has good noise performance but issues with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836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 Crate variants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352" b="-5878"/>
          <a:stretch/>
        </p:blipFill>
        <p:spPr>
          <a:xfrm>
            <a:off x="179512" y="1988840"/>
            <a:ext cx="4320480" cy="14408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00808"/>
            <a:ext cx="4007958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933056"/>
            <a:ext cx="33843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3U, 6-slot crate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slots with place for rear transition module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CPU, EVR in remaining </a:t>
            </a:r>
            <a:r>
              <a:rPr lang="en-US" dirty="0" smtClean="0"/>
              <a:t>slots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Primary candidate for the BCM systems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797152"/>
            <a:ext cx="33843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U, 12-slot crate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 slots with place for rear transition module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MCH slots (redundancy)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PSU slots (2 with double width, e.g. WIENER)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</a:t>
            </a:r>
            <a:r>
              <a:rPr lang="en-GB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MRF Event System</a:t>
            </a:r>
          </a:p>
          <a:p>
            <a:pPr lvl="1"/>
            <a:r>
              <a:rPr lang="en-US" dirty="0" smtClean="0"/>
              <a:t>Components defined</a:t>
            </a:r>
          </a:p>
          <a:p>
            <a:pPr lvl="1"/>
            <a:r>
              <a:rPr lang="en-US" dirty="0" smtClean="0"/>
              <a:t>Uses latest design with active delay compensation</a:t>
            </a:r>
          </a:p>
          <a:p>
            <a:pPr lvl="2"/>
            <a:r>
              <a:rPr lang="en-US" dirty="0" smtClean="0"/>
              <a:t>Higher frame rate possible</a:t>
            </a:r>
          </a:p>
          <a:p>
            <a:pPr lvl="2"/>
            <a:r>
              <a:rPr lang="en-US" dirty="0" smtClean="0"/>
              <a:t>Unlimited fan-out depth</a:t>
            </a:r>
          </a:p>
          <a:p>
            <a:pPr lvl="2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MTCA.4 version with backplane trigger and clock support</a:t>
            </a:r>
          </a:p>
          <a:p>
            <a:pPr lvl="2"/>
            <a:r>
              <a:rPr lang="en-US" dirty="0" smtClean="0"/>
              <a:t>Software support to be finalized </a:t>
            </a:r>
          </a:p>
          <a:p>
            <a:r>
              <a:rPr lang="en-US" dirty="0" smtClean="0"/>
              <a:t>Details of interfacing to BI (and other) systems to be discussed and finalized</a:t>
            </a:r>
          </a:p>
          <a:p>
            <a:pPr lvl="1"/>
            <a:r>
              <a:rPr lang="en-US" dirty="0" smtClean="0"/>
              <a:t>A preliminary, incomplete definition exists (ESS-0088633)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827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timing with BCM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Clock and trigger signals transmitted via the backplane </a:t>
            </a:r>
          </a:p>
          <a:p>
            <a:pPr lvl="1"/>
            <a:r>
              <a:rPr lang="en-US" dirty="0" smtClean="0"/>
              <a:t>Beam pulse start and end timing (pulse length monitoring)</a:t>
            </a:r>
            <a:endParaRPr lang="en-US" dirty="0"/>
          </a:p>
          <a:p>
            <a:r>
              <a:rPr lang="en-US" dirty="0" smtClean="0"/>
              <a:t>Beam mode, beam destination transferred as data, handled by the MTCA CPU and written into BCM module memory</a:t>
            </a:r>
          </a:p>
          <a:p>
            <a:pPr lvl="1"/>
            <a:r>
              <a:rPr lang="en-US" dirty="0" smtClean="0"/>
              <a:t>These actions </a:t>
            </a:r>
            <a:r>
              <a:rPr lang="en-US" u="sng" dirty="0" smtClean="0"/>
              <a:t>do not depend </a:t>
            </a:r>
            <a:r>
              <a:rPr lang="en-US" dirty="0" smtClean="0"/>
              <a:t>on real-time response of the CPU. MPS/BIS sequences ensure that modes are checked properly before beam is allowed. Thus, “intended” mode.</a:t>
            </a:r>
          </a:p>
          <a:p>
            <a:pPr lvl="1"/>
            <a:r>
              <a:rPr lang="en-US" dirty="0" smtClean="0"/>
              <a:t>Having this “directly to the FPGA” would not give any extra benefit in terms of reliability. </a:t>
            </a:r>
          </a:p>
          <a:p>
            <a:pPr lvl="1"/>
            <a:r>
              <a:rPr lang="en-US" dirty="0" smtClean="0"/>
              <a:t>Nevertheless, the sequences can be fast when needed.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961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107994" y="2901667"/>
            <a:ext cx="6416334" cy="2881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sequences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1622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Pre-programmed sequences repeat at 14 Hz</a:t>
            </a:r>
          </a:p>
          <a:p>
            <a:pPr lvl="1"/>
            <a:r>
              <a:rPr lang="en-US" sz="1600" dirty="0" smtClean="0"/>
              <a:t>Sequencer with a RF-synchronous 88 MHz clock (can be changed)</a:t>
            </a:r>
          </a:p>
          <a:p>
            <a:pPr lvl="1"/>
            <a:r>
              <a:rPr lang="en-US" sz="1600" dirty="0" smtClean="0"/>
              <a:t>“programming” can happen in less than a millisecond</a:t>
            </a:r>
          </a:p>
          <a:p>
            <a:r>
              <a:rPr lang="en-US" sz="2000" dirty="0" smtClean="0"/>
              <a:t>“Data”, i.e., beam envelope mode, etc., transmitted in parallel</a:t>
            </a:r>
          </a:p>
          <a:p>
            <a:pPr lvl="1"/>
            <a:r>
              <a:rPr lang="en-US" sz="1600" dirty="0" smtClean="0"/>
              <a:t>Contains “plan” for the next cycle: envelope mode, beam/no beam, pulse counter, rep rate,</a:t>
            </a:r>
            <a:r>
              <a:rPr lang="is-IS" sz="1600" dirty="0" smtClean="0"/>
              <a:t>…</a:t>
            </a:r>
          </a:p>
          <a:p>
            <a:pPr lvl="1"/>
            <a:r>
              <a:rPr lang="en-US" sz="1600" dirty="0" smtClean="0"/>
              <a:t> Mode changes require a handshake with BIS</a:t>
            </a:r>
          </a:p>
          <a:p>
            <a:pPr lvl="2"/>
            <a:r>
              <a:rPr lang="en-US" sz="1300" dirty="0" smtClean="0"/>
              <a:t>When mode change is transmitted, timing does not send beam before MPS/BIS gives OK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1619672" y="199101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ight Arrow 15"/>
          <p:cNvSpPr/>
          <p:nvPr/>
        </p:nvSpPr>
        <p:spPr>
          <a:xfrm>
            <a:off x="7380312" y="1844824"/>
            <a:ext cx="792088" cy="50405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80182" y="2276872"/>
            <a:ext cx="1591618" cy="5760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23928" y="2276872"/>
            <a:ext cx="3600400" cy="5760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9979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581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176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7784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7180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5577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3184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9573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19672" y="2901667"/>
            <a:ext cx="0" cy="1319421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7565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3068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3569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563888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1987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5192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7991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524328" y="2901667"/>
            <a:ext cx="3811" cy="1247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3975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7585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2771800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Rectangle 124"/>
          <p:cNvSpPr/>
          <p:nvPr/>
        </p:nvSpPr>
        <p:spPr>
          <a:xfrm>
            <a:off x="3923928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Rectangle 126"/>
          <p:cNvSpPr/>
          <p:nvPr/>
        </p:nvSpPr>
        <p:spPr>
          <a:xfrm>
            <a:off x="5076056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Rectangle 128"/>
          <p:cNvSpPr/>
          <p:nvPr/>
        </p:nvSpPr>
        <p:spPr>
          <a:xfrm>
            <a:off x="6228184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2" name="TextBox 131"/>
          <p:cNvSpPr txBox="1"/>
          <p:nvPr/>
        </p:nvSpPr>
        <p:spPr>
          <a:xfrm>
            <a:off x="7596336" y="1916832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2771800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923928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076056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228184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2915816" y="1556792"/>
            <a:ext cx="92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71.4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ms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4067944" y="1556792"/>
            <a:ext cx="92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71.4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ms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5163386" y="1556792"/>
            <a:ext cx="92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71.4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ms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6387522" y="1556792"/>
            <a:ext cx="34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4427984" y="3645024"/>
            <a:ext cx="1659995" cy="288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sv-SE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4427984" y="3645024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6093361" y="3653233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979712" y="2901667"/>
            <a:ext cx="0" cy="1031389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339752" y="2996952"/>
            <a:ext cx="0" cy="671349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843808" y="2901667"/>
            <a:ext cx="0" cy="504056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395536" y="155679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14 Hz &lt;-&gt; 71.4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1640091" y="4057327"/>
            <a:ext cx="1859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Modulator, t=0+500 us </a:t>
            </a:r>
            <a:endParaRPr lang="en-US" sz="1400" dirty="0"/>
          </a:p>
        </p:txBody>
      </p:sp>
      <p:sp>
        <p:nvSpPr>
          <p:cNvPr id="177" name="Rectangle 176"/>
          <p:cNvSpPr/>
          <p:nvPr/>
        </p:nvSpPr>
        <p:spPr>
          <a:xfrm>
            <a:off x="2051720" y="3769295"/>
            <a:ext cx="1686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RF Pulse, t=0+530 us </a:t>
            </a:r>
            <a:endParaRPr lang="en-US" sz="1400" dirty="0"/>
          </a:p>
        </p:txBody>
      </p:sp>
      <p:sp>
        <p:nvSpPr>
          <p:cNvPr id="178" name="Rectangle 177"/>
          <p:cNvSpPr/>
          <p:nvPr/>
        </p:nvSpPr>
        <p:spPr>
          <a:xfrm>
            <a:off x="2380933" y="3501008"/>
            <a:ext cx="170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Beam </a:t>
            </a:r>
            <a:r>
              <a:rPr lang="en-US" sz="1400" dirty="0" err="1" smtClean="0"/>
              <a:t>On,t</a:t>
            </a:r>
            <a:r>
              <a:rPr lang="en-US" sz="1400" dirty="0" smtClean="0"/>
              <a:t>=0+535 us </a:t>
            </a:r>
            <a:endParaRPr lang="en-US" sz="1400" dirty="0"/>
          </a:p>
        </p:txBody>
      </p:sp>
      <p:sp>
        <p:nvSpPr>
          <p:cNvPr id="179" name="Rectangle 178"/>
          <p:cNvSpPr/>
          <p:nvPr/>
        </p:nvSpPr>
        <p:spPr>
          <a:xfrm>
            <a:off x="2884989" y="3265239"/>
            <a:ext cx="1849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Beam Off, t=0+3395 us </a:t>
            </a:r>
            <a:endParaRPr lang="en-US" sz="14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6156176" y="3789040"/>
            <a:ext cx="13681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228184" y="39330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Transmit (well) before next cycle</a:t>
            </a:r>
            <a:endParaRPr lang="en-US" sz="1200" dirty="0"/>
          </a:p>
        </p:txBody>
      </p:sp>
      <p:cxnSp>
        <p:nvCxnSpPr>
          <p:cNvPr id="184" name="Straight Connector 183"/>
          <p:cNvCxnSpPr/>
          <p:nvPr/>
        </p:nvCxnSpPr>
        <p:spPr>
          <a:xfrm flipH="1">
            <a:off x="1115616" y="2901667"/>
            <a:ext cx="3811" cy="1247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2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Protection </a:t>
            </a:r>
            <a:r>
              <a:rPr lang="en-GB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Interfacing to MPS</a:t>
            </a:r>
          </a:p>
          <a:p>
            <a:pPr lvl="1"/>
            <a:r>
              <a:rPr lang="en-US" dirty="0" smtClean="0"/>
              <a:t>System concept is ready and accepted</a:t>
            </a:r>
          </a:p>
          <a:p>
            <a:pPr lvl="1"/>
            <a:r>
              <a:rPr lang="en-US" dirty="0" smtClean="0"/>
              <a:t>Detail discussions are still underway</a:t>
            </a:r>
          </a:p>
          <a:p>
            <a:r>
              <a:rPr lang="en-US" dirty="0" smtClean="0"/>
              <a:t>Interface defined, consisting of</a:t>
            </a:r>
          </a:p>
          <a:p>
            <a:pPr lvl="1"/>
            <a:r>
              <a:rPr lang="en-US" dirty="0" smtClean="0"/>
              <a:t>Discrete lines</a:t>
            </a:r>
          </a:p>
          <a:p>
            <a:pPr lvl="2"/>
            <a:r>
              <a:rPr lang="en-US" dirty="0" smtClean="0"/>
              <a:t>OK/NOK, disconnect (“3-wire”)</a:t>
            </a:r>
          </a:p>
          <a:p>
            <a:pPr lvl="2"/>
            <a:r>
              <a:rPr lang="en-US" dirty="0" smtClean="0"/>
              <a:t>For fast switch-off</a:t>
            </a:r>
          </a:p>
          <a:p>
            <a:pPr lvl="1"/>
            <a:r>
              <a:rPr lang="en-US" dirty="0" smtClean="0"/>
              <a:t>Ethernet link (UDP</a:t>
            </a:r>
            <a:r>
              <a:rPr lang="en-US" dirty="0" smtClean="0"/>
              <a:t>) (or serial RS-422 port?)</a:t>
            </a:r>
            <a:endParaRPr lang="en-US" dirty="0" smtClean="0"/>
          </a:p>
          <a:p>
            <a:pPr lvl="2"/>
            <a:r>
              <a:rPr lang="en-US" dirty="0" smtClean="0"/>
              <a:t>Operating mode checking, heartbeat, online testing</a:t>
            </a:r>
          </a:p>
          <a:p>
            <a:pPr lvl="2"/>
            <a:r>
              <a:rPr lang="en-US" dirty="0" smtClean="0"/>
              <a:t>Removes dependency on timing system direct link for mode data </a:t>
            </a:r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Use RJ-45 connector on the SIS8900 RTM when on SIS8900-KU</a:t>
            </a:r>
          </a:p>
          <a:p>
            <a:pPr lvl="2"/>
            <a:r>
              <a:rPr lang="en-US" dirty="0" smtClean="0"/>
              <a:t>For IFC1420, special interface card under design. 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856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1869</TotalTime>
  <Words>1476</Words>
  <Application>Microsoft Macintosh PowerPoint</Application>
  <PresentationFormat>On-screen Show (4:3)</PresentationFormat>
  <Paragraphs>233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Chess Core Powerpoint</vt:lpstr>
      <vt:lpstr>Controls Infrastructure</vt:lpstr>
      <vt:lpstr>Overview</vt:lpstr>
      <vt:lpstr>Control system infrastructure components</vt:lpstr>
      <vt:lpstr>MTCA base infrastructure</vt:lpstr>
      <vt:lpstr>MTCA Crate variants</vt:lpstr>
      <vt:lpstr>Timing system</vt:lpstr>
      <vt:lpstr>Interaction of timing with BCM system</vt:lpstr>
      <vt:lpstr>Accelerator sequences </vt:lpstr>
      <vt:lpstr>Machine Protection System</vt:lpstr>
      <vt:lpstr>Digital platforms, status and support</vt:lpstr>
      <vt:lpstr>IFC1420</vt:lpstr>
      <vt:lpstr>IFC1420 layout overview</vt:lpstr>
      <vt:lpstr>Networks and servers</vt:lpstr>
      <vt:lpstr>Procurement and Installation</vt:lpstr>
      <vt:lpstr>Software support from ICS</vt:lpstr>
      <vt:lpstr>Deployment environment overview</vt:lpstr>
      <vt:lpstr>Interface with Beam Instrumentation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45</cp:revision>
  <dcterms:created xsi:type="dcterms:W3CDTF">2013-10-29T16:05:10Z</dcterms:created>
  <dcterms:modified xsi:type="dcterms:W3CDTF">2017-06-11T23:13:21Z</dcterms:modified>
</cp:coreProperties>
</file>