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08" autoAdjust="0"/>
    <p:restoredTop sz="96466" autoAdjust="0"/>
  </p:normalViewPr>
  <p:slideViewPr>
    <p:cSldViewPr>
      <p:cViewPr>
        <p:scale>
          <a:sx n="117" d="100"/>
          <a:sy n="117" d="100"/>
        </p:scale>
        <p:origin x="1304" y="5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2017-07-09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09/07/2017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09/07/2017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09/07/2017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09/07/2017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09/07/2017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000" dirty="0" smtClean="0"/>
              <a:t>Beam Loss Monitor Systems Preliminary Design Review</a:t>
            </a:r>
            <a:br>
              <a:rPr lang="en-GB" sz="4000" dirty="0" smtClean="0"/>
            </a:br>
            <a:r>
              <a:rPr lang="en-GB" sz="4000" dirty="0" smtClean="0"/>
              <a:t>Introduction and Background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Tom Shea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9 July, 2017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Systems Under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We have combined reviews for 2 systems:</a:t>
            </a:r>
          </a:p>
          <a:p>
            <a:r>
              <a:rPr lang="en-US" dirty="0" smtClean="0"/>
              <a:t>Neutron Beam Loss Monitor System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nBLM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In-kind contribution from CEA </a:t>
            </a:r>
            <a:r>
              <a:rPr lang="en-US" dirty="0" err="1" smtClean="0"/>
              <a:t>Saclay</a:t>
            </a:r>
            <a:endParaRPr lang="en-US" dirty="0" smtClean="0"/>
          </a:p>
          <a:p>
            <a:pPr lvl="1"/>
            <a:r>
              <a:rPr lang="en-US" dirty="0"/>
              <a:t>Thomas </a:t>
            </a:r>
            <a:r>
              <a:rPr lang="en-US" dirty="0" err="1" smtClean="0"/>
              <a:t>Papaevangelou</a:t>
            </a:r>
            <a:r>
              <a:rPr lang="en-US" dirty="0" smtClean="0"/>
              <a:t> leads this work unit for CEA</a:t>
            </a:r>
          </a:p>
          <a:p>
            <a:pPr lvl="1"/>
            <a:r>
              <a:rPr lang="en-US" dirty="0"/>
              <a:t>Irena </a:t>
            </a:r>
            <a:r>
              <a:rPr lang="en-US" dirty="0" err="1"/>
              <a:t>Kittelmann</a:t>
            </a:r>
            <a:r>
              <a:rPr lang="en-US" dirty="0"/>
              <a:t> is system </a:t>
            </a:r>
            <a:r>
              <a:rPr lang="en-US" dirty="0" smtClean="0"/>
              <a:t>lead for ESS Lund and provides coordination (Tom </a:t>
            </a:r>
            <a:r>
              <a:rPr lang="en-US" dirty="0"/>
              <a:t>Shea interim lead until 1 </a:t>
            </a:r>
            <a:r>
              <a:rPr lang="en-US" dirty="0" smtClean="0"/>
              <a:t>September) </a:t>
            </a:r>
          </a:p>
          <a:p>
            <a:r>
              <a:rPr lang="en-US" dirty="0" smtClean="0"/>
              <a:t>Ion Chamber Beam Loss Monitor System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icBLM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In-house project at ESS Lund; detectors produced in collaboration with CERN &amp; IHEP</a:t>
            </a:r>
          </a:p>
          <a:p>
            <a:pPr lvl="1"/>
            <a:r>
              <a:rPr lang="en-US" dirty="0" smtClean="0"/>
              <a:t>Irena </a:t>
            </a:r>
            <a:r>
              <a:rPr lang="en-US" dirty="0" err="1" smtClean="0"/>
              <a:t>Kittelmann</a:t>
            </a:r>
            <a:r>
              <a:rPr lang="en-US" dirty="0" smtClean="0"/>
              <a:t> leads this work unit (Tom Shea interim until 1 September)  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101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the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199"/>
            <a:ext cx="8856984" cy="512127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Reminder: this is</a:t>
            </a:r>
            <a:r>
              <a:rPr lang="en-US" dirty="0"/>
              <a:t> </a:t>
            </a:r>
            <a:r>
              <a:rPr lang="en-US" b="1" u="sng" dirty="0"/>
              <a:t>Preliminary</a:t>
            </a:r>
            <a:r>
              <a:rPr lang="en-US" b="1" dirty="0"/>
              <a:t> </a:t>
            </a:r>
            <a:r>
              <a:rPr lang="en-US" b="1" dirty="0" smtClean="0"/>
              <a:t>Design </a:t>
            </a:r>
            <a:r>
              <a:rPr lang="en-US" b="1" dirty="0"/>
              <a:t>R</a:t>
            </a:r>
            <a:r>
              <a:rPr lang="en-US" b="1" dirty="0" smtClean="0"/>
              <a:t>eview </a:t>
            </a:r>
            <a:r>
              <a:rPr lang="en-US" dirty="0"/>
              <a:t>(we have had a lot of </a:t>
            </a:r>
            <a:r>
              <a:rPr lang="en-US" dirty="0" smtClean="0"/>
              <a:t>Critical design reviews recently)</a:t>
            </a:r>
          </a:p>
          <a:p>
            <a:pPr lvl="1"/>
            <a:r>
              <a:rPr lang="en-US" dirty="0" smtClean="0"/>
              <a:t>One liner summarizing the committee charge: Can the current design concept, followed by the proposed detailed design phase, result in a system that meets the requirements?</a:t>
            </a:r>
          </a:p>
          <a:p>
            <a:pPr lvl="1"/>
            <a:r>
              <a:rPr lang="en-US" dirty="0" smtClean="0"/>
              <a:t>This review authorizes the start of detailed design based upon the presented design concept</a:t>
            </a:r>
          </a:p>
          <a:p>
            <a:pPr lvl="1"/>
            <a:r>
              <a:rPr lang="en-US" dirty="0" smtClean="0"/>
              <a:t>Critical design reviews will be held in two phases: late in 2017 (to authorize procurement of long lead components) and early in 2018 (to authorize the deployment phase)</a:t>
            </a:r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is the PDR 1.2 for </a:t>
            </a:r>
            <a:r>
              <a:rPr lang="en-US" dirty="0" smtClean="0"/>
              <a:t>the </a:t>
            </a:r>
            <a:r>
              <a:rPr lang="en-US" dirty="0" err="1" smtClean="0"/>
              <a:t>nBLM</a:t>
            </a:r>
            <a:endParaRPr lang="en-US" dirty="0" smtClean="0"/>
          </a:p>
          <a:p>
            <a:pPr lvl="1"/>
            <a:r>
              <a:rPr lang="en-US" dirty="0" smtClean="0"/>
              <a:t>PDR 1.1 was held in December 2016 and primarily covered the detector simulations</a:t>
            </a:r>
          </a:p>
          <a:p>
            <a:pPr lvl="1"/>
            <a:r>
              <a:rPr lang="en-US" dirty="0" smtClean="0"/>
              <a:t>For the </a:t>
            </a:r>
            <a:r>
              <a:rPr lang="en-US" dirty="0" err="1" smtClean="0"/>
              <a:t>Saclay</a:t>
            </a:r>
            <a:r>
              <a:rPr lang="en-US" dirty="0" smtClean="0"/>
              <a:t> team</a:t>
            </a:r>
            <a:r>
              <a:rPr lang="en-US" dirty="0"/>
              <a:t>,</a:t>
            </a:r>
            <a:r>
              <a:rPr lang="en-US" dirty="0" smtClean="0"/>
              <a:t> this review is a contractual </a:t>
            </a:r>
            <a:r>
              <a:rPr lang="en-US" dirty="0"/>
              <a:t>milestone </a:t>
            </a:r>
            <a:r>
              <a:rPr lang="en-US" dirty="0" smtClean="0"/>
              <a:t>primarily covering electronics</a:t>
            </a:r>
          </a:p>
          <a:p>
            <a:pPr lvl="1"/>
            <a:r>
              <a:rPr lang="en-US" dirty="0" smtClean="0"/>
              <a:t>Updates </a:t>
            </a:r>
            <a:r>
              <a:rPr lang="en-US" dirty="0" smtClean="0"/>
              <a:t>from </a:t>
            </a:r>
            <a:r>
              <a:rPr lang="en-US" dirty="0"/>
              <a:t>PDR 1.1 and recent work </a:t>
            </a:r>
            <a:r>
              <a:rPr lang="en-US" dirty="0" smtClean="0"/>
              <a:t>on the </a:t>
            </a:r>
            <a:r>
              <a:rPr lang="en-US" dirty="0" err="1" smtClean="0"/>
              <a:t>nBLM</a:t>
            </a:r>
            <a:r>
              <a:rPr lang="en-US" dirty="0" smtClean="0"/>
              <a:t> detector will be presented</a:t>
            </a:r>
            <a:endParaRPr lang="en-US" dirty="0"/>
          </a:p>
          <a:p>
            <a:r>
              <a:rPr lang="en-US" dirty="0"/>
              <a:t>This is the PDR for the entire </a:t>
            </a:r>
            <a:r>
              <a:rPr lang="en-US" dirty="0" err="1" smtClean="0"/>
              <a:t>icBLM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ecause </a:t>
            </a:r>
            <a:r>
              <a:rPr lang="en-US" dirty="0" smtClean="0"/>
              <a:t>of the very long lead time, </a:t>
            </a:r>
            <a:r>
              <a:rPr lang="en-US" dirty="0"/>
              <a:t>ionization chambers have </a:t>
            </a:r>
            <a:r>
              <a:rPr lang="en-US" dirty="0" smtClean="0"/>
              <a:t>already been </a:t>
            </a:r>
            <a:r>
              <a:rPr lang="en-US" dirty="0" smtClean="0"/>
              <a:t>procured </a:t>
            </a:r>
            <a:r>
              <a:rPr lang="en-US" dirty="0" smtClean="0"/>
              <a:t>(</a:t>
            </a:r>
            <a:r>
              <a:rPr lang="en-US" dirty="0" smtClean="0"/>
              <a:t>and received just last week)</a:t>
            </a:r>
          </a:p>
          <a:p>
            <a:pPr lvl="1"/>
            <a:r>
              <a:rPr lang="en-US" dirty="0" smtClean="0"/>
              <a:t>This review primarily covers </a:t>
            </a:r>
            <a:r>
              <a:rPr lang="en-US" dirty="0" smtClean="0"/>
              <a:t>the design </a:t>
            </a:r>
            <a:r>
              <a:rPr lang="en-US" dirty="0" smtClean="0"/>
              <a:t>concept </a:t>
            </a:r>
            <a:r>
              <a:rPr lang="en-US" dirty="0" smtClean="0"/>
              <a:t>for the overall </a:t>
            </a:r>
            <a:r>
              <a:rPr lang="en-US" dirty="0" smtClean="0"/>
              <a:t>system and the </a:t>
            </a:r>
            <a:r>
              <a:rPr lang="en-US" dirty="0" smtClean="0"/>
              <a:t>electronics</a:t>
            </a:r>
          </a:p>
          <a:p>
            <a:pPr lvl="1"/>
            <a:r>
              <a:rPr lang="en-US" dirty="0" smtClean="0"/>
              <a:t>Updates from the detector production and testing activities will be presented</a:t>
            </a:r>
            <a:endParaRPr lang="en-US" dirty="0"/>
          </a:p>
          <a:p>
            <a:r>
              <a:rPr lang="en-US" dirty="0"/>
              <a:t>Where appropriate, </a:t>
            </a:r>
            <a:r>
              <a:rPr lang="en-US" dirty="0" smtClean="0"/>
              <a:t>please identify feedback that applies </a:t>
            </a:r>
            <a:r>
              <a:rPr lang="en-US" dirty="0"/>
              <a:t>specifically </a:t>
            </a:r>
            <a:r>
              <a:rPr lang="en-US" dirty="0" smtClean="0"/>
              <a:t>to </a:t>
            </a:r>
            <a:r>
              <a:rPr lang="en-US" dirty="0" smtClean="0"/>
              <a:t>the </a:t>
            </a:r>
            <a:r>
              <a:rPr lang="en-US" dirty="0" err="1" smtClean="0"/>
              <a:t>nBLM</a:t>
            </a:r>
            <a:r>
              <a:rPr lang="en-US" dirty="0" smtClean="0"/>
              <a:t> or to the </a:t>
            </a:r>
            <a:r>
              <a:rPr lang="en-US" dirty="0" err="1" smtClean="0"/>
              <a:t>icBLM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1387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10124</TotalTime>
  <Words>112</Words>
  <Application>Microsoft Macintosh PowerPoint</Application>
  <PresentationFormat>On-screen Show (4:3)</PresentationFormat>
  <Paragraphs>33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Beam Loss Monitor Systems Preliminary Design Review Introduction and Background</vt:lpstr>
      <vt:lpstr>Two Systems Under Review</vt:lpstr>
      <vt:lpstr>Scope of the Review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Microsoft Office User</dc:creator>
  <cp:lastModifiedBy>Tom Shea</cp:lastModifiedBy>
  <cp:revision>119</cp:revision>
  <dcterms:created xsi:type="dcterms:W3CDTF">2017-05-14T09:48:33Z</dcterms:created>
  <dcterms:modified xsi:type="dcterms:W3CDTF">2017-07-09T20:00:45Z</dcterms:modified>
</cp:coreProperties>
</file>