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502007" r:id="rId1"/>
  </p:sldMasterIdLst>
  <p:notesMasterIdLst>
    <p:notesMasterId r:id="rId20"/>
  </p:notesMasterIdLst>
  <p:handoutMasterIdLst>
    <p:handoutMasterId r:id="rId21"/>
  </p:handoutMasterIdLst>
  <p:sldIdLst>
    <p:sldId id="2340" r:id="rId2"/>
    <p:sldId id="2440" r:id="rId3"/>
    <p:sldId id="2449" r:id="rId4"/>
    <p:sldId id="2441" r:id="rId5"/>
    <p:sldId id="2444" r:id="rId6"/>
    <p:sldId id="2442" r:id="rId7"/>
    <p:sldId id="2443" r:id="rId8"/>
    <p:sldId id="2453" r:id="rId9"/>
    <p:sldId id="2445" r:id="rId10"/>
    <p:sldId id="2450" r:id="rId11"/>
    <p:sldId id="2448" r:id="rId12"/>
    <p:sldId id="2446" r:id="rId13"/>
    <p:sldId id="2447" r:id="rId14"/>
    <p:sldId id="2438" r:id="rId15"/>
    <p:sldId id="2452" r:id="rId16"/>
    <p:sldId id="2369" r:id="rId17"/>
    <p:sldId id="2435" r:id="rId18"/>
    <p:sldId id="2424" r:id="rId19"/>
  </p:sldIdLst>
  <p:sldSz cx="9144000" cy="6858000" type="screen4x3"/>
  <p:notesSz cx="6811963" cy="9942513"/>
  <p:defaultTextStyle>
    <a:defPPr>
      <a:defRPr lang="fr-FR"/>
    </a:defPPr>
    <a:lvl1pPr algn="l" rtl="0" fontAlgn="base">
      <a:lnSpc>
        <a:spcPct val="80000"/>
      </a:lnSpc>
      <a:spcBef>
        <a:spcPct val="20000"/>
      </a:spcBef>
      <a:spcAft>
        <a:spcPct val="0"/>
      </a:spcAft>
      <a:buChar char="•"/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lnSpc>
        <a:spcPct val="80000"/>
      </a:lnSpc>
      <a:spcBef>
        <a:spcPct val="20000"/>
      </a:spcBef>
      <a:spcAft>
        <a:spcPct val="0"/>
      </a:spcAft>
      <a:buChar char="•"/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lnSpc>
        <a:spcPct val="80000"/>
      </a:lnSpc>
      <a:spcBef>
        <a:spcPct val="20000"/>
      </a:spcBef>
      <a:spcAft>
        <a:spcPct val="0"/>
      </a:spcAft>
      <a:buChar char="•"/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lnSpc>
        <a:spcPct val="80000"/>
      </a:lnSpc>
      <a:spcBef>
        <a:spcPct val="20000"/>
      </a:spcBef>
      <a:spcAft>
        <a:spcPct val="0"/>
      </a:spcAft>
      <a:buChar char="•"/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lnSpc>
        <a:spcPct val="80000"/>
      </a:lnSpc>
      <a:spcBef>
        <a:spcPct val="20000"/>
      </a:spcBef>
      <a:spcAft>
        <a:spcPct val="0"/>
      </a:spcAft>
      <a:buChar char="•"/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5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33">
          <p15:clr>
            <a:srgbClr val="A4A3A4"/>
          </p15:clr>
        </p15:guide>
        <p15:guide id="2" pos="2146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Renard Bertrand" initials="RB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23B"/>
    <a:srgbClr val="0000FF"/>
    <a:srgbClr val="CC0000"/>
    <a:srgbClr val="FF9966"/>
    <a:srgbClr val="0066FF"/>
    <a:srgbClr val="6BA6ED"/>
    <a:srgbClr val="CC3300"/>
    <a:srgbClr val="FF6600"/>
    <a:srgbClr val="FF3300"/>
    <a:srgbClr val="FFF7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Style moyen 2 - Accentuatio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D7AC3CCA-C797-4891-BE02-D94E43425B78}" styleName="Style moyen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C4B1156A-380E-4F78-BDF5-A606A8083BF9}" styleName="Style moyen 4 - Accentuation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9D7B26C5-4107-4FEC-AEDC-1716B250A1EF}" styleName="Style clair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950" autoAdjust="0"/>
    <p:restoredTop sz="95238" autoAdjust="0"/>
  </p:normalViewPr>
  <p:slideViewPr>
    <p:cSldViewPr snapToGrid="0">
      <p:cViewPr varScale="1">
        <p:scale>
          <a:sx n="78" d="100"/>
          <a:sy n="78" d="100"/>
        </p:scale>
        <p:origin x="1114" y="67"/>
      </p:cViewPr>
      <p:guideLst>
        <p:guide orient="horz" pos="2160"/>
        <p:guide pos="2857"/>
      </p:guideLst>
    </p:cSldViewPr>
  </p:slideViewPr>
  <p:outlineViewPr>
    <p:cViewPr>
      <p:scale>
        <a:sx n="33" d="100"/>
        <a:sy n="33" d="100"/>
      </p:scale>
      <p:origin x="0" y="48528"/>
    </p:cViewPr>
  </p:outlineViewPr>
  <p:notesTextViewPr>
    <p:cViewPr>
      <p:scale>
        <a:sx n="150" d="100"/>
        <a:sy n="15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>
        <p:scale>
          <a:sx n="150" d="100"/>
          <a:sy n="150" d="100"/>
        </p:scale>
        <p:origin x="2490" y="120"/>
      </p:cViewPr>
      <p:guideLst>
        <p:guide orient="horz" pos="3133"/>
        <p:guide pos="214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1" y="4"/>
            <a:ext cx="2952769" cy="497604"/>
          </a:xfrm>
          <a:prstGeom prst="rect">
            <a:avLst/>
          </a:prstGeom>
        </p:spPr>
        <p:txBody>
          <a:bodyPr vert="horz" lIns="91577" tIns="45789" rIns="91577" bIns="45789" rtlCol="0"/>
          <a:lstStyle>
            <a:lvl1pPr algn="l">
              <a:defRPr sz="1200"/>
            </a:lvl1pPr>
          </a:lstStyle>
          <a:p>
            <a:pPr>
              <a:buNone/>
              <a:defRPr/>
            </a:pPr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57576" y="4"/>
            <a:ext cx="2952768" cy="497604"/>
          </a:xfrm>
          <a:prstGeom prst="rect">
            <a:avLst/>
          </a:prstGeom>
        </p:spPr>
        <p:txBody>
          <a:bodyPr vert="horz" lIns="91577" tIns="45789" rIns="91577" bIns="45789" rtlCol="0"/>
          <a:lstStyle>
            <a:lvl1pPr algn="r">
              <a:defRPr sz="1200"/>
            </a:lvl1pPr>
          </a:lstStyle>
          <a:p>
            <a:pPr>
              <a:buNone/>
              <a:defRPr/>
            </a:pPr>
            <a:fld id="{D7381257-66DF-4C83-A00A-A00637A2B8FE}" type="datetimeFigureOut">
              <a:rPr lang="fr-FR"/>
              <a:pPr>
                <a:buNone/>
                <a:defRPr/>
              </a:pPr>
              <a:t>09/07/2017</a:t>
            </a:fld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1" y="9443324"/>
            <a:ext cx="2952769" cy="497604"/>
          </a:xfrm>
          <a:prstGeom prst="rect">
            <a:avLst/>
          </a:prstGeom>
        </p:spPr>
        <p:txBody>
          <a:bodyPr vert="horz" lIns="91577" tIns="45789" rIns="91577" bIns="45789" rtlCol="0" anchor="b"/>
          <a:lstStyle>
            <a:lvl1pPr algn="l">
              <a:defRPr sz="1200"/>
            </a:lvl1pPr>
          </a:lstStyle>
          <a:p>
            <a:pPr>
              <a:buNone/>
              <a:defRPr/>
            </a:pP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57576" y="9443324"/>
            <a:ext cx="2952768" cy="497604"/>
          </a:xfrm>
          <a:prstGeom prst="rect">
            <a:avLst/>
          </a:prstGeom>
        </p:spPr>
        <p:txBody>
          <a:bodyPr vert="horz" lIns="91577" tIns="45789" rIns="91577" bIns="45789" rtlCol="0" anchor="b"/>
          <a:lstStyle>
            <a:lvl1pPr algn="r">
              <a:defRPr sz="1200"/>
            </a:lvl1pPr>
          </a:lstStyle>
          <a:p>
            <a:pPr>
              <a:buNone/>
              <a:defRPr/>
            </a:pPr>
            <a:fld id="{E3655026-EC26-4D0C-B2BC-89811960C8F1}" type="slidenum">
              <a:rPr lang="fr-FR"/>
              <a:pPr>
                <a:buNone/>
                <a:defRPr/>
              </a:pPr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80023284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4"/>
            <a:ext cx="2952769" cy="497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77" tIns="45789" rIns="91577" bIns="45789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buFontTx/>
              <a:buNone/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7576" y="4"/>
            <a:ext cx="2952768" cy="497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77" tIns="45789" rIns="91577" bIns="45789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buFontTx/>
              <a:buNone/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2288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22338" y="746125"/>
            <a:ext cx="4967287" cy="3727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1034" y="4723254"/>
            <a:ext cx="5449895" cy="4473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77" tIns="45789" rIns="91577" bIns="457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noProof="0" smtClean="0"/>
              <a:t>Cliquez pour modifier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  <a:p>
            <a:pPr lvl="2"/>
            <a:r>
              <a:rPr lang="fr-FR" noProof="0" smtClean="0"/>
              <a:t>Troisième niveau</a:t>
            </a:r>
          </a:p>
          <a:p>
            <a:pPr lvl="3"/>
            <a:r>
              <a:rPr lang="fr-FR" noProof="0" smtClean="0"/>
              <a:t>Quatrième niveau</a:t>
            </a:r>
          </a:p>
          <a:p>
            <a:pPr lvl="4"/>
            <a:r>
              <a:rPr lang="fr-FR" noProof="0" smtClean="0"/>
              <a:t>Cinquième niveau</a:t>
            </a:r>
          </a:p>
        </p:txBody>
      </p:sp>
      <p:sp>
        <p:nvSpPr>
          <p:cNvPr id="4403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443324"/>
            <a:ext cx="2952769" cy="497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77" tIns="45789" rIns="91577" bIns="45789" numCol="1" anchor="b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buFontTx/>
              <a:buNone/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403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7576" y="9443324"/>
            <a:ext cx="2952768" cy="497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77" tIns="45789" rIns="91577" bIns="45789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buFontTx/>
              <a:buNone/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68BDF97A-C648-401A-8383-DC0E87CEF8E9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37438575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baseline="0" dirty="0" smtClean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8BDF97A-C648-401A-8383-DC0E87CEF8E9}" type="slidenum">
              <a:rPr lang="fr-FR" smtClean="0"/>
              <a:pPr>
                <a:defRPr/>
              </a:pPr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361532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00" indent="-285731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2924" indent="-228585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094" indent="-228585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264" indent="-228585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433" indent="-22858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603" indent="-22858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8772" indent="-22858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5942" indent="-22858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96E2A7A7-A84C-4897-B7AB-F28AD0BF694A}" type="slidenum">
              <a:rPr lang="en-US" sz="1200"/>
              <a:pPr/>
              <a:t>5</a:t>
            </a:fld>
            <a:endParaRPr lang="en-US" sz="1200"/>
          </a:p>
        </p:txBody>
      </p:sp>
      <p:sp>
        <p:nvSpPr>
          <p:cNvPr id="49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93505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re 1 visu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 descr="bandeau_titre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3310128" cy="6858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3960000" y="1855288"/>
            <a:ext cx="4788464" cy="1429696"/>
          </a:xfrm>
        </p:spPr>
        <p:txBody>
          <a:bodyPr anchor="t" anchorCtr="0"/>
          <a:lstStyle>
            <a:lvl1pPr>
              <a:lnSpc>
                <a:spcPts val="3800"/>
              </a:lnSpc>
              <a:defRPr sz="2800" b="0" cap="all" baseline="0">
                <a:solidFill>
                  <a:srgbClr val="666666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3" hasCustomPrompt="1"/>
          </p:nvPr>
        </p:nvSpPr>
        <p:spPr>
          <a:xfrm>
            <a:off x="3960000" y="5445224"/>
            <a:ext cx="4788464" cy="288032"/>
          </a:xfrm>
          <a:prstGeom prst="rect">
            <a:avLst/>
          </a:prstGeom>
        </p:spPr>
        <p:txBody>
          <a:bodyPr anchor="b" anchorCtr="0"/>
          <a:lstStyle>
            <a:lvl1pPr marL="0" indent="0">
              <a:buFont typeface="Arial" pitchFamily="34" charset="0"/>
              <a:buNone/>
              <a:defRPr sz="850" b="0">
                <a:solidFill>
                  <a:srgbClr val="666666"/>
                </a:solidFill>
              </a:defRPr>
            </a:lvl1pPr>
          </a:lstStyle>
          <a:p>
            <a:pPr lvl="0"/>
            <a:r>
              <a:rPr lang="fr-FR" dirty="0" smtClean="0"/>
              <a:t>Nom événement | Prénom Nom</a:t>
            </a:r>
            <a:endParaRPr lang="fr-FR" dirty="0"/>
          </a:p>
        </p:txBody>
      </p:sp>
      <p:sp>
        <p:nvSpPr>
          <p:cNvPr id="11" name="Sous-titre 2"/>
          <p:cNvSpPr>
            <a:spLocks noGrp="1"/>
          </p:cNvSpPr>
          <p:nvPr>
            <p:ph type="subTitle" idx="1"/>
          </p:nvPr>
        </p:nvSpPr>
        <p:spPr>
          <a:xfrm>
            <a:off x="3960000" y="5805264"/>
            <a:ext cx="3060272" cy="504056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buNone/>
              <a:defRPr sz="1550" cap="all" baseline="0">
                <a:solidFill>
                  <a:srgbClr val="66666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 dirty="0"/>
          </a:p>
        </p:txBody>
      </p:sp>
      <p:pic>
        <p:nvPicPr>
          <p:cNvPr id="8" name="Imag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01514" y="3004220"/>
            <a:ext cx="1009994" cy="109232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734639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Réunion program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du titre 1"/>
          <p:cNvSpPr>
            <a:spLocks noGrp="1"/>
          </p:cNvSpPr>
          <p:nvPr>
            <p:ph type="title"/>
          </p:nvPr>
        </p:nvSpPr>
        <p:spPr bwMode="gray">
          <a:xfrm>
            <a:off x="1682885" y="52752"/>
            <a:ext cx="6556444" cy="90872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6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0" y="6605081"/>
            <a:ext cx="2122599" cy="2379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fr-FR" dirty="0" smtClean="0">
                <a:solidFill>
                  <a:srgbClr val="000000">
                    <a:tint val="75000"/>
                  </a:srgbClr>
                </a:solidFill>
              </a:rPr>
              <a:t>thomas.papaevangelou@cea.fr</a:t>
            </a:r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0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2386208" y="6605081"/>
            <a:ext cx="4371584" cy="2529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dirty="0" smtClean="0">
                <a:solidFill>
                  <a:srgbClr val="000000">
                    <a:tint val="75000"/>
                  </a:srgbClr>
                </a:solidFill>
              </a:rPr>
              <a:t>WP07. PDR of nBLM &amp; IC </a:t>
            </a:r>
            <a:r>
              <a:rPr lang="fr-FR" dirty="0" smtClean="0">
                <a:solidFill>
                  <a:srgbClr val="000000">
                    <a:tint val="75000"/>
                  </a:srgbClr>
                </a:solidFill>
              </a:rPr>
              <a:t>- 09/07/2017</a:t>
            </a:r>
            <a:endParaRPr lang="en-US" dirty="0" smtClean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232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>
  <p:cSld name="Intercalai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8" descr="bandeau_intercalair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9938" y="0"/>
            <a:ext cx="583406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672000" y="1949598"/>
            <a:ext cx="5364496" cy="4719761"/>
          </a:xfrm>
        </p:spPr>
        <p:txBody>
          <a:bodyPr anchor="t"/>
          <a:lstStyle>
            <a:lvl1pPr algn="l">
              <a:lnSpc>
                <a:spcPts val="2800"/>
              </a:lnSpc>
              <a:defRPr sz="2200" b="1" cap="all"/>
            </a:lvl1pPr>
          </a:lstStyle>
          <a:p>
            <a:r>
              <a:rPr lang="fr-FR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3672000" y="260649"/>
            <a:ext cx="5292488" cy="158417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1200"/>
              </a:lnSpc>
              <a:spcAft>
                <a:spcPts val="0"/>
              </a:spcAft>
              <a:buNone/>
              <a:defRPr sz="85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576263" y="6305550"/>
            <a:ext cx="1450975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04/04/2017</a:t>
            </a:r>
            <a:endParaRPr lang="fr-FR" dirty="0"/>
          </a:p>
        </p:txBody>
      </p:sp>
      <p:sp>
        <p:nvSpPr>
          <p:cNvPr id="6" name="Espace réservé du numéro de diapositive 7"/>
          <p:cNvSpPr>
            <a:spLocks noGrp="1"/>
          </p:cNvSpPr>
          <p:nvPr>
            <p:ph type="sldNum" sz="quarter" idx="11"/>
          </p:nvPr>
        </p:nvSpPr>
        <p:spPr>
          <a:xfrm>
            <a:off x="576263" y="5876925"/>
            <a:ext cx="2700337" cy="365125"/>
          </a:xfrm>
          <a:prstGeom prst="rect">
            <a:avLst/>
          </a:prstGeom>
        </p:spPr>
        <p:txBody>
          <a:bodyPr/>
          <a:lstStyle>
            <a:lvl1pPr>
              <a:defRPr dirty="0"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/>
              <a:t>|  PAGE </a:t>
            </a:r>
            <a:fld id="{720B9139-BAE7-44D3-A8B0-998EE27CB7D0}" type="slidenum">
              <a:rPr lang="fr-FR"/>
              <a:pPr>
                <a:defRPr/>
              </a:pPr>
              <a:t>‹#›</a:t>
            </a:fld>
            <a:endParaRPr lang="fr-FR"/>
          </a:p>
        </p:txBody>
      </p:sp>
      <p:sp>
        <p:nvSpPr>
          <p:cNvPr id="7" name="Espace réservé du pied de page 8"/>
          <p:cNvSpPr>
            <a:spLocks noGrp="1"/>
          </p:cNvSpPr>
          <p:nvPr>
            <p:ph type="ftr" sz="quarter" idx="12"/>
          </p:nvPr>
        </p:nvSpPr>
        <p:spPr>
          <a:xfrm>
            <a:off x="576263" y="5445125"/>
            <a:ext cx="2700337" cy="365125"/>
          </a:xfrm>
          <a:prstGeom prst="rect">
            <a:avLst/>
          </a:prstGeom>
        </p:spPr>
        <p:txBody>
          <a:bodyPr/>
          <a:lstStyle>
            <a:lvl1pPr algn="l">
              <a:defRPr dirty="0"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 smtClean="0"/>
              <a:t>Risks management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876223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2613" y="97280"/>
            <a:ext cx="6585626" cy="772298"/>
          </a:xfrm>
        </p:spPr>
        <p:txBody>
          <a:bodyPr>
            <a:noAutofit/>
          </a:bodyPr>
          <a:lstStyle>
            <a:lvl1pPr algn="ctr">
              <a:defRPr sz="2400" b="1" i="1">
                <a:solidFill>
                  <a:srgbClr val="002060"/>
                </a:solidFill>
                <a:effectLst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8780" y="970158"/>
            <a:ext cx="8619893" cy="5508703"/>
          </a:xfrm>
          <a:prstGeom prst="rect">
            <a:avLst/>
          </a:prstGeom>
        </p:spPr>
        <p:txBody>
          <a:bodyPr/>
          <a:lstStyle>
            <a:lvl1pPr marL="450850" indent="-450850">
              <a:buFont typeface="Wingdings" panose="05000000000000000000" pitchFamily="2" charset="2"/>
              <a:buChar char="Ø"/>
              <a:defRPr/>
            </a:lvl1pPr>
            <a:lvl2pPr marL="742950" indent="-285750">
              <a:buFont typeface="Arial" panose="020B0604020202020204" pitchFamily="34" charset="0"/>
              <a:buChar char="•"/>
              <a:defRPr/>
            </a:lvl2pPr>
            <a:lvl3pPr marL="1143000" indent="-339725">
              <a:buFont typeface="Wingdings" panose="05000000000000000000" pitchFamily="2" charset="2"/>
              <a:buChar char="ü"/>
              <a:defRPr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5663707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57922" y="0"/>
            <a:ext cx="7857428" cy="772298"/>
          </a:xfrm>
        </p:spPr>
        <p:txBody>
          <a:bodyPr>
            <a:normAutofit/>
          </a:bodyPr>
          <a:lstStyle>
            <a:lvl1pPr algn="ctr">
              <a:defRPr sz="4000" b="1" i="1">
                <a:solidFill>
                  <a:srgbClr val="002060"/>
                </a:solidFill>
                <a:effectLst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3936345"/>
      </p:ext>
    </p:extLst>
  </p:cSld>
  <p:clrMapOvr>
    <a:masterClrMapping/>
  </p:clrMapOvr>
  <p:hf hdr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16431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bandeau_texte.png"/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0" y="0"/>
            <a:ext cx="9144000" cy="955548"/>
          </a:xfrm>
          <a:prstGeom prst="rect">
            <a:avLst/>
          </a:prstGeom>
        </p:spPr>
      </p:pic>
      <p:sp>
        <p:nvSpPr>
          <p:cNvPr id="8" name="Espace réservé du titre 1"/>
          <p:cNvSpPr>
            <a:spLocks noGrp="1"/>
          </p:cNvSpPr>
          <p:nvPr>
            <p:ph type="title"/>
          </p:nvPr>
        </p:nvSpPr>
        <p:spPr bwMode="gray">
          <a:xfrm>
            <a:off x="1663431" y="52752"/>
            <a:ext cx="6566170" cy="90872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10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73137" y="6614809"/>
            <a:ext cx="2122599" cy="24319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fr-FR" dirty="0" smtClean="0">
                <a:solidFill>
                  <a:srgbClr val="000000">
                    <a:tint val="75000"/>
                  </a:srgbClr>
                </a:solidFill>
              </a:rPr>
              <a:t>thomas.papaevangelou@cea.fr</a:t>
            </a:r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1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2386208" y="6614810"/>
            <a:ext cx="4371584" cy="24319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dirty="0" smtClean="0">
                <a:solidFill>
                  <a:srgbClr val="000000">
                    <a:tint val="75000"/>
                  </a:srgbClr>
                </a:solidFill>
              </a:rPr>
              <a:t>WP07. PDR of nBLM &amp; IC - 09</a:t>
            </a:r>
            <a:r>
              <a:rPr lang="fr-FR" dirty="0" smtClean="0">
                <a:solidFill>
                  <a:srgbClr val="000000">
                    <a:tint val="75000"/>
                  </a:srgbClr>
                </a:solidFill>
              </a:rPr>
              <a:t>/07/2017</a:t>
            </a:r>
            <a:endParaRPr lang="en-US" dirty="0" smtClean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2" name="Espace réservé du numéro de diapositive 5"/>
          <p:cNvSpPr txBox="1">
            <a:spLocks/>
          </p:cNvSpPr>
          <p:nvPr userDrawn="1"/>
        </p:nvSpPr>
        <p:spPr>
          <a:xfrm>
            <a:off x="7010400" y="6614809"/>
            <a:ext cx="2133600" cy="2488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algn="r" rtl="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har char="•"/>
              <a:defRPr sz="1200" kern="1200">
                <a:solidFill>
                  <a:schemeClr val="tx1">
                    <a:tint val="75000"/>
                  </a:schemeClr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har char="•"/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har char="•"/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har char="•"/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har char="•"/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buFontTx/>
              <a:buNone/>
              <a:defRPr/>
            </a:pPr>
            <a:fld id="{03A18B84-9EFD-41B6-A5E4-D37CFBDD82D6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>
                <a:buFontTx/>
                <a:buNone/>
                <a:defRPr/>
              </a:pPr>
              <a:t>‹#›</a:t>
            </a:fld>
            <a:endParaRPr lang="en-US" dirty="0" smtClean="0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9" name="Picture 2" descr="http://irfu-i.cea.fr/Page/500/irfu_signature_cea_saclay.png"/>
          <p:cNvPicPr>
            <a:picLocks noChangeAspect="1" noChangeArrowheads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4436" y="233714"/>
            <a:ext cx="451732" cy="513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Image 13"/>
          <p:cNvPicPr/>
          <p:nvPr userDrawn="1"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308185" y="113498"/>
            <a:ext cx="660074" cy="63392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0894979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02017" r:id="rId1"/>
    <p:sldLayoutId id="2147502012" r:id="rId2"/>
    <p:sldLayoutId id="2147502018" r:id="rId3"/>
    <p:sldLayoutId id="2147502019" r:id="rId4"/>
    <p:sldLayoutId id="2147502020" r:id="rId5"/>
    <p:sldLayoutId id="2147502021" r:id="rId6"/>
  </p:sldLayoutIdLst>
  <p:timing>
    <p:tnLst>
      <p:par>
        <p:cTn id="1" dur="indefinite" restart="never" nodeType="tmRoot"/>
      </p:par>
    </p:tnLst>
  </p:timing>
  <p:hf hdr="0"/>
  <p:txStyles>
    <p:titleStyle>
      <a:lvl1pPr algn="ctr" defTabSz="914400" rtl="0" eaLnBrk="1" fontAlgn="base" latinLnBrk="0" hangingPunct="1">
        <a:spcBef>
          <a:spcPct val="0"/>
        </a:spcBef>
        <a:spcAft>
          <a:spcPct val="0"/>
        </a:spcAft>
        <a:buNone/>
        <a:defRPr lang="fr-FR" sz="2200" b="1" i="1" kern="1200" cap="all" baseline="0" dirty="0">
          <a:solidFill>
            <a:srgbClr val="002060"/>
          </a:solidFill>
          <a:effectLst/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omic Sans MS" pitchFamily="66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omic Sans MS" pitchFamily="66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omic Sans MS" pitchFamily="66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omic Sans MS" pitchFamily="6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jpeg"/><Relationship Id="rId7" Type="http://schemas.openxmlformats.org/officeDocument/2006/relationships/image" Target="../media/image24.png"/><Relationship Id="rId12" Type="http://schemas.openxmlformats.org/officeDocument/2006/relationships/image" Target="../media/image27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15.png"/><Relationship Id="rId5" Type="http://schemas.openxmlformats.org/officeDocument/2006/relationships/image" Target="../media/image22.png"/><Relationship Id="rId10" Type="http://schemas.microsoft.com/office/2007/relationships/hdphoto" Target="../media/hdphoto1.wdp"/><Relationship Id="rId4" Type="http://schemas.openxmlformats.org/officeDocument/2006/relationships/image" Target="../media/image21.jpeg"/><Relationship Id="rId9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1.png"/><Relationship Id="rId5" Type="http://schemas.microsoft.com/office/2007/relationships/hdphoto" Target="../media/hdphoto2.wdp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 bwMode="gray">
          <a:xfrm>
            <a:off x="3454176" y="520792"/>
            <a:ext cx="5445984" cy="633720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fontAlgn="base" latinLnBrk="0" hangingPunct="1">
              <a:lnSpc>
                <a:spcPts val="3800"/>
              </a:lnSpc>
              <a:spcBef>
                <a:spcPct val="0"/>
              </a:spcBef>
              <a:spcAft>
                <a:spcPct val="0"/>
              </a:spcAft>
              <a:buNone/>
              <a:defRPr lang="fr-FR" sz="2800" b="0" i="0" kern="1200" cap="all" baseline="0">
                <a:solidFill>
                  <a:srgbClr val="666666"/>
                </a:solidFill>
                <a:effectLst/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Comic Sans MS" pitchFamily="66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Comic Sans MS" pitchFamily="66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Comic Sans MS" pitchFamily="66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Comic Sans MS" pitchFamily="66" charset="0"/>
              </a:defRPr>
            </a:lvl9pPr>
          </a:lstStyle>
          <a:p>
            <a:pPr algn="ctr"/>
            <a:r>
              <a:rPr lang="en-US" b="1" dirty="0"/>
              <a:t>WP07. PDR of nBLM + </a:t>
            </a:r>
            <a:r>
              <a:rPr lang="en-US" b="1" dirty="0" smtClean="0"/>
              <a:t>IC</a:t>
            </a:r>
            <a:r>
              <a:rPr lang="fr-FR" b="1" dirty="0" smtClean="0">
                <a:solidFill>
                  <a:schemeClr val="tx1"/>
                </a:solidFill>
              </a:rPr>
              <a:t/>
            </a:r>
            <a:br>
              <a:rPr lang="fr-FR" b="1" dirty="0" smtClean="0">
                <a:solidFill>
                  <a:schemeClr val="tx1"/>
                </a:solidFill>
              </a:rPr>
            </a:br>
            <a:r>
              <a:rPr lang="fr-FR" sz="2000" dirty="0" smtClean="0">
                <a:solidFill>
                  <a:schemeClr val="tx1"/>
                </a:solidFill>
              </a:rPr>
              <a:t>July 10</a:t>
            </a:r>
            <a:r>
              <a:rPr lang="fr-FR" sz="2000" cap="none" baseline="30000" dirty="0" smtClean="0">
                <a:solidFill>
                  <a:schemeClr val="tx1"/>
                </a:solidFill>
              </a:rPr>
              <a:t>th</a:t>
            </a:r>
            <a:r>
              <a:rPr lang="fr-FR" sz="2000" dirty="0" smtClean="0">
                <a:solidFill>
                  <a:schemeClr val="tx1"/>
                </a:solidFill>
              </a:rPr>
              <a:t> &amp; 11</a:t>
            </a:r>
            <a:r>
              <a:rPr lang="fr-FR" sz="2000" cap="none" baseline="30000" dirty="0" smtClean="0">
                <a:solidFill>
                  <a:schemeClr val="tx1"/>
                </a:solidFill>
              </a:rPr>
              <a:t>th</a:t>
            </a:r>
            <a:r>
              <a:rPr lang="fr-FR" sz="2000" dirty="0" smtClean="0">
                <a:solidFill>
                  <a:schemeClr val="tx1"/>
                </a:solidFill>
              </a:rPr>
              <a:t> 2017</a:t>
            </a:r>
            <a:r>
              <a:rPr lang="fr-FR" sz="2400" dirty="0" smtClean="0">
                <a:solidFill>
                  <a:schemeClr val="tx1"/>
                </a:solidFill>
              </a:rPr>
              <a:t/>
            </a:r>
            <a:br>
              <a:rPr lang="fr-FR" sz="2400" dirty="0" smtClean="0">
                <a:solidFill>
                  <a:schemeClr val="tx1"/>
                </a:solidFill>
              </a:rPr>
            </a:br>
            <a:endParaRPr lang="fr-FR" sz="2400" dirty="0" smtClean="0">
              <a:solidFill>
                <a:schemeClr val="tx1"/>
              </a:solidFill>
            </a:endParaRPr>
          </a:p>
          <a:p>
            <a:pPr algn="ctr"/>
            <a:endParaRPr lang="fr-FR" sz="2400" dirty="0" smtClean="0">
              <a:solidFill>
                <a:schemeClr val="tx1"/>
              </a:solidFill>
            </a:endParaRPr>
          </a:p>
          <a:p>
            <a:pPr algn="ctr"/>
            <a:r>
              <a:rPr lang="en-US" sz="2400" b="1" i="1" cap="none" dirty="0">
                <a:solidFill>
                  <a:schemeClr val="tx1"/>
                </a:solidFill>
              </a:rPr>
              <a:t>nBLM based on </a:t>
            </a:r>
            <a:r>
              <a:rPr lang="en-US" sz="2400" b="1" i="1" cap="none" dirty="0" smtClean="0">
                <a:solidFill>
                  <a:schemeClr val="tx1"/>
                </a:solidFill>
              </a:rPr>
              <a:t>Micromegas </a:t>
            </a:r>
            <a:r>
              <a:rPr lang="en-US" sz="2400" b="1" i="1" cap="none" dirty="0">
                <a:solidFill>
                  <a:schemeClr val="tx1"/>
                </a:solidFill>
              </a:rPr>
              <a:t>detectors: </a:t>
            </a:r>
            <a:r>
              <a:rPr lang="en-US" sz="2400" b="1" i="1" cap="none" dirty="0" smtClean="0">
                <a:solidFill>
                  <a:schemeClr val="tx1"/>
                </a:solidFill>
              </a:rPr>
              <a:t>Introduction</a:t>
            </a:r>
            <a:endParaRPr lang="fr-FR" sz="2400" b="1" i="1" cap="none" dirty="0">
              <a:solidFill>
                <a:schemeClr val="tx1"/>
              </a:solidFill>
            </a:endParaRPr>
          </a:p>
          <a:p>
            <a:pPr algn="ctr"/>
            <a:endParaRPr lang="fr-FR" sz="2400" b="1" cap="none" dirty="0" smtClean="0">
              <a:solidFill>
                <a:schemeClr val="tx1"/>
              </a:solidFill>
            </a:endParaRPr>
          </a:p>
          <a:p>
            <a:pPr algn="ctr"/>
            <a:endParaRPr lang="fr-FR" sz="2400" b="1" cap="none" dirty="0" smtClean="0">
              <a:solidFill>
                <a:schemeClr val="tx1"/>
              </a:solidFill>
            </a:endParaRPr>
          </a:p>
          <a:p>
            <a:pPr algn="ctr"/>
            <a:endParaRPr lang="fr-FR" sz="2400" b="1" cap="none" dirty="0">
              <a:solidFill>
                <a:schemeClr val="tx1"/>
              </a:solidFill>
            </a:endParaRPr>
          </a:p>
          <a:p>
            <a:pPr algn="ctr"/>
            <a:r>
              <a:rPr lang="fr-FR" sz="2400" b="1" cap="none" dirty="0" smtClean="0">
                <a:solidFill>
                  <a:schemeClr val="tx1"/>
                </a:solidFill>
              </a:rPr>
              <a:t/>
            </a:r>
            <a:br>
              <a:rPr lang="fr-FR" sz="2400" b="1" cap="none" dirty="0" smtClean="0">
                <a:solidFill>
                  <a:schemeClr val="tx1"/>
                </a:solidFill>
              </a:rPr>
            </a:br>
            <a:r>
              <a:rPr lang="fr-FR" sz="2000" b="1" cap="none" dirty="0" smtClean="0">
                <a:solidFill>
                  <a:schemeClr val="tx1"/>
                </a:solidFill>
              </a:rPr>
              <a:t>Thomas Papaevangelou</a:t>
            </a:r>
            <a:r>
              <a:rPr lang="fr-FR" sz="4400" b="1" cap="none" dirty="0" smtClean="0">
                <a:solidFill>
                  <a:schemeClr val="tx1"/>
                </a:solidFill>
              </a:rPr>
              <a:t/>
            </a:r>
            <a:br>
              <a:rPr lang="fr-FR" sz="4400" b="1" cap="none" dirty="0" smtClean="0">
                <a:solidFill>
                  <a:schemeClr val="tx1"/>
                </a:solidFill>
              </a:rPr>
            </a:br>
            <a:r>
              <a:rPr lang="fr-FR" b="1" dirty="0" smtClean="0">
                <a:solidFill>
                  <a:schemeClr val="tx1"/>
                </a:solidFill>
              </a:rPr>
              <a:t/>
            </a:r>
            <a:br>
              <a:rPr lang="fr-FR" b="1" dirty="0" smtClean="0">
                <a:solidFill>
                  <a:schemeClr val="tx1"/>
                </a:solidFill>
              </a:rPr>
            </a:br>
            <a:r>
              <a:rPr lang="fr-FR" dirty="0" smtClean="0">
                <a:solidFill>
                  <a:schemeClr val="tx1"/>
                </a:solidFill>
              </a:rPr>
              <a:t/>
            </a:r>
            <a:br>
              <a:rPr lang="fr-FR" dirty="0" smtClean="0">
                <a:solidFill>
                  <a:schemeClr val="tx1"/>
                </a:solidFill>
              </a:rPr>
            </a:br>
            <a:r>
              <a:rPr lang="fr-FR" dirty="0" smtClean="0">
                <a:solidFill>
                  <a:schemeClr val="tx1"/>
                </a:solidFill>
              </a:rPr>
              <a:t/>
            </a:r>
            <a:br>
              <a:rPr lang="fr-FR" dirty="0" smtClean="0">
                <a:solidFill>
                  <a:schemeClr val="tx1"/>
                </a:solidFill>
              </a:rPr>
            </a:br>
            <a:endParaRPr lang="fr-FR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2028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 overview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1431" y="996596"/>
            <a:ext cx="8464271" cy="5750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412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2"/>
          <a:srcRect l="31196" t="45341" r="24130" b="5753"/>
          <a:stretch/>
        </p:blipFill>
        <p:spPr>
          <a:xfrm>
            <a:off x="497151" y="1119940"/>
            <a:ext cx="8646850" cy="5679703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691851" y="52752"/>
            <a:ext cx="6556444" cy="852769"/>
          </a:xfrm>
        </p:spPr>
        <p:txBody>
          <a:bodyPr/>
          <a:lstStyle/>
          <a:p>
            <a:r>
              <a:rPr lang="en-US" cap="none" dirty="0" smtClean="0"/>
              <a:t>n</a:t>
            </a:r>
            <a:r>
              <a:rPr lang="en-US" dirty="0" smtClean="0"/>
              <a:t>BLM functional architecture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742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Imag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" t="4321" r="11250" b="1852"/>
          <a:stretch/>
        </p:blipFill>
        <p:spPr>
          <a:xfrm rot="10800000">
            <a:off x="4867354" y="5287899"/>
            <a:ext cx="2387169" cy="1444471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872"/>
          <a:stretch/>
        </p:blipFill>
        <p:spPr>
          <a:xfrm>
            <a:off x="572251" y="2866012"/>
            <a:ext cx="1827060" cy="1800000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291"/>
          <a:stretch/>
        </p:blipFill>
        <p:spPr>
          <a:xfrm>
            <a:off x="2705850" y="3730012"/>
            <a:ext cx="913551" cy="1044000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70650" y="3049431"/>
            <a:ext cx="1681834" cy="1584000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88171" y="4654655"/>
            <a:ext cx="1655829" cy="461909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88171" y="5159328"/>
            <a:ext cx="1312365" cy="972000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88171" y="6134011"/>
            <a:ext cx="1655829" cy="461909"/>
          </a:xfrm>
          <a:prstGeom prst="rect">
            <a:avLst/>
          </a:prstGeom>
        </p:spPr>
      </p:pic>
      <p:grpSp>
        <p:nvGrpSpPr>
          <p:cNvPr id="30" name="Group 29"/>
          <p:cNvGrpSpPr/>
          <p:nvPr/>
        </p:nvGrpSpPr>
        <p:grpSpPr>
          <a:xfrm>
            <a:off x="2175884" y="5090661"/>
            <a:ext cx="2362526" cy="1648592"/>
            <a:chOff x="2344562" y="5090661"/>
            <a:chExt cx="2362526" cy="1648592"/>
          </a:xfrm>
        </p:grpSpPr>
        <p:pic>
          <p:nvPicPr>
            <p:cNvPr id="19" name="Image 18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49" t="10494" r="39999" b="19054"/>
            <a:stretch/>
          </p:blipFill>
          <p:spPr>
            <a:xfrm rot="5400000">
              <a:off x="3252792" y="5284957"/>
              <a:ext cx="1648592" cy="1260000"/>
            </a:xfrm>
            <a:prstGeom prst="rect">
              <a:avLst/>
            </a:prstGeom>
          </p:spPr>
        </p:pic>
        <p:sp>
          <p:nvSpPr>
            <p:cNvPr id="20" name="ZoneTexte 19"/>
            <p:cNvSpPr txBox="1"/>
            <p:nvPr/>
          </p:nvSpPr>
          <p:spPr>
            <a:xfrm>
              <a:off x="2344562" y="5297270"/>
              <a:ext cx="1319557" cy="9417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en-GB" sz="1200" dirty="0" smtClean="0">
                  <a:solidFill>
                    <a:srgbClr val="0070C0"/>
                  </a:solidFill>
                </a:rPr>
                <a:t>Detector size</a:t>
              </a:r>
            </a:p>
            <a:p>
              <a:pPr>
                <a:buNone/>
              </a:pPr>
              <a:r>
                <a:rPr lang="en-GB" sz="1200" dirty="0" smtClean="0">
                  <a:solidFill>
                    <a:srgbClr val="0070C0"/>
                  </a:solidFill>
                </a:rPr>
                <a:t>~30x30x30cm</a:t>
              </a:r>
              <a:r>
                <a:rPr lang="en-GB" sz="1200" baseline="30000" dirty="0" smtClean="0">
                  <a:solidFill>
                    <a:srgbClr val="0070C0"/>
                  </a:solidFill>
                </a:rPr>
                <a:t>3</a:t>
              </a:r>
            </a:p>
            <a:p>
              <a:pPr>
                <a:buNone/>
              </a:pPr>
              <a:r>
                <a:rPr lang="en-GB" sz="1200" dirty="0" smtClean="0">
                  <a:solidFill>
                    <a:srgbClr val="0070C0"/>
                  </a:solidFill>
                </a:rPr>
                <a:t>~3kg</a:t>
              </a:r>
            </a:p>
            <a:p>
              <a:pPr>
                <a:buNone/>
              </a:pPr>
              <a:r>
                <a:rPr lang="en-GB" sz="1200" dirty="0">
                  <a:solidFill>
                    <a:srgbClr val="0070C0"/>
                  </a:solidFill>
                </a:rPr>
                <a:t>E</a:t>
              </a:r>
              <a:r>
                <a:rPr lang="en-GB" sz="1200" dirty="0" smtClean="0">
                  <a:solidFill>
                    <a:srgbClr val="0070C0"/>
                  </a:solidFill>
                </a:rPr>
                <a:t>asy to transport</a:t>
              </a:r>
              <a:endParaRPr lang="fr-FR" sz="1200" dirty="0">
                <a:solidFill>
                  <a:srgbClr val="0070C0"/>
                </a:solidFill>
              </a:endParaRPr>
            </a:p>
          </p:txBody>
        </p:sp>
      </p:grpSp>
      <p:pic>
        <p:nvPicPr>
          <p:cNvPr id="21" name="Image 20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3879" y="2713458"/>
            <a:ext cx="2234937" cy="1980000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ZoneTexte 21"/>
          <p:cNvSpPr txBox="1"/>
          <p:nvPr/>
        </p:nvSpPr>
        <p:spPr>
          <a:xfrm>
            <a:off x="2948254" y="4270434"/>
            <a:ext cx="1040650" cy="4370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fr-FR" sz="1400" dirty="0" err="1" smtClean="0">
                <a:solidFill>
                  <a:srgbClr val="0070C0"/>
                </a:solidFill>
              </a:rPr>
              <a:t>Gas</a:t>
            </a:r>
            <a:r>
              <a:rPr lang="fr-FR" sz="1400" dirty="0" smtClean="0">
                <a:solidFill>
                  <a:srgbClr val="0070C0"/>
                </a:solidFill>
              </a:rPr>
              <a:t> </a:t>
            </a:r>
            <a:r>
              <a:rPr lang="fr-FR" sz="1400" dirty="0" err="1" smtClean="0">
                <a:solidFill>
                  <a:srgbClr val="0070C0"/>
                </a:solidFill>
              </a:rPr>
              <a:t>chamber</a:t>
            </a:r>
            <a:endParaRPr lang="fr-FR" sz="1400" dirty="0">
              <a:solidFill>
                <a:srgbClr val="0070C0"/>
              </a:solidFill>
            </a:endParaRPr>
          </a:p>
        </p:txBody>
      </p:sp>
      <p:cxnSp>
        <p:nvCxnSpPr>
          <p:cNvPr id="23" name="Connecteur droit avec flèche 22"/>
          <p:cNvCxnSpPr/>
          <p:nvPr/>
        </p:nvCxnSpPr>
        <p:spPr>
          <a:xfrm>
            <a:off x="1540591" y="3730012"/>
            <a:ext cx="1557463" cy="38062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ZoneTexte 23"/>
          <p:cNvSpPr txBox="1"/>
          <p:nvPr/>
        </p:nvSpPr>
        <p:spPr>
          <a:xfrm>
            <a:off x="232207" y="4691710"/>
            <a:ext cx="2197815" cy="3877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fr-FR" sz="1200" i="1" dirty="0" err="1" smtClean="0">
                <a:solidFill>
                  <a:srgbClr val="0070C0"/>
                </a:solidFill>
              </a:rPr>
              <a:t>Different</a:t>
            </a:r>
            <a:r>
              <a:rPr lang="fr-FR" sz="1200" i="1" dirty="0" smtClean="0">
                <a:solidFill>
                  <a:srgbClr val="0070C0"/>
                </a:solidFill>
              </a:rPr>
              <a:t> </a:t>
            </a:r>
            <a:r>
              <a:rPr lang="fr-FR" sz="1200" i="1" dirty="0" err="1" smtClean="0">
                <a:solidFill>
                  <a:srgbClr val="0070C0"/>
                </a:solidFill>
              </a:rPr>
              <a:t>thickness</a:t>
            </a:r>
            <a:r>
              <a:rPr lang="fr-FR" sz="1200" i="1" dirty="0" smtClean="0">
                <a:solidFill>
                  <a:srgbClr val="0070C0"/>
                </a:solidFill>
              </a:rPr>
              <a:t> of </a:t>
            </a:r>
            <a:r>
              <a:rPr lang="fr-FR" sz="1200" i="1" dirty="0" err="1" smtClean="0">
                <a:solidFill>
                  <a:srgbClr val="0070C0"/>
                </a:solidFill>
              </a:rPr>
              <a:t>polyethylene</a:t>
            </a:r>
            <a:r>
              <a:rPr lang="fr-FR" sz="1200" i="1" dirty="0" smtClean="0">
                <a:solidFill>
                  <a:srgbClr val="0070C0"/>
                </a:solidFill>
              </a:rPr>
              <a:t> </a:t>
            </a:r>
            <a:r>
              <a:rPr lang="fr-FR" sz="1200" i="1" dirty="0" err="1" smtClean="0">
                <a:solidFill>
                  <a:srgbClr val="0070C0"/>
                </a:solidFill>
              </a:rPr>
              <a:t>can</a:t>
            </a:r>
            <a:r>
              <a:rPr lang="fr-FR" sz="1200" i="1" dirty="0" smtClean="0">
                <a:solidFill>
                  <a:srgbClr val="0070C0"/>
                </a:solidFill>
              </a:rPr>
              <a:t> </a:t>
            </a:r>
            <a:r>
              <a:rPr lang="fr-FR" sz="1200" i="1" dirty="0" err="1" smtClean="0">
                <a:solidFill>
                  <a:srgbClr val="0070C0"/>
                </a:solidFill>
              </a:rPr>
              <a:t>be</a:t>
            </a:r>
            <a:r>
              <a:rPr lang="fr-FR" sz="1200" i="1" dirty="0" smtClean="0">
                <a:solidFill>
                  <a:srgbClr val="0070C0"/>
                </a:solidFill>
              </a:rPr>
              <a:t> </a:t>
            </a:r>
            <a:r>
              <a:rPr lang="fr-FR" sz="1200" i="1" dirty="0" err="1" smtClean="0">
                <a:solidFill>
                  <a:srgbClr val="0070C0"/>
                </a:solidFill>
              </a:rPr>
              <a:t>added</a:t>
            </a:r>
            <a:endParaRPr lang="fr-FR" sz="1200" i="1" dirty="0">
              <a:solidFill>
                <a:srgbClr val="0070C0"/>
              </a:solidFill>
            </a:endParaRPr>
          </a:p>
        </p:txBody>
      </p:sp>
      <p:cxnSp>
        <p:nvCxnSpPr>
          <p:cNvPr id="25" name="Connecteur droit avec flèche 24"/>
          <p:cNvCxnSpPr/>
          <p:nvPr/>
        </p:nvCxnSpPr>
        <p:spPr>
          <a:xfrm>
            <a:off x="4720742" y="3417919"/>
            <a:ext cx="2194783" cy="17714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6" name="Connecteur droit avec flèche 25"/>
          <p:cNvCxnSpPr/>
          <p:nvPr/>
        </p:nvCxnSpPr>
        <p:spPr>
          <a:xfrm flipH="1" flipV="1">
            <a:off x="1997697" y="3417919"/>
            <a:ext cx="2760479" cy="89413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3" name="Group 2"/>
          <p:cNvGrpSpPr/>
          <p:nvPr/>
        </p:nvGrpSpPr>
        <p:grpSpPr>
          <a:xfrm>
            <a:off x="472301" y="994023"/>
            <a:ext cx="8571750" cy="1687729"/>
            <a:chOff x="572250" y="744337"/>
            <a:chExt cx="8571750" cy="1687729"/>
          </a:xfrm>
        </p:grpSpPr>
        <p:sp>
          <p:nvSpPr>
            <p:cNvPr id="6" name="ZoneTexte 5"/>
            <p:cNvSpPr txBox="1"/>
            <p:nvPr/>
          </p:nvSpPr>
          <p:spPr>
            <a:xfrm>
              <a:off x="1423150" y="744337"/>
              <a:ext cx="1282700" cy="3139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fr-FR" dirty="0" smtClean="0"/>
                <a:t>SLOW</a:t>
              </a:r>
              <a:endParaRPr lang="fr-FR" dirty="0"/>
            </a:p>
          </p:txBody>
        </p:sp>
        <p:cxnSp>
          <p:nvCxnSpPr>
            <p:cNvPr id="7" name="Connecteur droit 6"/>
            <p:cNvCxnSpPr/>
            <p:nvPr/>
          </p:nvCxnSpPr>
          <p:spPr>
            <a:xfrm>
              <a:off x="1322034" y="1067550"/>
              <a:ext cx="100330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8" name="ZoneTexte 7"/>
            <p:cNvSpPr txBox="1"/>
            <p:nvPr/>
          </p:nvSpPr>
          <p:spPr>
            <a:xfrm>
              <a:off x="6096750" y="744337"/>
              <a:ext cx="1282700" cy="3139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fr-FR" dirty="0" smtClean="0"/>
                <a:t>FAST</a:t>
              </a:r>
              <a:endParaRPr lang="fr-FR" dirty="0"/>
            </a:p>
          </p:txBody>
        </p:sp>
        <p:sp>
          <p:nvSpPr>
            <p:cNvPr id="9" name="ZoneTexte 8"/>
            <p:cNvSpPr txBox="1"/>
            <p:nvPr/>
          </p:nvSpPr>
          <p:spPr>
            <a:xfrm>
              <a:off x="4687050" y="1111148"/>
              <a:ext cx="4456950" cy="11849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lnSpc>
                  <a:spcPct val="100000"/>
                </a:lnSpc>
                <a:spcBef>
                  <a:spcPts val="300"/>
                </a:spcBef>
                <a:spcAft>
                  <a:spcPts val="600"/>
                </a:spcAft>
                <a:buFont typeface="Wingdings" panose="05000000000000000000" pitchFamily="2" charset="2"/>
                <a:buChar char="Ø"/>
              </a:pPr>
              <a:r>
                <a:rPr lang="en-US" sz="1400" dirty="0" smtClean="0"/>
                <a:t>Recoil protons </a:t>
              </a:r>
              <a:r>
                <a:rPr lang="en-US" sz="1400" dirty="0"/>
                <a:t>produced by neutrons in </a:t>
              </a:r>
              <a:r>
                <a:rPr lang="en-US" sz="1400" dirty="0" smtClean="0"/>
                <a:t>polypropylene</a:t>
              </a:r>
            </a:p>
            <a:p>
              <a:pPr marL="285750" indent="-285750">
                <a:lnSpc>
                  <a:spcPct val="100000"/>
                </a:lnSpc>
                <a:spcBef>
                  <a:spcPts val="300"/>
                </a:spcBef>
                <a:spcAft>
                  <a:spcPts val="600"/>
                </a:spcAft>
                <a:buFont typeface="Wingdings" panose="05000000000000000000" pitchFamily="2" charset="2"/>
                <a:buChar char="Ø"/>
              </a:pPr>
              <a:r>
                <a:rPr lang="en-US" sz="1400" dirty="0" smtClean="0"/>
                <a:t>High </a:t>
              </a:r>
              <a:r>
                <a:rPr lang="en-US" sz="1400" dirty="0"/>
                <a:t>flux high energy </a:t>
              </a:r>
              <a:r>
                <a:rPr lang="en-US" sz="1400" dirty="0" smtClean="0"/>
                <a:t>n's (&gt;0.1 MeV)</a:t>
              </a:r>
            </a:p>
            <a:p>
              <a:pPr marL="285750" indent="-285750">
                <a:lnSpc>
                  <a:spcPct val="100000"/>
                </a:lnSpc>
                <a:spcBef>
                  <a:spcPts val="300"/>
                </a:spcBef>
                <a:spcAft>
                  <a:spcPts val="600"/>
                </a:spcAft>
                <a:buFont typeface="Wingdings" panose="05000000000000000000" pitchFamily="2" charset="2"/>
                <a:buChar char="Ø"/>
              </a:pPr>
              <a:r>
                <a:rPr lang="fr-FR" sz="1400" dirty="0" err="1" smtClean="0"/>
                <a:t>Faster</a:t>
              </a:r>
              <a:r>
                <a:rPr lang="fr-FR" sz="1400" dirty="0" smtClean="0"/>
                <a:t> </a:t>
              </a:r>
              <a:r>
                <a:rPr lang="fr-FR" sz="1400" dirty="0" err="1" smtClean="0"/>
                <a:t>response</a:t>
              </a:r>
              <a:endParaRPr lang="fr-FR" sz="1400" dirty="0"/>
            </a:p>
          </p:txBody>
        </p:sp>
        <p:cxnSp>
          <p:nvCxnSpPr>
            <p:cNvPr id="10" name="Connecteur droit 9"/>
            <p:cNvCxnSpPr/>
            <p:nvPr/>
          </p:nvCxnSpPr>
          <p:spPr>
            <a:xfrm>
              <a:off x="5969000" y="1067550"/>
              <a:ext cx="100330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1" name="Rectangle 10"/>
            <p:cNvSpPr/>
            <p:nvPr/>
          </p:nvSpPr>
          <p:spPr>
            <a:xfrm>
              <a:off x="2298700" y="2212732"/>
              <a:ext cx="914400" cy="2193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7" name="ZoneTexte 26"/>
            <p:cNvSpPr txBox="1"/>
            <p:nvPr/>
          </p:nvSpPr>
          <p:spPr>
            <a:xfrm>
              <a:off x="572250" y="1135514"/>
              <a:ext cx="3898150" cy="11849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lnSpc>
                  <a:spcPct val="100000"/>
                </a:lnSpc>
                <a:spcBef>
                  <a:spcPts val="300"/>
                </a:spcBef>
                <a:spcAft>
                  <a:spcPts val="600"/>
                </a:spcAft>
                <a:buFont typeface="Wingdings" panose="05000000000000000000" pitchFamily="2" charset="2"/>
                <a:buChar char="Ø"/>
              </a:pPr>
              <a:r>
                <a:rPr lang="fr-FR" sz="1400" dirty="0" smtClean="0"/>
                <a:t>(n, </a:t>
              </a:r>
              <a:r>
                <a:rPr lang="el-GR" sz="1400" dirty="0" smtClean="0"/>
                <a:t>α</a:t>
              </a:r>
              <a:r>
                <a:rPr lang="fr-FR" sz="1400" dirty="0" smtClean="0"/>
                <a:t>) </a:t>
              </a:r>
              <a:r>
                <a:rPr lang="fr-FR" sz="1400" baseline="30000" dirty="0" smtClean="0"/>
                <a:t>10</a:t>
              </a:r>
              <a:r>
                <a:rPr lang="fr-FR" sz="1400" dirty="0" smtClean="0"/>
                <a:t>B </a:t>
              </a:r>
              <a:r>
                <a:rPr lang="fr-FR" sz="1400" dirty="0" err="1" smtClean="0"/>
                <a:t>reaction</a:t>
              </a:r>
              <a:r>
                <a:rPr lang="fr-FR" sz="1400" dirty="0" smtClean="0"/>
                <a:t> </a:t>
              </a:r>
            </a:p>
            <a:p>
              <a:pPr marL="285750" indent="-285750">
                <a:lnSpc>
                  <a:spcPct val="100000"/>
                </a:lnSpc>
                <a:spcBef>
                  <a:spcPts val="300"/>
                </a:spcBef>
                <a:spcAft>
                  <a:spcPts val="600"/>
                </a:spcAft>
                <a:buFont typeface="Wingdings" panose="05000000000000000000" pitchFamily="2" charset="2"/>
                <a:buChar char="Ø"/>
              </a:pPr>
              <a:r>
                <a:rPr lang="fr-FR" sz="1400" dirty="0" err="1" smtClean="0"/>
                <a:t>Detection</a:t>
              </a:r>
              <a:r>
                <a:rPr lang="fr-FR" sz="1400" dirty="0" smtClean="0"/>
                <a:t> of </a:t>
              </a:r>
              <a:r>
                <a:rPr lang="fr-FR" sz="1400" dirty="0" err="1" smtClean="0"/>
                <a:t>fast</a:t>
              </a:r>
              <a:r>
                <a:rPr lang="fr-FR" sz="1400" dirty="0" smtClean="0"/>
                <a:t> neutrons </a:t>
              </a:r>
              <a:r>
                <a:rPr lang="fr-FR" sz="1400" dirty="0" err="1" smtClean="0"/>
                <a:t>after</a:t>
              </a:r>
              <a:r>
                <a:rPr lang="fr-FR" sz="1400" dirty="0" smtClean="0"/>
                <a:t> </a:t>
              </a:r>
              <a:r>
                <a:rPr lang="fr-FR" sz="1400" dirty="0" err="1" smtClean="0"/>
                <a:t>moderation</a:t>
              </a:r>
              <a:r>
                <a:rPr lang="fr-FR" sz="1400" dirty="0" smtClean="0"/>
                <a:t> in </a:t>
              </a:r>
              <a:r>
                <a:rPr lang="fr-FR" sz="1400" dirty="0" err="1" smtClean="0"/>
                <a:t>polyethylene</a:t>
              </a:r>
              <a:r>
                <a:rPr lang="fr-FR" sz="1400" dirty="0" smtClean="0"/>
                <a:t> (~4cm)</a:t>
              </a:r>
            </a:p>
            <a:p>
              <a:pPr marL="285750" indent="-285750">
                <a:lnSpc>
                  <a:spcPct val="100000"/>
                </a:lnSpc>
                <a:spcBef>
                  <a:spcPts val="300"/>
                </a:spcBef>
                <a:spcAft>
                  <a:spcPts val="600"/>
                </a:spcAft>
                <a:buFont typeface="Wingdings" panose="05000000000000000000" pitchFamily="2" charset="2"/>
                <a:buChar char="Ø"/>
              </a:pPr>
              <a:r>
                <a:rPr lang="fr-FR" sz="1400" dirty="0" smtClean="0"/>
                <a:t>More efficient, 4</a:t>
              </a:r>
              <a:r>
                <a:rPr lang="el-GR" sz="1400" dirty="0" smtClean="0"/>
                <a:t>π</a:t>
              </a:r>
              <a:r>
                <a:rPr lang="fr-FR" sz="1400" dirty="0" smtClean="0"/>
                <a:t>, but </a:t>
              </a:r>
              <a:r>
                <a:rPr lang="fr-FR" sz="1400" dirty="0" err="1" smtClean="0"/>
                <a:t>slower</a:t>
              </a:r>
              <a:r>
                <a:rPr lang="fr-FR" sz="1400" dirty="0" smtClean="0"/>
                <a:t> </a:t>
              </a:r>
              <a:r>
                <a:rPr lang="fr-FR" sz="1400" dirty="0" err="1" smtClean="0"/>
                <a:t>response</a:t>
              </a:r>
              <a:endParaRPr lang="fr-FR" sz="1400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615" y="14024"/>
            <a:ext cx="6556444" cy="908720"/>
          </a:xfrm>
        </p:spPr>
        <p:txBody>
          <a:bodyPr/>
          <a:lstStyle/>
          <a:p>
            <a:r>
              <a:rPr lang="en-US" cap="none" dirty="0" smtClean="0"/>
              <a:t>n</a:t>
            </a:r>
            <a:r>
              <a:rPr lang="en-US" dirty="0" smtClean="0"/>
              <a:t>BLM Detectors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13251" y="6499412"/>
            <a:ext cx="3083859" cy="259977"/>
          </a:xfrm>
          <a:prstGeom prst="rect">
            <a:avLst/>
          </a:prstGeom>
          <a:solidFill>
            <a:schemeClr val="bg1"/>
          </a:solidFill>
          <a:ln w="50800">
            <a:noFill/>
          </a:ln>
        </p:spPr>
        <p:txBody>
          <a:bodyPr wrap="none" rtlCol="0">
            <a:noAutofit/>
          </a:bodyPr>
          <a:lstStyle/>
          <a:p>
            <a:pPr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sz="1400" b="1" dirty="0" smtClean="0">
                <a:solidFill>
                  <a:srgbClr val="FF0000"/>
                </a:solidFill>
                <a:latin typeface="Arial"/>
              </a:rPr>
              <a:t>See talks by Laura</a:t>
            </a:r>
          </a:p>
        </p:txBody>
      </p:sp>
      <p:pic>
        <p:nvPicPr>
          <p:cNvPr id="29" name="Image 3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55" t="11480" r="5417" b="9260"/>
          <a:stretch/>
        </p:blipFill>
        <p:spPr>
          <a:xfrm>
            <a:off x="261776" y="5239536"/>
            <a:ext cx="1950656" cy="1259876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5046733" y="5020740"/>
            <a:ext cx="1765112" cy="351291"/>
          </a:xfrm>
          <a:prstGeom prst="rect">
            <a:avLst/>
          </a:prstGeom>
          <a:noFill/>
          <a:ln w="3175">
            <a:noFill/>
          </a:ln>
        </p:spPr>
        <p:txBody>
          <a:bodyPr wrap="none" rtlCol="0">
            <a:noAutofit/>
          </a:bodyPr>
          <a:lstStyle/>
          <a:p>
            <a:pPr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sz="1400" b="1" dirty="0" smtClean="0">
                <a:solidFill>
                  <a:srgbClr val="FF0000"/>
                </a:solidFill>
                <a:latin typeface="Arial"/>
              </a:rPr>
              <a:t>Integrated FEE </a:t>
            </a:r>
          </a:p>
        </p:txBody>
      </p:sp>
    </p:spTree>
    <p:extLst>
      <p:ext uri="{BB962C8B-B14F-4D97-AF65-F5344CB8AC3E}">
        <p14:creationId xmlns:p14="http://schemas.microsoft.com/office/powerpoint/2010/main" val="3281767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 dirty="0" smtClean="0"/>
              <a:t>n</a:t>
            </a:r>
            <a:r>
              <a:rPr lang="en-US" dirty="0" smtClean="0"/>
              <a:t>BLM Gas System</a:t>
            </a:r>
            <a:endParaRPr lang="en-US" dirty="0"/>
          </a:p>
        </p:txBody>
      </p:sp>
      <p:sp>
        <p:nvSpPr>
          <p:cNvPr id="22" name="Content Placeholder 2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000" dirty="0" smtClean="0"/>
              <a:t>Detectors are designed to operate in semi – sealed mode,  however for long term stability some gas recirculation is necessary. The nBLM  </a:t>
            </a:r>
            <a:r>
              <a:rPr lang="en-US" sz="2000" dirty="0"/>
              <a:t>G</a:t>
            </a:r>
            <a:r>
              <a:rPr lang="en-US" sz="2000" dirty="0" smtClean="0"/>
              <a:t>as System: </a:t>
            </a:r>
          </a:p>
          <a:p>
            <a:r>
              <a:rPr lang="en-US" sz="1800" dirty="0" smtClean="0"/>
              <a:t>Provide a constant flaw of 0.2 - 2 l/h of He + 10% CO</a:t>
            </a:r>
            <a:r>
              <a:rPr lang="en-US" sz="1800" baseline="-25000" dirty="0" smtClean="0"/>
              <a:t>2</a:t>
            </a:r>
            <a:r>
              <a:rPr lang="en-US" sz="1800" dirty="0" smtClean="0"/>
              <a:t> to 5 independent gas lines</a:t>
            </a:r>
          </a:p>
          <a:p>
            <a:r>
              <a:rPr lang="en-US" sz="1800" dirty="0" smtClean="0"/>
              <a:t>Each line feeds a group of detectors in series</a:t>
            </a:r>
          </a:p>
          <a:p>
            <a:r>
              <a:rPr lang="en-US" sz="1800" dirty="0" smtClean="0"/>
              <a:t>Control / Monitoring of flow IN – flow OUT of each line </a:t>
            </a:r>
            <a:r>
              <a:rPr lang="en-US" sz="1800" dirty="0" smtClean="0">
                <a:sym typeface="Wingdings" panose="05000000000000000000" pitchFamily="2" charset="2"/>
              </a:rPr>
              <a:t> assure tightness</a:t>
            </a:r>
            <a:r>
              <a:rPr lang="en-US" sz="1800" dirty="0" smtClean="0"/>
              <a:t> &amp; gas quality</a:t>
            </a:r>
          </a:p>
          <a:p>
            <a:r>
              <a:rPr lang="en-US" sz="1800" dirty="0" smtClean="0"/>
              <a:t>Warning to  EPICs</a:t>
            </a:r>
            <a:endParaRPr lang="en-US" sz="1800" dirty="0"/>
          </a:p>
        </p:txBody>
      </p:sp>
      <p:sp>
        <p:nvSpPr>
          <p:cNvPr id="3" name="TextBox 2"/>
          <p:cNvSpPr txBox="1"/>
          <p:nvPr/>
        </p:nvSpPr>
        <p:spPr>
          <a:xfrm>
            <a:off x="13251" y="6499412"/>
            <a:ext cx="3083859" cy="259977"/>
          </a:xfrm>
          <a:prstGeom prst="rect">
            <a:avLst/>
          </a:prstGeom>
          <a:solidFill>
            <a:schemeClr val="bg1"/>
          </a:solidFill>
          <a:ln w="50800">
            <a:noFill/>
          </a:ln>
        </p:spPr>
        <p:txBody>
          <a:bodyPr wrap="none" rtlCol="0">
            <a:noAutofit/>
          </a:bodyPr>
          <a:lstStyle/>
          <a:p>
            <a:pPr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sz="1400" b="1" dirty="0" smtClean="0">
                <a:solidFill>
                  <a:srgbClr val="FF0000"/>
                </a:solidFill>
                <a:latin typeface="Arial"/>
              </a:rPr>
              <a:t>See talks by Laura &amp; Quentin</a:t>
            </a:r>
          </a:p>
        </p:txBody>
      </p:sp>
      <p:pic>
        <p:nvPicPr>
          <p:cNvPr id="7" name="Image 779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41" r="26661"/>
          <a:stretch/>
        </p:blipFill>
        <p:spPr>
          <a:xfrm>
            <a:off x="347410" y="4068517"/>
            <a:ext cx="1207770" cy="1979930"/>
          </a:xfrm>
          <a:prstGeom prst="rect">
            <a:avLst/>
          </a:prstGeom>
        </p:spPr>
      </p:pic>
      <p:pic>
        <p:nvPicPr>
          <p:cNvPr id="8" name="Image 39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379"/>
          <a:stretch/>
        </p:blipFill>
        <p:spPr bwMode="auto">
          <a:xfrm>
            <a:off x="4333566" y="4977071"/>
            <a:ext cx="1673820" cy="147994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9" name="Groupe 48"/>
          <p:cNvGrpSpPr/>
          <p:nvPr/>
        </p:nvGrpSpPr>
        <p:grpSpPr>
          <a:xfrm>
            <a:off x="1997291" y="3527505"/>
            <a:ext cx="5182869" cy="1311458"/>
            <a:chOff x="0" y="0"/>
            <a:chExt cx="5183318" cy="1311906"/>
          </a:xfrm>
        </p:grpSpPr>
        <p:grpSp>
          <p:nvGrpSpPr>
            <p:cNvPr id="10" name="Groupe 49"/>
            <p:cNvGrpSpPr/>
            <p:nvPr/>
          </p:nvGrpSpPr>
          <p:grpSpPr>
            <a:xfrm>
              <a:off x="0" y="0"/>
              <a:ext cx="5183318" cy="1104569"/>
              <a:chOff x="0" y="0"/>
              <a:chExt cx="5183318" cy="1104569"/>
            </a:xfrm>
          </p:grpSpPr>
          <p:sp>
            <p:nvSpPr>
              <p:cNvPr id="12" name="Rectangle à coins arrondis 50"/>
              <p:cNvSpPr/>
              <p:nvPr/>
            </p:nvSpPr>
            <p:spPr>
              <a:xfrm>
                <a:off x="0" y="201954"/>
                <a:ext cx="1082694" cy="471225"/>
              </a:xfrm>
              <a:prstGeom prst="roundRect">
                <a:avLst/>
              </a:prstGeom>
              <a:gradFill rotWithShape="1">
                <a:gsLst>
                  <a:gs pos="0">
                    <a:srgbClr val="70AD47">
                      <a:satMod val="103000"/>
                      <a:lumMod val="102000"/>
                      <a:tint val="94000"/>
                    </a:srgbClr>
                  </a:gs>
                  <a:gs pos="50000">
                    <a:srgbClr val="70AD47">
                      <a:satMod val="110000"/>
                      <a:lumMod val="100000"/>
                      <a:shade val="100000"/>
                    </a:srgbClr>
                  </a:gs>
                  <a:gs pos="100000">
                    <a:srgbClr val="70AD47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20000"/>
                  </a:lnSpc>
                  <a:spcAft>
                    <a:spcPts val="0"/>
                  </a:spcAft>
                  <a:buNone/>
                </a:pPr>
                <a:r>
                  <a:rPr lang="fr-FR" sz="1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Gas</a:t>
                </a:r>
                <a:r>
                  <a:rPr lang="fr-FR" sz="1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Storage (GS)</a:t>
                </a:r>
                <a:endParaRPr lang="en-US" sz="1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13" name="Connecteur droit avec flèche 51"/>
              <p:cNvCxnSpPr/>
              <p:nvPr/>
            </p:nvCxnSpPr>
            <p:spPr>
              <a:xfrm>
                <a:off x="1082694" y="465615"/>
                <a:ext cx="712447" cy="0"/>
              </a:xfrm>
              <a:prstGeom prst="straightConnector1">
                <a:avLst/>
              </a:prstGeom>
              <a:noFill/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14" name="Rectangle à coins arrondis 52"/>
              <p:cNvSpPr/>
              <p:nvPr/>
            </p:nvSpPr>
            <p:spPr>
              <a:xfrm>
                <a:off x="1795141" y="129026"/>
                <a:ext cx="1082675" cy="678032"/>
              </a:xfrm>
              <a:prstGeom prst="roundRect">
                <a:avLst/>
              </a:prstGeom>
              <a:gradFill rotWithShape="1">
                <a:gsLst>
                  <a:gs pos="0">
                    <a:srgbClr val="4472C4">
                      <a:satMod val="103000"/>
                      <a:lumMod val="102000"/>
                      <a:tint val="94000"/>
                    </a:srgbClr>
                  </a:gs>
                  <a:gs pos="50000">
                    <a:srgbClr val="4472C4">
                      <a:satMod val="110000"/>
                      <a:lumMod val="100000"/>
                      <a:shade val="100000"/>
                    </a:srgbClr>
                  </a:gs>
                  <a:gs pos="100000">
                    <a:srgbClr val="4472C4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20000"/>
                  </a:lnSpc>
                  <a:spcAft>
                    <a:spcPts val="0"/>
                  </a:spcAft>
                  <a:buNone/>
                </a:pPr>
                <a:r>
                  <a:rPr lang="fr-FR" sz="1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Gas</a:t>
                </a:r>
                <a:r>
                  <a:rPr lang="fr-FR" sz="1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Distribution (GD)</a:t>
                </a:r>
                <a:endParaRPr lang="en-US" sz="1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15" name="Connecteur en angle 53"/>
              <p:cNvCxnSpPr/>
              <p:nvPr/>
            </p:nvCxnSpPr>
            <p:spPr>
              <a:xfrm flipV="1">
                <a:off x="2877835" y="246832"/>
                <a:ext cx="992505" cy="128866"/>
              </a:xfrm>
              <a:prstGeom prst="bentConnector3">
                <a:avLst>
                  <a:gd name="adj1" fmla="val 45458"/>
                </a:avLst>
              </a:prstGeom>
              <a:noFill/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16" name="Connecteur en angle 54"/>
              <p:cNvCxnSpPr/>
              <p:nvPr/>
            </p:nvCxnSpPr>
            <p:spPr>
              <a:xfrm flipH="1" flipV="1">
                <a:off x="2877835" y="594641"/>
                <a:ext cx="992524" cy="128590"/>
              </a:xfrm>
              <a:prstGeom prst="bentConnector3">
                <a:avLst>
                  <a:gd name="adj1" fmla="val 54341"/>
                </a:avLst>
              </a:prstGeom>
              <a:noFill/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17" name="Rectangle à coins arrondis 55"/>
              <p:cNvSpPr/>
              <p:nvPr/>
            </p:nvSpPr>
            <p:spPr>
              <a:xfrm>
                <a:off x="3870773" y="0"/>
                <a:ext cx="1312545" cy="931229"/>
              </a:xfrm>
              <a:prstGeom prst="roundRect">
                <a:avLst/>
              </a:prstGeom>
              <a:gradFill flip="none" rotWithShape="1">
                <a:gsLst>
                  <a:gs pos="0">
                    <a:srgbClr val="CC3399">
                      <a:shade val="30000"/>
                      <a:satMod val="115000"/>
                    </a:srgbClr>
                  </a:gs>
                  <a:gs pos="50000">
                    <a:srgbClr val="CC3399">
                      <a:shade val="67500"/>
                      <a:satMod val="115000"/>
                    </a:srgbClr>
                  </a:gs>
                  <a:gs pos="100000">
                    <a:srgbClr val="CC3399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20000"/>
                  </a:lnSpc>
                  <a:spcAft>
                    <a:spcPts val="0"/>
                  </a:spcAft>
                  <a:buNone/>
                </a:pPr>
                <a:r>
                  <a:rPr lang="fr-FR" sz="100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Gas Detectors Line (GDTL)</a:t>
                </a:r>
                <a:endParaRPr lang="en-US" sz="100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" name="Zone de texte 2"/>
              <p:cNvSpPr txBox="1">
                <a:spLocks noChangeArrowheads="1"/>
              </p:cNvSpPr>
              <p:nvPr/>
            </p:nvSpPr>
            <p:spPr bwMode="auto">
              <a:xfrm>
                <a:off x="3651990" y="39269"/>
                <a:ext cx="313690" cy="2070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noAutofit/>
              </a:bodyPr>
              <a:lstStyle/>
              <a:p>
                <a:pPr algn="just">
                  <a:lnSpc>
                    <a:spcPct val="120000"/>
                  </a:lnSpc>
                  <a:spcAft>
                    <a:spcPts val="0"/>
                  </a:spcAft>
                  <a:buNone/>
                </a:pPr>
                <a:r>
                  <a:rPr lang="fr-FR" sz="800" i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In</a:t>
                </a:r>
                <a:endParaRPr lang="en-US" sz="100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" name="Zone de texte 2"/>
              <p:cNvSpPr txBox="1">
                <a:spLocks noChangeArrowheads="1"/>
              </p:cNvSpPr>
              <p:nvPr/>
            </p:nvSpPr>
            <p:spPr bwMode="auto">
              <a:xfrm>
                <a:off x="3601502" y="521713"/>
                <a:ext cx="408940" cy="2070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noAutofit/>
              </a:bodyPr>
              <a:lstStyle/>
              <a:p>
                <a:pPr algn="just">
                  <a:lnSpc>
                    <a:spcPct val="120000"/>
                  </a:lnSpc>
                  <a:spcAft>
                    <a:spcPts val="0"/>
                  </a:spcAft>
                  <a:buNone/>
                </a:pPr>
                <a:r>
                  <a:rPr lang="fr-FR" sz="800" i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Out</a:t>
                </a:r>
                <a:endParaRPr lang="en-US" sz="100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20" name="Connecteur droit avec flèche 59"/>
              <p:cNvCxnSpPr/>
              <p:nvPr/>
            </p:nvCxnSpPr>
            <p:spPr>
              <a:xfrm>
                <a:off x="2350513" y="807814"/>
                <a:ext cx="0" cy="296755"/>
              </a:xfrm>
              <a:prstGeom prst="straightConnector1">
                <a:avLst/>
              </a:prstGeom>
              <a:noFill/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  <a:tailEnd type="triangle"/>
              </a:ln>
              <a:effectLst/>
            </p:spPr>
          </p:cxnSp>
        </p:grpSp>
        <p:sp>
          <p:nvSpPr>
            <p:cNvPr id="11" name="Zone de texte 2"/>
            <p:cNvSpPr txBox="1">
              <a:spLocks noChangeArrowheads="1"/>
            </p:cNvSpPr>
            <p:nvPr/>
          </p:nvSpPr>
          <p:spPr bwMode="auto">
            <a:xfrm>
              <a:off x="2081242" y="1093914"/>
              <a:ext cx="796573" cy="2179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algn="just">
                <a:lnSpc>
                  <a:spcPct val="120000"/>
                </a:lnSpc>
                <a:spcAft>
                  <a:spcPts val="0"/>
                </a:spcAft>
                <a:buNone/>
              </a:pPr>
              <a:r>
                <a:rPr lang="fr-FR" sz="800" i="1" dirty="0" err="1" smtClean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Exhaust</a:t>
              </a:r>
              <a:endParaRPr lang="en-US" sz="1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1" name="Image 5"/>
          <p:cNvPicPr/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8070"/>
          <a:stretch/>
        </p:blipFill>
        <p:spPr bwMode="auto">
          <a:xfrm>
            <a:off x="2316935" y="5269954"/>
            <a:ext cx="1657716" cy="101440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3" name="Image 36"/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56" t="29339" r="55494" b="45731"/>
          <a:stretch/>
        </p:blipFill>
        <p:spPr bwMode="auto">
          <a:xfrm>
            <a:off x="6209222" y="4645774"/>
            <a:ext cx="2377615" cy="140267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931690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 dirty="0"/>
              <a:t>n</a:t>
            </a:r>
            <a:r>
              <a:rPr lang="en-US" dirty="0"/>
              <a:t>BLM </a:t>
            </a:r>
            <a:r>
              <a:rPr lang="en-US" dirty="0" smtClean="0"/>
              <a:t>CONTROL SYSTEM</a:t>
            </a:r>
            <a:endParaRPr lang="en-US" dirty="0"/>
          </a:p>
        </p:txBody>
      </p:sp>
      <p:pic>
        <p:nvPicPr>
          <p:cNvPr id="6" name="Image 45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565" y="1302702"/>
            <a:ext cx="7233254" cy="496729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251" y="6499412"/>
            <a:ext cx="3083859" cy="259977"/>
          </a:xfrm>
          <a:prstGeom prst="rect">
            <a:avLst/>
          </a:prstGeom>
          <a:solidFill>
            <a:schemeClr val="bg1"/>
          </a:solidFill>
          <a:ln w="50800">
            <a:noFill/>
          </a:ln>
        </p:spPr>
        <p:txBody>
          <a:bodyPr wrap="none" rtlCol="0">
            <a:noAutofit/>
          </a:bodyPr>
          <a:lstStyle/>
          <a:p>
            <a:pPr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sz="1400" b="1" dirty="0" smtClean="0">
                <a:solidFill>
                  <a:srgbClr val="FF0000"/>
                </a:solidFill>
                <a:latin typeface="Arial"/>
              </a:rPr>
              <a:t>See talk </a:t>
            </a:r>
            <a:r>
              <a:rPr lang="en-US" sz="1400" b="1" dirty="0">
                <a:solidFill>
                  <a:srgbClr val="FF0000"/>
                </a:solidFill>
                <a:latin typeface="Arial"/>
              </a:rPr>
              <a:t>by </a:t>
            </a:r>
            <a:r>
              <a:rPr lang="en-US" sz="1400" b="1" dirty="0" smtClean="0">
                <a:solidFill>
                  <a:srgbClr val="FF0000"/>
                </a:solidFill>
                <a:latin typeface="Arial"/>
              </a:rPr>
              <a:t>Yannick</a:t>
            </a:r>
          </a:p>
        </p:txBody>
      </p:sp>
    </p:spTree>
    <p:extLst>
      <p:ext uri="{BB962C8B-B14F-4D97-AF65-F5344CB8AC3E}">
        <p14:creationId xmlns:p14="http://schemas.microsoft.com/office/powerpoint/2010/main" val="2090609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 dirty="0"/>
              <a:t>n</a:t>
            </a:r>
            <a:r>
              <a:rPr lang="en-US" dirty="0"/>
              <a:t>BLM </a:t>
            </a:r>
            <a:r>
              <a:rPr lang="en-US" dirty="0" smtClean="0"/>
              <a:t>Acquisition SYSTEM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3251" y="6499412"/>
            <a:ext cx="3083859" cy="259977"/>
          </a:xfrm>
          <a:prstGeom prst="rect">
            <a:avLst/>
          </a:prstGeom>
          <a:solidFill>
            <a:schemeClr val="bg1"/>
          </a:solidFill>
          <a:ln w="50800">
            <a:noFill/>
          </a:ln>
        </p:spPr>
        <p:txBody>
          <a:bodyPr wrap="none" rtlCol="0">
            <a:noAutofit/>
          </a:bodyPr>
          <a:lstStyle/>
          <a:p>
            <a:pPr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sz="1400" b="1" dirty="0" smtClean="0">
                <a:solidFill>
                  <a:srgbClr val="FF0000"/>
                </a:solidFill>
                <a:latin typeface="Arial"/>
              </a:rPr>
              <a:t>See talks </a:t>
            </a:r>
            <a:r>
              <a:rPr lang="en-US" sz="1400" b="1" dirty="0">
                <a:solidFill>
                  <a:srgbClr val="FF0000"/>
                </a:solidFill>
                <a:latin typeface="Arial"/>
              </a:rPr>
              <a:t>by </a:t>
            </a:r>
            <a:r>
              <a:rPr lang="en-US" sz="1400" b="1" dirty="0" smtClean="0">
                <a:solidFill>
                  <a:srgbClr val="FF0000"/>
                </a:solidFill>
                <a:latin typeface="Arial"/>
              </a:rPr>
              <a:t>Laura &amp; Yannick</a:t>
            </a:r>
          </a:p>
        </p:txBody>
      </p:sp>
      <p:sp>
        <p:nvSpPr>
          <p:cNvPr id="6" name="Rectangle 5"/>
          <p:cNvSpPr/>
          <p:nvPr/>
        </p:nvSpPr>
        <p:spPr>
          <a:xfrm>
            <a:off x="159797" y="966788"/>
            <a:ext cx="8079531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600" lvl="1" indent="-285750" algn="just">
              <a:lnSpc>
                <a:spcPct val="120000"/>
              </a:lnSpc>
              <a:spcAft>
                <a:spcPts val="0"/>
              </a:spcAft>
              <a:buFont typeface="Wingdings" panose="05000000000000000000" pitchFamily="2" charset="2"/>
              <a:buChar char="Ø"/>
              <a:tabLst>
                <a:tab pos="808038" algn="l"/>
              </a:tabLst>
            </a:pPr>
            <a:r>
              <a:rPr lang="en-GB" sz="1600" b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Fast acquisition</a:t>
            </a:r>
            <a:endParaRPr lang="en-US" sz="1100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19138" indent="-363538" algn="just">
              <a:lnSpc>
                <a:spcPct val="120000"/>
              </a:lnSpc>
              <a:spcAft>
                <a:spcPts val="0"/>
              </a:spcAft>
              <a:buNone/>
            </a:pPr>
            <a:r>
              <a:rPr lang="en-GB" sz="16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ICS </a:t>
            </a:r>
            <a:r>
              <a:rPr lang="en-GB" sz="16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standardisation for fast acquisition is based </a:t>
            </a:r>
            <a:r>
              <a:rPr lang="en-GB" sz="16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on</a:t>
            </a:r>
            <a:r>
              <a:rPr lang="en-US" sz="16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GB" sz="16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l-GR" sz="16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41350" indent="-285750" algn="just">
              <a:lnSpc>
                <a:spcPct val="120000"/>
              </a:lnSpc>
              <a:spcAft>
                <a:spcPts val="0"/>
              </a:spcAft>
            </a:pPr>
            <a:r>
              <a:rPr lang="el-GR" sz="16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GB" sz="16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TCA.4</a:t>
            </a:r>
          </a:p>
          <a:p>
            <a:pPr marL="641350" indent="-285750" algn="just">
              <a:lnSpc>
                <a:spcPct val="120000"/>
              </a:lnSpc>
              <a:spcAft>
                <a:spcPts val="0"/>
              </a:spcAft>
            </a:pPr>
            <a:r>
              <a:rPr lang="en-GB" sz="1600" dirty="0" err="1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IOxOS</a:t>
            </a:r>
            <a:r>
              <a:rPr lang="en-GB" sz="16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CPU IFC_1410 </a:t>
            </a:r>
            <a:endParaRPr lang="en-GB" sz="1600" dirty="0" smtClean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41350" indent="-285750" algn="just">
              <a:lnSpc>
                <a:spcPct val="120000"/>
              </a:lnSpc>
              <a:spcAft>
                <a:spcPts val="0"/>
              </a:spcAft>
            </a:pPr>
            <a:r>
              <a:rPr lang="en-GB" sz="1600" dirty="0" err="1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IOxOS</a:t>
            </a:r>
            <a:r>
              <a:rPr lang="en-GB" sz="16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ADC_3111 FMC boards. </a:t>
            </a:r>
            <a:r>
              <a:rPr lang="en-GB" sz="1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1100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55600" lvl="1" indent="-285750" algn="just">
              <a:lnSpc>
                <a:spcPct val="120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GB" sz="1600" b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FPGA software</a:t>
            </a:r>
            <a:endParaRPr lang="en-US" sz="1100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55600" algn="just">
              <a:lnSpc>
                <a:spcPct val="120000"/>
              </a:lnSpc>
              <a:spcAft>
                <a:spcPts val="0"/>
              </a:spcAft>
              <a:buNone/>
            </a:pPr>
            <a:r>
              <a:rPr lang="en-GB" sz="16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FPGA will have 3main tasks:</a:t>
            </a:r>
            <a:endParaRPr lang="en-US" sz="1100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28650" indent="-285750" algn="just">
              <a:lnSpc>
                <a:spcPct val="120000"/>
              </a:lnSpc>
              <a:spcAft>
                <a:spcPts val="0"/>
              </a:spcAft>
            </a:pPr>
            <a:r>
              <a:rPr lang="en-GB" sz="16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Detection of neutrons and counting</a:t>
            </a:r>
            <a:endParaRPr lang="en-US" sz="1100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28650" indent="-285750" algn="just">
              <a:lnSpc>
                <a:spcPct val="120000"/>
              </a:lnSpc>
              <a:spcAft>
                <a:spcPts val="0"/>
              </a:spcAft>
            </a:pPr>
            <a:r>
              <a:rPr lang="en-GB" sz="16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Trigger an alarm on the Beam Interlock System if needed</a:t>
            </a:r>
            <a:endParaRPr lang="en-US" sz="1100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28650" indent="-285750" algn="just">
              <a:lnSpc>
                <a:spcPct val="120000"/>
              </a:lnSpc>
              <a:spcAft>
                <a:spcPts val="0"/>
              </a:spcAft>
            </a:pPr>
            <a:r>
              <a:rPr lang="en-GB" sz="16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Supply of debug and diagnostic data  (neutron rates </a:t>
            </a:r>
            <a:r>
              <a:rPr lang="en-GB" sz="16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…)</a:t>
            </a:r>
          </a:p>
          <a:p>
            <a:pPr marL="628650" indent="-285750" algn="just">
              <a:lnSpc>
                <a:spcPct val="120000"/>
              </a:lnSpc>
              <a:spcAft>
                <a:spcPts val="0"/>
              </a:spcAft>
            </a:pPr>
            <a:r>
              <a:rPr lang="en-GB" sz="16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FPGA software design and development will be done by ESS </a:t>
            </a:r>
            <a:r>
              <a:rPr lang="en-GB" sz="16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ERIC</a:t>
            </a:r>
            <a:endParaRPr lang="en-US" sz="1100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66700" algn="just">
              <a:lnSpc>
                <a:spcPct val="120000"/>
              </a:lnSpc>
              <a:spcAft>
                <a:spcPts val="0"/>
              </a:spcAft>
              <a:buNone/>
            </a:pPr>
            <a:endParaRPr lang="en-GB" sz="1600" dirty="0" smtClean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66700" algn="just">
              <a:lnSpc>
                <a:spcPct val="120000"/>
              </a:lnSpc>
              <a:spcAft>
                <a:spcPts val="0"/>
              </a:spcAft>
              <a:buNone/>
            </a:pPr>
            <a:r>
              <a:rPr lang="en-GB" sz="16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Requirements </a:t>
            </a:r>
            <a:r>
              <a:rPr lang="en-GB" sz="16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will be presented </a:t>
            </a:r>
            <a:r>
              <a:rPr lang="en-GB" sz="16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 the document :</a:t>
            </a:r>
            <a:endParaRPr lang="en-GB" sz="1600" i="1" dirty="0" smtClean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66700" algn="just">
              <a:lnSpc>
                <a:spcPct val="120000"/>
              </a:lnSpc>
              <a:spcAft>
                <a:spcPts val="0"/>
              </a:spcAft>
              <a:buNone/>
            </a:pPr>
            <a:r>
              <a:rPr lang="en-GB" sz="1600" i="1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GB" sz="1600" i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Requirements and functions to be implemented for the nBLM control system”</a:t>
            </a:r>
            <a:r>
              <a:rPr lang="en-GB" sz="16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[to be  </a:t>
            </a:r>
            <a:r>
              <a:rPr lang="en-GB" sz="160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released soon].</a:t>
            </a:r>
            <a:endParaRPr lang="en-US" sz="1100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Aft>
                <a:spcPts val="0"/>
              </a:spcAft>
              <a:buNone/>
            </a:pPr>
            <a:r>
              <a:rPr lang="en-GB" sz="16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1100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9172" y="3462062"/>
            <a:ext cx="1613992" cy="1828060"/>
          </a:xfrm>
          <a:prstGeom prst="rect">
            <a:avLst/>
          </a:prstGeom>
        </p:spPr>
      </p:pic>
      <p:pic>
        <p:nvPicPr>
          <p:cNvPr id="8" name="Image 67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3992" y="1423674"/>
            <a:ext cx="2905704" cy="176990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23907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3707904" y="2420888"/>
            <a:ext cx="5310111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fr-FR" sz="3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Thank</a:t>
            </a:r>
            <a:r>
              <a:rPr lang="fr-FR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</a:t>
            </a:r>
            <a:r>
              <a:rPr lang="fr-FR" sz="3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you</a:t>
            </a:r>
            <a:r>
              <a:rPr lang="fr-FR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for </a:t>
            </a:r>
            <a:r>
              <a:rPr lang="fr-FR" sz="3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your</a:t>
            </a:r>
            <a:r>
              <a:rPr lang="fr-FR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attention</a:t>
            </a:r>
            <a:endParaRPr lang="fr-FR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347849" y="5991093"/>
            <a:ext cx="567016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050" dirty="0">
                <a:solidFill>
                  <a:schemeClr val="bg1">
                    <a:lumMod val="75000"/>
                  </a:schemeClr>
                </a:solidFill>
              </a:rPr>
              <a:t>Commissariat à l’énergie atomique et aux énergies alternatives</a:t>
            </a:r>
          </a:p>
          <a:p>
            <a:r>
              <a:rPr lang="fr-FR" sz="1050" dirty="0">
                <a:solidFill>
                  <a:schemeClr val="bg1">
                    <a:lumMod val="75000"/>
                  </a:schemeClr>
                </a:solidFill>
              </a:rPr>
              <a:t>Centre de Saclay</a:t>
            </a:r>
            <a:r>
              <a:rPr lang="fr-FR" sz="500" b="1" dirty="0">
                <a:solidFill>
                  <a:schemeClr val="bg1">
                    <a:lumMod val="75000"/>
                  </a:schemeClr>
                </a:solidFill>
              </a:rPr>
              <a:t> | </a:t>
            </a:r>
            <a:r>
              <a:rPr lang="fr-FR" sz="1050" dirty="0">
                <a:solidFill>
                  <a:schemeClr val="bg1">
                    <a:lumMod val="75000"/>
                  </a:schemeClr>
                </a:solidFill>
              </a:rPr>
              <a:t>91191 Gif-sur-Yvette Cedex</a:t>
            </a:r>
          </a:p>
          <a:p>
            <a:r>
              <a:rPr lang="fr-FR" sz="1050" dirty="0">
                <a:solidFill>
                  <a:schemeClr val="bg1">
                    <a:lumMod val="75000"/>
                  </a:schemeClr>
                </a:solidFill>
              </a:rPr>
              <a:t>T. +33 (0)1 69 08 76 11 </a:t>
            </a:r>
            <a:r>
              <a:rPr lang="fr-FR" sz="500" b="1" dirty="0">
                <a:solidFill>
                  <a:schemeClr val="bg1">
                    <a:lumMod val="75000"/>
                  </a:schemeClr>
                </a:solidFill>
              </a:rPr>
              <a:t>|</a:t>
            </a:r>
            <a:r>
              <a:rPr lang="fr-FR" sz="1050" dirty="0">
                <a:solidFill>
                  <a:schemeClr val="bg1">
                    <a:lumMod val="75000"/>
                  </a:schemeClr>
                </a:solidFill>
              </a:rPr>
              <a:t> F. +33 (0)1 69 08 30 24</a:t>
            </a:r>
          </a:p>
          <a:p>
            <a:r>
              <a:rPr lang="fr-FR" sz="1050" dirty="0">
                <a:solidFill>
                  <a:schemeClr val="bg1">
                    <a:lumMod val="75000"/>
                  </a:schemeClr>
                </a:solidFill>
              </a:rPr>
              <a:t>Etablissement public à caractère industriel et commercial </a:t>
            </a:r>
            <a:r>
              <a:rPr lang="fr-FR" sz="300" b="1" dirty="0">
                <a:solidFill>
                  <a:schemeClr val="bg1">
                    <a:lumMod val="75000"/>
                  </a:schemeClr>
                </a:solidFill>
              </a:rPr>
              <a:t>|</a:t>
            </a:r>
            <a:r>
              <a:rPr lang="fr-FR" sz="105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fr-FR" sz="1050" dirty="0" smtClean="0">
                <a:solidFill>
                  <a:schemeClr val="bg1">
                    <a:lumMod val="75000"/>
                  </a:schemeClr>
                </a:solidFill>
              </a:rPr>
              <a:t>RCS Paris </a:t>
            </a:r>
            <a:r>
              <a:rPr lang="fr-FR" sz="1050" dirty="0">
                <a:solidFill>
                  <a:schemeClr val="bg1">
                    <a:lumMod val="75000"/>
                  </a:schemeClr>
                </a:solidFill>
              </a:rPr>
              <a:t>B 775 685 019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Risks management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|  PAGE </a:t>
            </a:r>
            <a:fld id="{720B9139-BAE7-44D3-A8B0-998EE27CB7D0}" type="slidenum">
              <a:rPr lang="fr-FR" smtClean="0"/>
              <a:pPr>
                <a:defRPr/>
              </a:pPr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59976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669312" y="52752"/>
            <a:ext cx="7079152" cy="908720"/>
          </a:xfrm>
        </p:spPr>
        <p:txBody>
          <a:bodyPr/>
          <a:lstStyle/>
          <a:p>
            <a:r>
              <a:rPr lang="en-US" dirty="0" smtClean="0"/>
              <a:t>nBLM risks</a:t>
            </a:r>
            <a:endParaRPr lang="fr-FR" dirty="0"/>
          </a:p>
        </p:txBody>
      </p:sp>
      <p:sp>
        <p:nvSpPr>
          <p:cNvPr id="2" name="Rectangle 1"/>
          <p:cNvSpPr/>
          <p:nvPr/>
        </p:nvSpPr>
        <p:spPr>
          <a:xfrm>
            <a:off x="374058" y="1613350"/>
            <a:ext cx="8374406" cy="313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dirty="0">
                <a:latin typeface="Calibri" panose="020F0502020204030204" pitchFamily="34" charset="0"/>
              </a:rPr>
              <a:t>(N1) : </a:t>
            </a:r>
            <a:r>
              <a:rPr lang="en-US" dirty="0">
                <a:solidFill>
                  <a:srgbClr val="0000FF"/>
                </a:solidFill>
                <a:latin typeface="Calibri" panose="020F0502020204030204" pitchFamily="34" charset="0"/>
              </a:rPr>
              <a:t>Insufficient count rate </a:t>
            </a:r>
          </a:p>
        </p:txBody>
      </p:sp>
      <p:sp>
        <p:nvSpPr>
          <p:cNvPr id="6" name="Rectangle 5"/>
          <p:cNvSpPr/>
          <p:nvPr/>
        </p:nvSpPr>
        <p:spPr>
          <a:xfrm>
            <a:off x="348285" y="3269638"/>
            <a:ext cx="8374406" cy="3194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dirty="0">
                <a:latin typeface="Calibri" panose="020F0502020204030204" pitchFamily="34" charset="0"/>
              </a:rPr>
              <a:t>(</a:t>
            </a:r>
            <a:r>
              <a:rPr lang="en-US" dirty="0" smtClean="0">
                <a:latin typeface="Calibri" panose="020F0502020204030204" pitchFamily="34" charset="0"/>
              </a:rPr>
              <a:t>N3) </a:t>
            </a:r>
            <a:r>
              <a:rPr lang="en-US" dirty="0">
                <a:latin typeface="Calibri" panose="020F0502020204030204" pitchFamily="34" charset="0"/>
              </a:rPr>
              <a:t>: </a:t>
            </a:r>
            <a:r>
              <a:rPr lang="en-US" dirty="0">
                <a:solidFill>
                  <a:srgbClr val="0000FF"/>
                </a:solidFill>
                <a:latin typeface="Calibri" panose="020F0502020204030204" pitchFamily="34" charset="0"/>
              </a:rPr>
              <a:t>Neutron signal difficult to </a:t>
            </a:r>
            <a:r>
              <a:rPr lang="en-US" dirty="0" smtClean="0">
                <a:solidFill>
                  <a:srgbClr val="0000FF"/>
                </a:solidFill>
                <a:latin typeface="Calibri" panose="020F0502020204030204" pitchFamily="34" charset="0"/>
              </a:rPr>
              <a:t>discriminate due to backgrounds</a:t>
            </a:r>
            <a:endParaRPr lang="en-US" dirty="0">
              <a:solidFill>
                <a:srgbClr val="0000FF"/>
              </a:solidFill>
              <a:latin typeface="Calibri" panose="020F050202020403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48285" y="2502985"/>
            <a:ext cx="8374406" cy="3194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dirty="0">
                <a:latin typeface="Calibri" panose="020F0502020204030204" pitchFamily="34" charset="0"/>
              </a:rPr>
              <a:t>(</a:t>
            </a:r>
            <a:r>
              <a:rPr lang="en-US" dirty="0" smtClean="0">
                <a:latin typeface="Calibri" panose="020F0502020204030204" pitchFamily="34" charset="0"/>
              </a:rPr>
              <a:t>N2) </a:t>
            </a:r>
            <a:r>
              <a:rPr lang="en-US" dirty="0">
                <a:latin typeface="Calibri" panose="020F0502020204030204" pitchFamily="34" charset="0"/>
              </a:rPr>
              <a:t>: </a:t>
            </a:r>
            <a:r>
              <a:rPr lang="en-US" dirty="0">
                <a:solidFill>
                  <a:srgbClr val="0000FF"/>
                </a:solidFill>
                <a:latin typeface="Calibri" panose="020F0502020204030204" pitchFamily="34" charset="0"/>
              </a:rPr>
              <a:t>Detectors </a:t>
            </a:r>
            <a:r>
              <a:rPr lang="en-US" dirty="0" smtClean="0">
                <a:solidFill>
                  <a:srgbClr val="0000FF"/>
                </a:solidFill>
                <a:latin typeface="Calibri" panose="020F0502020204030204" pitchFamily="34" charset="0"/>
              </a:rPr>
              <a:t>saturation</a:t>
            </a:r>
            <a:endParaRPr lang="en-US" dirty="0">
              <a:solidFill>
                <a:srgbClr val="0000FF"/>
              </a:solidFill>
              <a:latin typeface="Calibri" panose="020F050202020403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-147522" y="1213661"/>
            <a:ext cx="745002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dirty="0" smtClean="0">
                <a:latin typeface="Arial"/>
              </a:rPr>
              <a:t>As </a:t>
            </a:r>
            <a:r>
              <a:rPr lang="en-US" sz="1400" dirty="0">
                <a:latin typeface="Arial"/>
              </a:rPr>
              <a:t>a result of </a:t>
            </a:r>
            <a:r>
              <a:rPr lang="en-US" sz="1400" dirty="0">
                <a:solidFill>
                  <a:srgbClr val="0066FF"/>
                </a:solidFill>
                <a:latin typeface="Arial"/>
              </a:rPr>
              <a:t>Unknown operational conditions of ESS accelerator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36888" y="1848878"/>
            <a:ext cx="78340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latin typeface="Arial"/>
              </a:rPr>
              <a:t>there is a risk that </a:t>
            </a:r>
            <a:r>
              <a:rPr lang="en-US" sz="1600" dirty="0">
                <a:solidFill>
                  <a:srgbClr val="0066FF"/>
                </a:solidFill>
                <a:latin typeface="Arial"/>
              </a:rPr>
              <a:t>Insufficient count rate for the desired system reaction time</a:t>
            </a:r>
            <a:r>
              <a:rPr lang="en-US" sz="1600" dirty="0">
                <a:latin typeface="Arial"/>
              </a:rPr>
              <a:t>, </a:t>
            </a:r>
          </a:p>
          <a:p>
            <a:pPr lvl="1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latin typeface="Arial"/>
              </a:rPr>
              <a:t>resulting in </a:t>
            </a:r>
            <a:r>
              <a:rPr lang="en-US" sz="1600" dirty="0">
                <a:solidFill>
                  <a:srgbClr val="0066FF"/>
                </a:solidFill>
                <a:latin typeface="Arial"/>
              </a:rPr>
              <a:t>Reduced alarm sensitivity</a:t>
            </a:r>
            <a:endParaRPr lang="en-US" sz="1600" dirty="0">
              <a:latin typeface="Arial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24188" y="2725178"/>
            <a:ext cx="73768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latin typeface="Arial"/>
              </a:rPr>
              <a:t>there is a risk that </a:t>
            </a:r>
            <a:r>
              <a:rPr lang="en-US" sz="1600" dirty="0">
                <a:solidFill>
                  <a:srgbClr val="0066FF"/>
                </a:solidFill>
                <a:latin typeface="Arial"/>
              </a:rPr>
              <a:t>Detectors </a:t>
            </a:r>
            <a:r>
              <a:rPr lang="en-US" sz="1600" dirty="0" smtClean="0">
                <a:solidFill>
                  <a:srgbClr val="0066FF"/>
                </a:solidFill>
                <a:latin typeface="Arial"/>
              </a:rPr>
              <a:t>saturation</a:t>
            </a:r>
          </a:p>
          <a:p>
            <a:pPr lvl="1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 smtClean="0">
                <a:latin typeface="Arial"/>
              </a:rPr>
              <a:t>resulting </a:t>
            </a:r>
            <a:r>
              <a:rPr lang="en-US" sz="1600" dirty="0">
                <a:latin typeface="Arial"/>
              </a:rPr>
              <a:t>in </a:t>
            </a:r>
            <a:r>
              <a:rPr lang="en-US" sz="1600" dirty="0" smtClean="0">
                <a:solidFill>
                  <a:srgbClr val="0066FF"/>
                </a:solidFill>
                <a:latin typeface="Arial"/>
              </a:rPr>
              <a:t>redesign analysis software</a:t>
            </a:r>
            <a:endParaRPr lang="en-US" sz="1600" dirty="0">
              <a:latin typeface="Arial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98788" y="3563378"/>
            <a:ext cx="73768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latin typeface="Arial"/>
              </a:rPr>
              <a:t>there is a risk that </a:t>
            </a:r>
            <a:r>
              <a:rPr lang="en-US" sz="1600" dirty="0">
                <a:solidFill>
                  <a:srgbClr val="0066FF"/>
                </a:solidFill>
                <a:latin typeface="Arial"/>
              </a:rPr>
              <a:t>Neutron signal difficult to </a:t>
            </a:r>
            <a:r>
              <a:rPr lang="en-US" sz="1600" dirty="0" smtClean="0">
                <a:solidFill>
                  <a:srgbClr val="0066FF"/>
                </a:solidFill>
                <a:latin typeface="Arial"/>
              </a:rPr>
              <a:t>discriminate</a:t>
            </a:r>
          </a:p>
          <a:p>
            <a:pPr lvl="1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 smtClean="0">
                <a:latin typeface="Arial"/>
              </a:rPr>
              <a:t>resulting </a:t>
            </a:r>
            <a:r>
              <a:rPr lang="en-US" sz="1600" dirty="0">
                <a:latin typeface="Arial"/>
              </a:rPr>
              <a:t>in </a:t>
            </a:r>
            <a:r>
              <a:rPr lang="en-US" sz="1600" dirty="0">
                <a:solidFill>
                  <a:srgbClr val="0066FF"/>
                </a:solidFill>
                <a:latin typeface="Arial"/>
              </a:rPr>
              <a:t>Reduced alarm sensitivity</a:t>
            </a:r>
            <a:endParaRPr lang="en-US" sz="1600" dirty="0">
              <a:latin typeface="Arial"/>
            </a:endParaRPr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7973" y="4230150"/>
            <a:ext cx="3950615" cy="2448000"/>
          </a:xfrm>
          <a:prstGeom prst="rect">
            <a:avLst/>
          </a:prstGeom>
        </p:spPr>
      </p:pic>
      <p:sp>
        <p:nvSpPr>
          <p:cNvPr id="15" name="ZoneTexte 14"/>
          <p:cNvSpPr txBox="1"/>
          <p:nvPr/>
        </p:nvSpPr>
        <p:spPr>
          <a:xfrm>
            <a:off x="5732469" y="5339478"/>
            <a:ext cx="3075925" cy="905998"/>
          </a:xfrm>
          <a:prstGeom prst="rect">
            <a:avLst/>
          </a:prstGeom>
          <a:noFill/>
          <a:ln w="127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noAutofit/>
          </a:bodyPr>
          <a:lstStyle/>
          <a:p>
            <a:pPr algn="just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GB" sz="1400" dirty="0" smtClean="0">
                <a:solidFill>
                  <a:schemeClr val="tx1"/>
                </a:solidFill>
                <a:latin typeface="Arial"/>
              </a:rPr>
              <a:t>From the simulations with scenarios we have so far </a:t>
            </a:r>
          </a:p>
          <a:p>
            <a:pPr algn="just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GB" sz="1400" dirty="0" smtClean="0">
                <a:solidFill>
                  <a:schemeClr val="tx1"/>
                </a:solidFill>
                <a:latin typeface="Arial"/>
              </a:rPr>
              <a:t>Rates of &gt;MHz in µs (slow detector)</a:t>
            </a:r>
          </a:p>
          <a:p>
            <a:pPr algn="just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GB" sz="1400" dirty="0" smtClean="0">
                <a:solidFill>
                  <a:schemeClr val="tx1"/>
                </a:solidFill>
                <a:latin typeface="Arial"/>
              </a:rPr>
              <a:t>                         in ns (fast detector)</a:t>
            </a:r>
          </a:p>
        </p:txBody>
      </p:sp>
      <p:sp>
        <p:nvSpPr>
          <p:cNvPr id="21" name="ZoneTexte 20"/>
          <p:cNvSpPr txBox="1"/>
          <p:nvPr/>
        </p:nvSpPr>
        <p:spPr>
          <a:xfrm>
            <a:off x="482600" y="4322271"/>
            <a:ext cx="4052888" cy="2355879"/>
          </a:xfrm>
          <a:prstGeom prst="rect">
            <a:avLst/>
          </a:prstGeom>
          <a:noFill/>
          <a:ln w="50800">
            <a:noFill/>
          </a:ln>
        </p:spPr>
        <p:txBody>
          <a:bodyPr wrap="square" rtlCol="0">
            <a:noAutofit/>
          </a:bodyPr>
          <a:lstStyle/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GB" sz="1600" dirty="0" smtClean="0">
                <a:solidFill>
                  <a:srgbClr val="002060"/>
                </a:solidFill>
                <a:latin typeface="Arial"/>
              </a:rPr>
              <a:t>Mitigation strategy</a:t>
            </a:r>
          </a:p>
          <a:p>
            <a:pPr marL="285750" indent="-28575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1400" dirty="0" smtClean="0">
                <a:latin typeface="Arial"/>
              </a:rPr>
              <a:t>Tests at LINAC4 and ESS cavities</a:t>
            </a:r>
          </a:p>
          <a:p>
            <a:pPr marL="742950" lvl="1" indent="-28575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1400" dirty="0" smtClean="0">
                <a:latin typeface="Arial"/>
              </a:rPr>
              <a:t>Backgrounds</a:t>
            </a:r>
          </a:p>
          <a:p>
            <a:pPr marL="742950" lvl="1" indent="-28575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1400" dirty="0" smtClean="0">
                <a:latin typeface="Arial"/>
              </a:rPr>
              <a:t>Response</a:t>
            </a:r>
          </a:p>
          <a:p>
            <a:pPr marL="285750" indent="-28575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1400" dirty="0" smtClean="0">
                <a:latin typeface="Arial"/>
              </a:rPr>
              <a:t>Versatile design of prototypes</a:t>
            </a:r>
          </a:p>
          <a:p>
            <a:pPr marL="285750" indent="-28575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1400" dirty="0" smtClean="0">
                <a:latin typeface="Arial"/>
              </a:rPr>
              <a:t>Efficiency can be reduced:</a:t>
            </a:r>
          </a:p>
          <a:p>
            <a:pPr marL="742950" lvl="1" indent="-28575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14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Reducing </a:t>
            </a:r>
            <a:r>
              <a:rPr lang="en-GB" sz="1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B</a:t>
            </a:r>
            <a:r>
              <a:rPr lang="en-GB" sz="1400" baseline="-250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GB" sz="1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 thickness </a:t>
            </a:r>
            <a:endParaRPr lang="en-GB" sz="1400" dirty="0" smtClean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14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Using </a:t>
            </a:r>
            <a:r>
              <a:rPr lang="en-GB" sz="1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natural Boron instead of </a:t>
            </a:r>
            <a:r>
              <a:rPr lang="en-GB" sz="1400" baseline="300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en-GB" sz="14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  <a:p>
            <a:pPr marL="742950" lvl="1" indent="-28575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14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Detector </a:t>
            </a:r>
            <a:r>
              <a:rPr lang="en-GB" sz="1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segmented in 4</a:t>
            </a:r>
            <a:endParaRPr lang="fr-FR" sz="1400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GB" sz="1400" b="1" dirty="0" smtClean="0">
              <a:latin typeface="Arial"/>
            </a:endParaRPr>
          </a:p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en-GB" sz="1400" b="1" dirty="0" smtClean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62662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4"/>
          <p:cNvSpPr>
            <a:spLocks noGrp="1"/>
          </p:cNvSpPr>
          <p:nvPr>
            <p:ph type="title"/>
          </p:nvPr>
        </p:nvSpPr>
        <p:spPr>
          <a:xfrm>
            <a:off x="1767840" y="52752"/>
            <a:ext cx="6980624" cy="908720"/>
          </a:xfrm>
        </p:spPr>
        <p:txBody>
          <a:bodyPr/>
          <a:lstStyle/>
          <a:p>
            <a:r>
              <a:rPr lang="fr-FR" dirty="0" smtClean="0"/>
              <a:t>DIAGNOSTICS (mitigation </a:t>
            </a:r>
            <a:r>
              <a:rPr lang="fr-FR" dirty="0" err="1" smtClean="0"/>
              <a:t>status</a:t>
            </a:r>
            <a:r>
              <a:rPr lang="fr-FR" dirty="0" smtClean="0"/>
              <a:t>)</a:t>
            </a:r>
            <a:endParaRPr lang="fr-FR" dirty="0"/>
          </a:p>
        </p:txBody>
      </p:sp>
      <p:sp>
        <p:nvSpPr>
          <p:cNvPr id="13" name="ZoneTexte 13"/>
          <p:cNvSpPr txBox="1"/>
          <p:nvPr/>
        </p:nvSpPr>
        <p:spPr>
          <a:xfrm>
            <a:off x="11636" y="927766"/>
            <a:ext cx="9047704" cy="1083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1" indent="-285750">
              <a:buFontTx/>
              <a:buChar char="-"/>
            </a:pPr>
            <a:endParaRPr lang="en-US" sz="1400" dirty="0">
              <a:latin typeface="Calibri" panose="020F0502020204030204" pitchFamily="34" charset="0"/>
            </a:endParaRPr>
          </a:p>
          <a:p>
            <a:pPr marL="285750" lvl="1" indent="-285750">
              <a:buFontTx/>
              <a:buChar char="-"/>
            </a:pPr>
            <a:endParaRPr lang="en-US" sz="1400" dirty="0" smtClean="0">
              <a:latin typeface="Calibri" panose="020F0502020204030204" pitchFamily="34" charset="0"/>
            </a:endParaRPr>
          </a:p>
          <a:p>
            <a:pPr marL="285750" lvl="1" indent="-285750">
              <a:buFontTx/>
              <a:buChar char="-"/>
            </a:pPr>
            <a:endParaRPr lang="en-US" sz="1400" dirty="0">
              <a:latin typeface="Calibri" panose="020F0502020204030204" pitchFamily="34" charset="0"/>
            </a:endParaRPr>
          </a:p>
          <a:p>
            <a:pPr marL="285750" lvl="1" indent="-285750">
              <a:buFontTx/>
              <a:buChar char="-"/>
            </a:pPr>
            <a:r>
              <a:rPr lang="en-US" sz="1400" dirty="0" smtClean="0">
                <a:latin typeface="Calibri" panose="020F0502020204030204" pitchFamily="34" charset="0"/>
              </a:rPr>
              <a:t>(N1) </a:t>
            </a:r>
            <a:r>
              <a:rPr lang="en-US" sz="1400" dirty="0">
                <a:solidFill>
                  <a:srgbClr val="0000FF"/>
                </a:solidFill>
                <a:latin typeface="Calibri" panose="020F0502020204030204" pitchFamily="34" charset="0"/>
              </a:rPr>
              <a:t>Neutron signal difficult to </a:t>
            </a:r>
            <a:r>
              <a:rPr lang="en-US" sz="1400" dirty="0" smtClean="0">
                <a:solidFill>
                  <a:srgbClr val="0000FF"/>
                </a:solidFill>
                <a:latin typeface="Calibri" panose="020F0502020204030204" pitchFamily="34" charset="0"/>
              </a:rPr>
              <a:t>discriminate</a:t>
            </a:r>
            <a:br>
              <a:rPr lang="en-US" sz="1400" dirty="0" smtClean="0">
                <a:solidFill>
                  <a:srgbClr val="0000FF"/>
                </a:solidFill>
                <a:latin typeface="Calibri" panose="020F0502020204030204" pitchFamily="34" charset="0"/>
              </a:rPr>
            </a:br>
            <a:r>
              <a:rPr lang="en-US" sz="1400" dirty="0" smtClean="0">
                <a:solidFill>
                  <a:srgbClr val="0000FF"/>
                </a:solidFill>
                <a:latin typeface="Calibri" panose="020F0502020204030204" pitchFamily="34" charset="0"/>
              </a:rPr>
              <a:t>&gt; </a:t>
            </a:r>
            <a:r>
              <a:rPr lang="en-US" sz="1400" dirty="0" smtClean="0">
                <a:latin typeface="Calibri" panose="020F0502020204030204" pitchFamily="34" charset="0"/>
              </a:rPr>
              <a:t>Prepare </a:t>
            </a:r>
            <a:r>
              <a:rPr lang="en-US" sz="1400" dirty="0">
                <a:latin typeface="Calibri" panose="020F0502020204030204" pitchFamily="34" charset="0"/>
              </a:rPr>
              <a:t>the implementation of back-up - to be ready to launch (50%) : Shielding studies. Fissile converter (U238)</a:t>
            </a:r>
          </a:p>
        </p:txBody>
      </p:sp>
      <p:sp>
        <p:nvSpPr>
          <p:cNvPr id="22" name="ZoneTexte 21"/>
          <p:cNvSpPr txBox="1"/>
          <p:nvPr/>
        </p:nvSpPr>
        <p:spPr>
          <a:xfrm>
            <a:off x="5013990" y="5584893"/>
            <a:ext cx="2088199" cy="227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fr-FR" sz="1100" dirty="0" smtClean="0">
                <a:solidFill>
                  <a:schemeClr val="bg1"/>
                </a:solidFill>
                <a:latin typeface="+mn-lt"/>
              </a:rPr>
              <a:t>Klystron fabrication</a:t>
            </a:r>
            <a:endParaRPr lang="fr-FR" sz="1100" dirty="0">
              <a:solidFill>
                <a:schemeClr val="bg1"/>
              </a:solidFill>
              <a:latin typeface="+mn-lt"/>
            </a:endParaRP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6018263"/>
              </p:ext>
            </p:extLst>
          </p:nvPr>
        </p:nvGraphicFramePr>
        <p:xfrm>
          <a:off x="6571209" y="5173538"/>
          <a:ext cx="2235306" cy="942605"/>
        </p:xfrm>
        <a:graphic>
          <a:graphicData uri="http://schemas.openxmlformats.org/drawingml/2006/table">
            <a:tbl>
              <a:tblPr/>
              <a:tblGrid>
                <a:gridCol w="58303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65227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169375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i="0" u="none" strike="noStrike" dirty="0">
                          <a:effectLst/>
                          <a:latin typeface="Arial" panose="020B0604020202020204" pitchFamily="34" charset="0"/>
                        </a:rPr>
                        <a:t>Progress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i="0" u="none" strike="noStrike" dirty="0">
                          <a:effectLst/>
                          <a:latin typeface="Arial" panose="020B0604020202020204" pitchFamily="34" charset="0"/>
                        </a:rPr>
                        <a:t>Mitigation status (monitoring)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54646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effectLst/>
                          <a:latin typeface="Arial" panose="020B0604020202020204" pitchFamily="34" charset="0"/>
                        </a:rPr>
                        <a:t>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effectLst/>
                          <a:latin typeface="Arial" panose="020B0604020202020204" pitchFamily="34" charset="0"/>
                        </a:rPr>
                        <a:t>Not started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54646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effectLst/>
                          <a:latin typeface="Arial" panose="020B0604020202020204" pitchFamily="34" charset="0"/>
                        </a:rPr>
                        <a:t>25%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effectLst/>
                          <a:latin typeface="Arial" panose="020B0604020202020204" pitchFamily="34" charset="0"/>
                        </a:rPr>
                        <a:t>Just started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54646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effectLst/>
                          <a:latin typeface="Arial" panose="020B0604020202020204" pitchFamily="34" charset="0"/>
                        </a:rPr>
                        <a:t>50%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effectLst/>
                          <a:latin typeface="Arial" panose="020B0604020202020204" pitchFamily="34" charset="0"/>
                        </a:rPr>
                        <a:t>On going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54646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effectLst/>
                          <a:latin typeface="Arial" panose="020B0604020202020204" pitchFamily="34" charset="0"/>
                        </a:rPr>
                        <a:t>75%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effectLst/>
                          <a:latin typeface="Arial" panose="020B0604020202020204" pitchFamily="34" charset="0"/>
                        </a:rPr>
                        <a:t>Almost finished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54646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effectLst/>
                          <a:latin typeface="Arial" panose="020B0604020202020204" pitchFamily="34" charset="0"/>
                        </a:rPr>
                        <a:t>100%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effectLst/>
                          <a:latin typeface="Arial" panose="020B0604020202020204" pitchFamily="34" charset="0"/>
                        </a:rPr>
                        <a:t>Completed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55" t="11480" r="5417" b="9260"/>
          <a:stretch/>
        </p:blipFill>
        <p:spPr>
          <a:xfrm>
            <a:off x="670213" y="2606909"/>
            <a:ext cx="3232833" cy="208800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" t="4321" r="11250" b="1852"/>
          <a:stretch/>
        </p:blipFill>
        <p:spPr>
          <a:xfrm rot="10800000">
            <a:off x="4022332" y="2598473"/>
            <a:ext cx="3450681" cy="2088000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1482398" y="2760869"/>
            <a:ext cx="1672154" cy="935736"/>
          </a:xfrm>
          <a:prstGeom prst="rect">
            <a:avLst/>
          </a:prstGeom>
          <a:noFill/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noAutofit/>
          </a:bodyPr>
          <a:lstStyle/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GB" sz="1400" dirty="0" smtClean="0">
                <a:latin typeface="Arial"/>
              </a:rPr>
              <a:t>Versatile design</a:t>
            </a:r>
            <a:r>
              <a:rPr lang="en-GB" sz="1400" dirty="0">
                <a:latin typeface="Arial"/>
              </a:rPr>
              <a:t> </a:t>
            </a:r>
            <a:r>
              <a:rPr lang="en-GB" sz="1400" dirty="0" smtClean="0">
                <a:latin typeface="Arial"/>
              </a:rPr>
              <a:t>to test at LINAC 4</a:t>
            </a:r>
          </a:p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GB" sz="1400" dirty="0" smtClean="0">
                <a:latin typeface="Arial"/>
              </a:rPr>
              <a:t>(shielding, drift distance, B</a:t>
            </a:r>
            <a:r>
              <a:rPr lang="en-GB" sz="1400" baseline="-25000" dirty="0" smtClean="0">
                <a:latin typeface="Arial"/>
              </a:rPr>
              <a:t>4</a:t>
            </a:r>
            <a:r>
              <a:rPr lang="en-GB" sz="1400" dirty="0" smtClean="0">
                <a:latin typeface="Arial"/>
              </a:rPr>
              <a:t>C…)</a:t>
            </a:r>
          </a:p>
        </p:txBody>
      </p:sp>
      <p:sp>
        <p:nvSpPr>
          <p:cNvPr id="16" name="ZoneTexte 15"/>
          <p:cNvSpPr txBox="1"/>
          <p:nvPr/>
        </p:nvSpPr>
        <p:spPr>
          <a:xfrm>
            <a:off x="7552986" y="2813294"/>
            <a:ext cx="1506354" cy="1643196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noAutofit/>
          </a:bodyPr>
          <a:lstStyle/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GB" sz="1400" dirty="0" smtClean="0">
                <a:latin typeface="Arial"/>
              </a:rPr>
              <a:t>Segmented anode allows to accommodate for high/slow rates during commissioning at ESS</a:t>
            </a:r>
          </a:p>
        </p:txBody>
      </p:sp>
      <p:sp>
        <p:nvSpPr>
          <p:cNvPr id="7" name="Rectangle 6"/>
          <p:cNvSpPr/>
          <p:nvPr/>
        </p:nvSpPr>
        <p:spPr>
          <a:xfrm>
            <a:off x="867533" y="4783809"/>
            <a:ext cx="4360732" cy="12741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Accommodate detector for higher rates strategy:</a:t>
            </a:r>
          </a:p>
          <a:p>
            <a:pPr marL="342900" lvl="0" indent="-3429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"/>
            </a:pPr>
            <a:r>
              <a:rPr lang="en-GB" sz="16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Reducing </a:t>
            </a:r>
            <a:r>
              <a:rPr lang="en-GB" sz="16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B</a:t>
            </a:r>
            <a:r>
              <a:rPr lang="en-GB" sz="1600" baseline="-250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GB" sz="16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 thickness </a:t>
            </a:r>
            <a:endParaRPr lang="en-GB" sz="1600" dirty="0" smtClean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"/>
            </a:pPr>
            <a:r>
              <a:rPr lang="en-GB" sz="16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Using </a:t>
            </a:r>
            <a:r>
              <a:rPr lang="en-GB" sz="16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natural Boron instead of </a:t>
            </a:r>
            <a:r>
              <a:rPr lang="en-GB" sz="1600" baseline="300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en-GB" sz="16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 </a:t>
            </a:r>
            <a:endParaRPr lang="en-GB" sz="1600" dirty="0" smtClean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"/>
            </a:pPr>
            <a:r>
              <a:rPr lang="en-GB" sz="16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Detector </a:t>
            </a:r>
            <a:r>
              <a:rPr lang="en-GB" sz="16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segmented in </a:t>
            </a:r>
            <a:r>
              <a:rPr lang="en-GB" sz="16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fr-FR" sz="11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8419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a new BLM?</a:t>
            </a:r>
            <a:endParaRPr lang="fr-FR" dirty="0"/>
          </a:p>
        </p:txBody>
      </p:sp>
      <p:sp>
        <p:nvSpPr>
          <p:cNvPr id="8" name="Content Placeholder 7"/>
          <p:cNvSpPr>
            <a:spLocks noGrp="1"/>
          </p:cNvSpPr>
          <p:nvPr>
            <p:ph idx="4294967295"/>
          </p:nvPr>
        </p:nvSpPr>
        <p:spPr>
          <a:xfrm>
            <a:off x="525463" y="969963"/>
            <a:ext cx="8618537" cy="5508625"/>
          </a:xfrm>
          <a:prstGeom prst="rect">
            <a:avLst/>
          </a:prstGeo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dirty="0" smtClean="0"/>
              <a:t>Challenges:</a:t>
            </a:r>
          </a:p>
          <a:p>
            <a:r>
              <a:rPr lang="en-US" dirty="0" smtClean="0"/>
              <a:t>RF cavities emit </a:t>
            </a:r>
            <a:r>
              <a:rPr lang="el-GR" dirty="0" smtClean="0">
                <a:solidFill>
                  <a:srgbClr val="C00000"/>
                </a:solidFill>
              </a:rPr>
              <a:t>γ-</a:t>
            </a:r>
            <a:r>
              <a:rPr lang="en-US" dirty="0" smtClean="0">
                <a:solidFill>
                  <a:srgbClr val="C00000"/>
                </a:solidFill>
              </a:rPr>
              <a:t>rays</a:t>
            </a:r>
            <a:r>
              <a:rPr lang="en-US" dirty="0" smtClean="0"/>
              <a:t>. Those </a:t>
            </a:r>
            <a:r>
              <a:rPr lang="el-GR" dirty="0" smtClean="0"/>
              <a:t>γ’</a:t>
            </a:r>
            <a:r>
              <a:rPr lang="en-US" dirty="0" smtClean="0"/>
              <a:t>s may pose a problem to ionization chambers used as  BLMs</a:t>
            </a:r>
          </a:p>
          <a:p>
            <a:r>
              <a:rPr lang="en-US" dirty="0" smtClean="0"/>
              <a:t>In the case of </a:t>
            </a:r>
            <a:r>
              <a:rPr lang="en-US" dirty="0" smtClean="0">
                <a:solidFill>
                  <a:srgbClr val="C00000"/>
                </a:solidFill>
              </a:rPr>
              <a:t>high intensity but low energy regions</a:t>
            </a:r>
            <a:r>
              <a:rPr lang="en-US" dirty="0" smtClean="0"/>
              <a:t> of an accelerator charged particles and </a:t>
            </a:r>
            <a:r>
              <a:rPr lang="el-GR" dirty="0" smtClean="0"/>
              <a:t>γ’</a:t>
            </a:r>
            <a:r>
              <a:rPr lang="en-US" dirty="0"/>
              <a:t>s </a:t>
            </a:r>
            <a:r>
              <a:rPr lang="en-US" dirty="0" smtClean="0"/>
              <a:t>do not even exit the accelerator vessel</a:t>
            </a:r>
          </a:p>
          <a:p>
            <a:pPr>
              <a:buClr>
                <a:schemeClr val="tx1"/>
              </a:buClr>
            </a:pPr>
            <a:r>
              <a:rPr lang="en-US" dirty="0" smtClean="0">
                <a:solidFill>
                  <a:srgbClr val="C00000"/>
                </a:solidFill>
              </a:rPr>
              <a:t>Continuous monitoring of small losses </a:t>
            </a:r>
            <a:r>
              <a:rPr lang="en-US" dirty="0" smtClean="0"/>
              <a:t>is needed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Signature of beam loss: </a:t>
            </a:r>
            <a:r>
              <a:rPr lang="en-US" b="1" dirty="0" smtClean="0"/>
              <a:t>fast neutrons</a:t>
            </a:r>
            <a:endParaRPr lang="en-US" dirty="0" smtClean="0">
              <a:solidFill>
                <a:srgbClr val="C00000"/>
              </a:solidFill>
            </a:endParaRPr>
          </a:p>
          <a:p>
            <a:pPr marL="531813" lvl="1" indent="-358775">
              <a:buFont typeface="Wingdings" panose="05000000000000000000" pitchFamily="2" charset="2"/>
              <a:buChar char="è"/>
            </a:pPr>
            <a:r>
              <a:rPr lang="en-US" dirty="0" smtClean="0"/>
              <a:t>Thermal neutrons can come from moderation inside the walls, so </a:t>
            </a:r>
            <a:r>
              <a:rPr lang="en-US" dirty="0" smtClean="0">
                <a:solidFill>
                  <a:srgbClr val="C00000"/>
                </a:solidFill>
              </a:rPr>
              <a:t>must to be rejected</a:t>
            </a:r>
          </a:p>
          <a:p>
            <a:pPr marL="531813" lvl="1" indent="-358775">
              <a:buFont typeface="Wingdings" panose="05000000000000000000" pitchFamily="2" charset="2"/>
              <a:buChar char="è"/>
            </a:pPr>
            <a:r>
              <a:rPr lang="en-US" dirty="0" smtClean="0"/>
              <a:t>Gamma’s and X-rays present during normal operation, so the </a:t>
            </a:r>
            <a:r>
              <a:rPr lang="en-US" dirty="0" smtClean="0">
                <a:solidFill>
                  <a:srgbClr val="C00000"/>
                </a:solidFill>
              </a:rPr>
              <a:t>detector must be insensitive</a:t>
            </a:r>
            <a:r>
              <a:rPr lang="en-US" dirty="0" smtClean="0"/>
              <a:t> to them</a:t>
            </a:r>
            <a:endParaRPr lang="en-US" sz="900" dirty="0"/>
          </a:p>
          <a:p>
            <a:pPr marL="4040188">
              <a:spcBef>
                <a:spcPts val="600"/>
              </a:spcBef>
              <a:buNone/>
            </a:pPr>
            <a:r>
              <a:rPr lang="en-US" sz="2500" dirty="0"/>
              <a:t>The nBLM should be:</a:t>
            </a:r>
          </a:p>
          <a:p>
            <a:pPr marL="4040188">
              <a:spcBef>
                <a:spcPts val="800"/>
              </a:spcBef>
            </a:pPr>
            <a:r>
              <a:rPr lang="en-US" sz="2500" dirty="0"/>
              <a:t>sensitive enough to monitor small losses</a:t>
            </a:r>
          </a:p>
          <a:p>
            <a:pPr marL="4040188">
              <a:spcBef>
                <a:spcPts val="800"/>
              </a:spcBef>
            </a:pPr>
            <a:r>
              <a:rPr lang="en-US" sz="2500" dirty="0"/>
              <a:t>sensitive &amp; fast enough to react on </a:t>
            </a:r>
            <a:br>
              <a:rPr lang="en-US" sz="2500" dirty="0"/>
            </a:br>
            <a:r>
              <a:rPr lang="en-US" sz="2500" dirty="0"/>
              <a:t>“catastrophic event”</a:t>
            </a:r>
          </a:p>
          <a:p>
            <a:pPr marL="4040188">
              <a:spcBef>
                <a:spcPts val="800"/>
              </a:spcBef>
            </a:pPr>
            <a:r>
              <a:rPr lang="en-US" sz="2500" dirty="0"/>
              <a:t>appropriate for </a:t>
            </a:r>
            <a:r>
              <a:rPr lang="en-US" sz="2500" i="1" dirty="0"/>
              <a:t>high rates</a:t>
            </a:r>
            <a:r>
              <a:rPr lang="en-US" sz="2500" dirty="0"/>
              <a:t> </a:t>
            </a:r>
          </a:p>
          <a:p>
            <a:pPr marL="4040188">
              <a:spcBef>
                <a:spcPts val="800"/>
              </a:spcBef>
            </a:pPr>
            <a:r>
              <a:rPr lang="en-US" sz="2500" dirty="0"/>
              <a:t>radiation hard </a:t>
            </a:r>
          </a:p>
          <a:p>
            <a:endParaRPr lang="en-US" sz="900" dirty="0"/>
          </a:p>
        </p:txBody>
      </p:sp>
      <p:sp>
        <p:nvSpPr>
          <p:cNvPr id="9" name="TextBox 8"/>
          <p:cNvSpPr txBox="1"/>
          <p:nvPr/>
        </p:nvSpPr>
        <p:spPr>
          <a:xfrm>
            <a:off x="525463" y="4698298"/>
            <a:ext cx="3470984" cy="1532727"/>
          </a:xfrm>
          <a:prstGeom prst="rect">
            <a:avLst/>
          </a:prstGeom>
          <a:solidFill>
            <a:srgbClr val="FF9966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  <a:latin typeface="Comic Sans MS" panose="030F0702030302020204" pitchFamily="66" charset="0"/>
              </a:rPr>
              <a:t>The “nBLM for ESS” </a:t>
            </a:r>
            <a:r>
              <a:rPr lang="en-US" dirty="0" err="1">
                <a:solidFill>
                  <a:srgbClr val="C00000"/>
                </a:solidFill>
                <a:latin typeface="Comic Sans MS" panose="030F0702030302020204" pitchFamily="66" charset="0"/>
              </a:rPr>
              <a:t>consept</a:t>
            </a:r>
            <a:r>
              <a:rPr lang="en-US" dirty="0">
                <a:solidFill>
                  <a:srgbClr val="C00000"/>
                </a:solidFill>
                <a:latin typeface="Comic Sans MS" panose="030F0702030302020204" pitchFamily="66" charset="0"/>
              </a:rPr>
              <a:t>:</a:t>
            </a:r>
          </a:p>
          <a:p>
            <a:endParaRPr lang="en-US" dirty="0">
              <a:solidFill>
                <a:srgbClr val="C00000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US" i="1" dirty="0">
                <a:solidFill>
                  <a:srgbClr val="C00000"/>
                </a:solidFill>
                <a:latin typeface="Comic Sans MS" panose="030F0702030302020204" pitchFamily="66" charset="0"/>
              </a:rPr>
              <a:t>Micromegas equipped with combination of appropriate neutron convertors &amp; moderators</a:t>
            </a:r>
            <a:endParaRPr lang="fr-FR" i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6857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3"/>
          <p:cNvSpPr txBox="1">
            <a:spLocks noChangeArrowheads="1"/>
          </p:cNvSpPr>
          <p:nvPr/>
        </p:nvSpPr>
        <p:spPr bwMode="auto">
          <a:xfrm>
            <a:off x="166254" y="1268265"/>
            <a:ext cx="4343399" cy="3447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noAutofit/>
          </a:bodyPr>
          <a:lstStyle/>
          <a:p>
            <a:pPr marL="342900" indent="-342900" eaLnBrk="0" hangingPunct="0">
              <a:spcBef>
                <a:spcPct val="20000"/>
              </a:spcBef>
              <a:buFont typeface="Wingdings" panose="05000000000000000000" pitchFamily="2" charset="2"/>
              <a:buChar char="Ø"/>
              <a:defRPr/>
            </a:pPr>
            <a:r>
              <a:rPr lang="en-US" kern="0" dirty="0">
                <a:latin typeface="Comic Sans MS" pitchFamily="66" charset="0"/>
              </a:rPr>
              <a:t>Two-region gaseous </a:t>
            </a:r>
            <a:r>
              <a:rPr lang="en-US" kern="0" dirty="0" smtClean="0">
                <a:latin typeface="Comic Sans MS" pitchFamily="66" charset="0"/>
              </a:rPr>
              <a:t>detector </a:t>
            </a:r>
            <a:r>
              <a:rPr lang="en-US" i="1" kern="0" dirty="0" smtClean="0">
                <a:solidFill>
                  <a:srgbClr val="800000"/>
                </a:solidFill>
                <a:latin typeface="Comic Sans MS" pitchFamily="66" charset="0"/>
                <a:sym typeface="Wingdings" pitchFamily="2" charset="2"/>
              </a:rPr>
              <a:t>separated </a:t>
            </a:r>
            <a:r>
              <a:rPr lang="en-US" i="1" kern="0" dirty="0">
                <a:solidFill>
                  <a:srgbClr val="800000"/>
                </a:solidFill>
                <a:latin typeface="Comic Sans MS" pitchFamily="66" charset="0"/>
                <a:sym typeface="Wingdings" pitchFamily="2" charset="2"/>
              </a:rPr>
              <a:t>by a Micromesh</a:t>
            </a:r>
            <a:r>
              <a:rPr lang="en-US" kern="0" dirty="0">
                <a:latin typeface="Comic Sans MS" pitchFamily="66" charset="0"/>
                <a:sym typeface="Wingdings" pitchFamily="2" charset="2"/>
              </a:rPr>
              <a:t> </a:t>
            </a:r>
            <a:r>
              <a:rPr lang="en-US" kern="0" dirty="0" smtClean="0">
                <a:latin typeface="Comic Sans MS" pitchFamily="66" charset="0"/>
              </a:rPr>
              <a:t>:</a:t>
            </a:r>
            <a:endParaRPr lang="en-US" kern="0" dirty="0">
              <a:latin typeface="Comic Sans MS" pitchFamily="66" charset="0"/>
            </a:endParaRPr>
          </a:p>
          <a:p>
            <a:pPr marL="342900" indent="-342900" algn="l" eaLnBrk="0" hangingPunct="0">
              <a:lnSpc>
                <a:spcPct val="170000"/>
              </a:lnSpc>
              <a:spcBef>
                <a:spcPct val="20000"/>
              </a:spcBef>
              <a:buFont typeface="Wingdings" panose="05000000000000000000" pitchFamily="2" charset="2"/>
              <a:buChar char="Ø"/>
              <a:defRPr/>
            </a:pPr>
            <a:r>
              <a:rPr lang="en-US" kern="0" dirty="0">
                <a:latin typeface="Comic Sans MS" pitchFamily="66" charset="0"/>
              </a:rPr>
              <a:t>Conversion region</a:t>
            </a:r>
          </a:p>
          <a:p>
            <a:pPr marL="742950" lvl="1" indent="-285750" eaLnBrk="0" hangingPunct="0">
              <a:defRPr/>
            </a:pPr>
            <a:r>
              <a:rPr lang="en-US" sz="1400" kern="0" dirty="0">
                <a:latin typeface="Comic Sans MS" pitchFamily="66" charset="0"/>
              </a:rPr>
              <a:t>Primary ionization</a:t>
            </a:r>
          </a:p>
          <a:p>
            <a:pPr marL="742950" lvl="1" indent="-285750" eaLnBrk="0" hangingPunct="0">
              <a:defRPr/>
            </a:pPr>
            <a:r>
              <a:rPr lang="en-US" sz="1400" kern="0" dirty="0">
                <a:latin typeface="Comic Sans MS" pitchFamily="66" charset="0"/>
              </a:rPr>
              <a:t>Charge </a:t>
            </a:r>
            <a:r>
              <a:rPr lang="en-US" sz="1400" kern="0" dirty="0" smtClean="0">
                <a:latin typeface="Comic Sans MS" pitchFamily="66" charset="0"/>
              </a:rPr>
              <a:t>drift towards A.R.</a:t>
            </a:r>
            <a:endParaRPr lang="en-US" sz="1400" kern="0" dirty="0">
              <a:latin typeface="Comic Sans MS" pitchFamily="66" charset="0"/>
            </a:endParaRPr>
          </a:p>
          <a:p>
            <a:pPr marL="342900" indent="-342900" algn="l" eaLnBrk="0" hangingPunct="0">
              <a:lnSpc>
                <a:spcPct val="170000"/>
              </a:lnSpc>
              <a:spcBef>
                <a:spcPct val="20000"/>
              </a:spcBef>
              <a:buFont typeface="Wingdings" panose="05000000000000000000" pitchFamily="2" charset="2"/>
              <a:buChar char="Ø"/>
              <a:defRPr/>
            </a:pPr>
            <a:r>
              <a:rPr lang="en-US" kern="0" dirty="0">
                <a:latin typeface="Comic Sans MS" pitchFamily="66" charset="0"/>
              </a:rPr>
              <a:t>Amplification region</a:t>
            </a:r>
          </a:p>
          <a:p>
            <a:pPr marL="742950" lvl="1" indent="-285750" eaLnBrk="0" hangingPunct="0">
              <a:defRPr/>
            </a:pPr>
            <a:r>
              <a:rPr lang="en-US" sz="1400" kern="0" dirty="0">
                <a:latin typeface="Comic Sans MS" pitchFamily="66" charset="0"/>
              </a:rPr>
              <a:t>Charge multiplication</a:t>
            </a:r>
          </a:p>
          <a:p>
            <a:pPr marL="742950" lvl="1" indent="-285750" eaLnBrk="0" hangingPunct="0">
              <a:defRPr/>
            </a:pPr>
            <a:r>
              <a:rPr lang="en-US" sz="1400" kern="0" dirty="0" smtClean="0">
                <a:latin typeface="Comic Sans MS" pitchFamily="66" charset="0"/>
              </a:rPr>
              <a:t>Readout layout</a:t>
            </a:r>
          </a:p>
          <a:p>
            <a:pPr marL="1085850" lvl="2" indent="-171450" eaLnBrk="0" hangingPunct="0">
              <a:buFont typeface="Wingdings" panose="05000000000000000000" pitchFamily="2" charset="2"/>
              <a:buChar char="ü"/>
              <a:defRPr/>
            </a:pPr>
            <a:r>
              <a:rPr lang="en-US" sz="1200" kern="0" dirty="0" smtClean="0">
                <a:latin typeface="Comic Sans MS" pitchFamily="66" charset="0"/>
              </a:rPr>
              <a:t>Strips (1/2 D)</a:t>
            </a:r>
          </a:p>
          <a:p>
            <a:pPr marL="1085850" lvl="2" indent="-171450" eaLnBrk="0" hangingPunct="0">
              <a:buFont typeface="Wingdings" panose="05000000000000000000" pitchFamily="2" charset="2"/>
              <a:buChar char="ü"/>
              <a:defRPr/>
            </a:pPr>
            <a:r>
              <a:rPr lang="en-US" sz="1200" kern="0" dirty="0" smtClean="0">
                <a:latin typeface="Comic Sans MS" pitchFamily="66" charset="0"/>
              </a:rPr>
              <a:t>Pixels</a:t>
            </a:r>
          </a:p>
          <a:p>
            <a:pPr algn="l" eaLnBrk="0" hangingPunct="0">
              <a:spcBef>
                <a:spcPct val="20000"/>
              </a:spcBef>
              <a:buNone/>
              <a:defRPr/>
            </a:pPr>
            <a:r>
              <a:rPr lang="en-US" sz="1600" kern="0" dirty="0" smtClean="0">
                <a:latin typeface="Comic Sans MS" pitchFamily="66" charset="0"/>
                <a:sym typeface="Wingdings" pitchFamily="2" charset="2"/>
              </a:rPr>
              <a:t></a:t>
            </a:r>
            <a:r>
              <a:rPr lang="en-US" sz="1600" kern="0" dirty="0">
                <a:latin typeface="Comic Sans MS" pitchFamily="66" charset="0"/>
                <a:sym typeface="Wingdings" pitchFamily="2" charset="2"/>
              </a:rPr>
              <a:t>Very strong and uniform electric field</a:t>
            </a:r>
            <a:endParaRPr lang="en-US" sz="1600" kern="0" dirty="0">
              <a:latin typeface="Comic Sans MS" pitchFamily="66" charset="0"/>
            </a:endParaRPr>
          </a:p>
        </p:txBody>
      </p:sp>
      <p:grpSp>
        <p:nvGrpSpPr>
          <p:cNvPr id="36869" name="Group 2279"/>
          <p:cNvGrpSpPr>
            <a:grpSpLocks/>
          </p:cNvGrpSpPr>
          <p:nvPr/>
        </p:nvGrpSpPr>
        <p:grpSpPr bwMode="auto">
          <a:xfrm>
            <a:off x="4724400" y="1007803"/>
            <a:ext cx="4158171" cy="2101972"/>
            <a:chOff x="4190482" y="1981199"/>
            <a:chExt cx="4158540" cy="2101582"/>
          </a:xfrm>
        </p:grpSpPr>
        <p:grpSp>
          <p:nvGrpSpPr>
            <p:cNvPr id="36976" name="Group 28"/>
            <p:cNvGrpSpPr>
              <a:grpSpLocks/>
            </p:cNvGrpSpPr>
            <p:nvPr/>
          </p:nvGrpSpPr>
          <p:grpSpPr bwMode="auto">
            <a:xfrm>
              <a:off x="4190482" y="1981199"/>
              <a:ext cx="4158540" cy="2101582"/>
              <a:chOff x="-445" y="1298"/>
              <a:chExt cx="5037" cy="2888"/>
            </a:xfrm>
          </p:grpSpPr>
          <p:grpSp>
            <p:nvGrpSpPr>
              <p:cNvPr id="36978" name="Group 29"/>
              <p:cNvGrpSpPr>
                <a:grpSpLocks noChangeAspect="1"/>
              </p:cNvGrpSpPr>
              <p:nvPr/>
            </p:nvGrpSpPr>
            <p:grpSpPr bwMode="auto">
              <a:xfrm>
                <a:off x="1350" y="2626"/>
                <a:ext cx="2936" cy="1182"/>
                <a:chOff x="174" y="598"/>
                <a:chExt cx="853" cy="322"/>
              </a:xfrm>
            </p:grpSpPr>
            <p:sp>
              <p:nvSpPr>
                <p:cNvPr id="38113" name="Freeform 30"/>
                <p:cNvSpPr>
                  <a:spLocks noChangeAspect="1"/>
                </p:cNvSpPr>
                <p:nvPr/>
              </p:nvSpPr>
              <p:spPr bwMode="auto">
                <a:xfrm>
                  <a:off x="174" y="599"/>
                  <a:ext cx="852" cy="254"/>
                </a:xfrm>
                <a:custGeom>
                  <a:avLst/>
                  <a:gdLst>
                    <a:gd name="T0" fmla="*/ 0 w 841"/>
                    <a:gd name="T1" fmla="*/ 254 h 254"/>
                    <a:gd name="T2" fmla="*/ 228 w 841"/>
                    <a:gd name="T3" fmla="*/ 0 h 254"/>
                    <a:gd name="T4" fmla="*/ 897 w 841"/>
                    <a:gd name="T5" fmla="*/ 0 h 254"/>
                    <a:gd name="T6" fmla="*/ 671 w 841"/>
                    <a:gd name="T7" fmla="*/ 254 h 254"/>
                    <a:gd name="T8" fmla="*/ 0 w 841"/>
                    <a:gd name="T9" fmla="*/ 254 h 25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841"/>
                    <a:gd name="T16" fmla="*/ 0 h 254"/>
                    <a:gd name="T17" fmla="*/ 841 w 841"/>
                    <a:gd name="T18" fmla="*/ 254 h 25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841" h="254">
                      <a:moveTo>
                        <a:pt x="0" y="254"/>
                      </a:moveTo>
                      <a:lnTo>
                        <a:pt x="213" y="0"/>
                      </a:lnTo>
                      <a:lnTo>
                        <a:pt x="841" y="0"/>
                      </a:lnTo>
                      <a:lnTo>
                        <a:pt x="629" y="254"/>
                      </a:lnTo>
                      <a:lnTo>
                        <a:pt x="0" y="254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FF9900"/>
                    </a:gs>
                    <a:gs pos="100000">
                      <a:srgbClr val="764700"/>
                    </a:gs>
                  </a:gsLst>
                  <a:lin ang="0" scaled="1"/>
                </a:gra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buNone/>
                  </a:pPr>
                  <a:endParaRPr lang="en-US"/>
                </a:p>
              </p:txBody>
            </p:sp>
            <p:sp>
              <p:nvSpPr>
                <p:cNvPr id="38114" name="Freeform 31"/>
                <p:cNvSpPr>
                  <a:spLocks noChangeAspect="1"/>
                </p:cNvSpPr>
                <p:nvPr/>
              </p:nvSpPr>
              <p:spPr bwMode="auto">
                <a:xfrm>
                  <a:off x="812" y="598"/>
                  <a:ext cx="215" cy="322"/>
                </a:xfrm>
                <a:custGeom>
                  <a:avLst/>
                  <a:gdLst>
                    <a:gd name="T0" fmla="*/ 0 w 214"/>
                    <a:gd name="T1" fmla="*/ 326 h 321"/>
                    <a:gd name="T2" fmla="*/ 0 w 214"/>
                    <a:gd name="T3" fmla="*/ 259 h 321"/>
                    <a:gd name="T4" fmla="*/ 219 w 214"/>
                    <a:gd name="T5" fmla="*/ 0 h 321"/>
                    <a:gd name="T6" fmla="*/ 219 w 214"/>
                    <a:gd name="T7" fmla="*/ 70 h 321"/>
                    <a:gd name="T8" fmla="*/ 0 w 214"/>
                    <a:gd name="T9" fmla="*/ 326 h 32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14"/>
                    <a:gd name="T16" fmla="*/ 0 h 321"/>
                    <a:gd name="T17" fmla="*/ 214 w 214"/>
                    <a:gd name="T18" fmla="*/ 321 h 321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14" h="321">
                      <a:moveTo>
                        <a:pt x="0" y="321"/>
                      </a:moveTo>
                      <a:lnTo>
                        <a:pt x="0" y="254"/>
                      </a:lnTo>
                      <a:lnTo>
                        <a:pt x="214" y="0"/>
                      </a:lnTo>
                      <a:lnTo>
                        <a:pt x="214" y="70"/>
                      </a:lnTo>
                      <a:lnTo>
                        <a:pt x="0" y="321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FF9900"/>
                    </a:gs>
                    <a:gs pos="100000">
                      <a:srgbClr val="764700"/>
                    </a:gs>
                  </a:gsLst>
                  <a:lin ang="0" scaled="1"/>
                </a:gra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buNone/>
                  </a:pPr>
                  <a:endParaRPr lang="en-US"/>
                </a:p>
              </p:txBody>
            </p:sp>
            <p:sp>
              <p:nvSpPr>
                <p:cNvPr id="38115" name="Rectangle 32"/>
                <p:cNvSpPr>
                  <a:spLocks noChangeAspect="1" noChangeArrowheads="1"/>
                </p:cNvSpPr>
                <p:nvPr/>
              </p:nvSpPr>
              <p:spPr bwMode="auto">
                <a:xfrm>
                  <a:off x="175" y="853"/>
                  <a:ext cx="637" cy="66"/>
                </a:xfrm>
                <a:prstGeom prst="rect">
                  <a:avLst/>
                </a:prstGeom>
                <a:gradFill rotWithShape="0">
                  <a:gsLst>
                    <a:gs pos="0">
                      <a:srgbClr val="FF9900"/>
                    </a:gs>
                    <a:gs pos="100000">
                      <a:srgbClr val="764700"/>
                    </a:gs>
                  </a:gsLst>
                  <a:lin ang="0" scaled="1"/>
                </a:gra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buNone/>
                  </a:pPr>
                  <a:endParaRPr lang="en-US"/>
                </a:p>
              </p:txBody>
            </p:sp>
          </p:grpSp>
          <p:grpSp>
            <p:nvGrpSpPr>
              <p:cNvPr id="36979" name="Group 34"/>
              <p:cNvGrpSpPr>
                <a:grpSpLocks noChangeAspect="1"/>
              </p:cNvGrpSpPr>
              <p:nvPr/>
            </p:nvGrpSpPr>
            <p:grpSpPr bwMode="auto">
              <a:xfrm>
                <a:off x="1388" y="2639"/>
                <a:ext cx="2842" cy="899"/>
                <a:chOff x="813" y="685"/>
                <a:chExt cx="826" cy="245"/>
              </a:xfrm>
            </p:grpSpPr>
            <p:sp>
              <p:nvSpPr>
                <p:cNvPr id="38096" name="Freeform 35"/>
                <p:cNvSpPr>
                  <a:spLocks noChangeAspect="1"/>
                </p:cNvSpPr>
                <p:nvPr/>
              </p:nvSpPr>
              <p:spPr bwMode="auto">
                <a:xfrm>
                  <a:off x="813" y="685"/>
                  <a:ext cx="231" cy="244"/>
                </a:xfrm>
                <a:custGeom>
                  <a:avLst/>
                  <a:gdLst>
                    <a:gd name="T0" fmla="*/ 0 w 231"/>
                    <a:gd name="T1" fmla="*/ 244 h 244"/>
                    <a:gd name="T2" fmla="*/ 204 w 231"/>
                    <a:gd name="T3" fmla="*/ 0 h 244"/>
                    <a:gd name="T4" fmla="*/ 231 w 231"/>
                    <a:gd name="T5" fmla="*/ 0 h 244"/>
                    <a:gd name="T6" fmla="*/ 30 w 231"/>
                    <a:gd name="T7" fmla="*/ 244 h 244"/>
                    <a:gd name="T8" fmla="*/ 0 w 231"/>
                    <a:gd name="T9" fmla="*/ 244 h 24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31"/>
                    <a:gd name="T16" fmla="*/ 0 h 244"/>
                    <a:gd name="T17" fmla="*/ 231 w 231"/>
                    <a:gd name="T18" fmla="*/ 244 h 24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31" h="244">
                      <a:moveTo>
                        <a:pt x="0" y="244"/>
                      </a:moveTo>
                      <a:lnTo>
                        <a:pt x="204" y="0"/>
                      </a:lnTo>
                      <a:lnTo>
                        <a:pt x="231" y="0"/>
                      </a:lnTo>
                      <a:lnTo>
                        <a:pt x="30" y="244"/>
                      </a:lnTo>
                      <a:lnTo>
                        <a:pt x="0" y="244"/>
                      </a:lnTo>
                      <a:close/>
                    </a:path>
                  </a:pathLst>
                </a:custGeom>
                <a:solidFill>
                  <a:srgbClr val="FFFF99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buNone/>
                  </a:pPr>
                  <a:endParaRPr lang="en-US"/>
                </a:p>
              </p:txBody>
            </p:sp>
            <p:sp>
              <p:nvSpPr>
                <p:cNvPr id="38097" name="Freeform 36"/>
                <p:cNvSpPr>
                  <a:spLocks noChangeAspect="1"/>
                </p:cNvSpPr>
                <p:nvPr/>
              </p:nvSpPr>
              <p:spPr bwMode="auto">
                <a:xfrm>
                  <a:off x="850" y="685"/>
                  <a:ext cx="231" cy="244"/>
                </a:xfrm>
                <a:custGeom>
                  <a:avLst/>
                  <a:gdLst>
                    <a:gd name="T0" fmla="*/ 0 w 231"/>
                    <a:gd name="T1" fmla="*/ 244 h 244"/>
                    <a:gd name="T2" fmla="*/ 204 w 231"/>
                    <a:gd name="T3" fmla="*/ 0 h 244"/>
                    <a:gd name="T4" fmla="*/ 231 w 231"/>
                    <a:gd name="T5" fmla="*/ 0 h 244"/>
                    <a:gd name="T6" fmla="*/ 30 w 231"/>
                    <a:gd name="T7" fmla="*/ 244 h 244"/>
                    <a:gd name="T8" fmla="*/ 0 w 231"/>
                    <a:gd name="T9" fmla="*/ 244 h 24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31"/>
                    <a:gd name="T16" fmla="*/ 0 h 244"/>
                    <a:gd name="T17" fmla="*/ 231 w 231"/>
                    <a:gd name="T18" fmla="*/ 244 h 24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31" h="244">
                      <a:moveTo>
                        <a:pt x="0" y="244"/>
                      </a:moveTo>
                      <a:lnTo>
                        <a:pt x="204" y="0"/>
                      </a:lnTo>
                      <a:lnTo>
                        <a:pt x="231" y="0"/>
                      </a:lnTo>
                      <a:lnTo>
                        <a:pt x="30" y="244"/>
                      </a:lnTo>
                      <a:lnTo>
                        <a:pt x="0" y="244"/>
                      </a:lnTo>
                      <a:close/>
                    </a:path>
                  </a:pathLst>
                </a:custGeom>
                <a:solidFill>
                  <a:srgbClr val="FFFF99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buNone/>
                  </a:pPr>
                  <a:endParaRPr lang="en-US"/>
                </a:p>
              </p:txBody>
            </p:sp>
            <p:sp>
              <p:nvSpPr>
                <p:cNvPr id="38098" name="Freeform 37"/>
                <p:cNvSpPr>
                  <a:spLocks noChangeAspect="1"/>
                </p:cNvSpPr>
                <p:nvPr/>
              </p:nvSpPr>
              <p:spPr bwMode="auto">
                <a:xfrm>
                  <a:off x="886" y="685"/>
                  <a:ext cx="231" cy="244"/>
                </a:xfrm>
                <a:custGeom>
                  <a:avLst/>
                  <a:gdLst>
                    <a:gd name="T0" fmla="*/ 0 w 231"/>
                    <a:gd name="T1" fmla="*/ 244 h 244"/>
                    <a:gd name="T2" fmla="*/ 204 w 231"/>
                    <a:gd name="T3" fmla="*/ 0 h 244"/>
                    <a:gd name="T4" fmla="*/ 231 w 231"/>
                    <a:gd name="T5" fmla="*/ 0 h 244"/>
                    <a:gd name="T6" fmla="*/ 30 w 231"/>
                    <a:gd name="T7" fmla="*/ 244 h 244"/>
                    <a:gd name="T8" fmla="*/ 0 w 231"/>
                    <a:gd name="T9" fmla="*/ 244 h 24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31"/>
                    <a:gd name="T16" fmla="*/ 0 h 244"/>
                    <a:gd name="T17" fmla="*/ 231 w 231"/>
                    <a:gd name="T18" fmla="*/ 244 h 24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31" h="244">
                      <a:moveTo>
                        <a:pt x="0" y="244"/>
                      </a:moveTo>
                      <a:lnTo>
                        <a:pt x="204" y="0"/>
                      </a:lnTo>
                      <a:lnTo>
                        <a:pt x="231" y="0"/>
                      </a:lnTo>
                      <a:lnTo>
                        <a:pt x="30" y="244"/>
                      </a:lnTo>
                      <a:lnTo>
                        <a:pt x="0" y="244"/>
                      </a:lnTo>
                      <a:close/>
                    </a:path>
                  </a:pathLst>
                </a:custGeom>
                <a:solidFill>
                  <a:srgbClr val="FFFF99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buNone/>
                  </a:pPr>
                  <a:endParaRPr lang="en-US"/>
                </a:p>
              </p:txBody>
            </p:sp>
            <p:sp>
              <p:nvSpPr>
                <p:cNvPr id="38099" name="Freeform 38"/>
                <p:cNvSpPr>
                  <a:spLocks noChangeAspect="1"/>
                </p:cNvSpPr>
                <p:nvPr/>
              </p:nvSpPr>
              <p:spPr bwMode="auto">
                <a:xfrm>
                  <a:off x="921" y="686"/>
                  <a:ext cx="231" cy="244"/>
                </a:xfrm>
                <a:custGeom>
                  <a:avLst/>
                  <a:gdLst>
                    <a:gd name="T0" fmla="*/ 0 w 231"/>
                    <a:gd name="T1" fmla="*/ 244 h 244"/>
                    <a:gd name="T2" fmla="*/ 204 w 231"/>
                    <a:gd name="T3" fmla="*/ 0 h 244"/>
                    <a:gd name="T4" fmla="*/ 231 w 231"/>
                    <a:gd name="T5" fmla="*/ 0 h 244"/>
                    <a:gd name="T6" fmla="*/ 30 w 231"/>
                    <a:gd name="T7" fmla="*/ 244 h 244"/>
                    <a:gd name="T8" fmla="*/ 0 w 231"/>
                    <a:gd name="T9" fmla="*/ 244 h 24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31"/>
                    <a:gd name="T16" fmla="*/ 0 h 244"/>
                    <a:gd name="T17" fmla="*/ 231 w 231"/>
                    <a:gd name="T18" fmla="*/ 244 h 24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31" h="244">
                      <a:moveTo>
                        <a:pt x="0" y="244"/>
                      </a:moveTo>
                      <a:lnTo>
                        <a:pt x="204" y="0"/>
                      </a:lnTo>
                      <a:lnTo>
                        <a:pt x="231" y="0"/>
                      </a:lnTo>
                      <a:lnTo>
                        <a:pt x="30" y="244"/>
                      </a:lnTo>
                      <a:lnTo>
                        <a:pt x="0" y="244"/>
                      </a:lnTo>
                      <a:close/>
                    </a:path>
                  </a:pathLst>
                </a:custGeom>
                <a:solidFill>
                  <a:srgbClr val="FFFF99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buNone/>
                  </a:pPr>
                  <a:endParaRPr lang="en-US"/>
                </a:p>
              </p:txBody>
            </p:sp>
            <p:sp>
              <p:nvSpPr>
                <p:cNvPr id="38100" name="Freeform 39"/>
                <p:cNvSpPr>
                  <a:spLocks noChangeAspect="1"/>
                </p:cNvSpPr>
                <p:nvPr/>
              </p:nvSpPr>
              <p:spPr bwMode="auto">
                <a:xfrm>
                  <a:off x="957" y="685"/>
                  <a:ext cx="231" cy="244"/>
                </a:xfrm>
                <a:custGeom>
                  <a:avLst/>
                  <a:gdLst>
                    <a:gd name="T0" fmla="*/ 0 w 231"/>
                    <a:gd name="T1" fmla="*/ 244 h 244"/>
                    <a:gd name="T2" fmla="*/ 204 w 231"/>
                    <a:gd name="T3" fmla="*/ 0 h 244"/>
                    <a:gd name="T4" fmla="*/ 231 w 231"/>
                    <a:gd name="T5" fmla="*/ 0 h 244"/>
                    <a:gd name="T6" fmla="*/ 30 w 231"/>
                    <a:gd name="T7" fmla="*/ 244 h 244"/>
                    <a:gd name="T8" fmla="*/ 0 w 231"/>
                    <a:gd name="T9" fmla="*/ 244 h 24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31"/>
                    <a:gd name="T16" fmla="*/ 0 h 244"/>
                    <a:gd name="T17" fmla="*/ 231 w 231"/>
                    <a:gd name="T18" fmla="*/ 244 h 24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31" h="244">
                      <a:moveTo>
                        <a:pt x="0" y="244"/>
                      </a:moveTo>
                      <a:lnTo>
                        <a:pt x="204" y="0"/>
                      </a:lnTo>
                      <a:lnTo>
                        <a:pt x="231" y="0"/>
                      </a:lnTo>
                      <a:lnTo>
                        <a:pt x="30" y="244"/>
                      </a:lnTo>
                      <a:lnTo>
                        <a:pt x="0" y="244"/>
                      </a:lnTo>
                      <a:close/>
                    </a:path>
                  </a:pathLst>
                </a:custGeom>
                <a:solidFill>
                  <a:srgbClr val="FFFF99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buNone/>
                  </a:pPr>
                  <a:endParaRPr lang="en-US"/>
                </a:p>
              </p:txBody>
            </p:sp>
            <p:sp>
              <p:nvSpPr>
                <p:cNvPr id="38101" name="Freeform 40"/>
                <p:cNvSpPr>
                  <a:spLocks noChangeAspect="1"/>
                </p:cNvSpPr>
                <p:nvPr/>
              </p:nvSpPr>
              <p:spPr bwMode="auto">
                <a:xfrm>
                  <a:off x="1031" y="686"/>
                  <a:ext cx="231" cy="244"/>
                </a:xfrm>
                <a:custGeom>
                  <a:avLst/>
                  <a:gdLst>
                    <a:gd name="T0" fmla="*/ 0 w 231"/>
                    <a:gd name="T1" fmla="*/ 244 h 244"/>
                    <a:gd name="T2" fmla="*/ 204 w 231"/>
                    <a:gd name="T3" fmla="*/ 0 h 244"/>
                    <a:gd name="T4" fmla="*/ 231 w 231"/>
                    <a:gd name="T5" fmla="*/ 0 h 244"/>
                    <a:gd name="T6" fmla="*/ 30 w 231"/>
                    <a:gd name="T7" fmla="*/ 244 h 244"/>
                    <a:gd name="T8" fmla="*/ 0 w 231"/>
                    <a:gd name="T9" fmla="*/ 244 h 24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31"/>
                    <a:gd name="T16" fmla="*/ 0 h 244"/>
                    <a:gd name="T17" fmla="*/ 231 w 231"/>
                    <a:gd name="T18" fmla="*/ 244 h 24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31" h="244">
                      <a:moveTo>
                        <a:pt x="0" y="244"/>
                      </a:moveTo>
                      <a:lnTo>
                        <a:pt x="204" y="0"/>
                      </a:lnTo>
                      <a:lnTo>
                        <a:pt x="231" y="0"/>
                      </a:lnTo>
                      <a:lnTo>
                        <a:pt x="30" y="244"/>
                      </a:lnTo>
                      <a:lnTo>
                        <a:pt x="0" y="244"/>
                      </a:lnTo>
                      <a:close/>
                    </a:path>
                  </a:pathLst>
                </a:custGeom>
                <a:solidFill>
                  <a:srgbClr val="FFFF99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buNone/>
                  </a:pPr>
                  <a:endParaRPr lang="en-US"/>
                </a:p>
              </p:txBody>
            </p:sp>
            <p:sp>
              <p:nvSpPr>
                <p:cNvPr id="38102" name="Freeform 41"/>
                <p:cNvSpPr>
                  <a:spLocks noChangeAspect="1"/>
                </p:cNvSpPr>
                <p:nvPr/>
              </p:nvSpPr>
              <p:spPr bwMode="auto">
                <a:xfrm>
                  <a:off x="1069" y="685"/>
                  <a:ext cx="231" cy="244"/>
                </a:xfrm>
                <a:custGeom>
                  <a:avLst/>
                  <a:gdLst>
                    <a:gd name="T0" fmla="*/ 0 w 231"/>
                    <a:gd name="T1" fmla="*/ 244 h 244"/>
                    <a:gd name="T2" fmla="*/ 204 w 231"/>
                    <a:gd name="T3" fmla="*/ 0 h 244"/>
                    <a:gd name="T4" fmla="*/ 231 w 231"/>
                    <a:gd name="T5" fmla="*/ 0 h 244"/>
                    <a:gd name="T6" fmla="*/ 30 w 231"/>
                    <a:gd name="T7" fmla="*/ 244 h 244"/>
                    <a:gd name="T8" fmla="*/ 0 w 231"/>
                    <a:gd name="T9" fmla="*/ 244 h 24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31"/>
                    <a:gd name="T16" fmla="*/ 0 h 244"/>
                    <a:gd name="T17" fmla="*/ 231 w 231"/>
                    <a:gd name="T18" fmla="*/ 244 h 24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31" h="244">
                      <a:moveTo>
                        <a:pt x="0" y="244"/>
                      </a:moveTo>
                      <a:lnTo>
                        <a:pt x="204" y="0"/>
                      </a:lnTo>
                      <a:lnTo>
                        <a:pt x="231" y="0"/>
                      </a:lnTo>
                      <a:lnTo>
                        <a:pt x="30" y="244"/>
                      </a:lnTo>
                      <a:lnTo>
                        <a:pt x="0" y="244"/>
                      </a:lnTo>
                      <a:close/>
                    </a:path>
                  </a:pathLst>
                </a:custGeom>
                <a:solidFill>
                  <a:srgbClr val="FFFF99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buNone/>
                  </a:pPr>
                  <a:endParaRPr lang="en-US"/>
                </a:p>
              </p:txBody>
            </p:sp>
            <p:sp>
              <p:nvSpPr>
                <p:cNvPr id="38103" name="Freeform 42"/>
                <p:cNvSpPr>
                  <a:spLocks noChangeAspect="1"/>
                </p:cNvSpPr>
                <p:nvPr/>
              </p:nvSpPr>
              <p:spPr bwMode="auto">
                <a:xfrm>
                  <a:off x="994" y="685"/>
                  <a:ext cx="231" cy="244"/>
                </a:xfrm>
                <a:custGeom>
                  <a:avLst/>
                  <a:gdLst>
                    <a:gd name="T0" fmla="*/ 0 w 231"/>
                    <a:gd name="T1" fmla="*/ 244 h 244"/>
                    <a:gd name="T2" fmla="*/ 204 w 231"/>
                    <a:gd name="T3" fmla="*/ 0 h 244"/>
                    <a:gd name="T4" fmla="*/ 231 w 231"/>
                    <a:gd name="T5" fmla="*/ 0 h 244"/>
                    <a:gd name="T6" fmla="*/ 30 w 231"/>
                    <a:gd name="T7" fmla="*/ 244 h 244"/>
                    <a:gd name="T8" fmla="*/ 0 w 231"/>
                    <a:gd name="T9" fmla="*/ 244 h 24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31"/>
                    <a:gd name="T16" fmla="*/ 0 h 244"/>
                    <a:gd name="T17" fmla="*/ 231 w 231"/>
                    <a:gd name="T18" fmla="*/ 244 h 24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31" h="244">
                      <a:moveTo>
                        <a:pt x="0" y="244"/>
                      </a:moveTo>
                      <a:lnTo>
                        <a:pt x="204" y="0"/>
                      </a:lnTo>
                      <a:lnTo>
                        <a:pt x="231" y="0"/>
                      </a:lnTo>
                      <a:lnTo>
                        <a:pt x="30" y="244"/>
                      </a:lnTo>
                      <a:lnTo>
                        <a:pt x="0" y="244"/>
                      </a:lnTo>
                      <a:close/>
                    </a:path>
                  </a:pathLst>
                </a:custGeom>
                <a:solidFill>
                  <a:srgbClr val="FFFF99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buNone/>
                  </a:pPr>
                  <a:endParaRPr lang="en-US"/>
                </a:p>
              </p:txBody>
            </p:sp>
            <p:sp>
              <p:nvSpPr>
                <p:cNvPr id="38104" name="Freeform 43"/>
                <p:cNvSpPr>
                  <a:spLocks noChangeAspect="1"/>
                </p:cNvSpPr>
                <p:nvPr/>
              </p:nvSpPr>
              <p:spPr bwMode="auto">
                <a:xfrm>
                  <a:off x="1106" y="685"/>
                  <a:ext cx="231" cy="244"/>
                </a:xfrm>
                <a:custGeom>
                  <a:avLst/>
                  <a:gdLst>
                    <a:gd name="T0" fmla="*/ 0 w 231"/>
                    <a:gd name="T1" fmla="*/ 244 h 244"/>
                    <a:gd name="T2" fmla="*/ 204 w 231"/>
                    <a:gd name="T3" fmla="*/ 0 h 244"/>
                    <a:gd name="T4" fmla="*/ 231 w 231"/>
                    <a:gd name="T5" fmla="*/ 0 h 244"/>
                    <a:gd name="T6" fmla="*/ 30 w 231"/>
                    <a:gd name="T7" fmla="*/ 244 h 244"/>
                    <a:gd name="T8" fmla="*/ 0 w 231"/>
                    <a:gd name="T9" fmla="*/ 244 h 24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31"/>
                    <a:gd name="T16" fmla="*/ 0 h 244"/>
                    <a:gd name="T17" fmla="*/ 231 w 231"/>
                    <a:gd name="T18" fmla="*/ 244 h 24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31" h="244">
                      <a:moveTo>
                        <a:pt x="0" y="244"/>
                      </a:moveTo>
                      <a:lnTo>
                        <a:pt x="204" y="0"/>
                      </a:lnTo>
                      <a:lnTo>
                        <a:pt x="231" y="0"/>
                      </a:lnTo>
                      <a:lnTo>
                        <a:pt x="30" y="244"/>
                      </a:lnTo>
                      <a:lnTo>
                        <a:pt x="0" y="244"/>
                      </a:lnTo>
                      <a:close/>
                    </a:path>
                  </a:pathLst>
                </a:custGeom>
                <a:solidFill>
                  <a:srgbClr val="FFFF99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buNone/>
                  </a:pPr>
                  <a:endParaRPr lang="en-US"/>
                </a:p>
              </p:txBody>
            </p:sp>
            <p:sp>
              <p:nvSpPr>
                <p:cNvPr id="38105" name="Freeform 44"/>
                <p:cNvSpPr>
                  <a:spLocks noChangeAspect="1"/>
                </p:cNvSpPr>
                <p:nvPr/>
              </p:nvSpPr>
              <p:spPr bwMode="auto">
                <a:xfrm>
                  <a:off x="1143" y="685"/>
                  <a:ext cx="231" cy="244"/>
                </a:xfrm>
                <a:custGeom>
                  <a:avLst/>
                  <a:gdLst>
                    <a:gd name="T0" fmla="*/ 0 w 231"/>
                    <a:gd name="T1" fmla="*/ 244 h 244"/>
                    <a:gd name="T2" fmla="*/ 204 w 231"/>
                    <a:gd name="T3" fmla="*/ 0 h 244"/>
                    <a:gd name="T4" fmla="*/ 231 w 231"/>
                    <a:gd name="T5" fmla="*/ 0 h 244"/>
                    <a:gd name="T6" fmla="*/ 30 w 231"/>
                    <a:gd name="T7" fmla="*/ 244 h 244"/>
                    <a:gd name="T8" fmla="*/ 0 w 231"/>
                    <a:gd name="T9" fmla="*/ 244 h 24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31"/>
                    <a:gd name="T16" fmla="*/ 0 h 244"/>
                    <a:gd name="T17" fmla="*/ 231 w 231"/>
                    <a:gd name="T18" fmla="*/ 244 h 24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31" h="244">
                      <a:moveTo>
                        <a:pt x="0" y="244"/>
                      </a:moveTo>
                      <a:lnTo>
                        <a:pt x="204" y="0"/>
                      </a:lnTo>
                      <a:lnTo>
                        <a:pt x="231" y="0"/>
                      </a:lnTo>
                      <a:lnTo>
                        <a:pt x="30" y="244"/>
                      </a:lnTo>
                      <a:lnTo>
                        <a:pt x="0" y="244"/>
                      </a:lnTo>
                      <a:close/>
                    </a:path>
                  </a:pathLst>
                </a:custGeom>
                <a:solidFill>
                  <a:srgbClr val="FFFF99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buNone/>
                  </a:pPr>
                  <a:endParaRPr lang="en-US"/>
                </a:p>
              </p:txBody>
            </p:sp>
            <p:sp>
              <p:nvSpPr>
                <p:cNvPr id="38106" name="Freeform 45"/>
                <p:cNvSpPr>
                  <a:spLocks noChangeAspect="1"/>
                </p:cNvSpPr>
                <p:nvPr/>
              </p:nvSpPr>
              <p:spPr bwMode="auto">
                <a:xfrm>
                  <a:off x="1181" y="685"/>
                  <a:ext cx="231" cy="244"/>
                </a:xfrm>
                <a:custGeom>
                  <a:avLst/>
                  <a:gdLst>
                    <a:gd name="T0" fmla="*/ 0 w 231"/>
                    <a:gd name="T1" fmla="*/ 244 h 244"/>
                    <a:gd name="T2" fmla="*/ 204 w 231"/>
                    <a:gd name="T3" fmla="*/ 0 h 244"/>
                    <a:gd name="T4" fmla="*/ 231 w 231"/>
                    <a:gd name="T5" fmla="*/ 0 h 244"/>
                    <a:gd name="T6" fmla="*/ 30 w 231"/>
                    <a:gd name="T7" fmla="*/ 244 h 244"/>
                    <a:gd name="T8" fmla="*/ 0 w 231"/>
                    <a:gd name="T9" fmla="*/ 244 h 24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31"/>
                    <a:gd name="T16" fmla="*/ 0 h 244"/>
                    <a:gd name="T17" fmla="*/ 231 w 231"/>
                    <a:gd name="T18" fmla="*/ 244 h 24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31" h="244">
                      <a:moveTo>
                        <a:pt x="0" y="244"/>
                      </a:moveTo>
                      <a:lnTo>
                        <a:pt x="204" y="0"/>
                      </a:lnTo>
                      <a:lnTo>
                        <a:pt x="231" y="0"/>
                      </a:lnTo>
                      <a:lnTo>
                        <a:pt x="30" y="244"/>
                      </a:lnTo>
                      <a:lnTo>
                        <a:pt x="0" y="244"/>
                      </a:lnTo>
                      <a:close/>
                    </a:path>
                  </a:pathLst>
                </a:custGeom>
                <a:solidFill>
                  <a:srgbClr val="FFFF99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buNone/>
                  </a:pPr>
                  <a:endParaRPr lang="en-US"/>
                </a:p>
              </p:txBody>
            </p:sp>
            <p:sp>
              <p:nvSpPr>
                <p:cNvPr id="38107" name="Freeform 46"/>
                <p:cNvSpPr>
                  <a:spLocks noChangeAspect="1"/>
                </p:cNvSpPr>
                <p:nvPr/>
              </p:nvSpPr>
              <p:spPr bwMode="auto">
                <a:xfrm>
                  <a:off x="1218" y="686"/>
                  <a:ext cx="231" cy="244"/>
                </a:xfrm>
                <a:custGeom>
                  <a:avLst/>
                  <a:gdLst>
                    <a:gd name="T0" fmla="*/ 0 w 231"/>
                    <a:gd name="T1" fmla="*/ 244 h 244"/>
                    <a:gd name="T2" fmla="*/ 204 w 231"/>
                    <a:gd name="T3" fmla="*/ 0 h 244"/>
                    <a:gd name="T4" fmla="*/ 231 w 231"/>
                    <a:gd name="T5" fmla="*/ 0 h 244"/>
                    <a:gd name="T6" fmla="*/ 30 w 231"/>
                    <a:gd name="T7" fmla="*/ 244 h 244"/>
                    <a:gd name="T8" fmla="*/ 0 w 231"/>
                    <a:gd name="T9" fmla="*/ 244 h 24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31"/>
                    <a:gd name="T16" fmla="*/ 0 h 244"/>
                    <a:gd name="T17" fmla="*/ 231 w 231"/>
                    <a:gd name="T18" fmla="*/ 244 h 24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31" h="244">
                      <a:moveTo>
                        <a:pt x="0" y="244"/>
                      </a:moveTo>
                      <a:lnTo>
                        <a:pt x="204" y="0"/>
                      </a:lnTo>
                      <a:lnTo>
                        <a:pt x="231" y="0"/>
                      </a:lnTo>
                      <a:lnTo>
                        <a:pt x="30" y="244"/>
                      </a:lnTo>
                      <a:lnTo>
                        <a:pt x="0" y="244"/>
                      </a:lnTo>
                      <a:close/>
                    </a:path>
                  </a:pathLst>
                </a:custGeom>
                <a:solidFill>
                  <a:srgbClr val="FFFF99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buNone/>
                  </a:pPr>
                  <a:endParaRPr lang="en-US"/>
                </a:p>
              </p:txBody>
            </p:sp>
            <p:sp>
              <p:nvSpPr>
                <p:cNvPr id="38108" name="Freeform 47"/>
                <p:cNvSpPr>
                  <a:spLocks noChangeAspect="1"/>
                </p:cNvSpPr>
                <p:nvPr/>
              </p:nvSpPr>
              <p:spPr bwMode="auto">
                <a:xfrm>
                  <a:off x="1256" y="686"/>
                  <a:ext cx="231" cy="244"/>
                </a:xfrm>
                <a:custGeom>
                  <a:avLst/>
                  <a:gdLst>
                    <a:gd name="T0" fmla="*/ 0 w 231"/>
                    <a:gd name="T1" fmla="*/ 244 h 244"/>
                    <a:gd name="T2" fmla="*/ 204 w 231"/>
                    <a:gd name="T3" fmla="*/ 0 h 244"/>
                    <a:gd name="T4" fmla="*/ 231 w 231"/>
                    <a:gd name="T5" fmla="*/ 0 h 244"/>
                    <a:gd name="T6" fmla="*/ 30 w 231"/>
                    <a:gd name="T7" fmla="*/ 244 h 244"/>
                    <a:gd name="T8" fmla="*/ 0 w 231"/>
                    <a:gd name="T9" fmla="*/ 244 h 24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31"/>
                    <a:gd name="T16" fmla="*/ 0 h 244"/>
                    <a:gd name="T17" fmla="*/ 231 w 231"/>
                    <a:gd name="T18" fmla="*/ 244 h 24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31" h="244">
                      <a:moveTo>
                        <a:pt x="0" y="244"/>
                      </a:moveTo>
                      <a:lnTo>
                        <a:pt x="204" y="0"/>
                      </a:lnTo>
                      <a:lnTo>
                        <a:pt x="231" y="0"/>
                      </a:lnTo>
                      <a:lnTo>
                        <a:pt x="30" y="244"/>
                      </a:lnTo>
                      <a:lnTo>
                        <a:pt x="0" y="244"/>
                      </a:lnTo>
                      <a:close/>
                    </a:path>
                  </a:pathLst>
                </a:custGeom>
                <a:solidFill>
                  <a:srgbClr val="FFFF99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buNone/>
                  </a:pPr>
                  <a:endParaRPr lang="en-US"/>
                </a:p>
              </p:txBody>
            </p:sp>
            <p:sp>
              <p:nvSpPr>
                <p:cNvPr id="38109" name="Freeform 48"/>
                <p:cNvSpPr>
                  <a:spLocks noChangeAspect="1"/>
                </p:cNvSpPr>
                <p:nvPr/>
              </p:nvSpPr>
              <p:spPr bwMode="auto">
                <a:xfrm>
                  <a:off x="1295" y="686"/>
                  <a:ext cx="231" cy="244"/>
                </a:xfrm>
                <a:custGeom>
                  <a:avLst/>
                  <a:gdLst>
                    <a:gd name="T0" fmla="*/ 0 w 231"/>
                    <a:gd name="T1" fmla="*/ 244 h 244"/>
                    <a:gd name="T2" fmla="*/ 204 w 231"/>
                    <a:gd name="T3" fmla="*/ 0 h 244"/>
                    <a:gd name="T4" fmla="*/ 231 w 231"/>
                    <a:gd name="T5" fmla="*/ 0 h 244"/>
                    <a:gd name="T6" fmla="*/ 30 w 231"/>
                    <a:gd name="T7" fmla="*/ 244 h 244"/>
                    <a:gd name="T8" fmla="*/ 0 w 231"/>
                    <a:gd name="T9" fmla="*/ 244 h 24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31"/>
                    <a:gd name="T16" fmla="*/ 0 h 244"/>
                    <a:gd name="T17" fmla="*/ 231 w 231"/>
                    <a:gd name="T18" fmla="*/ 244 h 24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31" h="244">
                      <a:moveTo>
                        <a:pt x="0" y="244"/>
                      </a:moveTo>
                      <a:lnTo>
                        <a:pt x="204" y="0"/>
                      </a:lnTo>
                      <a:lnTo>
                        <a:pt x="231" y="0"/>
                      </a:lnTo>
                      <a:lnTo>
                        <a:pt x="30" y="244"/>
                      </a:lnTo>
                      <a:lnTo>
                        <a:pt x="0" y="244"/>
                      </a:lnTo>
                      <a:close/>
                    </a:path>
                  </a:pathLst>
                </a:custGeom>
                <a:solidFill>
                  <a:srgbClr val="FFFF99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buNone/>
                  </a:pPr>
                  <a:endParaRPr lang="en-US"/>
                </a:p>
              </p:txBody>
            </p:sp>
            <p:sp>
              <p:nvSpPr>
                <p:cNvPr id="38110" name="Freeform 49"/>
                <p:cNvSpPr>
                  <a:spLocks noChangeAspect="1"/>
                </p:cNvSpPr>
                <p:nvPr/>
              </p:nvSpPr>
              <p:spPr bwMode="auto">
                <a:xfrm>
                  <a:off x="1332" y="686"/>
                  <a:ext cx="231" cy="244"/>
                </a:xfrm>
                <a:custGeom>
                  <a:avLst/>
                  <a:gdLst>
                    <a:gd name="T0" fmla="*/ 0 w 231"/>
                    <a:gd name="T1" fmla="*/ 244 h 244"/>
                    <a:gd name="T2" fmla="*/ 204 w 231"/>
                    <a:gd name="T3" fmla="*/ 0 h 244"/>
                    <a:gd name="T4" fmla="*/ 231 w 231"/>
                    <a:gd name="T5" fmla="*/ 0 h 244"/>
                    <a:gd name="T6" fmla="*/ 30 w 231"/>
                    <a:gd name="T7" fmla="*/ 244 h 244"/>
                    <a:gd name="T8" fmla="*/ 0 w 231"/>
                    <a:gd name="T9" fmla="*/ 244 h 24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31"/>
                    <a:gd name="T16" fmla="*/ 0 h 244"/>
                    <a:gd name="T17" fmla="*/ 231 w 231"/>
                    <a:gd name="T18" fmla="*/ 244 h 24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31" h="244">
                      <a:moveTo>
                        <a:pt x="0" y="244"/>
                      </a:moveTo>
                      <a:lnTo>
                        <a:pt x="204" y="0"/>
                      </a:lnTo>
                      <a:lnTo>
                        <a:pt x="231" y="0"/>
                      </a:lnTo>
                      <a:lnTo>
                        <a:pt x="30" y="244"/>
                      </a:lnTo>
                      <a:lnTo>
                        <a:pt x="0" y="244"/>
                      </a:lnTo>
                      <a:close/>
                    </a:path>
                  </a:pathLst>
                </a:custGeom>
                <a:solidFill>
                  <a:srgbClr val="FFFF99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buNone/>
                  </a:pPr>
                  <a:endParaRPr lang="en-US"/>
                </a:p>
              </p:txBody>
            </p:sp>
            <p:sp>
              <p:nvSpPr>
                <p:cNvPr id="38111" name="Freeform 50"/>
                <p:cNvSpPr>
                  <a:spLocks noChangeAspect="1"/>
                </p:cNvSpPr>
                <p:nvPr/>
              </p:nvSpPr>
              <p:spPr bwMode="auto">
                <a:xfrm>
                  <a:off x="1370" y="686"/>
                  <a:ext cx="231" cy="244"/>
                </a:xfrm>
                <a:custGeom>
                  <a:avLst/>
                  <a:gdLst>
                    <a:gd name="T0" fmla="*/ 0 w 231"/>
                    <a:gd name="T1" fmla="*/ 244 h 244"/>
                    <a:gd name="T2" fmla="*/ 204 w 231"/>
                    <a:gd name="T3" fmla="*/ 0 h 244"/>
                    <a:gd name="T4" fmla="*/ 231 w 231"/>
                    <a:gd name="T5" fmla="*/ 0 h 244"/>
                    <a:gd name="T6" fmla="*/ 30 w 231"/>
                    <a:gd name="T7" fmla="*/ 244 h 244"/>
                    <a:gd name="T8" fmla="*/ 0 w 231"/>
                    <a:gd name="T9" fmla="*/ 244 h 24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31"/>
                    <a:gd name="T16" fmla="*/ 0 h 244"/>
                    <a:gd name="T17" fmla="*/ 231 w 231"/>
                    <a:gd name="T18" fmla="*/ 244 h 24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31" h="244">
                      <a:moveTo>
                        <a:pt x="0" y="244"/>
                      </a:moveTo>
                      <a:lnTo>
                        <a:pt x="204" y="0"/>
                      </a:lnTo>
                      <a:lnTo>
                        <a:pt x="231" y="0"/>
                      </a:lnTo>
                      <a:lnTo>
                        <a:pt x="30" y="244"/>
                      </a:lnTo>
                      <a:lnTo>
                        <a:pt x="0" y="244"/>
                      </a:lnTo>
                      <a:close/>
                    </a:path>
                  </a:pathLst>
                </a:custGeom>
                <a:solidFill>
                  <a:srgbClr val="FFFF99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buNone/>
                  </a:pPr>
                  <a:endParaRPr lang="en-US"/>
                </a:p>
              </p:txBody>
            </p:sp>
            <p:sp>
              <p:nvSpPr>
                <p:cNvPr id="38112" name="Freeform 51"/>
                <p:cNvSpPr>
                  <a:spLocks noChangeAspect="1"/>
                </p:cNvSpPr>
                <p:nvPr/>
              </p:nvSpPr>
              <p:spPr bwMode="auto">
                <a:xfrm>
                  <a:off x="1408" y="686"/>
                  <a:ext cx="231" cy="244"/>
                </a:xfrm>
                <a:custGeom>
                  <a:avLst/>
                  <a:gdLst>
                    <a:gd name="T0" fmla="*/ 0 w 231"/>
                    <a:gd name="T1" fmla="*/ 244 h 244"/>
                    <a:gd name="T2" fmla="*/ 204 w 231"/>
                    <a:gd name="T3" fmla="*/ 0 h 244"/>
                    <a:gd name="T4" fmla="*/ 231 w 231"/>
                    <a:gd name="T5" fmla="*/ 0 h 244"/>
                    <a:gd name="T6" fmla="*/ 30 w 231"/>
                    <a:gd name="T7" fmla="*/ 244 h 244"/>
                    <a:gd name="T8" fmla="*/ 0 w 231"/>
                    <a:gd name="T9" fmla="*/ 244 h 24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31"/>
                    <a:gd name="T16" fmla="*/ 0 h 244"/>
                    <a:gd name="T17" fmla="*/ 231 w 231"/>
                    <a:gd name="T18" fmla="*/ 244 h 24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31" h="244">
                      <a:moveTo>
                        <a:pt x="0" y="244"/>
                      </a:moveTo>
                      <a:lnTo>
                        <a:pt x="204" y="0"/>
                      </a:lnTo>
                      <a:lnTo>
                        <a:pt x="231" y="0"/>
                      </a:lnTo>
                      <a:lnTo>
                        <a:pt x="30" y="244"/>
                      </a:lnTo>
                      <a:lnTo>
                        <a:pt x="0" y="244"/>
                      </a:lnTo>
                      <a:close/>
                    </a:path>
                  </a:pathLst>
                </a:custGeom>
                <a:solidFill>
                  <a:srgbClr val="FFFF99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buNone/>
                  </a:pPr>
                  <a:endParaRPr lang="en-US"/>
                </a:p>
              </p:txBody>
            </p:sp>
          </p:grpSp>
          <p:grpSp>
            <p:nvGrpSpPr>
              <p:cNvPr id="36980" name="Group 52"/>
              <p:cNvGrpSpPr>
                <a:grpSpLocks noChangeAspect="1"/>
              </p:cNvGrpSpPr>
              <p:nvPr/>
            </p:nvGrpSpPr>
            <p:grpSpPr bwMode="auto">
              <a:xfrm>
                <a:off x="2778" y="3194"/>
                <a:ext cx="447" cy="303"/>
                <a:chOff x="574" y="740"/>
                <a:chExt cx="129" cy="83"/>
              </a:xfrm>
            </p:grpSpPr>
            <p:sp>
              <p:nvSpPr>
                <p:cNvPr id="38092" name="AutoShape 53"/>
                <p:cNvSpPr>
                  <a:spLocks noChangeAspect="1" noChangeArrowheads="1"/>
                </p:cNvSpPr>
                <p:nvPr/>
              </p:nvSpPr>
              <p:spPr bwMode="auto">
                <a:xfrm>
                  <a:off x="660" y="740"/>
                  <a:ext cx="30" cy="46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buNone/>
                  </a:pPr>
                  <a:endParaRPr lang="en-US"/>
                </a:p>
              </p:txBody>
            </p:sp>
            <p:sp>
              <p:nvSpPr>
                <p:cNvPr id="38093" name="AutoShape 54"/>
                <p:cNvSpPr>
                  <a:spLocks noChangeAspect="1" noChangeArrowheads="1"/>
                </p:cNvSpPr>
                <p:nvPr/>
              </p:nvSpPr>
              <p:spPr bwMode="auto">
                <a:xfrm>
                  <a:off x="673" y="745"/>
                  <a:ext cx="30" cy="46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buNone/>
                  </a:pPr>
                  <a:endParaRPr lang="en-US"/>
                </a:p>
              </p:txBody>
            </p:sp>
            <p:sp>
              <p:nvSpPr>
                <p:cNvPr id="38094" name="AutoShape 55"/>
                <p:cNvSpPr>
                  <a:spLocks noChangeAspect="1" noChangeArrowheads="1"/>
                </p:cNvSpPr>
                <p:nvPr/>
              </p:nvSpPr>
              <p:spPr bwMode="auto">
                <a:xfrm>
                  <a:off x="597" y="777"/>
                  <a:ext cx="30" cy="46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buNone/>
                  </a:pPr>
                  <a:endParaRPr lang="en-US"/>
                </a:p>
              </p:txBody>
            </p:sp>
            <p:sp>
              <p:nvSpPr>
                <p:cNvPr id="38095" name="AutoShape 56"/>
                <p:cNvSpPr>
                  <a:spLocks noChangeAspect="1" noChangeArrowheads="1"/>
                </p:cNvSpPr>
                <p:nvPr/>
              </p:nvSpPr>
              <p:spPr bwMode="auto">
                <a:xfrm>
                  <a:off x="574" y="777"/>
                  <a:ext cx="30" cy="46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buNone/>
                  </a:pPr>
                  <a:endParaRPr lang="en-US"/>
                </a:p>
              </p:txBody>
            </p:sp>
          </p:grpSp>
          <p:grpSp>
            <p:nvGrpSpPr>
              <p:cNvPr id="36981" name="Group 57"/>
              <p:cNvGrpSpPr>
                <a:grpSpLocks/>
              </p:cNvGrpSpPr>
              <p:nvPr/>
            </p:nvGrpSpPr>
            <p:grpSpPr bwMode="auto">
              <a:xfrm>
                <a:off x="1493" y="2500"/>
                <a:ext cx="2663" cy="1005"/>
                <a:chOff x="850" y="1860"/>
                <a:chExt cx="3484" cy="1238"/>
              </a:xfrm>
            </p:grpSpPr>
            <p:sp>
              <p:nvSpPr>
                <p:cNvPr id="38083" name="AutoShape 58"/>
                <p:cNvSpPr>
                  <a:spLocks noChangeAspect="1" noChangeArrowheads="1"/>
                </p:cNvSpPr>
                <p:nvPr/>
              </p:nvSpPr>
              <p:spPr bwMode="auto">
                <a:xfrm>
                  <a:off x="3672" y="2378"/>
                  <a:ext cx="212" cy="252"/>
                </a:xfrm>
                <a:prstGeom prst="can">
                  <a:avLst>
                    <a:gd name="adj" fmla="val 29717"/>
                  </a:avLst>
                </a:prstGeom>
                <a:gradFill rotWithShape="0">
                  <a:gsLst>
                    <a:gs pos="0">
                      <a:srgbClr val="CCFFCC"/>
                    </a:gs>
                    <a:gs pos="100000">
                      <a:srgbClr val="5E765E"/>
                    </a:gs>
                  </a:gsLst>
                  <a:lin ang="0" scaled="1"/>
                </a:gra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buNone/>
                  </a:pPr>
                  <a:endParaRPr lang="en-US"/>
                </a:p>
              </p:txBody>
            </p:sp>
            <p:sp>
              <p:nvSpPr>
                <p:cNvPr id="38084" name="AutoShape 59"/>
                <p:cNvSpPr>
                  <a:spLocks noChangeAspect="1" noChangeArrowheads="1"/>
                </p:cNvSpPr>
                <p:nvPr/>
              </p:nvSpPr>
              <p:spPr bwMode="auto">
                <a:xfrm>
                  <a:off x="2398" y="2373"/>
                  <a:ext cx="212" cy="252"/>
                </a:xfrm>
                <a:prstGeom prst="can">
                  <a:avLst>
                    <a:gd name="adj" fmla="val 29717"/>
                  </a:avLst>
                </a:prstGeom>
                <a:gradFill rotWithShape="0">
                  <a:gsLst>
                    <a:gs pos="0">
                      <a:srgbClr val="CCFFCC"/>
                    </a:gs>
                    <a:gs pos="100000">
                      <a:srgbClr val="5E765E"/>
                    </a:gs>
                  </a:gsLst>
                  <a:lin ang="0" scaled="1"/>
                </a:gra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buNone/>
                  </a:pPr>
                  <a:endParaRPr lang="en-US"/>
                </a:p>
              </p:txBody>
            </p:sp>
            <p:sp>
              <p:nvSpPr>
                <p:cNvPr id="38085" name="AutoShape 60"/>
                <p:cNvSpPr>
                  <a:spLocks noChangeAspect="1" noChangeArrowheads="1"/>
                </p:cNvSpPr>
                <p:nvPr/>
              </p:nvSpPr>
              <p:spPr bwMode="auto">
                <a:xfrm>
                  <a:off x="1300" y="2369"/>
                  <a:ext cx="212" cy="252"/>
                </a:xfrm>
                <a:prstGeom prst="can">
                  <a:avLst>
                    <a:gd name="adj" fmla="val 29717"/>
                  </a:avLst>
                </a:prstGeom>
                <a:gradFill rotWithShape="0">
                  <a:gsLst>
                    <a:gs pos="0">
                      <a:srgbClr val="CCFFCC"/>
                    </a:gs>
                    <a:gs pos="100000">
                      <a:srgbClr val="5E765E"/>
                    </a:gs>
                  </a:gsLst>
                  <a:lin ang="0" scaled="1"/>
                </a:gra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buNone/>
                  </a:pPr>
                  <a:endParaRPr lang="en-US"/>
                </a:p>
              </p:txBody>
            </p:sp>
            <p:sp>
              <p:nvSpPr>
                <p:cNvPr id="38086" name="AutoShape 61"/>
                <p:cNvSpPr>
                  <a:spLocks noChangeAspect="1" noChangeArrowheads="1"/>
                </p:cNvSpPr>
                <p:nvPr/>
              </p:nvSpPr>
              <p:spPr bwMode="auto">
                <a:xfrm>
                  <a:off x="2844" y="1869"/>
                  <a:ext cx="212" cy="252"/>
                </a:xfrm>
                <a:prstGeom prst="can">
                  <a:avLst>
                    <a:gd name="adj" fmla="val 29717"/>
                  </a:avLst>
                </a:prstGeom>
                <a:gradFill rotWithShape="0">
                  <a:gsLst>
                    <a:gs pos="0">
                      <a:srgbClr val="CCFFCC"/>
                    </a:gs>
                    <a:gs pos="100000">
                      <a:srgbClr val="5E765E"/>
                    </a:gs>
                  </a:gsLst>
                  <a:lin ang="0" scaled="1"/>
                </a:gra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buNone/>
                  </a:pPr>
                  <a:endParaRPr lang="en-US"/>
                </a:p>
              </p:txBody>
            </p:sp>
            <p:sp>
              <p:nvSpPr>
                <p:cNvPr id="38087" name="AutoShape 62"/>
                <p:cNvSpPr>
                  <a:spLocks noChangeAspect="1" noChangeArrowheads="1"/>
                </p:cNvSpPr>
                <p:nvPr/>
              </p:nvSpPr>
              <p:spPr bwMode="auto">
                <a:xfrm>
                  <a:off x="4122" y="1860"/>
                  <a:ext cx="212" cy="252"/>
                </a:xfrm>
                <a:prstGeom prst="can">
                  <a:avLst>
                    <a:gd name="adj" fmla="val 29717"/>
                  </a:avLst>
                </a:prstGeom>
                <a:gradFill rotWithShape="0">
                  <a:gsLst>
                    <a:gs pos="0">
                      <a:srgbClr val="CCFFCC"/>
                    </a:gs>
                    <a:gs pos="100000">
                      <a:srgbClr val="5E765E"/>
                    </a:gs>
                  </a:gsLst>
                  <a:lin ang="0" scaled="1"/>
                </a:gra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buNone/>
                  </a:pPr>
                  <a:endParaRPr lang="en-US"/>
                </a:p>
              </p:txBody>
            </p:sp>
            <p:sp>
              <p:nvSpPr>
                <p:cNvPr id="38088" name="AutoShape 63"/>
                <p:cNvSpPr>
                  <a:spLocks noChangeAspect="1" noChangeArrowheads="1"/>
                </p:cNvSpPr>
                <p:nvPr/>
              </p:nvSpPr>
              <p:spPr bwMode="auto">
                <a:xfrm>
                  <a:off x="1651" y="1869"/>
                  <a:ext cx="212" cy="252"/>
                </a:xfrm>
                <a:prstGeom prst="can">
                  <a:avLst>
                    <a:gd name="adj" fmla="val 29717"/>
                  </a:avLst>
                </a:prstGeom>
                <a:gradFill rotWithShape="0">
                  <a:gsLst>
                    <a:gs pos="0">
                      <a:srgbClr val="CCFFCC"/>
                    </a:gs>
                    <a:gs pos="100000">
                      <a:srgbClr val="5E765E"/>
                    </a:gs>
                  </a:gsLst>
                  <a:lin ang="0" scaled="1"/>
                </a:gra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buNone/>
                  </a:pPr>
                  <a:endParaRPr lang="en-US"/>
                </a:p>
              </p:txBody>
            </p:sp>
            <p:sp>
              <p:nvSpPr>
                <p:cNvPr id="38089" name="AutoShape 64"/>
                <p:cNvSpPr>
                  <a:spLocks noChangeAspect="1" noChangeArrowheads="1"/>
                </p:cNvSpPr>
                <p:nvPr/>
              </p:nvSpPr>
              <p:spPr bwMode="auto">
                <a:xfrm>
                  <a:off x="2016" y="2845"/>
                  <a:ext cx="211" cy="252"/>
                </a:xfrm>
                <a:prstGeom prst="can">
                  <a:avLst>
                    <a:gd name="adj" fmla="val 29858"/>
                  </a:avLst>
                </a:prstGeom>
                <a:gradFill rotWithShape="0">
                  <a:gsLst>
                    <a:gs pos="0">
                      <a:srgbClr val="CCFFCC"/>
                    </a:gs>
                    <a:gs pos="100000">
                      <a:srgbClr val="5E765E"/>
                    </a:gs>
                  </a:gsLst>
                  <a:lin ang="0" scaled="1"/>
                </a:gra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buNone/>
                  </a:pPr>
                  <a:endParaRPr lang="en-US"/>
                </a:p>
              </p:txBody>
            </p:sp>
            <p:sp>
              <p:nvSpPr>
                <p:cNvPr id="38090" name="AutoShape 65"/>
                <p:cNvSpPr>
                  <a:spLocks noChangeAspect="1" noChangeArrowheads="1"/>
                </p:cNvSpPr>
                <p:nvPr/>
              </p:nvSpPr>
              <p:spPr bwMode="auto">
                <a:xfrm>
                  <a:off x="3276" y="2841"/>
                  <a:ext cx="212" cy="252"/>
                </a:xfrm>
                <a:prstGeom prst="can">
                  <a:avLst>
                    <a:gd name="adj" fmla="val 29717"/>
                  </a:avLst>
                </a:prstGeom>
                <a:gradFill rotWithShape="0">
                  <a:gsLst>
                    <a:gs pos="0">
                      <a:srgbClr val="CCFFCC"/>
                    </a:gs>
                    <a:gs pos="100000">
                      <a:srgbClr val="5E765E"/>
                    </a:gs>
                  </a:gsLst>
                  <a:lin ang="0" scaled="1"/>
                </a:gra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buNone/>
                  </a:pPr>
                  <a:endParaRPr lang="en-US"/>
                </a:p>
              </p:txBody>
            </p:sp>
            <p:sp>
              <p:nvSpPr>
                <p:cNvPr id="38091" name="AutoShape 66"/>
                <p:cNvSpPr>
                  <a:spLocks noChangeAspect="1" noChangeArrowheads="1"/>
                </p:cNvSpPr>
                <p:nvPr/>
              </p:nvSpPr>
              <p:spPr bwMode="auto">
                <a:xfrm>
                  <a:off x="850" y="2846"/>
                  <a:ext cx="212" cy="252"/>
                </a:xfrm>
                <a:prstGeom prst="can">
                  <a:avLst>
                    <a:gd name="adj" fmla="val 29717"/>
                  </a:avLst>
                </a:prstGeom>
                <a:gradFill rotWithShape="0">
                  <a:gsLst>
                    <a:gs pos="0">
                      <a:srgbClr val="CCFFCC"/>
                    </a:gs>
                    <a:gs pos="100000">
                      <a:srgbClr val="5E765E"/>
                    </a:gs>
                  </a:gsLst>
                  <a:lin ang="0" scaled="1"/>
                </a:gra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buNone/>
                  </a:pPr>
                  <a:endParaRPr lang="en-US"/>
                </a:p>
              </p:txBody>
            </p:sp>
          </p:grpSp>
          <p:grpSp>
            <p:nvGrpSpPr>
              <p:cNvPr id="36982" name="Group 67"/>
              <p:cNvGrpSpPr>
                <a:grpSpLocks noChangeAspect="1"/>
              </p:cNvGrpSpPr>
              <p:nvPr/>
            </p:nvGrpSpPr>
            <p:grpSpPr bwMode="auto">
              <a:xfrm>
                <a:off x="1350" y="2467"/>
                <a:ext cx="2935" cy="930"/>
                <a:chOff x="39" y="29"/>
                <a:chExt cx="834" cy="248"/>
              </a:xfrm>
            </p:grpSpPr>
            <p:grpSp>
              <p:nvGrpSpPr>
                <p:cNvPr id="37395" name="Group 68"/>
                <p:cNvGrpSpPr>
                  <a:grpSpLocks noChangeAspect="1"/>
                </p:cNvGrpSpPr>
                <p:nvPr/>
              </p:nvGrpSpPr>
              <p:grpSpPr bwMode="auto">
                <a:xfrm>
                  <a:off x="143" y="29"/>
                  <a:ext cx="420" cy="125"/>
                  <a:chOff x="15" y="129"/>
                  <a:chExt cx="838" cy="219"/>
                </a:xfrm>
              </p:grpSpPr>
              <p:sp>
                <p:nvSpPr>
                  <p:cNvPr id="37912" name="AutoShape 69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5" y="129"/>
                    <a:ext cx="838" cy="219"/>
                  </a:xfrm>
                  <a:prstGeom prst="parallelogram">
                    <a:avLst>
                      <a:gd name="adj" fmla="val 95662"/>
                    </a:avLst>
                  </a:prstGeom>
                  <a:solidFill>
                    <a:srgbClr val="008000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buNone/>
                    </a:pPr>
                    <a:endParaRPr lang="en-US"/>
                  </a:p>
                </p:txBody>
              </p:sp>
              <p:grpSp>
                <p:nvGrpSpPr>
                  <p:cNvPr id="37913" name="Group 70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26" y="133"/>
                    <a:ext cx="816" cy="212"/>
                    <a:chOff x="26" y="133"/>
                    <a:chExt cx="816" cy="212"/>
                  </a:xfrm>
                </p:grpSpPr>
                <p:grpSp>
                  <p:nvGrpSpPr>
                    <p:cNvPr id="37914" name="Group 71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359" y="133"/>
                      <a:ext cx="247" cy="211"/>
                      <a:chOff x="360" y="133"/>
                      <a:chExt cx="247" cy="211"/>
                    </a:xfrm>
                  </p:grpSpPr>
                  <p:sp>
                    <p:nvSpPr>
                      <p:cNvPr id="38071" name="AutoShape 72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66" y="222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8072" name="AutoShape 73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83" y="204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8073" name="AutoShape 74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501" y="186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8074" name="AutoShape 75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519" y="168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8075" name="AutoShape 76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554" y="133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8076" name="AutoShape 77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536" y="150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8077" name="AutoShape 78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360" y="331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8078" name="AutoShape 79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377" y="313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8079" name="AutoShape 80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395" y="294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8080" name="AutoShape 81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13" y="275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8081" name="AutoShape 82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50" y="239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8082" name="AutoShape 83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31" y="258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</p:grpSp>
                <p:grpSp>
                  <p:nvGrpSpPr>
                    <p:cNvPr id="37915" name="Group 84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406" y="133"/>
                      <a:ext cx="247" cy="211"/>
                      <a:chOff x="360" y="133"/>
                      <a:chExt cx="247" cy="211"/>
                    </a:xfrm>
                  </p:grpSpPr>
                  <p:sp>
                    <p:nvSpPr>
                      <p:cNvPr id="38059" name="AutoShape 85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66" y="222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8060" name="AutoShape 86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83" y="204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8061" name="AutoShape 87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501" y="186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8062" name="AutoShape 88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519" y="168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8063" name="AutoShape 89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554" y="133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8064" name="AutoShape 90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536" y="150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8065" name="AutoShape 91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360" y="331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8066" name="AutoShape 92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377" y="313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8067" name="AutoShape 93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395" y="294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8068" name="AutoShape 94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13" y="275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8069" name="AutoShape 95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50" y="239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8070" name="AutoShape 96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31" y="258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</p:grpSp>
                <p:grpSp>
                  <p:nvGrpSpPr>
                    <p:cNvPr id="37916" name="Group 97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26" y="133"/>
                      <a:ext cx="247" cy="211"/>
                      <a:chOff x="360" y="133"/>
                      <a:chExt cx="247" cy="211"/>
                    </a:xfrm>
                  </p:grpSpPr>
                  <p:sp>
                    <p:nvSpPr>
                      <p:cNvPr id="38047" name="AutoShape 98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66" y="222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8048" name="AutoShape 99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83" y="204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8049" name="AutoShape 100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501" y="186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8050" name="AutoShape 101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519" y="168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8051" name="AutoShape 102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554" y="133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8052" name="AutoShape 103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536" y="150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8053" name="AutoShape 104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360" y="331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8054" name="AutoShape 105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377" y="313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8055" name="AutoShape 106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395" y="294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8056" name="AutoShape 107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13" y="275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8057" name="AutoShape 108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50" y="239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8058" name="AutoShape 109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31" y="258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</p:grpSp>
                <p:grpSp>
                  <p:nvGrpSpPr>
                    <p:cNvPr id="37917" name="Group 110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72" y="133"/>
                      <a:ext cx="247" cy="211"/>
                      <a:chOff x="360" y="133"/>
                      <a:chExt cx="247" cy="211"/>
                    </a:xfrm>
                  </p:grpSpPr>
                  <p:sp>
                    <p:nvSpPr>
                      <p:cNvPr id="38035" name="AutoShape 111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66" y="222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8036" name="AutoShape 112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83" y="204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8037" name="AutoShape 113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501" y="186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8038" name="AutoShape 114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519" y="168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8039" name="AutoShape 115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554" y="133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8040" name="AutoShape 116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536" y="150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8041" name="AutoShape 117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360" y="331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8042" name="AutoShape 118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377" y="313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8043" name="AutoShape 119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395" y="294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8044" name="AutoShape 120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13" y="275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8045" name="AutoShape 121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50" y="239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8046" name="AutoShape 122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31" y="258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</p:grpSp>
                <p:grpSp>
                  <p:nvGrpSpPr>
                    <p:cNvPr id="37918" name="Group 123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119" y="133"/>
                      <a:ext cx="247" cy="211"/>
                      <a:chOff x="360" y="133"/>
                      <a:chExt cx="247" cy="211"/>
                    </a:xfrm>
                  </p:grpSpPr>
                  <p:sp>
                    <p:nvSpPr>
                      <p:cNvPr id="38023" name="AutoShape 124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66" y="222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8024" name="AutoShape 125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83" y="204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8025" name="AutoShape 126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501" y="186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8026" name="AutoShape 127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519" y="168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8027" name="AutoShape 128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554" y="133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8028" name="AutoShape 129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536" y="150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8029" name="AutoShape 130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360" y="331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8030" name="AutoShape 131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377" y="313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8031" name="AutoShape 132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395" y="294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8032" name="AutoShape 133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13" y="275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8033" name="AutoShape 134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50" y="239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8034" name="AutoShape 135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31" y="258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</p:grpSp>
                <p:grpSp>
                  <p:nvGrpSpPr>
                    <p:cNvPr id="37919" name="Group 136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166" y="134"/>
                      <a:ext cx="247" cy="211"/>
                      <a:chOff x="360" y="133"/>
                      <a:chExt cx="247" cy="211"/>
                    </a:xfrm>
                  </p:grpSpPr>
                  <p:sp>
                    <p:nvSpPr>
                      <p:cNvPr id="38011" name="AutoShape 137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66" y="222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8012" name="AutoShape 138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83" y="204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8013" name="AutoShape 139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501" y="186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8014" name="AutoShape 140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519" y="168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8015" name="AutoShape 141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554" y="133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8016" name="AutoShape 142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536" y="150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8017" name="AutoShape 143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360" y="331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8018" name="AutoShape 144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377" y="313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8019" name="AutoShape 145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395" y="294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8020" name="AutoShape 146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13" y="275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8021" name="AutoShape 147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50" y="239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8022" name="AutoShape 148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31" y="258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</p:grpSp>
                <p:grpSp>
                  <p:nvGrpSpPr>
                    <p:cNvPr id="37920" name="Group 149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213" y="134"/>
                      <a:ext cx="247" cy="211"/>
                      <a:chOff x="360" y="133"/>
                      <a:chExt cx="247" cy="211"/>
                    </a:xfrm>
                  </p:grpSpPr>
                  <p:sp>
                    <p:nvSpPr>
                      <p:cNvPr id="37999" name="AutoShape 150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66" y="222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8000" name="AutoShape 151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83" y="204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8001" name="AutoShape 152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501" y="186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8002" name="AutoShape 153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519" y="168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8003" name="AutoShape 154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554" y="133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8004" name="AutoShape 155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536" y="150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8005" name="AutoShape 156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360" y="331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8006" name="AutoShape 157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377" y="313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8007" name="AutoShape 158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395" y="294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8008" name="AutoShape 159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13" y="275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8009" name="AutoShape 160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50" y="239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8010" name="AutoShape 161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31" y="258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</p:grpSp>
                <p:grpSp>
                  <p:nvGrpSpPr>
                    <p:cNvPr id="37921" name="Group 162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263" y="133"/>
                      <a:ext cx="247" cy="211"/>
                      <a:chOff x="360" y="133"/>
                      <a:chExt cx="247" cy="211"/>
                    </a:xfrm>
                  </p:grpSpPr>
                  <p:sp>
                    <p:nvSpPr>
                      <p:cNvPr id="37987" name="AutoShape 163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66" y="222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988" name="AutoShape 164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83" y="204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989" name="AutoShape 165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501" y="186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990" name="AutoShape 166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519" y="168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991" name="AutoShape 167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554" y="133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992" name="AutoShape 168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536" y="150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993" name="AutoShape 169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360" y="331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994" name="AutoShape 170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377" y="313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995" name="AutoShape 171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395" y="294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996" name="AutoShape 172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13" y="275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997" name="AutoShape 173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50" y="239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998" name="AutoShape 174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31" y="258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</p:grpSp>
                <p:grpSp>
                  <p:nvGrpSpPr>
                    <p:cNvPr id="37922" name="Group 175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311" y="133"/>
                      <a:ext cx="247" cy="211"/>
                      <a:chOff x="360" y="133"/>
                      <a:chExt cx="247" cy="211"/>
                    </a:xfrm>
                  </p:grpSpPr>
                  <p:sp>
                    <p:nvSpPr>
                      <p:cNvPr id="37975" name="AutoShape 176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66" y="222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976" name="AutoShape 177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83" y="204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977" name="AutoShape 178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501" y="186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978" name="AutoShape 179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519" y="168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979" name="AutoShape 180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554" y="133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980" name="AutoShape 181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536" y="150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981" name="AutoShape 182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360" y="331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982" name="AutoShape 183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377" y="313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983" name="AutoShape 184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395" y="294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984" name="AutoShape 185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13" y="275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985" name="AutoShape 186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50" y="239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986" name="AutoShape 187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31" y="258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</p:grpSp>
                <p:grpSp>
                  <p:nvGrpSpPr>
                    <p:cNvPr id="37923" name="Group 188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453" y="134"/>
                      <a:ext cx="247" cy="211"/>
                      <a:chOff x="360" y="133"/>
                      <a:chExt cx="247" cy="211"/>
                    </a:xfrm>
                  </p:grpSpPr>
                  <p:sp>
                    <p:nvSpPr>
                      <p:cNvPr id="37963" name="AutoShape 189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66" y="222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964" name="AutoShape 190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83" y="204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965" name="AutoShape 191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501" y="186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966" name="AutoShape 192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519" y="168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967" name="AutoShape 193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554" y="133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968" name="AutoShape 194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536" y="150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969" name="AutoShape 195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360" y="331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970" name="AutoShape 196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377" y="313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971" name="AutoShape 197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395" y="294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972" name="AutoShape 198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13" y="275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973" name="AutoShape 199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50" y="239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974" name="AutoShape 200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31" y="258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</p:grpSp>
                <p:grpSp>
                  <p:nvGrpSpPr>
                    <p:cNvPr id="37924" name="Group 201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501" y="133"/>
                      <a:ext cx="247" cy="211"/>
                      <a:chOff x="360" y="133"/>
                      <a:chExt cx="247" cy="211"/>
                    </a:xfrm>
                  </p:grpSpPr>
                  <p:sp>
                    <p:nvSpPr>
                      <p:cNvPr id="37951" name="AutoShape 202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66" y="222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952" name="AutoShape 203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83" y="204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953" name="AutoShape 204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501" y="186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954" name="AutoShape 205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519" y="168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955" name="AutoShape 206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554" y="133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956" name="AutoShape 207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536" y="150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957" name="AutoShape 208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360" y="331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958" name="AutoShape 209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377" y="313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959" name="AutoShape 210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395" y="294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960" name="AutoShape 211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13" y="275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961" name="AutoShape 212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50" y="239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962" name="AutoShape 213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31" y="258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</p:grpSp>
                <p:grpSp>
                  <p:nvGrpSpPr>
                    <p:cNvPr id="37925" name="Group 214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548" y="134"/>
                      <a:ext cx="247" cy="211"/>
                      <a:chOff x="360" y="133"/>
                      <a:chExt cx="247" cy="211"/>
                    </a:xfrm>
                  </p:grpSpPr>
                  <p:sp>
                    <p:nvSpPr>
                      <p:cNvPr id="37939" name="AutoShape 215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66" y="222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940" name="AutoShape 216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83" y="204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941" name="AutoShape 217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501" y="186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942" name="AutoShape 218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519" y="168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943" name="AutoShape 219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554" y="133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944" name="AutoShape 220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536" y="150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945" name="AutoShape 221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360" y="331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946" name="AutoShape 222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377" y="313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947" name="AutoShape 223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395" y="294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948" name="AutoShape 224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13" y="275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949" name="AutoShape 225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50" y="239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950" name="AutoShape 226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31" y="258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</p:grpSp>
                <p:grpSp>
                  <p:nvGrpSpPr>
                    <p:cNvPr id="37926" name="Group 227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595" y="134"/>
                      <a:ext cx="247" cy="211"/>
                      <a:chOff x="360" y="133"/>
                      <a:chExt cx="247" cy="211"/>
                    </a:xfrm>
                  </p:grpSpPr>
                  <p:sp>
                    <p:nvSpPr>
                      <p:cNvPr id="37927" name="AutoShape 228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66" y="222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928" name="AutoShape 229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83" y="204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929" name="AutoShape 230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501" y="186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930" name="AutoShape 231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519" y="168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931" name="AutoShape 232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554" y="133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932" name="AutoShape 233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536" y="150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933" name="AutoShape 234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360" y="331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934" name="AutoShape 235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377" y="313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935" name="AutoShape 236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395" y="294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936" name="AutoShape 237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13" y="275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937" name="AutoShape 238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50" y="239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938" name="AutoShape 239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31" y="258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</p:grpSp>
              </p:grpSp>
            </p:grpSp>
            <p:grpSp>
              <p:nvGrpSpPr>
                <p:cNvPr id="37396" name="Group 240"/>
                <p:cNvGrpSpPr>
                  <a:grpSpLocks noChangeAspect="1"/>
                </p:cNvGrpSpPr>
                <p:nvPr/>
              </p:nvGrpSpPr>
              <p:grpSpPr bwMode="auto">
                <a:xfrm>
                  <a:off x="39" y="152"/>
                  <a:ext cx="420" cy="125"/>
                  <a:chOff x="15" y="129"/>
                  <a:chExt cx="838" cy="219"/>
                </a:xfrm>
              </p:grpSpPr>
              <p:sp>
                <p:nvSpPr>
                  <p:cNvPr id="37741" name="AutoShape 241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5" y="129"/>
                    <a:ext cx="838" cy="219"/>
                  </a:xfrm>
                  <a:prstGeom prst="parallelogram">
                    <a:avLst>
                      <a:gd name="adj" fmla="val 95662"/>
                    </a:avLst>
                  </a:prstGeom>
                  <a:solidFill>
                    <a:srgbClr val="008000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buNone/>
                    </a:pPr>
                    <a:endParaRPr lang="en-US"/>
                  </a:p>
                </p:txBody>
              </p:sp>
              <p:grpSp>
                <p:nvGrpSpPr>
                  <p:cNvPr id="37742" name="Group 242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26" y="133"/>
                    <a:ext cx="816" cy="212"/>
                    <a:chOff x="26" y="133"/>
                    <a:chExt cx="816" cy="212"/>
                  </a:xfrm>
                </p:grpSpPr>
                <p:grpSp>
                  <p:nvGrpSpPr>
                    <p:cNvPr id="37743" name="Group 243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359" y="133"/>
                      <a:ext cx="247" cy="211"/>
                      <a:chOff x="360" y="133"/>
                      <a:chExt cx="247" cy="211"/>
                    </a:xfrm>
                  </p:grpSpPr>
                  <p:sp>
                    <p:nvSpPr>
                      <p:cNvPr id="37900" name="AutoShape 244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66" y="222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901" name="AutoShape 245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83" y="204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902" name="AutoShape 246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501" y="186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903" name="AutoShape 247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519" y="168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904" name="AutoShape 248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554" y="133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905" name="AutoShape 249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536" y="150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906" name="AutoShape 250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360" y="331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907" name="AutoShape 251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377" y="313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908" name="AutoShape 252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395" y="294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909" name="AutoShape 253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13" y="275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910" name="AutoShape 254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50" y="239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911" name="AutoShape 255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31" y="258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</p:grpSp>
                <p:grpSp>
                  <p:nvGrpSpPr>
                    <p:cNvPr id="37744" name="Group 256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406" y="133"/>
                      <a:ext cx="247" cy="211"/>
                      <a:chOff x="360" y="133"/>
                      <a:chExt cx="247" cy="211"/>
                    </a:xfrm>
                  </p:grpSpPr>
                  <p:sp>
                    <p:nvSpPr>
                      <p:cNvPr id="37888" name="AutoShape 257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66" y="222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889" name="AutoShape 258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83" y="204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890" name="AutoShape 259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501" y="186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891" name="AutoShape 260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519" y="168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892" name="AutoShape 261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554" y="133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893" name="AutoShape 262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536" y="150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894" name="AutoShape 263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360" y="331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895" name="AutoShape 264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377" y="313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896" name="AutoShape 265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395" y="294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897" name="AutoShape 266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13" y="275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898" name="AutoShape 267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50" y="239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899" name="AutoShape 268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31" y="258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</p:grpSp>
                <p:grpSp>
                  <p:nvGrpSpPr>
                    <p:cNvPr id="37745" name="Group 269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26" y="133"/>
                      <a:ext cx="247" cy="211"/>
                      <a:chOff x="360" y="133"/>
                      <a:chExt cx="247" cy="211"/>
                    </a:xfrm>
                  </p:grpSpPr>
                  <p:sp>
                    <p:nvSpPr>
                      <p:cNvPr id="37876" name="AutoShape 270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66" y="222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877" name="AutoShape 271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83" y="204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878" name="AutoShape 272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501" y="186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879" name="AutoShape 273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519" y="168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880" name="AutoShape 274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554" y="133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881" name="AutoShape 275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536" y="150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882" name="AutoShape 276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360" y="331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883" name="AutoShape 277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377" y="313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884" name="AutoShape 278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395" y="294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885" name="AutoShape 279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13" y="275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886" name="AutoShape 280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50" y="239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887" name="AutoShape 281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31" y="258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</p:grpSp>
                <p:grpSp>
                  <p:nvGrpSpPr>
                    <p:cNvPr id="37746" name="Group 282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72" y="133"/>
                      <a:ext cx="247" cy="211"/>
                      <a:chOff x="360" y="133"/>
                      <a:chExt cx="247" cy="211"/>
                    </a:xfrm>
                  </p:grpSpPr>
                  <p:sp>
                    <p:nvSpPr>
                      <p:cNvPr id="37864" name="AutoShape 283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66" y="222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865" name="AutoShape 284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83" y="204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866" name="AutoShape 285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501" y="186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867" name="AutoShape 286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519" y="168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868" name="AutoShape 287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554" y="133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869" name="AutoShape 288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536" y="150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870" name="AutoShape 289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360" y="331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871" name="AutoShape 290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377" y="313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872" name="AutoShape 291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395" y="294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873" name="AutoShape 292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13" y="275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874" name="AutoShape 293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50" y="239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875" name="AutoShape 294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31" y="258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</p:grpSp>
                <p:grpSp>
                  <p:nvGrpSpPr>
                    <p:cNvPr id="37747" name="Group 295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119" y="133"/>
                      <a:ext cx="247" cy="211"/>
                      <a:chOff x="360" y="133"/>
                      <a:chExt cx="247" cy="211"/>
                    </a:xfrm>
                  </p:grpSpPr>
                  <p:sp>
                    <p:nvSpPr>
                      <p:cNvPr id="37852" name="AutoShape 296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66" y="222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853" name="AutoShape 297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83" y="204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854" name="AutoShape 298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501" y="186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855" name="AutoShape 299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519" y="168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856" name="AutoShape 300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554" y="133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857" name="AutoShape 301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536" y="150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858" name="AutoShape 302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360" y="331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859" name="AutoShape 303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377" y="313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860" name="AutoShape 304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395" y="294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861" name="AutoShape 305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13" y="275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862" name="AutoShape 306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50" y="239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863" name="AutoShape 307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31" y="258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</p:grpSp>
                <p:grpSp>
                  <p:nvGrpSpPr>
                    <p:cNvPr id="37748" name="Group 308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166" y="134"/>
                      <a:ext cx="247" cy="211"/>
                      <a:chOff x="360" y="133"/>
                      <a:chExt cx="247" cy="211"/>
                    </a:xfrm>
                  </p:grpSpPr>
                  <p:sp>
                    <p:nvSpPr>
                      <p:cNvPr id="37840" name="AutoShape 309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66" y="222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841" name="AutoShape 310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83" y="204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842" name="AutoShape 311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501" y="186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843" name="AutoShape 312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519" y="168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844" name="AutoShape 313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554" y="133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845" name="AutoShape 314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536" y="150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846" name="AutoShape 315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360" y="331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847" name="AutoShape 316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377" y="313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848" name="AutoShape 317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395" y="294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849" name="AutoShape 318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13" y="275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850" name="AutoShape 319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50" y="239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851" name="AutoShape 320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31" y="258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</p:grpSp>
                <p:grpSp>
                  <p:nvGrpSpPr>
                    <p:cNvPr id="37749" name="Group 321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213" y="134"/>
                      <a:ext cx="247" cy="211"/>
                      <a:chOff x="360" y="133"/>
                      <a:chExt cx="247" cy="211"/>
                    </a:xfrm>
                  </p:grpSpPr>
                  <p:sp>
                    <p:nvSpPr>
                      <p:cNvPr id="37828" name="AutoShape 322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66" y="222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829" name="AutoShape 323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83" y="204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830" name="AutoShape 324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501" y="186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831" name="AutoShape 325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519" y="168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832" name="AutoShape 326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554" y="133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833" name="AutoShape 327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536" y="150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834" name="AutoShape 328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360" y="331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835" name="AutoShape 329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377" y="313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836" name="AutoShape 330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395" y="294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837" name="AutoShape 331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13" y="275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838" name="AutoShape 332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50" y="239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839" name="AutoShape 333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31" y="258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</p:grpSp>
                <p:grpSp>
                  <p:nvGrpSpPr>
                    <p:cNvPr id="37750" name="Group 334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263" y="133"/>
                      <a:ext cx="247" cy="211"/>
                      <a:chOff x="360" y="133"/>
                      <a:chExt cx="247" cy="211"/>
                    </a:xfrm>
                  </p:grpSpPr>
                  <p:sp>
                    <p:nvSpPr>
                      <p:cNvPr id="37816" name="AutoShape 335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66" y="222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817" name="AutoShape 336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83" y="204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818" name="AutoShape 337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501" y="186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819" name="AutoShape 338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519" y="168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820" name="AutoShape 339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554" y="133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821" name="AutoShape 340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536" y="150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822" name="AutoShape 341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360" y="331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823" name="AutoShape 342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377" y="313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824" name="AutoShape 343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395" y="294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825" name="AutoShape 344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13" y="275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826" name="AutoShape 345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50" y="239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827" name="AutoShape 346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31" y="258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</p:grpSp>
                <p:grpSp>
                  <p:nvGrpSpPr>
                    <p:cNvPr id="37751" name="Group 347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311" y="133"/>
                      <a:ext cx="247" cy="211"/>
                      <a:chOff x="360" y="133"/>
                      <a:chExt cx="247" cy="211"/>
                    </a:xfrm>
                  </p:grpSpPr>
                  <p:sp>
                    <p:nvSpPr>
                      <p:cNvPr id="37804" name="AutoShape 348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66" y="222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805" name="AutoShape 349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83" y="204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806" name="AutoShape 350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501" y="186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807" name="AutoShape 351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519" y="168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808" name="AutoShape 352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554" y="133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809" name="AutoShape 353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536" y="150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810" name="AutoShape 354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360" y="331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811" name="AutoShape 355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377" y="313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812" name="AutoShape 356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395" y="294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813" name="AutoShape 357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13" y="275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814" name="AutoShape 358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50" y="239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815" name="AutoShape 359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31" y="258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</p:grpSp>
                <p:grpSp>
                  <p:nvGrpSpPr>
                    <p:cNvPr id="37752" name="Group 360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453" y="134"/>
                      <a:ext cx="247" cy="211"/>
                      <a:chOff x="360" y="133"/>
                      <a:chExt cx="247" cy="211"/>
                    </a:xfrm>
                  </p:grpSpPr>
                  <p:sp>
                    <p:nvSpPr>
                      <p:cNvPr id="37792" name="AutoShape 361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66" y="222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793" name="AutoShape 362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83" y="204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794" name="AutoShape 363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501" y="186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795" name="AutoShape 364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519" y="168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796" name="AutoShape 365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554" y="133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797" name="AutoShape 366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536" y="150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798" name="AutoShape 367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360" y="331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799" name="AutoShape 368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377" y="313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800" name="AutoShape 369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395" y="294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801" name="AutoShape 370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13" y="275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802" name="AutoShape 371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50" y="239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803" name="AutoShape 372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31" y="258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</p:grpSp>
                <p:grpSp>
                  <p:nvGrpSpPr>
                    <p:cNvPr id="37753" name="Group 373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501" y="133"/>
                      <a:ext cx="247" cy="211"/>
                      <a:chOff x="360" y="133"/>
                      <a:chExt cx="247" cy="211"/>
                    </a:xfrm>
                  </p:grpSpPr>
                  <p:sp>
                    <p:nvSpPr>
                      <p:cNvPr id="37780" name="AutoShape 374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66" y="222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781" name="AutoShape 375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83" y="204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782" name="AutoShape 376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501" y="186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783" name="AutoShape 377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519" y="168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784" name="AutoShape 378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554" y="133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785" name="AutoShape 379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536" y="150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786" name="AutoShape 380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360" y="331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787" name="AutoShape 381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377" y="313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788" name="AutoShape 382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395" y="294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789" name="AutoShape 383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13" y="275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790" name="AutoShape 384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50" y="239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791" name="AutoShape 385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31" y="258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</p:grpSp>
                <p:grpSp>
                  <p:nvGrpSpPr>
                    <p:cNvPr id="37754" name="Group 386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548" y="134"/>
                      <a:ext cx="247" cy="211"/>
                      <a:chOff x="360" y="133"/>
                      <a:chExt cx="247" cy="211"/>
                    </a:xfrm>
                  </p:grpSpPr>
                  <p:sp>
                    <p:nvSpPr>
                      <p:cNvPr id="37768" name="AutoShape 387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66" y="222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769" name="AutoShape 388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83" y="204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770" name="AutoShape 389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501" y="186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771" name="AutoShape 390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519" y="168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772" name="AutoShape 391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554" y="133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773" name="AutoShape 392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536" y="150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774" name="AutoShape 393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360" y="331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775" name="AutoShape 394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377" y="313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776" name="AutoShape 395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395" y="294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777" name="AutoShape 396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13" y="275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778" name="AutoShape 397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50" y="239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779" name="AutoShape 398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31" y="258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</p:grpSp>
                <p:grpSp>
                  <p:nvGrpSpPr>
                    <p:cNvPr id="37755" name="Group 399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595" y="134"/>
                      <a:ext cx="247" cy="211"/>
                      <a:chOff x="360" y="133"/>
                      <a:chExt cx="247" cy="211"/>
                    </a:xfrm>
                  </p:grpSpPr>
                  <p:sp>
                    <p:nvSpPr>
                      <p:cNvPr id="37756" name="AutoShape 400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66" y="222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757" name="AutoShape 401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83" y="204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758" name="AutoShape 402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501" y="186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759" name="AutoShape 403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519" y="168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760" name="AutoShape 404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554" y="133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761" name="AutoShape 405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536" y="150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762" name="AutoShape 406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360" y="331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763" name="AutoShape 407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377" y="313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764" name="AutoShape 408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395" y="294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765" name="AutoShape 409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13" y="275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766" name="AutoShape 410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50" y="239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767" name="AutoShape 411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31" y="258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</p:grpSp>
              </p:grpSp>
            </p:grpSp>
            <p:grpSp>
              <p:nvGrpSpPr>
                <p:cNvPr id="37397" name="Group 412"/>
                <p:cNvGrpSpPr>
                  <a:grpSpLocks noChangeAspect="1"/>
                </p:cNvGrpSpPr>
                <p:nvPr/>
              </p:nvGrpSpPr>
              <p:grpSpPr bwMode="auto">
                <a:xfrm>
                  <a:off x="347" y="152"/>
                  <a:ext cx="420" cy="125"/>
                  <a:chOff x="15" y="129"/>
                  <a:chExt cx="838" cy="219"/>
                </a:xfrm>
              </p:grpSpPr>
              <p:sp>
                <p:nvSpPr>
                  <p:cNvPr id="37570" name="AutoShape 41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5" y="129"/>
                    <a:ext cx="838" cy="219"/>
                  </a:xfrm>
                  <a:prstGeom prst="parallelogram">
                    <a:avLst>
                      <a:gd name="adj" fmla="val 95662"/>
                    </a:avLst>
                  </a:prstGeom>
                  <a:solidFill>
                    <a:srgbClr val="008000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buNone/>
                    </a:pPr>
                    <a:endParaRPr lang="en-US"/>
                  </a:p>
                </p:txBody>
              </p:sp>
              <p:grpSp>
                <p:nvGrpSpPr>
                  <p:cNvPr id="37571" name="Group 414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26" y="133"/>
                    <a:ext cx="816" cy="212"/>
                    <a:chOff x="26" y="133"/>
                    <a:chExt cx="816" cy="212"/>
                  </a:xfrm>
                </p:grpSpPr>
                <p:grpSp>
                  <p:nvGrpSpPr>
                    <p:cNvPr id="37572" name="Group 415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359" y="133"/>
                      <a:ext cx="247" cy="211"/>
                      <a:chOff x="360" y="133"/>
                      <a:chExt cx="247" cy="211"/>
                    </a:xfrm>
                  </p:grpSpPr>
                  <p:sp>
                    <p:nvSpPr>
                      <p:cNvPr id="37729" name="AutoShape 416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66" y="222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730" name="AutoShape 417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83" y="204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731" name="AutoShape 418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501" y="186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732" name="AutoShape 419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519" y="168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733" name="AutoShape 420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554" y="133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734" name="AutoShape 421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536" y="150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735" name="AutoShape 422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360" y="331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736" name="AutoShape 423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377" y="313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737" name="AutoShape 424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395" y="294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738" name="AutoShape 425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13" y="275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739" name="AutoShape 426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50" y="239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740" name="AutoShape 427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31" y="258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</p:grpSp>
                <p:grpSp>
                  <p:nvGrpSpPr>
                    <p:cNvPr id="37573" name="Group 428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406" y="133"/>
                      <a:ext cx="247" cy="211"/>
                      <a:chOff x="360" y="133"/>
                      <a:chExt cx="247" cy="211"/>
                    </a:xfrm>
                  </p:grpSpPr>
                  <p:sp>
                    <p:nvSpPr>
                      <p:cNvPr id="37717" name="AutoShape 429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66" y="222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718" name="AutoShape 430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83" y="204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719" name="AutoShape 431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501" y="186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720" name="AutoShape 432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519" y="168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721" name="AutoShape 433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554" y="133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722" name="AutoShape 434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536" y="150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723" name="AutoShape 435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360" y="331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724" name="AutoShape 436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377" y="313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725" name="AutoShape 437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395" y="294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726" name="AutoShape 438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13" y="275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727" name="AutoShape 439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50" y="239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728" name="AutoShape 440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31" y="258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</p:grpSp>
                <p:grpSp>
                  <p:nvGrpSpPr>
                    <p:cNvPr id="37574" name="Group 441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26" y="133"/>
                      <a:ext cx="247" cy="211"/>
                      <a:chOff x="360" y="133"/>
                      <a:chExt cx="247" cy="211"/>
                    </a:xfrm>
                  </p:grpSpPr>
                  <p:sp>
                    <p:nvSpPr>
                      <p:cNvPr id="37705" name="AutoShape 442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66" y="222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706" name="AutoShape 443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83" y="204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707" name="AutoShape 444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501" y="186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708" name="AutoShape 445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519" y="168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709" name="AutoShape 446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554" y="133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710" name="AutoShape 447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536" y="150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711" name="AutoShape 448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360" y="331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712" name="AutoShape 449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377" y="313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713" name="AutoShape 450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395" y="294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714" name="AutoShape 451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13" y="275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715" name="AutoShape 452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50" y="239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716" name="AutoShape 453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31" y="258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</p:grpSp>
                <p:grpSp>
                  <p:nvGrpSpPr>
                    <p:cNvPr id="37575" name="Group 454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72" y="133"/>
                      <a:ext cx="247" cy="211"/>
                      <a:chOff x="360" y="133"/>
                      <a:chExt cx="247" cy="211"/>
                    </a:xfrm>
                  </p:grpSpPr>
                  <p:sp>
                    <p:nvSpPr>
                      <p:cNvPr id="37693" name="AutoShape 455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66" y="222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694" name="AutoShape 456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83" y="204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695" name="AutoShape 457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501" y="186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696" name="AutoShape 458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519" y="168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697" name="AutoShape 459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554" y="133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698" name="AutoShape 460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536" y="150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699" name="AutoShape 461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360" y="331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700" name="AutoShape 462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377" y="313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701" name="AutoShape 463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395" y="294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702" name="AutoShape 464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13" y="275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703" name="AutoShape 465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50" y="239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704" name="AutoShape 466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31" y="258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</p:grpSp>
                <p:grpSp>
                  <p:nvGrpSpPr>
                    <p:cNvPr id="37576" name="Group 467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119" y="133"/>
                      <a:ext cx="247" cy="211"/>
                      <a:chOff x="360" y="133"/>
                      <a:chExt cx="247" cy="211"/>
                    </a:xfrm>
                  </p:grpSpPr>
                  <p:sp>
                    <p:nvSpPr>
                      <p:cNvPr id="37681" name="AutoShape 468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66" y="222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682" name="AutoShape 469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83" y="204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683" name="AutoShape 470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501" y="186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684" name="AutoShape 471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519" y="168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685" name="AutoShape 472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554" y="133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686" name="AutoShape 473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536" y="150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687" name="AutoShape 474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360" y="331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688" name="AutoShape 475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377" y="313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689" name="AutoShape 476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395" y="294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690" name="AutoShape 477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13" y="275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691" name="AutoShape 478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50" y="239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692" name="AutoShape 479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31" y="258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</p:grpSp>
                <p:grpSp>
                  <p:nvGrpSpPr>
                    <p:cNvPr id="37577" name="Group 480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166" y="134"/>
                      <a:ext cx="247" cy="211"/>
                      <a:chOff x="360" y="133"/>
                      <a:chExt cx="247" cy="211"/>
                    </a:xfrm>
                  </p:grpSpPr>
                  <p:sp>
                    <p:nvSpPr>
                      <p:cNvPr id="37669" name="AutoShape 481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66" y="222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670" name="AutoShape 482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83" y="204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671" name="AutoShape 483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501" y="186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672" name="AutoShape 484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519" y="168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673" name="AutoShape 485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554" y="133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674" name="AutoShape 486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536" y="150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675" name="AutoShape 487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360" y="331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676" name="AutoShape 488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377" y="313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677" name="AutoShape 489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395" y="294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678" name="AutoShape 490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13" y="275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679" name="AutoShape 491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50" y="239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680" name="AutoShape 492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31" y="258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</p:grpSp>
                <p:grpSp>
                  <p:nvGrpSpPr>
                    <p:cNvPr id="37578" name="Group 493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213" y="134"/>
                      <a:ext cx="247" cy="211"/>
                      <a:chOff x="360" y="133"/>
                      <a:chExt cx="247" cy="211"/>
                    </a:xfrm>
                  </p:grpSpPr>
                  <p:sp>
                    <p:nvSpPr>
                      <p:cNvPr id="37657" name="AutoShape 494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66" y="222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658" name="AutoShape 495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83" y="204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659" name="AutoShape 496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501" y="186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660" name="AutoShape 497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519" y="168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661" name="AutoShape 498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554" y="133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662" name="AutoShape 499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536" y="150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663" name="AutoShape 500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360" y="331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664" name="AutoShape 501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377" y="313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665" name="AutoShape 502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395" y="294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666" name="AutoShape 503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13" y="275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667" name="AutoShape 504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50" y="239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668" name="AutoShape 505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31" y="258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</p:grpSp>
                <p:grpSp>
                  <p:nvGrpSpPr>
                    <p:cNvPr id="37579" name="Group 506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263" y="133"/>
                      <a:ext cx="247" cy="211"/>
                      <a:chOff x="360" y="133"/>
                      <a:chExt cx="247" cy="211"/>
                    </a:xfrm>
                  </p:grpSpPr>
                  <p:sp>
                    <p:nvSpPr>
                      <p:cNvPr id="37645" name="AutoShape 507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66" y="222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646" name="AutoShape 508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83" y="204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647" name="AutoShape 509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501" y="186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648" name="AutoShape 510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519" y="168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649" name="AutoShape 511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554" y="133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650" name="AutoShape 512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536" y="150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651" name="AutoShape 513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360" y="331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652" name="AutoShape 514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377" y="313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653" name="AutoShape 515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395" y="294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654" name="AutoShape 516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13" y="275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655" name="AutoShape 517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50" y="239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656" name="AutoShape 518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31" y="258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</p:grpSp>
                <p:grpSp>
                  <p:nvGrpSpPr>
                    <p:cNvPr id="37580" name="Group 519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311" y="133"/>
                      <a:ext cx="247" cy="211"/>
                      <a:chOff x="360" y="133"/>
                      <a:chExt cx="247" cy="211"/>
                    </a:xfrm>
                  </p:grpSpPr>
                  <p:sp>
                    <p:nvSpPr>
                      <p:cNvPr id="37633" name="AutoShape 520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66" y="222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634" name="AutoShape 521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83" y="204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635" name="AutoShape 522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501" y="186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636" name="AutoShape 523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519" y="168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637" name="AutoShape 524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554" y="133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638" name="AutoShape 525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536" y="150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639" name="AutoShape 526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360" y="331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640" name="AutoShape 527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377" y="313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641" name="AutoShape 528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395" y="294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642" name="AutoShape 529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13" y="275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643" name="AutoShape 530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50" y="239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644" name="AutoShape 531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31" y="258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</p:grpSp>
                <p:grpSp>
                  <p:nvGrpSpPr>
                    <p:cNvPr id="37581" name="Group 532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453" y="134"/>
                      <a:ext cx="247" cy="211"/>
                      <a:chOff x="360" y="133"/>
                      <a:chExt cx="247" cy="211"/>
                    </a:xfrm>
                  </p:grpSpPr>
                  <p:sp>
                    <p:nvSpPr>
                      <p:cNvPr id="37621" name="AutoShape 533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66" y="222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622" name="AutoShape 534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83" y="204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623" name="AutoShape 535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501" y="186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624" name="AutoShape 536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519" y="168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625" name="AutoShape 537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554" y="133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626" name="AutoShape 538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536" y="150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627" name="AutoShape 539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360" y="331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628" name="AutoShape 540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377" y="313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629" name="AutoShape 541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395" y="294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630" name="AutoShape 542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13" y="275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631" name="AutoShape 543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50" y="239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632" name="AutoShape 544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31" y="258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</p:grpSp>
                <p:grpSp>
                  <p:nvGrpSpPr>
                    <p:cNvPr id="37582" name="Group 545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501" y="133"/>
                      <a:ext cx="247" cy="211"/>
                      <a:chOff x="360" y="133"/>
                      <a:chExt cx="247" cy="211"/>
                    </a:xfrm>
                  </p:grpSpPr>
                  <p:sp>
                    <p:nvSpPr>
                      <p:cNvPr id="37609" name="AutoShape 546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66" y="222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610" name="AutoShape 547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83" y="204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611" name="AutoShape 548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501" y="186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612" name="AutoShape 549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519" y="168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613" name="AutoShape 550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554" y="133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614" name="AutoShape 551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536" y="150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615" name="AutoShape 552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360" y="331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616" name="AutoShape 553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377" y="313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617" name="AutoShape 554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395" y="294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618" name="AutoShape 555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13" y="275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619" name="AutoShape 556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50" y="239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620" name="AutoShape 557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31" y="258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</p:grpSp>
                <p:grpSp>
                  <p:nvGrpSpPr>
                    <p:cNvPr id="37583" name="Group 558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548" y="134"/>
                      <a:ext cx="247" cy="211"/>
                      <a:chOff x="360" y="133"/>
                      <a:chExt cx="247" cy="211"/>
                    </a:xfrm>
                  </p:grpSpPr>
                  <p:sp>
                    <p:nvSpPr>
                      <p:cNvPr id="37597" name="AutoShape 559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66" y="222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598" name="AutoShape 560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83" y="204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599" name="AutoShape 561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501" y="186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600" name="AutoShape 562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519" y="168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601" name="AutoShape 563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554" y="133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602" name="AutoShape 564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536" y="150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603" name="AutoShape 565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360" y="331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604" name="AutoShape 566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377" y="313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605" name="AutoShape 567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395" y="294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606" name="AutoShape 568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13" y="275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607" name="AutoShape 569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50" y="239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608" name="AutoShape 570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31" y="258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</p:grpSp>
                <p:grpSp>
                  <p:nvGrpSpPr>
                    <p:cNvPr id="37584" name="Group 571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595" y="134"/>
                      <a:ext cx="247" cy="211"/>
                      <a:chOff x="360" y="133"/>
                      <a:chExt cx="247" cy="211"/>
                    </a:xfrm>
                  </p:grpSpPr>
                  <p:sp>
                    <p:nvSpPr>
                      <p:cNvPr id="37585" name="AutoShape 572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66" y="222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586" name="AutoShape 573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83" y="204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587" name="AutoShape 574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501" y="186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588" name="AutoShape 575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519" y="168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589" name="AutoShape 576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554" y="133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590" name="AutoShape 577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536" y="150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591" name="AutoShape 578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360" y="331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592" name="AutoShape 579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377" y="313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593" name="AutoShape 580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395" y="294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594" name="AutoShape 581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13" y="275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595" name="AutoShape 582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50" y="239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596" name="AutoShape 583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31" y="258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</p:grpSp>
              </p:grpSp>
            </p:grpSp>
            <p:grpSp>
              <p:nvGrpSpPr>
                <p:cNvPr id="37398" name="Group 584"/>
                <p:cNvGrpSpPr>
                  <a:grpSpLocks noChangeAspect="1"/>
                </p:cNvGrpSpPr>
                <p:nvPr/>
              </p:nvGrpSpPr>
              <p:grpSpPr bwMode="auto">
                <a:xfrm>
                  <a:off x="453" y="29"/>
                  <a:ext cx="420" cy="125"/>
                  <a:chOff x="15" y="129"/>
                  <a:chExt cx="838" cy="219"/>
                </a:xfrm>
              </p:grpSpPr>
              <p:sp>
                <p:nvSpPr>
                  <p:cNvPr id="37399" name="AutoShape 58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5" y="129"/>
                    <a:ext cx="838" cy="219"/>
                  </a:xfrm>
                  <a:prstGeom prst="parallelogram">
                    <a:avLst>
                      <a:gd name="adj" fmla="val 95662"/>
                    </a:avLst>
                  </a:prstGeom>
                  <a:solidFill>
                    <a:srgbClr val="008000">
                      <a:alpha val="50195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buNone/>
                    </a:pPr>
                    <a:endParaRPr lang="en-US"/>
                  </a:p>
                </p:txBody>
              </p:sp>
              <p:grpSp>
                <p:nvGrpSpPr>
                  <p:cNvPr id="37400" name="Group 586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26" y="133"/>
                    <a:ext cx="816" cy="212"/>
                    <a:chOff x="26" y="133"/>
                    <a:chExt cx="816" cy="212"/>
                  </a:xfrm>
                </p:grpSpPr>
                <p:grpSp>
                  <p:nvGrpSpPr>
                    <p:cNvPr id="37401" name="Group 587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359" y="133"/>
                      <a:ext cx="247" cy="211"/>
                      <a:chOff x="360" y="133"/>
                      <a:chExt cx="247" cy="211"/>
                    </a:xfrm>
                  </p:grpSpPr>
                  <p:sp>
                    <p:nvSpPr>
                      <p:cNvPr id="37558" name="AutoShape 588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66" y="222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559" name="AutoShape 589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83" y="204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560" name="AutoShape 590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501" y="186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561" name="AutoShape 591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519" y="168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562" name="AutoShape 592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554" y="133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563" name="AutoShape 593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536" y="150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564" name="AutoShape 594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360" y="331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565" name="AutoShape 595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377" y="313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566" name="AutoShape 596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395" y="294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567" name="AutoShape 597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13" y="275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568" name="AutoShape 598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50" y="239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569" name="AutoShape 599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31" y="258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</p:grpSp>
                <p:grpSp>
                  <p:nvGrpSpPr>
                    <p:cNvPr id="37402" name="Group 600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406" y="133"/>
                      <a:ext cx="247" cy="211"/>
                      <a:chOff x="360" y="133"/>
                      <a:chExt cx="247" cy="211"/>
                    </a:xfrm>
                  </p:grpSpPr>
                  <p:sp>
                    <p:nvSpPr>
                      <p:cNvPr id="37546" name="AutoShape 601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66" y="222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547" name="AutoShape 602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83" y="204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548" name="AutoShape 603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501" y="186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549" name="AutoShape 604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519" y="168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550" name="AutoShape 605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554" y="133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551" name="AutoShape 606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536" y="150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552" name="AutoShape 607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360" y="331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553" name="AutoShape 608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377" y="313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554" name="AutoShape 609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395" y="294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555" name="AutoShape 610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13" y="275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556" name="AutoShape 611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50" y="239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557" name="AutoShape 612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31" y="258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</p:grpSp>
                <p:grpSp>
                  <p:nvGrpSpPr>
                    <p:cNvPr id="37403" name="Group 613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26" y="133"/>
                      <a:ext cx="247" cy="211"/>
                      <a:chOff x="360" y="133"/>
                      <a:chExt cx="247" cy="211"/>
                    </a:xfrm>
                  </p:grpSpPr>
                  <p:sp>
                    <p:nvSpPr>
                      <p:cNvPr id="37534" name="AutoShape 614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66" y="222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535" name="AutoShape 615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83" y="204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536" name="AutoShape 616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501" y="186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537" name="AutoShape 617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519" y="168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538" name="AutoShape 618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554" y="133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539" name="AutoShape 619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536" y="150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540" name="AutoShape 620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360" y="331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541" name="AutoShape 621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377" y="313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542" name="AutoShape 622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395" y="294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543" name="AutoShape 623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13" y="275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544" name="AutoShape 624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50" y="239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545" name="AutoShape 625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31" y="258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</p:grpSp>
                <p:grpSp>
                  <p:nvGrpSpPr>
                    <p:cNvPr id="37404" name="Group 626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72" y="133"/>
                      <a:ext cx="247" cy="211"/>
                      <a:chOff x="360" y="133"/>
                      <a:chExt cx="247" cy="211"/>
                    </a:xfrm>
                  </p:grpSpPr>
                  <p:sp>
                    <p:nvSpPr>
                      <p:cNvPr id="37522" name="AutoShape 627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66" y="222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523" name="AutoShape 628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83" y="204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524" name="AutoShape 629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501" y="186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525" name="AutoShape 630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519" y="168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526" name="AutoShape 631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554" y="133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527" name="AutoShape 632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536" y="150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528" name="AutoShape 633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360" y="331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529" name="AutoShape 634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377" y="313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530" name="AutoShape 635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395" y="294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531" name="AutoShape 636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13" y="275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532" name="AutoShape 637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50" y="239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533" name="AutoShape 638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31" y="258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</p:grpSp>
                <p:grpSp>
                  <p:nvGrpSpPr>
                    <p:cNvPr id="37405" name="Group 639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119" y="133"/>
                      <a:ext cx="247" cy="211"/>
                      <a:chOff x="360" y="133"/>
                      <a:chExt cx="247" cy="211"/>
                    </a:xfrm>
                  </p:grpSpPr>
                  <p:sp>
                    <p:nvSpPr>
                      <p:cNvPr id="37510" name="AutoShape 640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66" y="222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511" name="AutoShape 641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83" y="204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512" name="AutoShape 642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501" y="186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513" name="AutoShape 643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519" y="168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514" name="AutoShape 644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554" y="133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515" name="AutoShape 645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536" y="150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516" name="AutoShape 646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360" y="331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517" name="AutoShape 647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377" y="313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518" name="AutoShape 648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395" y="294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519" name="AutoShape 649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13" y="275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520" name="AutoShape 650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50" y="239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521" name="AutoShape 651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31" y="258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</p:grpSp>
                <p:grpSp>
                  <p:nvGrpSpPr>
                    <p:cNvPr id="37406" name="Group 652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166" y="134"/>
                      <a:ext cx="247" cy="211"/>
                      <a:chOff x="360" y="133"/>
                      <a:chExt cx="247" cy="211"/>
                    </a:xfrm>
                  </p:grpSpPr>
                  <p:sp>
                    <p:nvSpPr>
                      <p:cNvPr id="37498" name="AutoShape 653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66" y="222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499" name="AutoShape 654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83" y="204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500" name="AutoShape 655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501" y="186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501" name="AutoShape 656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519" y="168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502" name="AutoShape 657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554" y="133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503" name="AutoShape 658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536" y="150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504" name="AutoShape 659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360" y="331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505" name="AutoShape 660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377" y="313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506" name="AutoShape 661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395" y="294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507" name="AutoShape 662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13" y="275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508" name="AutoShape 663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50" y="239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509" name="AutoShape 664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31" y="258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</p:grpSp>
                <p:grpSp>
                  <p:nvGrpSpPr>
                    <p:cNvPr id="37407" name="Group 665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213" y="134"/>
                      <a:ext cx="247" cy="211"/>
                      <a:chOff x="360" y="133"/>
                      <a:chExt cx="247" cy="211"/>
                    </a:xfrm>
                  </p:grpSpPr>
                  <p:sp>
                    <p:nvSpPr>
                      <p:cNvPr id="37486" name="AutoShape 666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66" y="222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487" name="AutoShape 667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83" y="204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488" name="AutoShape 668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501" y="186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489" name="AutoShape 669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519" y="168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490" name="AutoShape 670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554" y="133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491" name="AutoShape 671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536" y="150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492" name="AutoShape 672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360" y="331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493" name="AutoShape 673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377" y="313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494" name="AutoShape 674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395" y="294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495" name="AutoShape 675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13" y="275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496" name="AutoShape 676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50" y="239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497" name="AutoShape 677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31" y="258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</p:grpSp>
                <p:grpSp>
                  <p:nvGrpSpPr>
                    <p:cNvPr id="37408" name="Group 678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263" y="133"/>
                      <a:ext cx="247" cy="211"/>
                      <a:chOff x="360" y="133"/>
                      <a:chExt cx="247" cy="211"/>
                    </a:xfrm>
                  </p:grpSpPr>
                  <p:sp>
                    <p:nvSpPr>
                      <p:cNvPr id="37474" name="AutoShape 679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66" y="222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475" name="AutoShape 680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83" y="204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476" name="AutoShape 681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501" y="186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477" name="AutoShape 682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519" y="168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478" name="AutoShape 683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554" y="133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479" name="AutoShape 684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536" y="150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480" name="AutoShape 685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360" y="331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481" name="AutoShape 686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377" y="313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482" name="AutoShape 687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395" y="294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483" name="AutoShape 688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13" y="275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484" name="AutoShape 689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50" y="239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485" name="AutoShape 690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31" y="258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</p:grpSp>
                <p:grpSp>
                  <p:nvGrpSpPr>
                    <p:cNvPr id="37409" name="Group 691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311" y="133"/>
                      <a:ext cx="247" cy="211"/>
                      <a:chOff x="360" y="133"/>
                      <a:chExt cx="247" cy="211"/>
                    </a:xfrm>
                  </p:grpSpPr>
                  <p:sp>
                    <p:nvSpPr>
                      <p:cNvPr id="37462" name="AutoShape 692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66" y="222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463" name="AutoShape 693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83" y="204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464" name="AutoShape 694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501" y="186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465" name="AutoShape 695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519" y="168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466" name="AutoShape 696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554" y="133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467" name="AutoShape 697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536" y="150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468" name="AutoShape 698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360" y="331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469" name="AutoShape 699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377" y="313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470" name="AutoShape 700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395" y="294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471" name="AutoShape 701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13" y="275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472" name="AutoShape 702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50" y="239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473" name="AutoShape 703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31" y="258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</p:grpSp>
                <p:grpSp>
                  <p:nvGrpSpPr>
                    <p:cNvPr id="37410" name="Group 704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453" y="134"/>
                      <a:ext cx="247" cy="211"/>
                      <a:chOff x="360" y="133"/>
                      <a:chExt cx="247" cy="211"/>
                    </a:xfrm>
                  </p:grpSpPr>
                  <p:sp>
                    <p:nvSpPr>
                      <p:cNvPr id="37450" name="AutoShape 705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66" y="222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451" name="AutoShape 706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83" y="204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452" name="AutoShape 707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501" y="186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453" name="AutoShape 708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519" y="168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454" name="AutoShape 709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554" y="133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455" name="AutoShape 710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536" y="150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456" name="AutoShape 711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360" y="331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457" name="AutoShape 712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377" y="313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458" name="AutoShape 713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395" y="294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459" name="AutoShape 714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13" y="275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460" name="AutoShape 715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50" y="239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461" name="AutoShape 716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31" y="258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</p:grpSp>
                <p:grpSp>
                  <p:nvGrpSpPr>
                    <p:cNvPr id="37411" name="Group 717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501" y="133"/>
                      <a:ext cx="247" cy="211"/>
                      <a:chOff x="360" y="133"/>
                      <a:chExt cx="247" cy="211"/>
                    </a:xfrm>
                  </p:grpSpPr>
                  <p:sp>
                    <p:nvSpPr>
                      <p:cNvPr id="37438" name="AutoShape 718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66" y="222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439" name="AutoShape 719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83" y="204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440" name="AutoShape 720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501" y="186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441" name="AutoShape 721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519" y="168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442" name="AutoShape 722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554" y="133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443" name="AutoShape 723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536" y="150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444" name="AutoShape 724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360" y="331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445" name="AutoShape 725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377" y="313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446" name="AutoShape 726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395" y="294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447" name="AutoShape 727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13" y="275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448" name="AutoShape 728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50" y="239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449" name="AutoShape 729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31" y="258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</p:grpSp>
                <p:grpSp>
                  <p:nvGrpSpPr>
                    <p:cNvPr id="37412" name="Group 730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548" y="134"/>
                      <a:ext cx="247" cy="211"/>
                      <a:chOff x="360" y="133"/>
                      <a:chExt cx="247" cy="211"/>
                    </a:xfrm>
                  </p:grpSpPr>
                  <p:sp>
                    <p:nvSpPr>
                      <p:cNvPr id="37426" name="AutoShape 731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66" y="222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427" name="AutoShape 732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83" y="204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428" name="AutoShape 733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501" y="186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429" name="AutoShape 734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519" y="168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430" name="AutoShape 735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554" y="133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431" name="AutoShape 736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536" y="150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432" name="AutoShape 737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360" y="331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433" name="AutoShape 738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377" y="313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434" name="AutoShape 739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395" y="294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435" name="AutoShape 740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13" y="275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436" name="AutoShape 741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50" y="239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437" name="AutoShape 742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31" y="258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</p:grpSp>
                <p:grpSp>
                  <p:nvGrpSpPr>
                    <p:cNvPr id="37413" name="Group 743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595" y="134"/>
                      <a:ext cx="247" cy="211"/>
                      <a:chOff x="360" y="133"/>
                      <a:chExt cx="247" cy="211"/>
                    </a:xfrm>
                  </p:grpSpPr>
                  <p:sp>
                    <p:nvSpPr>
                      <p:cNvPr id="37414" name="AutoShape 744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66" y="222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415" name="AutoShape 745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83" y="204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416" name="AutoShape 746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501" y="186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417" name="AutoShape 747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519" y="168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418" name="AutoShape 748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554" y="133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419" name="AutoShape 749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536" y="150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420" name="AutoShape 750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360" y="331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421" name="AutoShape 751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377" y="313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422" name="AutoShape 752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395" y="294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423" name="AutoShape 753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13" y="275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424" name="AutoShape 754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50" y="239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  <p:sp>
                    <p:nvSpPr>
                      <p:cNvPr id="37425" name="AutoShape 755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31" y="258"/>
                        <a:ext cx="53" cy="13"/>
                      </a:xfrm>
                      <a:prstGeom prst="parallelogram">
                        <a:avLst>
                          <a:gd name="adj" fmla="val 101923"/>
                        </a:avLst>
                      </a:pr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buNone/>
                        </a:pPr>
                        <a:endParaRPr lang="en-US"/>
                      </a:p>
                    </p:txBody>
                  </p:sp>
                </p:grpSp>
              </p:grpSp>
            </p:grpSp>
          </p:grpSp>
          <p:grpSp>
            <p:nvGrpSpPr>
              <p:cNvPr id="36983" name="Group 756"/>
              <p:cNvGrpSpPr>
                <a:grpSpLocks noChangeAspect="1"/>
              </p:cNvGrpSpPr>
              <p:nvPr/>
            </p:nvGrpSpPr>
            <p:grpSpPr bwMode="auto">
              <a:xfrm rot="10800000">
                <a:off x="2801" y="1959"/>
                <a:ext cx="130" cy="1351"/>
                <a:chOff x="1049" y="395"/>
                <a:chExt cx="35" cy="150"/>
              </a:xfrm>
            </p:grpSpPr>
            <p:grpSp>
              <p:nvGrpSpPr>
                <p:cNvPr id="36993" name="Group 757"/>
                <p:cNvGrpSpPr>
                  <a:grpSpLocks noChangeAspect="1"/>
                </p:cNvGrpSpPr>
                <p:nvPr/>
              </p:nvGrpSpPr>
              <p:grpSpPr bwMode="auto">
                <a:xfrm>
                  <a:off x="1056" y="395"/>
                  <a:ext cx="20" cy="88"/>
                  <a:chOff x="188" y="187"/>
                  <a:chExt cx="20" cy="88"/>
                </a:xfrm>
              </p:grpSpPr>
              <p:sp>
                <p:nvSpPr>
                  <p:cNvPr id="37195" name="Line 758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196" y="216"/>
                    <a:ext cx="1" cy="6"/>
                  </a:xfrm>
                  <a:prstGeom prst="line">
                    <a:avLst/>
                  </a:prstGeom>
                  <a:noFill/>
                  <a:ln w="15875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buNone/>
                    </a:pPr>
                    <a:endParaRPr lang="en-US"/>
                  </a:p>
                </p:txBody>
              </p:sp>
              <p:sp>
                <p:nvSpPr>
                  <p:cNvPr id="37196" name="Line 759"/>
                  <p:cNvSpPr>
                    <a:spLocks noChangeAspect="1" noChangeShapeType="1"/>
                  </p:cNvSpPr>
                  <p:nvPr/>
                </p:nvSpPr>
                <p:spPr bwMode="auto">
                  <a:xfrm flipH="1" flipV="1">
                    <a:off x="193" y="209"/>
                    <a:ext cx="3" cy="7"/>
                  </a:xfrm>
                  <a:prstGeom prst="line">
                    <a:avLst/>
                  </a:prstGeom>
                  <a:noFill/>
                  <a:ln w="15875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buNone/>
                    </a:pPr>
                    <a:endParaRPr lang="en-US"/>
                  </a:p>
                </p:txBody>
              </p:sp>
              <p:sp>
                <p:nvSpPr>
                  <p:cNvPr id="37197" name="Line 760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193" y="203"/>
                    <a:ext cx="2" cy="6"/>
                  </a:xfrm>
                  <a:prstGeom prst="line">
                    <a:avLst/>
                  </a:prstGeom>
                  <a:noFill/>
                  <a:ln w="15875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buNone/>
                    </a:pPr>
                    <a:endParaRPr lang="en-US"/>
                  </a:p>
                </p:txBody>
              </p:sp>
              <p:sp>
                <p:nvSpPr>
                  <p:cNvPr id="37198" name="Line 761"/>
                  <p:cNvSpPr>
                    <a:spLocks noChangeAspect="1" noChangeShapeType="1"/>
                  </p:cNvSpPr>
                  <p:nvPr/>
                </p:nvSpPr>
                <p:spPr bwMode="auto">
                  <a:xfrm flipH="1" flipV="1">
                    <a:off x="189" y="197"/>
                    <a:ext cx="6" cy="6"/>
                  </a:xfrm>
                  <a:prstGeom prst="line">
                    <a:avLst/>
                  </a:prstGeom>
                  <a:noFill/>
                  <a:ln w="15875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buNone/>
                    </a:pPr>
                    <a:endParaRPr lang="en-US"/>
                  </a:p>
                </p:txBody>
              </p:sp>
              <p:sp>
                <p:nvSpPr>
                  <p:cNvPr id="37199" name="Line 762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189" y="190"/>
                    <a:ext cx="1" cy="7"/>
                  </a:xfrm>
                  <a:prstGeom prst="line">
                    <a:avLst/>
                  </a:prstGeom>
                  <a:noFill/>
                  <a:ln w="15875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buNone/>
                    </a:pPr>
                    <a:endParaRPr lang="en-US"/>
                  </a:p>
                </p:txBody>
              </p:sp>
              <p:sp>
                <p:nvSpPr>
                  <p:cNvPr id="37200" name="Line 763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190" y="187"/>
                    <a:ext cx="1" cy="3"/>
                  </a:xfrm>
                  <a:prstGeom prst="line">
                    <a:avLst/>
                  </a:prstGeom>
                  <a:noFill/>
                  <a:ln w="15875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buNone/>
                    </a:pPr>
                    <a:endParaRPr lang="en-US"/>
                  </a:p>
                </p:txBody>
              </p:sp>
              <p:sp>
                <p:nvSpPr>
                  <p:cNvPr id="37201" name="Line 764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191" y="187"/>
                    <a:ext cx="7" cy="1"/>
                  </a:xfrm>
                  <a:prstGeom prst="line">
                    <a:avLst/>
                  </a:prstGeom>
                  <a:noFill/>
                  <a:ln w="15875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buNone/>
                    </a:pPr>
                    <a:endParaRPr lang="en-US"/>
                  </a:p>
                </p:txBody>
              </p:sp>
              <p:sp>
                <p:nvSpPr>
                  <p:cNvPr id="37202" name="Line 765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198" y="187"/>
                    <a:ext cx="1" cy="41"/>
                  </a:xfrm>
                  <a:prstGeom prst="line">
                    <a:avLst/>
                  </a:prstGeom>
                  <a:noFill/>
                  <a:ln w="15875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buNone/>
                    </a:pPr>
                    <a:endParaRPr lang="en-US"/>
                  </a:p>
                </p:txBody>
              </p:sp>
              <p:sp>
                <p:nvSpPr>
                  <p:cNvPr id="37203" name="Line 766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198" y="222"/>
                    <a:ext cx="4" cy="6"/>
                  </a:xfrm>
                  <a:prstGeom prst="line">
                    <a:avLst/>
                  </a:prstGeom>
                  <a:noFill/>
                  <a:ln w="15875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buNone/>
                    </a:pPr>
                    <a:endParaRPr lang="en-US"/>
                  </a:p>
                </p:txBody>
              </p:sp>
              <p:sp>
                <p:nvSpPr>
                  <p:cNvPr id="37204" name="Line 767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202" y="216"/>
                    <a:ext cx="1" cy="6"/>
                  </a:xfrm>
                  <a:prstGeom prst="line">
                    <a:avLst/>
                  </a:prstGeom>
                  <a:noFill/>
                  <a:ln w="15875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buNone/>
                    </a:pPr>
                    <a:endParaRPr lang="en-US"/>
                  </a:p>
                </p:txBody>
              </p:sp>
              <p:sp>
                <p:nvSpPr>
                  <p:cNvPr id="37205" name="Line 768"/>
                  <p:cNvSpPr>
                    <a:spLocks noChangeAspect="1" noChangeShapeType="1"/>
                  </p:cNvSpPr>
                  <p:nvPr/>
                </p:nvSpPr>
                <p:spPr bwMode="auto">
                  <a:xfrm flipH="1" flipV="1">
                    <a:off x="200" y="209"/>
                    <a:ext cx="3" cy="7"/>
                  </a:xfrm>
                  <a:prstGeom prst="line">
                    <a:avLst/>
                  </a:prstGeom>
                  <a:noFill/>
                  <a:ln w="15875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buNone/>
                    </a:pPr>
                    <a:endParaRPr lang="en-US"/>
                  </a:p>
                </p:txBody>
              </p:sp>
              <p:sp>
                <p:nvSpPr>
                  <p:cNvPr id="37206" name="Line 769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200" y="203"/>
                    <a:ext cx="2" cy="6"/>
                  </a:xfrm>
                  <a:prstGeom prst="line">
                    <a:avLst/>
                  </a:prstGeom>
                  <a:noFill/>
                  <a:ln w="15875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buNone/>
                    </a:pPr>
                    <a:endParaRPr lang="en-US"/>
                  </a:p>
                </p:txBody>
              </p:sp>
              <p:sp>
                <p:nvSpPr>
                  <p:cNvPr id="37207" name="Line 770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202" y="197"/>
                    <a:ext cx="1" cy="6"/>
                  </a:xfrm>
                  <a:prstGeom prst="line">
                    <a:avLst/>
                  </a:prstGeom>
                  <a:noFill/>
                  <a:ln w="15875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buNone/>
                    </a:pPr>
                    <a:endParaRPr lang="en-US"/>
                  </a:p>
                </p:txBody>
              </p:sp>
              <p:sp>
                <p:nvSpPr>
                  <p:cNvPr id="37208" name="Line 771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203" y="190"/>
                    <a:ext cx="1" cy="7"/>
                  </a:xfrm>
                  <a:prstGeom prst="line">
                    <a:avLst/>
                  </a:prstGeom>
                  <a:noFill/>
                  <a:ln w="15875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buNone/>
                    </a:pPr>
                    <a:endParaRPr lang="en-US"/>
                  </a:p>
                </p:txBody>
              </p:sp>
              <p:sp>
                <p:nvSpPr>
                  <p:cNvPr id="37209" name="Line 772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203" y="187"/>
                    <a:ext cx="1" cy="3"/>
                  </a:xfrm>
                  <a:prstGeom prst="line">
                    <a:avLst/>
                  </a:prstGeom>
                  <a:noFill/>
                  <a:ln w="15875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buNone/>
                    </a:pPr>
                    <a:endParaRPr lang="en-US"/>
                  </a:p>
                </p:txBody>
              </p:sp>
              <p:sp>
                <p:nvSpPr>
                  <p:cNvPr id="37210" name="Line 773"/>
                  <p:cNvSpPr>
                    <a:spLocks noChangeAspect="1" noChangeShapeType="1"/>
                  </p:cNvSpPr>
                  <p:nvPr/>
                </p:nvSpPr>
                <p:spPr bwMode="auto">
                  <a:xfrm flipH="1">
                    <a:off x="198" y="187"/>
                    <a:ext cx="5" cy="1"/>
                  </a:xfrm>
                  <a:prstGeom prst="line">
                    <a:avLst/>
                  </a:prstGeom>
                  <a:noFill/>
                  <a:ln w="15875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buNone/>
                    </a:pPr>
                    <a:endParaRPr lang="en-US"/>
                  </a:p>
                </p:txBody>
              </p:sp>
              <p:sp>
                <p:nvSpPr>
                  <p:cNvPr id="37211" name="Line 774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198" y="187"/>
                    <a:ext cx="1" cy="41"/>
                  </a:xfrm>
                  <a:prstGeom prst="line">
                    <a:avLst/>
                  </a:prstGeom>
                  <a:noFill/>
                  <a:ln w="15875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buNone/>
                    </a:pPr>
                    <a:endParaRPr lang="en-US"/>
                  </a:p>
                </p:txBody>
              </p:sp>
              <p:sp>
                <p:nvSpPr>
                  <p:cNvPr id="37212" name="Line 775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198" y="222"/>
                    <a:ext cx="3" cy="6"/>
                  </a:xfrm>
                  <a:prstGeom prst="line">
                    <a:avLst/>
                  </a:prstGeom>
                  <a:noFill/>
                  <a:ln w="15875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buNone/>
                    </a:pPr>
                    <a:endParaRPr lang="en-US"/>
                  </a:p>
                </p:txBody>
              </p:sp>
              <p:sp>
                <p:nvSpPr>
                  <p:cNvPr id="37213" name="Line 776"/>
                  <p:cNvSpPr>
                    <a:spLocks noChangeAspect="1" noChangeShapeType="1"/>
                  </p:cNvSpPr>
                  <p:nvPr/>
                </p:nvSpPr>
                <p:spPr bwMode="auto">
                  <a:xfrm flipH="1" flipV="1">
                    <a:off x="197" y="216"/>
                    <a:ext cx="4" cy="6"/>
                  </a:xfrm>
                  <a:prstGeom prst="line">
                    <a:avLst/>
                  </a:prstGeom>
                  <a:noFill/>
                  <a:ln w="15875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buNone/>
                    </a:pPr>
                    <a:endParaRPr lang="en-US"/>
                  </a:p>
                </p:txBody>
              </p:sp>
              <p:sp>
                <p:nvSpPr>
                  <p:cNvPr id="37214" name="Line 777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197" y="209"/>
                    <a:ext cx="5" cy="7"/>
                  </a:xfrm>
                  <a:prstGeom prst="line">
                    <a:avLst/>
                  </a:prstGeom>
                  <a:noFill/>
                  <a:ln w="15875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buNone/>
                    </a:pPr>
                    <a:endParaRPr lang="en-US"/>
                  </a:p>
                </p:txBody>
              </p:sp>
              <p:sp>
                <p:nvSpPr>
                  <p:cNvPr id="37215" name="Line 778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202" y="203"/>
                    <a:ext cx="3" cy="6"/>
                  </a:xfrm>
                  <a:prstGeom prst="line">
                    <a:avLst/>
                  </a:prstGeom>
                  <a:noFill/>
                  <a:ln w="15875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buNone/>
                    </a:pPr>
                    <a:endParaRPr lang="en-US"/>
                  </a:p>
                </p:txBody>
              </p:sp>
              <p:sp>
                <p:nvSpPr>
                  <p:cNvPr id="37216" name="Line 779"/>
                  <p:cNvSpPr>
                    <a:spLocks noChangeAspect="1" noChangeShapeType="1"/>
                  </p:cNvSpPr>
                  <p:nvPr/>
                </p:nvSpPr>
                <p:spPr bwMode="auto">
                  <a:xfrm flipH="1" flipV="1">
                    <a:off x="201" y="197"/>
                    <a:ext cx="4" cy="6"/>
                  </a:xfrm>
                  <a:prstGeom prst="line">
                    <a:avLst/>
                  </a:prstGeom>
                  <a:noFill/>
                  <a:ln w="15875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buNone/>
                    </a:pPr>
                    <a:endParaRPr lang="en-US"/>
                  </a:p>
                </p:txBody>
              </p:sp>
              <p:sp>
                <p:nvSpPr>
                  <p:cNvPr id="37217" name="Line 780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201" y="190"/>
                    <a:ext cx="2" cy="7"/>
                  </a:xfrm>
                  <a:prstGeom prst="line">
                    <a:avLst/>
                  </a:prstGeom>
                  <a:noFill/>
                  <a:ln w="15875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buNone/>
                    </a:pPr>
                    <a:endParaRPr lang="en-US"/>
                  </a:p>
                </p:txBody>
              </p:sp>
              <p:sp>
                <p:nvSpPr>
                  <p:cNvPr id="37218" name="Line 781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203" y="187"/>
                    <a:ext cx="3" cy="3"/>
                  </a:xfrm>
                  <a:prstGeom prst="line">
                    <a:avLst/>
                  </a:prstGeom>
                  <a:noFill/>
                  <a:ln w="15875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buNone/>
                    </a:pPr>
                    <a:endParaRPr lang="en-US"/>
                  </a:p>
                </p:txBody>
              </p:sp>
              <p:sp>
                <p:nvSpPr>
                  <p:cNvPr id="37219" name="Line 782"/>
                  <p:cNvSpPr>
                    <a:spLocks noChangeAspect="1" noChangeShapeType="1"/>
                  </p:cNvSpPr>
                  <p:nvPr/>
                </p:nvSpPr>
                <p:spPr bwMode="auto">
                  <a:xfrm flipH="1">
                    <a:off x="198" y="187"/>
                    <a:ext cx="8" cy="1"/>
                  </a:xfrm>
                  <a:prstGeom prst="line">
                    <a:avLst/>
                  </a:prstGeom>
                  <a:noFill/>
                  <a:ln w="15875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buNone/>
                    </a:pPr>
                    <a:endParaRPr lang="en-US"/>
                  </a:p>
                </p:txBody>
              </p:sp>
              <p:sp>
                <p:nvSpPr>
                  <p:cNvPr id="37220" name="Line 783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198" y="187"/>
                    <a:ext cx="1" cy="41"/>
                  </a:xfrm>
                  <a:prstGeom prst="line">
                    <a:avLst/>
                  </a:prstGeom>
                  <a:noFill/>
                  <a:ln w="15875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buNone/>
                    </a:pPr>
                    <a:endParaRPr lang="en-US"/>
                  </a:p>
                </p:txBody>
              </p:sp>
              <p:sp>
                <p:nvSpPr>
                  <p:cNvPr id="37221" name="Line 784"/>
                  <p:cNvSpPr>
                    <a:spLocks noChangeAspect="1" noChangeShapeType="1"/>
                  </p:cNvSpPr>
                  <p:nvPr/>
                </p:nvSpPr>
                <p:spPr bwMode="auto">
                  <a:xfrm flipH="1" flipV="1">
                    <a:off x="196" y="222"/>
                    <a:ext cx="2" cy="6"/>
                  </a:xfrm>
                  <a:prstGeom prst="line">
                    <a:avLst/>
                  </a:prstGeom>
                  <a:noFill/>
                  <a:ln w="15875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buNone/>
                    </a:pPr>
                    <a:endParaRPr lang="en-US"/>
                  </a:p>
                </p:txBody>
              </p:sp>
              <p:sp>
                <p:nvSpPr>
                  <p:cNvPr id="37222" name="Line 785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196" y="216"/>
                    <a:ext cx="1" cy="6"/>
                  </a:xfrm>
                  <a:prstGeom prst="line">
                    <a:avLst/>
                  </a:prstGeom>
                  <a:noFill/>
                  <a:ln w="15875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buNone/>
                    </a:pPr>
                    <a:endParaRPr lang="en-US"/>
                  </a:p>
                </p:txBody>
              </p:sp>
              <p:sp>
                <p:nvSpPr>
                  <p:cNvPr id="37223" name="Line 786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196" y="209"/>
                    <a:ext cx="3" cy="7"/>
                  </a:xfrm>
                  <a:prstGeom prst="line">
                    <a:avLst/>
                  </a:prstGeom>
                  <a:noFill/>
                  <a:ln w="15875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buNone/>
                    </a:pPr>
                    <a:endParaRPr lang="en-US"/>
                  </a:p>
                </p:txBody>
              </p:sp>
              <p:sp>
                <p:nvSpPr>
                  <p:cNvPr id="37224" name="Line 787"/>
                  <p:cNvSpPr>
                    <a:spLocks noChangeAspect="1" noChangeShapeType="1"/>
                  </p:cNvSpPr>
                  <p:nvPr/>
                </p:nvSpPr>
                <p:spPr bwMode="auto">
                  <a:xfrm flipH="1" flipV="1">
                    <a:off x="197" y="203"/>
                    <a:ext cx="2" cy="6"/>
                  </a:xfrm>
                  <a:prstGeom prst="line">
                    <a:avLst/>
                  </a:prstGeom>
                  <a:noFill/>
                  <a:ln w="15875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buNone/>
                    </a:pPr>
                    <a:endParaRPr lang="en-US"/>
                  </a:p>
                </p:txBody>
              </p:sp>
              <p:sp>
                <p:nvSpPr>
                  <p:cNvPr id="37225" name="Line 788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197" y="197"/>
                    <a:ext cx="5" cy="6"/>
                  </a:xfrm>
                  <a:prstGeom prst="line">
                    <a:avLst/>
                  </a:prstGeom>
                  <a:noFill/>
                  <a:ln w="15875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buNone/>
                    </a:pPr>
                    <a:endParaRPr lang="en-US"/>
                  </a:p>
                </p:txBody>
              </p:sp>
              <p:sp>
                <p:nvSpPr>
                  <p:cNvPr id="37226" name="Line 789"/>
                  <p:cNvSpPr>
                    <a:spLocks noChangeAspect="1" noChangeShapeType="1"/>
                  </p:cNvSpPr>
                  <p:nvPr/>
                </p:nvSpPr>
                <p:spPr bwMode="auto">
                  <a:xfrm flipH="1" flipV="1">
                    <a:off x="197" y="190"/>
                    <a:ext cx="5" cy="7"/>
                  </a:xfrm>
                  <a:prstGeom prst="line">
                    <a:avLst/>
                  </a:prstGeom>
                  <a:noFill/>
                  <a:ln w="15875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buNone/>
                    </a:pPr>
                    <a:endParaRPr lang="en-US"/>
                  </a:p>
                </p:txBody>
              </p:sp>
              <p:sp>
                <p:nvSpPr>
                  <p:cNvPr id="37227" name="Line 790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197" y="187"/>
                    <a:ext cx="2" cy="3"/>
                  </a:xfrm>
                  <a:prstGeom prst="line">
                    <a:avLst/>
                  </a:prstGeom>
                  <a:noFill/>
                  <a:ln w="15875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buNone/>
                    </a:pPr>
                    <a:endParaRPr lang="en-US"/>
                  </a:p>
                </p:txBody>
              </p:sp>
              <p:sp>
                <p:nvSpPr>
                  <p:cNvPr id="37228" name="Line 791"/>
                  <p:cNvSpPr>
                    <a:spLocks noChangeAspect="1" noChangeShapeType="1"/>
                  </p:cNvSpPr>
                  <p:nvPr/>
                </p:nvSpPr>
                <p:spPr bwMode="auto">
                  <a:xfrm flipH="1">
                    <a:off x="198" y="187"/>
                    <a:ext cx="1" cy="1"/>
                  </a:xfrm>
                  <a:prstGeom prst="line">
                    <a:avLst/>
                  </a:prstGeom>
                  <a:noFill/>
                  <a:ln w="15875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buNone/>
                    </a:pPr>
                    <a:endParaRPr lang="en-US"/>
                  </a:p>
                </p:txBody>
              </p:sp>
              <p:sp>
                <p:nvSpPr>
                  <p:cNvPr id="37229" name="Line 792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198" y="187"/>
                    <a:ext cx="1" cy="41"/>
                  </a:xfrm>
                  <a:prstGeom prst="line">
                    <a:avLst/>
                  </a:prstGeom>
                  <a:noFill/>
                  <a:ln w="15875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buNone/>
                    </a:pPr>
                    <a:endParaRPr lang="en-US"/>
                  </a:p>
                </p:txBody>
              </p:sp>
              <p:sp>
                <p:nvSpPr>
                  <p:cNvPr id="37230" name="Line 793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198" y="222"/>
                    <a:ext cx="1" cy="6"/>
                  </a:xfrm>
                  <a:prstGeom prst="line">
                    <a:avLst/>
                  </a:prstGeom>
                  <a:noFill/>
                  <a:ln w="15875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buNone/>
                    </a:pPr>
                    <a:endParaRPr lang="en-US"/>
                  </a:p>
                </p:txBody>
              </p:sp>
              <p:sp>
                <p:nvSpPr>
                  <p:cNvPr id="37231" name="Line 794"/>
                  <p:cNvSpPr>
                    <a:spLocks noChangeAspect="1" noChangeShapeType="1"/>
                  </p:cNvSpPr>
                  <p:nvPr/>
                </p:nvSpPr>
                <p:spPr bwMode="auto">
                  <a:xfrm flipH="1" flipV="1">
                    <a:off x="194" y="216"/>
                    <a:ext cx="4" cy="6"/>
                  </a:xfrm>
                  <a:prstGeom prst="line">
                    <a:avLst/>
                  </a:prstGeom>
                  <a:noFill/>
                  <a:ln w="15875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buNone/>
                    </a:pPr>
                    <a:endParaRPr lang="en-US"/>
                  </a:p>
                </p:txBody>
              </p:sp>
              <p:sp>
                <p:nvSpPr>
                  <p:cNvPr id="37232" name="Line 795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194" y="209"/>
                    <a:ext cx="1" cy="7"/>
                  </a:xfrm>
                  <a:prstGeom prst="line">
                    <a:avLst/>
                  </a:prstGeom>
                  <a:noFill/>
                  <a:ln w="15875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buNone/>
                    </a:pPr>
                    <a:endParaRPr lang="en-US"/>
                  </a:p>
                </p:txBody>
              </p:sp>
              <p:sp>
                <p:nvSpPr>
                  <p:cNvPr id="37233" name="Line 796"/>
                  <p:cNvSpPr>
                    <a:spLocks noChangeAspect="1" noChangeShapeType="1"/>
                  </p:cNvSpPr>
                  <p:nvPr/>
                </p:nvSpPr>
                <p:spPr bwMode="auto">
                  <a:xfrm flipH="1" flipV="1">
                    <a:off x="190" y="203"/>
                    <a:ext cx="4" cy="6"/>
                  </a:xfrm>
                  <a:prstGeom prst="line">
                    <a:avLst/>
                  </a:prstGeom>
                  <a:noFill/>
                  <a:ln w="15875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buNone/>
                    </a:pPr>
                    <a:endParaRPr lang="en-US"/>
                  </a:p>
                </p:txBody>
              </p:sp>
              <p:sp>
                <p:nvSpPr>
                  <p:cNvPr id="37234" name="Line 797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190" y="197"/>
                    <a:ext cx="3" cy="6"/>
                  </a:xfrm>
                  <a:prstGeom prst="line">
                    <a:avLst/>
                  </a:prstGeom>
                  <a:noFill/>
                  <a:ln w="15875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buNone/>
                    </a:pPr>
                    <a:endParaRPr lang="en-US"/>
                  </a:p>
                </p:txBody>
              </p:sp>
              <p:sp>
                <p:nvSpPr>
                  <p:cNvPr id="37235" name="Line 798"/>
                  <p:cNvSpPr>
                    <a:spLocks noChangeAspect="1" noChangeShapeType="1"/>
                  </p:cNvSpPr>
                  <p:nvPr/>
                </p:nvSpPr>
                <p:spPr bwMode="auto">
                  <a:xfrm flipH="1" flipV="1">
                    <a:off x="189" y="190"/>
                    <a:ext cx="4" cy="7"/>
                  </a:xfrm>
                  <a:prstGeom prst="line">
                    <a:avLst/>
                  </a:prstGeom>
                  <a:noFill/>
                  <a:ln w="15875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buNone/>
                    </a:pPr>
                    <a:endParaRPr lang="en-US"/>
                  </a:p>
                </p:txBody>
              </p:sp>
              <p:sp>
                <p:nvSpPr>
                  <p:cNvPr id="37236" name="Line 799"/>
                  <p:cNvSpPr>
                    <a:spLocks noChangeAspect="1" noChangeShapeType="1"/>
                  </p:cNvSpPr>
                  <p:nvPr/>
                </p:nvSpPr>
                <p:spPr bwMode="auto">
                  <a:xfrm flipH="1" flipV="1">
                    <a:off x="188" y="187"/>
                    <a:ext cx="1" cy="3"/>
                  </a:xfrm>
                  <a:prstGeom prst="line">
                    <a:avLst/>
                  </a:prstGeom>
                  <a:noFill/>
                  <a:ln w="15875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buNone/>
                    </a:pPr>
                    <a:endParaRPr lang="en-US"/>
                  </a:p>
                </p:txBody>
              </p:sp>
              <p:sp>
                <p:nvSpPr>
                  <p:cNvPr id="37237" name="Line 800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188" y="187"/>
                    <a:ext cx="10" cy="1"/>
                  </a:xfrm>
                  <a:prstGeom prst="line">
                    <a:avLst/>
                  </a:prstGeom>
                  <a:noFill/>
                  <a:ln w="15875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buNone/>
                    </a:pPr>
                    <a:endParaRPr lang="en-US"/>
                  </a:p>
                </p:txBody>
              </p:sp>
              <p:sp>
                <p:nvSpPr>
                  <p:cNvPr id="37238" name="Line 801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198" y="187"/>
                    <a:ext cx="1" cy="41"/>
                  </a:xfrm>
                  <a:prstGeom prst="line">
                    <a:avLst/>
                  </a:prstGeom>
                  <a:noFill/>
                  <a:ln w="15875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buNone/>
                    </a:pPr>
                    <a:endParaRPr lang="en-US"/>
                  </a:p>
                </p:txBody>
              </p:sp>
              <p:sp>
                <p:nvSpPr>
                  <p:cNvPr id="37239" name="Line 802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198" y="222"/>
                    <a:ext cx="2" cy="6"/>
                  </a:xfrm>
                  <a:prstGeom prst="line">
                    <a:avLst/>
                  </a:prstGeom>
                  <a:noFill/>
                  <a:ln w="15875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buNone/>
                    </a:pPr>
                    <a:endParaRPr lang="en-US"/>
                  </a:p>
                </p:txBody>
              </p:sp>
              <p:sp>
                <p:nvSpPr>
                  <p:cNvPr id="37240" name="Line 803"/>
                  <p:cNvSpPr>
                    <a:spLocks noChangeAspect="1" noChangeShapeType="1"/>
                  </p:cNvSpPr>
                  <p:nvPr/>
                </p:nvSpPr>
                <p:spPr bwMode="auto">
                  <a:xfrm flipH="1" flipV="1">
                    <a:off x="199" y="216"/>
                    <a:ext cx="1" cy="6"/>
                  </a:xfrm>
                  <a:prstGeom prst="line">
                    <a:avLst/>
                  </a:prstGeom>
                  <a:noFill/>
                  <a:ln w="15875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buNone/>
                    </a:pPr>
                    <a:endParaRPr lang="en-US"/>
                  </a:p>
                </p:txBody>
              </p:sp>
              <p:sp>
                <p:nvSpPr>
                  <p:cNvPr id="37241" name="Line 804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199" y="209"/>
                    <a:ext cx="4" cy="7"/>
                  </a:xfrm>
                  <a:prstGeom prst="line">
                    <a:avLst/>
                  </a:prstGeom>
                  <a:noFill/>
                  <a:ln w="15875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buNone/>
                    </a:pPr>
                    <a:endParaRPr lang="en-US"/>
                  </a:p>
                </p:txBody>
              </p:sp>
              <p:sp>
                <p:nvSpPr>
                  <p:cNvPr id="37242" name="Line 805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203" y="203"/>
                    <a:ext cx="1" cy="6"/>
                  </a:xfrm>
                  <a:prstGeom prst="line">
                    <a:avLst/>
                  </a:prstGeom>
                  <a:noFill/>
                  <a:ln w="15875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buNone/>
                    </a:pPr>
                    <a:endParaRPr lang="en-US"/>
                  </a:p>
                </p:txBody>
              </p:sp>
              <p:sp>
                <p:nvSpPr>
                  <p:cNvPr id="37243" name="Line 806"/>
                  <p:cNvSpPr>
                    <a:spLocks noChangeAspect="1" noChangeShapeType="1"/>
                  </p:cNvSpPr>
                  <p:nvPr/>
                </p:nvSpPr>
                <p:spPr bwMode="auto">
                  <a:xfrm flipH="1" flipV="1">
                    <a:off x="202" y="197"/>
                    <a:ext cx="1" cy="6"/>
                  </a:xfrm>
                  <a:prstGeom prst="line">
                    <a:avLst/>
                  </a:prstGeom>
                  <a:noFill/>
                  <a:ln w="15875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buNone/>
                    </a:pPr>
                    <a:endParaRPr lang="en-US"/>
                  </a:p>
                </p:txBody>
              </p:sp>
              <p:sp>
                <p:nvSpPr>
                  <p:cNvPr id="37244" name="Line 807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202" y="190"/>
                    <a:ext cx="4" cy="7"/>
                  </a:xfrm>
                  <a:prstGeom prst="line">
                    <a:avLst/>
                  </a:prstGeom>
                  <a:noFill/>
                  <a:ln w="15875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buNone/>
                    </a:pPr>
                    <a:endParaRPr lang="en-US"/>
                  </a:p>
                </p:txBody>
              </p:sp>
              <p:sp>
                <p:nvSpPr>
                  <p:cNvPr id="37245" name="Line 808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206" y="187"/>
                    <a:ext cx="2" cy="3"/>
                  </a:xfrm>
                  <a:prstGeom prst="line">
                    <a:avLst/>
                  </a:prstGeom>
                  <a:noFill/>
                  <a:ln w="15875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buNone/>
                    </a:pPr>
                    <a:endParaRPr lang="en-US"/>
                  </a:p>
                </p:txBody>
              </p:sp>
              <p:sp>
                <p:nvSpPr>
                  <p:cNvPr id="37246" name="Line 809"/>
                  <p:cNvSpPr>
                    <a:spLocks noChangeAspect="1" noChangeShapeType="1"/>
                  </p:cNvSpPr>
                  <p:nvPr/>
                </p:nvSpPr>
                <p:spPr bwMode="auto">
                  <a:xfrm flipH="1">
                    <a:off x="198" y="187"/>
                    <a:ext cx="10" cy="1"/>
                  </a:xfrm>
                  <a:prstGeom prst="line">
                    <a:avLst/>
                  </a:prstGeom>
                  <a:noFill/>
                  <a:ln w="15875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buNone/>
                    </a:pPr>
                    <a:endParaRPr lang="en-US"/>
                  </a:p>
                </p:txBody>
              </p:sp>
              <p:sp>
                <p:nvSpPr>
                  <p:cNvPr id="37247" name="Line 810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198" y="187"/>
                    <a:ext cx="1" cy="41"/>
                  </a:xfrm>
                  <a:prstGeom prst="line">
                    <a:avLst/>
                  </a:prstGeom>
                  <a:noFill/>
                  <a:ln w="15875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buNone/>
                    </a:pPr>
                    <a:endParaRPr lang="en-US"/>
                  </a:p>
                </p:txBody>
              </p:sp>
              <p:sp>
                <p:nvSpPr>
                  <p:cNvPr id="37248" name="Line 811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198" y="222"/>
                    <a:ext cx="1" cy="6"/>
                  </a:xfrm>
                  <a:prstGeom prst="line">
                    <a:avLst/>
                  </a:prstGeom>
                  <a:noFill/>
                  <a:ln w="15875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buNone/>
                    </a:pPr>
                    <a:endParaRPr lang="en-US"/>
                  </a:p>
                </p:txBody>
              </p:sp>
              <p:sp>
                <p:nvSpPr>
                  <p:cNvPr id="37249" name="Line 812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199" y="216"/>
                    <a:ext cx="1" cy="6"/>
                  </a:xfrm>
                  <a:prstGeom prst="line">
                    <a:avLst/>
                  </a:prstGeom>
                  <a:noFill/>
                  <a:ln w="15875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buNone/>
                    </a:pPr>
                    <a:endParaRPr lang="en-US"/>
                  </a:p>
                </p:txBody>
              </p:sp>
              <p:sp>
                <p:nvSpPr>
                  <p:cNvPr id="37250" name="Line 813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200" y="209"/>
                    <a:ext cx="2" cy="7"/>
                  </a:xfrm>
                  <a:prstGeom prst="line">
                    <a:avLst/>
                  </a:prstGeom>
                  <a:noFill/>
                  <a:ln w="15875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buNone/>
                    </a:pPr>
                    <a:endParaRPr lang="en-US"/>
                  </a:p>
                </p:txBody>
              </p:sp>
              <p:sp>
                <p:nvSpPr>
                  <p:cNvPr id="37251" name="Line 814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202" y="203"/>
                    <a:ext cx="1" cy="6"/>
                  </a:xfrm>
                  <a:prstGeom prst="line">
                    <a:avLst/>
                  </a:prstGeom>
                  <a:noFill/>
                  <a:ln w="15875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buNone/>
                    </a:pPr>
                    <a:endParaRPr lang="en-US"/>
                  </a:p>
                </p:txBody>
              </p:sp>
              <p:sp>
                <p:nvSpPr>
                  <p:cNvPr id="37252" name="Line 815"/>
                  <p:cNvSpPr>
                    <a:spLocks noChangeAspect="1" noChangeShapeType="1"/>
                  </p:cNvSpPr>
                  <p:nvPr/>
                </p:nvSpPr>
                <p:spPr bwMode="auto">
                  <a:xfrm flipH="1" flipV="1">
                    <a:off x="198" y="197"/>
                    <a:ext cx="4" cy="6"/>
                  </a:xfrm>
                  <a:prstGeom prst="line">
                    <a:avLst/>
                  </a:prstGeom>
                  <a:noFill/>
                  <a:ln w="15875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buNone/>
                    </a:pPr>
                    <a:endParaRPr lang="en-US"/>
                  </a:p>
                </p:txBody>
              </p:sp>
              <p:sp>
                <p:nvSpPr>
                  <p:cNvPr id="37253" name="Line 816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198" y="190"/>
                    <a:ext cx="1" cy="7"/>
                  </a:xfrm>
                  <a:prstGeom prst="line">
                    <a:avLst/>
                  </a:prstGeom>
                  <a:noFill/>
                  <a:ln w="15875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buNone/>
                    </a:pPr>
                    <a:endParaRPr lang="en-US"/>
                  </a:p>
                </p:txBody>
              </p:sp>
              <p:sp>
                <p:nvSpPr>
                  <p:cNvPr id="37254" name="Line 817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199" y="187"/>
                    <a:ext cx="4" cy="3"/>
                  </a:xfrm>
                  <a:prstGeom prst="line">
                    <a:avLst/>
                  </a:prstGeom>
                  <a:noFill/>
                  <a:ln w="15875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buNone/>
                    </a:pPr>
                    <a:endParaRPr lang="en-US"/>
                  </a:p>
                </p:txBody>
              </p:sp>
              <p:sp>
                <p:nvSpPr>
                  <p:cNvPr id="37255" name="Line 818"/>
                  <p:cNvSpPr>
                    <a:spLocks noChangeAspect="1" noChangeShapeType="1"/>
                  </p:cNvSpPr>
                  <p:nvPr/>
                </p:nvSpPr>
                <p:spPr bwMode="auto">
                  <a:xfrm flipH="1">
                    <a:off x="198" y="187"/>
                    <a:ext cx="5" cy="1"/>
                  </a:xfrm>
                  <a:prstGeom prst="line">
                    <a:avLst/>
                  </a:prstGeom>
                  <a:noFill/>
                  <a:ln w="15875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buNone/>
                    </a:pPr>
                    <a:endParaRPr lang="en-US"/>
                  </a:p>
                </p:txBody>
              </p:sp>
              <p:sp>
                <p:nvSpPr>
                  <p:cNvPr id="37256" name="Line 819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198" y="187"/>
                    <a:ext cx="1" cy="41"/>
                  </a:xfrm>
                  <a:prstGeom prst="line">
                    <a:avLst/>
                  </a:prstGeom>
                  <a:noFill/>
                  <a:ln w="15875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buNone/>
                    </a:pPr>
                    <a:endParaRPr lang="en-US"/>
                  </a:p>
                </p:txBody>
              </p:sp>
              <p:sp>
                <p:nvSpPr>
                  <p:cNvPr id="37257" name="Line 820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198" y="222"/>
                    <a:ext cx="1" cy="6"/>
                  </a:xfrm>
                  <a:prstGeom prst="line">
                    <a:avLst/>
                  </a:prstGeom>
                  <a:noFill/>
                  <a:ln w="15875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buNone/>
                    </a:pPr>
                    <a:endParaRPr lang="en-US"/>
                  </a:p>
                </p:txBody>
              </p:sp>
              <p:sp>
                <p:nvSpPr>
                  <p:cNvPr id="37258" name="Line 821"/>
                  <p:cNvSpPr>
                    <a:spLocks noChangeAspect="1" noChangeShapeType="1"/>
                  </p:cNvSpPr>
                  <p:nvPr/>
                </p:nvSpPr>
                <p:spPr bwMode="auto">
                  <a:xfrm flipH="1" flipV="1">
                    <a:off x="197" y="216"/>
                    <a:ext cx="1" cy="6"/>
                  </a:xfrm>
                  <a:prstGeom prst="line">
                    <a:avLst/>
                  </a:prstGeom>
                  <a:noFill/>
                  <a:ln w="15875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buNone/>
                    </a:pPr>
                    <a:endParaRPr lang="en-US"/>
                  </a:p>
                </p:txBody>
              </p:sp>
              <p:sp>
                <p:nvSpPr>
                  <p:cNvPr id="37259" name="Line 822"/>
                  <p:cNvSpPr>
                    <a:spLocks noChangeAspect="1" noChangeShapeType="1"/>
                  </p:cNvSpPr>
                  <p:nvPr/>
                </p:nvSpPr>
                <p:spPr bwMode="auto">
                  <a:xfrm flipH="1" flipV="1">
                    <a:off x="193" y="209"/>
                    <a:ext cx="4" cy="7"/>
                  </a:xfrm>
                  <a:prstGeom prst="line">
                    <a:avLst/>
                  </a:prstGeom>
                  <a:noFill/>
                  <a:ln w="15875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buNone/>
                    </a:pPr>
                    <a:endParaRPr lang="en-US"/>
                  </a:p>
                </p:txBody>
              </p:sp>
              <p:sp>
                <p:nvSpPr>
                  <p:cNvPr id="37260" name="Line 823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193" y="203"/>
                    <a:ext cx="1" cy="6"/>
                  </a:xfrm>
                  <a:prstGeom prst="line">
                    <a:avLst/>
                  </a:prstGeom>
                  <a:noFill/>
                  <a:ln w="15875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buNone/>
                    </a:pPr>
                    <a:endParaRPr lang="en-US"/>
                  </a:p>
                </p:txBody>
              </p:sp>
              <p:sp>
                <p:nvSpPr>
                  <p:cNvPr id="37261" name="Line 824"/>
                  <p:cNvSpPr>
                    <a:spLocks noChangeAspect="1" noChangeShapeType="1"/>
                  </p:cNvSpPr>
                  <p:nvPr/>
                </p:nvSpPr>
                <p:spPr bwMode="auto">
                  <a:xfrm flipH="1" flipV="1">
                    <a:off x="191" y="197"/>
                    <a:ext cx="2" cy="6"/>
                  </a:xfrm>
                  <a:prstGeom prst="line">
                    <a:avLst/>
                  </a:prstGeom>
                  <a:noFill/>
                  <a:ln w="15875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buNone/>
                    </a:pPr>
                    <a:endParaRPr lang="en-US"/>
                  </a:p>
                </p:txBody>
              </p:sp>
              <p:sp>
                <p:nvSpPr>
                  <p:cNvPr id="37262" name="Line 825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191" y="190"/>
                    <a:ext cx="5" cy="7"/>
                  </a:xfrm>
                  <a:prstGeom prst="line">
                    <a:avLst/>
                  </a:prstGeom>
                  <a:noFill/>
                  <a:ln w="15875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buNone/>
                    </a:pPr>
                    <a:endParaRPr lang="en-US"/>
                  </a:p>
                </p:txBody>
              </p:sp>
              <p:sp>
                <p:nvSpPr>
                  <p:cNvPr id="37263" name="Line 826"/>
                  <p:cNvSpPr>
                    <a:spLocks noChangeAspect="1" noChangeShapeType="1"/>
                  </p:cNvSpPr>
                  <p:nvPr/>
                </p:nvSpPr>
                <p:spPr bwMode="auto">
                  <a:xfrm flipH="1" flipV="1">
                    <a:off x="191" y="187"/>
                    <a:ext cx="5" cy="3"/>
                  </a:xfrm>
                  <a:prstGeom prst="line">
                    <a:avLst/>
                  </a:prstGeom>
                  <a:noFill/>
                  <a:ln w="15875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buNone/>
                    </a:pPr>
                    <a:endParaRPr lang="en-US"/>
                  </a:p>
                </p:txBody>
              </p:sp>
              <p:sp>
                <p:nvSpPr>
                  <p:cNvPr id="37264" name="Line 827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191" y="187"/>
                    <a:ext cx="7" cy="1"/>
                  </a:xfrm>
                  <a:prstGeom prst="line">
                    <a:avLst/>
                  </a:prstGeom>
                  <a:noFill/>
                  <a:ln w="15875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buNone/>
                    </a:pPr>
                    <a:endParaRPr lang="en-US"/>
                  </a:p>
                </p:txBody>
              </p:sp>
              <p:sp>
                <p:nvSpPr>
                  <p:cNvPr id="37265" name="Line 828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198" y="187"/>
                    <a:ext cx="1" cy="41"/>
                  </a:xfrm>
                  <a:prstGeom prst="line">
                    <a:avLst/>
                  </a:prstGeom>
                  <a:noFill/>
                  <a:ln w="15875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buNone/>
                    </a:pPr>
                    <a:endParaRPr lang="en-US"/>
                  </a:p>
                </p:txBody>
              </p:sp>
              <p:sp>
                <p:nvSpPr>
                  <p:cNvPr id="37266" name="Line 829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198" y="222"/>
                    <a:ext cx="1" cy="6"/>
                  </a:xfrm>
                  <a:prstGeom prst="line">
                    <a:avLst/>
                  </a:prstGeom>
                  <a:noFill/>
                  <a:ln w="15875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buNone/>
                    </a:pPr>
                    <a:endParaRPr lang="en-US"/>
                  </a:p>
                </p:txBody>
              </p:sp>
              <p:sp>
                <p:nvSpPr>
                  <p:cNvPr id="37267" name="Line 830"/>
                  <p:cNvSpPr>
                    <a:spLocks noChangeAspect="1" noChangeShapeType="1"/>
                  </p:cNvSpPr>
                  <p:nvPr/>
                </p:nvSpPr>
                <p:spPr bwMode="auto">
                  <a:xfrm flipH="1" flipV="1">
                    <a:off x="196" y="216"/>
                    <a:ext cx="2" cy="6"/>
                  </a:xfrm>
                  <a:prstGeom prst="line">
                    <a:avLst/>
                  </a:prstGeom>
                  <a:noFill/>
                  <a:ln w="15875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buNone/>
                    </a:pPr>
                    <a:endParaRPr lang="en-US"/>
                  </a:p>
                </p:txBody>
              </p:sp>
              <p:sp>
                <p:nvSpPr>
                  <p:cNvPr id="37268" name="Line 831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196" y="209"/>
                    <a:ext cx="1" cy="7"/>
                  </a:xfrm>
                  <a:prstGeom prst="line">
                    <a:avLst/>
                  </a:prstGeom>
                  <a:noFill/>
                  <a:ln w="15875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buNone/>
                    </a:pPr>
                    <a:endParaRPr lang="en-US"/>
                  </a:p>
                </p:txBody>
              </p:sp>
              <p:sp>
                <p:nvSpPr>
                  <p:cNvPr id="37269" name="Line 832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196" y="203"/>
                    <a:ext cx="1" cy="6"/>
                  </a:xfrm>
                  <a:prstGeom prst="line">
                    <a:avLst/>
                  </a:prstGeom>
                  <a:noFill/>
                  <a:ln w="15875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buNone/>
                    </a:pPr>
                    <a:endParaRPr lang="en-US"/>
                  </a:p>
                </p:txBody>
              </p:sp>
              <p:sp>
                <p:nvSpPr>
                  <p:cNvPr id="37270" name="Line 833"/>
                  <p:cNvSpPr>
                    <a:spLocks noChangeAspect="1" noChangeShapeType="1"/>
                  </p:cNvSpPr>
                  <p:nvPr/>
                </p:nvSpPr>
                <p:spPr bwMode="auto">
                  <a:xfrm flipH="1" flipV="1">
                    <a:off x="194" y="197"/>
                    <a:ext cx="2" cy="6"/>
                  </a:xfrm>
                  <a:prstGeom prst="line">
                    <a:avLst/>
                  </a:prstGeom>
                  <a:noFill/>
                  <a:ln w="15875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buNone/>
                    </a:pPr>
                    <a:endParaRPr lang="en-US"/>
                  </a:p>
                </p:txBody>
              </p:sp>
              <p:sp>
                <p:nvSpPr>
                  <p:cNvPr id="37271" name="Line 834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194" y="190"/>
                    <a:ext cx="2" cy="7"/>
                  </a:xfrm>
                  <a:prstGeom prst="line">
                    <a:avLst/>
                  </a:prstGeom>
                  <a:noFill/>
                  <a:ln w="15875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buNone/>
                    </a:pPr>
                    <a:endParaRPr lang="en-US"/>
                  </a:p>
                </p:txBody>
              </p:sp>
              <p:sp>
                <p:nvSpPr>
                  <p:cNvPr id="37272" name="Line 835"/>
                  <p:cNvSpPr>
                    <a:spLocks noChangeAspect="1" noChangeShapeType="1"/>
                  </p:cNvSpPr>
                  <p:nvPr/>
                </p:nvSpPr>
                <p:spPr bwMode="auto">
                  <a:xfrm flipH="1" flipV="1">
                    <a:off x="193" y="187"/>
                    <a:ext cx="3" cy="3"/>
                  </a:xfrm>
                  <a:prstGeom prst="line">
                    <a:avLst/>
                  </a:prstGeom>
                  <a:noFill/>
                  <a:ln w="15875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buNone/>
                    </a:pPr>
                    <a:endParaRPr lang="en-US"/>
                  </a:p>
                </p:txBody>
              </p:sp>
              <p:sp>
                <p:nvSpPr>
                  <p:cNvPr id="37273" name="Line 836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193" y="187"/>
                    <a:ext cx="5" cy="1"/>
                  </a:xfrm>
                  <a:prstGeom prst="line">
                    <a:avLst/>
                  </a:prstGeom>
                  <a:noFill/>
                  <a:ln w="15875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buNone/>
                    </a:pPr>
                    <a:endParaRPr lang="en-US"/>
                  </a:p>
                </p:txBody>
              </p:sp>
              <p:sp>
                <p:nvSpPr>
                  <p:cNvPr id="37274" name="Line 837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198" y="187"/>
                    <a:ext cx="1" cy="41"/>
                  </a:xfrm>
                  <a:prstGeom prst="line">
                    <a:avLst/>
                  </a:prstGeom>
                  <a:noFill/>
                  <a:ln w="15875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buNone/>
                    </a:pPr>
                    <a:endParaRPr lang="en-US"/>
                  </a:p>
                </p:txBody>
              </p:sp>
              <p:sp>
                <p:nvSpPr>
                  <p:cNvPr id="37275" name="Line 838"/>
                  <p:cNvSpPr>
                    <a:spLocks noChangeAspect="1" noChangeShapeType="1"/>
                  </p:cNvSpPr>
                  <p:nvPr/>
                </p:nvSpPr>
                <p:spPr bwMode="auto">
                  <a:xfrm flipH="1" flipV="1">
                    <a:off x="197" y="222"/>
                    <a:ext cx="1" cy="6"/>
                  </a:xfrm>
                  <a:prstGeom prst="line">
                    <a:avLst/>
                  </a:prstGeom>
                  <a:noFill/>
                  <a:ln w="15875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buNone/>
                    </a:pPr>
                    <a:endParaRPr lang="en-US"/>
                  </a:p>
                </p:txBody>
              </p:sp>
              <p:sp>
                <p:nvSpPr>
                  <p:cNvPr id="37276" name="Line 839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197" y="216"/>
                    <a:ext cx="2" cy="6"/>
                  </a:xfrm>
                  <a:prstGeom prst="line">
                    <a:avLst/>
                  </a:prstGeom>
                  <a:noFill/>
                  <a:ln w="15875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buNone/>
                    </a:pPr>
                    <a:endParaRPr lang="en-US"/>
                  </a:p>
                </p:txBody>
              </p:sp>
              <p:sp>
                <p:nvSpPr>
                  <p:cNvPr id="37277" name="Line 840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199" y="209"/>
                    <a:ext cx="3" cy="7"/>
                  </a:xfrm>
                  <a:prstGeom prst="line">
                    <a:avLst/>
                  </a:prstGeom>
                  <a:noFill/>
                  <a:ln w="15875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buNone/>
                    </a:pPr>
                    <a:endParaRPr lang="en-US"/>
                  </a:p>
                </p:txBody>
              </p:sp>
              <p:sp>
                <p:nvSpPr>
                  <p:cNvPr id="37278" name="Line 841"/>
                  <p:cNvSpPr>
                    <a:spLocks noChangeAspect="1" noChangeShapeType="1"/>
                  </p:cNvSpPr>
                  <p:nvPr/>
                </p:nvSpPr>
                <p:spPr bwMode="auto">
                  <a:xfrm flipH="1" flipV="1">
                    <a:off x="199" y="203"/>
                    <a:ext cx="3" cy="6"/>
                  </a:xfrm>
                  <a:prstGeom prst="line">
                    <a:avLst/>
                  </a:prstGeom>
                  <a:noFill/>
                  <a:ln w="15875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buNone/>
                    </a:pPr>
                    <a:endParaRPr lang="en-US"/>
                  </a:p>
                </p:txBody>
              </p:sp>
              <p:sp>
                <p:nvSpPr>
                  <p:cNvPr id="37279" name="Line 842"/>
                  <p:cNvSpPr>
                    <a:spLocks noChangeAspect="1" noChangeShapeType="1"/>
                  </p:cNvSpPr>
                  <p:nvPr/>
                </p:nvSpPr>
                <p:spPr bwMode="auto">
                  <a:xfrm flipH="1" flipV="1">
                    <a:off x="197" y="197"/>
                    <a:ext cx="2" cy="6"/>
                  </a:xfrm>
                  <a:prstGeom prst="line">
                    <a:avLst/>
                  </a:prstGeom>
                  <a:noFill/>
                  <a:ln w="15875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buNone/>
                    </a:pPr>
                    <a:endParaRPr lang="en-US"/>
                  </a:p>
                </p:txBody>
              </p:sp>
              <p:sp>
                <p:nvSpPr>
                  <p:cNvPr id="37280" name="Line 843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197" y="190"/>
                    <a:ext cx="2" cy="7"/>
                  </a:xfrm>
                  <a:prstGeom prst="line">
                    <a:avLst/>
                  </a:prstGeom>
                  <a:noFill/>
                  <a:ln w="15875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buNone/>
                    </a:pPr>
                    <a:endParaRPr lang="en-US"/>
                  </a:p>
                </p:txBody>
              </p:sp>
              <p:sp>
                <p:nvSpPr>
                  <p:cNvPr id="37281" name="Line 844"/>
                  <p:cNvSpPr>
                    <a:spLocks noChangeAspect="1" noChangeShapeType="1"/>
                  </p:cNvSpPr>
                  <p:nvPr/>
                </p:nvSpPr>
                <p:spPr bwMode="auto">
                  <a:xfrm flipH="1" flipV="1">
                    <a:off x="198" y="187"/>
                    <a:ext cx="1" cy="3"/>
                  </a:xfrm>
                  <a:prstGeom prst="line">
                    <a:avLst/>
                  </a:prstGeom>
                  <a:noFill/>
                  <a:ln w="15875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buNone/>
                    </a:pPr>
                    <a:endParaRPr lang="en-US"/>
                  </a:p>
                </p:txBody>
              </p:sp>
              <p:sp>
                <p:nvSpPr>
                  <p:cNvPr id="37282" name="Line 845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198" y="187"/>
                    <a:ext cx="1" cy="1"/>
                  </a:xfrm>
                  <a:prstGeom prst="line">
                    <a:avLst/>
                  </a:prstGeom>
                  <a:noFill/>
                  <a:ln w="15875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buNone/>
                    </a:pPr>
                    <a:endParaRPr lang="en-US"/>
                  </a:p>
                </p:txBody>
              </p:sp>
              <p:sp>
                <p:nvSpPr>
                  <p:cNvPr id="37283" name="Line 846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198" y="187"/>
                    <a:ext cx="1" cy="41"/>
                  </a:xfrm>
                  <a:prstGeom prst="line">
                    <a:avLst/>
                  </a:prstGeom>
                  <a:noFill/>
                  <a:ln w="15875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buNone/>
                    </a:pPr>
                    <a:endParaRPr lang="en-US"/>
                  </a:p>
                </p:txBody>
              </p:sp>
              <p:sp>
                <p:nvSpPr>
                  <p:cNvPr id="37284" name="Line 847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198" y="222"/>
                    <a:ext cx="2" cy="6"/>
                  </a:xfrm>
                  <a:prstGeom prst="line">
                    <a:avLst/>
                  </a:prstGeom>
                  <a:noFill/>
                  <a:ln w="15875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buNone/>
                    </a:pPr>
                    <a:endParaRPr lang="en-US"/>
                  </a:p>
                </p:txBody>
              </p:sp>
              <p:sp>
                <p:nvSpPr>
                  <p:cNvPr id="37285" name="Line 848"/>
                  <p:cNvSpPr>
                    <a:spLocks noChangeAspect="1" noChangeShapeType="1"/>
                  </p:cNvSpPr>
                  <p:nvPr/>
                </p:nvSpPr>
                <p:spPr bwMode="auto">
                  <a:xfrm flipH="1" flipV="1">
                    <a:off x="199" y="216"/>
                    <a:ext cx="1" cy="6"/>
                  </a:xfrm>
                  <a:prstGeom prst="line">
                    <a:avLst/>
                  </a:prstGeom>
                  <a:noFill/>
                  <a:ln w="15875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buNone/>
                    </a:pPr>
                    <a:endParaRPr lang="en-US"/>
                  </a:p>
                </p:txBody>
              </p:sp>
              <p:sp>
                <p:nvSpPr>
                  <p:cNvPr id="37286" name="Line 849"/>
                  <p:cNvSpPr>
                    <a:spLocks noChangeAspect="1" noChangeShapeType="1"/>
                  </p:cNvSpPr>
                  <p:nvPr/>
                </p:nvSpPr>
                <p:spPr bwMode="auto">
                  <a:xfrm flipH="1" flipV="1">
                    <a:off x="196" y="209"/>
                    <a:ext cx="3" cy="7"/>
                  </a:xfrm>
                  <a:prstGeom prst="line">
                    <a:avLst/>
                  </a:prstGeom>
                  <a:noFill/>
                  <a:ln w="15875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buNone/>
                    </a:pPr>
                    <a:endParaRPr lang="en-US"/>
                  </a:p>
                </p:txBody>
              </p:sp>
              <p:sp>
                <p:nvSpPr>
                  <p:cNvPr id="37287" name="Line 850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196" y="203"/>
                    <a:ext cx="2" cy="6"/>
                  </a:xfrm>
                  <a:prstGeom prst="line">
                    <a:avLst/>
                  </a:prstGeom>
                  <a:noFill/>
                  <a:ln w="15875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buNone/>
                    </a:pPr>
                    <a:endParaRPr lang="en-US"/>
                  </a:p>
                </p:txBody>
              </p:sp>
              <p:sp>
                <p:nvSpPr>
                  <p:cNvPr id="37288" name="Line 851"/>
                  <p:cNvSpPr>
                    <a:spLocks noChangeAspect="1" noChangeShapeType="1"/>
                  </p:cNvSpPr>
                  <p:nvPr/>
                </p:nvSpPr>
                <p:spPr bwMode="auto">
                  <a:xfrm flipH="1" flipV="1">
                    <a:off x="196" y="197"/>
                    <a:ext cx="2" cy="6"/>
                  </a:xfrm>
                  <a:prstGeom prst="line">
                    <a:avLst/>
                  </a:prstGeom>
                  <a:noFill/>
                  <a:ln w="15875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buNone/>
                    </a:pPr>
                    <a:endParaRPr lang="en-US"/>
                  </a:p>
                </p:txBody>
              </p:sp>
              <p:sp>
                <p:nvSpPr>
                  <p:cNvPr id="37289" name="Line 852"/>
                  <p:cNvSpPr>
                    <a:spLocks noChangeAspect="1" noChangeShapeType="1"/>
                  </p:cNvSpPr>
                  <p:nvPr/>
                </p:nvSpPr>
                <p:spPr bwMode="auto">
                  <a:xfrm flipH="1" flipV="1">
                    <a:off x="194" y="190"/>
                    <a:ext cx="2" cy="7"/>
                  </a:xfrm>
                  <a:prstGeom prst="line">
                    <a:avLst/>
                  </a:prstGeom>
                  <a:noFill/>
                  <a:ln w="15875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buNone/>
                    </a:pPr>
                    <a:endParaRPr lang="en-US"/>
                  </a:p>
                </p:txBody>
              </p:sp>
              <p:sp>
                <p:nvSpPr>
                  <p:cNvPr id="37290" name="Line 853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194" y="187"/>
                    <a:ext cx="2" cy="3"/>
                  </a:xfrm>
                  <a:prstGeom prst="line">
                    <a:avLst/>
                  </a:prstGeom>
                  <a:noFill/>
                  <a:ln w="15875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buNone/>
                    </a:pPr>
                    <a:endParaRPr lang="en-US"/>
                  </a:p>
                </p:txBody>
              </p:sp>
              <p:sp>
                <p:nvSpPr>
                  <p:cNvPr id="37291" name="Line 854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196" y="187"/>
                    <a:ext cx="2" cy="1"/>
                  </a:xfrm>
                  <a:prstGeom prst="line">
                    <a:avLst/>
                  </a:prstGeom>
                  <a:noFill/>
                  <a:ln w="15875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buNone/>
                    </a:pPr>
                    <a:endParaRPr lang="en-US"/>
                  </a:p>
                </p:txBody>
              </p:sp>
              <p:sp>
                <p:nvSpPr>
                  <p:cNvPr id="37292" name="Line 855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198" y="187"/>
                    <a:ext cx="1" cy="41"/>
                  </a:xfrm>
                  <a:prstGeom prst="line">
                    <a:avLst/>
                  </a:prstGeom>
                  <a:noFill/>
                  <a:ln w="15875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buNone/>
                    </a:pPr>
                    <a:endParaRPr lang="en-US"/>
                  </a:p>
                </p:txBody>
              </p:sp>
              <p:sp>
                <p:nvSpPr>
                  <p:cNvPr id="37293" name="Line 856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198" y="222"/>
                    <a:ext cx="1" cy="6"/>
                  </a:xfrm>
                  <a:prstGeom prst="line">
                    <a:avLst/>
                  </a:prstGeom>
                  <a:noFill/>
                  <a:ln w="15875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buNone/>
                    </a:pPr>
                    <a:endParaRPr lang="en-US"/>
                  </a:p>
                </p:txBody>
              </p:sp>
              <p:sp>
                <p:nvSpPr>
                  <p:cNvPr id="37294" name="Line 857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198" y="216"/>
                    <a:ext cx="1" cy="6"/>
                  </a:xfrm>
                  <a:prstGeom prst="line">
                    <a:avLst/>
                  </a:prstGeom>
                  <a:noFill/>
                  <a:ln w="15875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buNone/>
                    </a:pPr>
                    <a:endParaRPr lang="en-US"/>
                  </a:p>
                </p:txBody>
              </p:sp>
              <p:sp>
                <p:nvSpPr>
                  <p:cNvPr id="37295" name="Line 858"/>
                  <p:cNvSpPr>
                    <a:spLocks noChangeAspect="1" noChangeShapeType="1"/>
                  </p:cNvSpPr>
                  <p:nvPr/>
                </p:nvSpPr>
                <p:spPr bwMode="auto">
                  <a:xfrm flipH="1" flipV="1">
                    <a:off x="194" y="209"/>
                    <a:ext cx="4" cy="7"/>
                  </a:xfrm>
                  <a:prstGeom prst="line">
                    <a:avLst/>
                  </a:prstGeom>
                  <a:noFill/>
                  <a:ln w="15875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buNone/>
                    </a:pPr>
                    <a:endParaRPr lang="en-US"/>
                  </a:p>
                </p:txBody>
              </p:sp>
              <p:sp>
                <p:nvSpPr>
                  <p:cNvPr id="37296" name="Line 859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194" y="203"/>
                    <a:ext cx="2" cy="6"/>
                  </a:xfrm>
                  <a:prstGeom prst="line">
                    <a:avLst/>
                  </a:prstGeom>
                  <a:noFill/>
                  <a:ln w="15875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buNone/>
                    </a:pPr>
                    <a:endParaRPr lang="en-US"/>
                  </a:p>
                </p:txBody>
              </p:sp>
              <p:sp>
                <p:nvSpPr>
                  <p:cNvPr id="37297" name="Line 860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196" y="197"/>
                    <a:ext cx="1" cy="6"/>
                  </a:xfrm>
                  <a:prstGeom prst="line">
                    <a:avLst/>
                  </a:prstGeom>
                  <a:noFill/>
                  <a:ln w="15875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buNone/>
                    </a:pPr>
                    <a:endParaRPr lang="en-US"/>
                  </a:p>
                </p:txBody>
              </p:sp>
              <p:sp>
                <p:nvSpPr>
                  <p:cNvPr id="37298" name="Line 861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197" y="190"/>
                    <a:ext cx="2" cy="7"/>
                  </a:xfrm>
                  <a:prstGeom prst="line">
                    <a:avLst/>
                  </a:prstGeom>
                  <a:noFill/>
                  <a:ln w="15875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buNone/>
                    </a:pPr>
                    <a:endParaRPr lang="en-US"/>
                  </a:p>
                </p:txBody>
              </p:sp>
              <p:sp>
                <p:nvSpPr>
                  <p:cNvPr id="37299" name="Line 862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199" y="187"/>
                    <a:ext cx="1" cy="3"/>
                  </a:xfrm>
                  <a:prstGeom prst="line">
                    <a:avLst/>
                  </a:prstGeom>
                  <a:noFill/>
                  <a:ln w="15875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buNone/>
                    </a:pPr>
                    <a:endParaRPr lang="en-US"/>
                  </a:p>
                </p:txBody>
              </p:sp>
              <p:sp>
                <p:nvSpPr>
                  <p:cNvPr id="37300" name="Line 863"/>
                  <p:cNvSpPr>
                    <a:spLocks noChangeAspect="1" noChangeShapeType="1"/>
                  </p:cNvSpPr>
                  <p:nvPr/>
                </p:nvSpPr>
                <p:spPr bwMode="auto">
                  <a:xfrm flipH="1">
                    <a:off x="198" y="187"/>
                    <a:ext cx="1" cy="1"/>
                  </a:xfrm>
                  <a:prstGeom prst="line">
                    <a:avLst/>
                  </a:prstGeom>
                  <a:noFill/>
                  <a:ln w="15875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buNone/>
                    </a:pPr>
                    <a:endParaRPr lang="en-US"/>
                  </a:p>
                </p:txBody>
              </p:sp>
              <p:sp>
                <p:nvSpPr>
                  <p:cNvPr id="37301" name="Line 864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198" y="187"/>
                    <a:ext cx="1" cy="41"/>
                  </a:xfrm>
                  <a:prstGeom prst="line">
                    <a:avLst/>
                  </a:prstGeom>
                  <a:noFill/>
                  <a:ln w="15875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buNone/>
                    </a:pPr>
                    <a:endParaRPr lang="en-US"/>
                  </a:p>
                </p:txBody>
              </p:sp>
              <p:sp>
                <p:nvSpPr>
                  <p:cNvPr id="37302" name="Line 865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198" y="222"/>
                    <a:ext cx="1" cy="6"/>
                  </a:xfrm>
                  <a:prstGeom prst="line">
                    <a:avLst/>
                  </a:prstGeom>
                  <a:noFill/>
                  <a:ln w="15875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buNone/>
                    </a:pPr>
                    <a:endParaRPr lang="en-US"/>
                  </a:p>
                </p:txBody>
              </p:sp>
              <p:sp>
                <p:nvSpPr>
                  <p:cNvPr id="37303" name="Line 866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199" y="216"/>
                    <a:ext cx="2" cy="6"/>
                  </a:xfrm>
                  <a:prstGeom prst="line">
                    <a:avLst/>
                  </a:prstGeom>
                  <a:noFill/>
                  <a:ln w="15875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buNone/>
                    </a:pPr>
                    <a:endParaRPr lang="en-US"/>
                  </a:p>
                </p:txBody>
              </p:sp>
              <p:sp>
                <p:nvSpPr>
                  <p:cNvPr id="37304" name="Line 867"/>
                  <p:cNvSpPr>
                    <a:spLocks noChangeAspect="1" noChangeShapeType="1"/>
                  </p:cNvSpPr>
                  <p:nvPr/>
                </p:nvSpPr>
                <p:spPr bwMode="auto">
                  <a:xfrm flipH="1" flipV="1">
                    <a:off x="200" y="209"/>
                    <a:ext cx="1" cy="7"/>
                  </a:xfrm>
                  <a:prstGeom prst="line">
                    <a:avLst/>
                  </a:prstGeom>
                  <a:noFill/>
                  <a:ln w="15875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buNone/>
                    </a:pPr>
                    <a:endParaRPr lang="en-US"/>
                  </a:p>
                </p:txBody>
              </p:sp>
              <p:sp>
                <p:nvSpPr>
                  <p:cNvPr id="37305" name="Line 868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200" y="203"/>
                    <a:ext cx="4" cy="6"/>
                  </a:xfrm>
                  <a:prstGeom prst="line">
                    <a:avLst/>
                  </a:prstGeom>
                  <a:noFill/>
                  <a:ln w="15875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buNone/>
                    </a:pPr>
                    <a:endParaRPr lang="en-US"/>
                  </a:p>
                </p:txBody>
              </p:sp>
              <p:sp>
                <p:nvSpPr>
                  <p:cNvPr id="37306" name="Line 869"/>
                  <p:cNvSpPr>
                    <a:spLocks noChangeAspect="1" noChangeShapeType="1"/>
                  </p:cNvSpPr>
                  <p:nvPr/>
                </p:nvSpPr>
                <p:spPr bwMode="auto">
                  <a:xfrm flipH="1" flipV="1">
                    <a:off x="196" y="197"/>
                    <a:ext cx="8" cy="6"/>
                  </a:xfrm>
                  <a:prstGeom prst="line">
                    <a:avLst/>
                  </a:prstGeom>
                  <a:noFill/>
                  <a:ln w="15875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buNone/>
                    </a:pPr>
                    <a:endParaRPr lang="en-US"/>
                  </a:p>
                </p:txBody>
              </p:sp>
              <p:sp>
                <p:nvSpPr>
                  <p:cNvPr id="37307" name="Line 870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196" y="190"/>
                    <a:ext cx="7" cy="7"/>
                  </a:xfrm>
                  <a:prstGeom prst="line">
                    <a:avLst/>
                  </a:prstGeom>
                  <a:noFill/>
                  <a:ln w="15875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buNone/>
                    </a:pPr>
                    <a:endParaRPr lang="en-US"/>
                  </a:p>
                </p:txBody>
              </p:sp>
              <p:sp>
                <p:nvSpPr>
                  <p:cNvPr id="37308" name="Line 871"/>
                  <p:cNvSpPr>
                    <a:spLocks noChangeAspect="1" noChangeShapeType="1"/>
                  </p:cNvSpPr>
                  <p:nvPr/>
                </p:nvSpPr>
                <p:spPr bwMode="auto">
                  <a:xfrm flipH="1" flipV="1">
                    <a:off x="201" y="187"/>
                    <a:ext cx="2" cy="3"/>
                  </a:xfrm>
                  <a:prstGeom prst="line">
                    <a:avLst/>
                  </a:prstGeom>
                  <a:noFill/>
                  <a:ln w="15875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buNone/>
                    </a:pPr>
                    <a:endParaRPr lang="en-US"/>
                  </a:p>
                </p:txBody>
              </p:sp>
              <p:sp>
                <p:nvSpPr>
                  <p:cNvPr id="37309" name="Line 872"/>
                  <p:cNvSpPr>
                    <a:spLocks noChangeAspect="1" noChangeShapeType="1"/>
                  </p:cNvSpPr>
                  <p:nvPr/>
                </p:nvSpPr>
                <p:spPr bwMode="auto">
                  <a:xfrm flipH="1">
                    <a:off x="198" y="187"/>
                    <a:ext cx="3" cy="1"/>
                  </a:xfrm>
                  <a:prstGeom prst="line">
                    <a:avLst/>
                  </a:prstGeom>
                  <a:noFill/>
                  <a:ln w="15875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buNone/>
                    </a:pPr>
                    <a:endParaRPr lang="en-US"/>
                  </a:p>
                </p:txBody>
              </p:sp>
              <p:sp>
                <p:nvSpPr>
                  <p:cNvPr id="37310" name="Line 873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198" y="187"/>
                    <a:ext cx="1" cy="41"/>
                  </a:xfrm>
                  <a:prstGeom prst="line">
                    <a:avLst/>
                  </a:prstGeom>
                  <a:noFill/>
                  <a:ln w="15875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buNone/>
                    </a:pPr>
                    <a:endParaRPr lang="en-US"/>
                  </a:p>
                </p:txBody>
              </p:sp>
              <p:sp>
                <p:nvSpPr>
                  <p:cNvPr id="37311" name="Line 874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198" y="222"/>
                    <a:ext cx="1" cy="6"/>
                  </a:xfrm>
                  <a:prstGeom prst="line">
                    <a:avLst/>
                  </a:prstGeom>
                  <a:noFill/>
                  <a:ln w="15875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buNone/>
                    </a:pPr>
                    <a:endParaRPr lang="en-US"/>
                  </a:p>
                </p:txBody>
              </p:sp>
              <p:sp>
                <p:nvSpPr>
                  <p:cNvPr id="37312" name="Line 875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198" y="216"/>
                    <a:ext cx="3" cy="6"/>
                  </a:xfrm>
                  <a:prstGeom prst="line">
                    <a:avLst/>
                  </a:prstGeom>
                  <a:noFill/>
                  <a:ln w="15875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buNone/>
                    </a:pPr>
                    <a:endParaRPr lang="en-US"/>
                  </a:p>
                </p:txBody>
              </p:sp>
              <p:sp>
                <p:nvSpPr>
                  <p:cNvPr id="37313" name="Line 876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201" y="209"/>
                    <a:ext cx="4" cy="7"/>
                  </a:xfrm>
                  <a:prstGeom prst="line">
                    <a:avLst/>
                  </a:prstGeom>
                  <a:noFill/>
                  <a:ln w="15875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buNone/>
                    </a:pPr>
                    <a:endParaRPr lang="en-US"/>
                  </a:p>
                </p:txBody>
              </p:sp>
              <p:sp>
                <p:nvSpPr>
                  <p:cNvPr id="37314" name="Line 877"/>
                  <p:cNvSpPr>
                    <a:spLocks noChangeAspect="1" noChangeShapeType="1"/>
                  </p:cNvSpPr>
                  <p:nvPr/>
                </p:nvSpPr>
                <p:spPr bwMode="auto">
                  <a:xfrm flipH="1" flipV="1">
                    <a:off x="200" y="203"/>
                    <a:ext cx="5" cy="6"/>
                  </a:xfrm>
                  <a:prstGeom prst="line">
                    <a:avLst/>
                  </a:prstGeom>
                  <a:noFill/>
                  <a:ln w="15875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buNone/>
                    </a:pPr>
                    <a:endParaRPr lang="en-US"/>
                  </a:p>
                </p:txBody>
              </p:sp>
              <p:sp>
                <p:nvSpPr>
                  <p:cNvPr id="37315" name="Line 878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200" y="197"/>
                    <a:ext cx="3" cy="6"/>
                  </a:xfrm>
                  <a:prstGeom prst="line">
                    <a:avLst/>
                  </a:prstGeom>
                  <a:noFill/>
                  <a:ln w="15875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buNone/>
                    </a:pPr>
                    <a:endParaRPr lang="en-US"/>
                  </a:p>
                </p:txBody>
              </p:sp>
              <p:sp>
                <p:nvSpPr>
                  <p:cNvPr id="37316" name="Line 879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203" y="190"/>
                    <a:ext cx="4" cy="7"/>
                  </a:xfrm>
                  <a:prstGeom prst="line">
                    <a:avLst/>
                  </a:prstGeom>
                  <a:noFill/>
                  <a:ln w="15875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buNone/>
                    </a:pPr>
                    <a:endParaRPr lang="en-US"/>
                  </a:p>
                </p:txBody>
              </p:sp>
              <p:sp>
                <p:nvSpPr>
                  <p:cNvPr id="37317" name="Line 880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207" y="187"/>
                    <a:ext cx="1" cy="3"/>
                  </a:xfrm>
                  <a:prstGeom prst="line">
                    <a:avLst/>
                  </a:prstGeom>
                  <a:noFill/>
                  <a:ln w="15875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buNone/>
                    </a:pPr>
                    <a:endParaRPr lang="en-US"/>
                  </a:p>
                </p:txBody>
              </p:sp>
              <p:sp>
                <p:nvSpPr>
                  <p:cNvPr id="37318" name="Line 881"/>
                  <p:cNvSpPr>
                    <a:spLocks noChangeAspect="1" noChangeShapeType="1"/>
                  </p:cNvSpPr>
                  <p:nvPr/>
                </p:nvSpPr>
                <p:spPr bwMode="auto">
                  <a:xfrm flipH="1">
                    <a:off x="198" y="187"/>
                    <a:ext cx="9" cy="1"/>
                  </a:xfrm>
                  <a:prstGeom prst="line">
                    <a:avLst/>
                  </a:prstGeom>
                  <a:noFill/>
                  <a:ln w="15875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buNone/>
                    </a:pPr>
                    <a:endParaRPr lang="en-US"/>
                  </a:p>
                </p:txBody>
              </p:sp>
              <p:sp>
                <p:nvSpPr>
                  <p:cNvPr id="37319" name="Line 882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198" y="187"/>
                    <a:ext cx="1" cy="41"/>
                  </a:xfrm>
                  <a:prstGeom prst="line">
                    <a:avLst/>
                  </a:prstGeom>
                  <a:noFill/>
                  <a:ln w="15875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buNone/>
                    </a:pPr>
                    <a:endParaRPr lang="en-US"/>
                  </a:p>
                </p:txBody>
              </p:sp>
              <p:sp>
                <p:nvSpPr>
                  <p:cNvPr id="37320" name="Line 883"/>
                  <p:cNvSpPr>
                    <a:spLocks noChangeAspect="1" noChangeShapeType="1"/>
                  </p:cNvSpPr>
                  <p:nvPr/>
                </p:nvSpPr>
                <p:spPr bwMode="auto">
                  <a:xfrm flipH="1" flipV="1">
                    <a:off x="197" y="222"/>
                    <a:ext cx="1" cy="6"/>
                  </a:xfrm>
                  <a:prstGeom prst="line">
                    <a:avLst/>
                  </a:prstGeom>
                  <a:noFill/>
                  <a:ln w="15875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buNone/>
                    </a:pPr>
                    <a:endParaRPr lang="en-US"/>
                  </a:p>
                </p:txBody>
              </p:sp>
              <p:sp>
                <p:nvSpPr>
                  <p:cNvPr id="37321" name="Line 884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197" y="216"/>
                    <a:ext cx="1" cy="6"/>
                  </a:xfrm>
                  <a:prstGeom prst="line">
                    <a:avLst/>
                  </a:prstGeom>
                  <a:noFill/>
                  <a:ln w="15875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buNone/>
                    </a:pPr>
                    <a:endParaRPr lang="en-US"/>
                  </a:p>
                </p:txBody>
              </p:sp>
              <p:sp>
                <p:nvSpPr>
                  <p:cNvPr id="37322" name="Line 885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197" y="209"/>
                    <a:ext cx="2" cy="7"/>
                  </a:xfrm>
                  <a:prstGeom prst="line">
                    <a:avLst/>
                  </a:prstGeom>
                  <a:noFill/>
                  <a:ln w="15875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buNone/>
                    </a:pPr>
                    <a:endParaRPr lang="en-US"/>
                  </a:p>
                </p:txBody>
              </p:sp>
              <p:sp>
                <p:nvSpPr>
                  <p:cNvPr id="37323" name="Line 886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199" y="203"/>
                    <a:ext cx="4" cy="6"/>
                  </a:xfrm>
                  <a:prstGeom prst="line">
                    <a:avLst/>
                  </a:prstGeom>
                  <a:noFill/>
                  <a:ln w="15875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buNone/>
                    </a:pPr>
                    <a:endParaRPr lang="en-US"/>
                  </a:p>
                </p:txBody>
              </p:sp>
              <p:sp>
                <p:nvSpPr>
                  <p:cNvPr id="37324" name="Line 887"/>
                  <p:cNvSpPr>
                    <a:spLocks noChangeAspect="1" noChangeShapeType="1"/>
                  </p:cNvSpPr>
                  <p:nvPr/>
                </p:nvSpPr>
                <p:spPr bwMode="auto">
                  <a:xfrm flipH="1" flipV="1">
                    <a:off x="198" y="197"/>
                    <a:ext cx="5" cy="6"/>
                  </a:xfrm>
                  <a:prstGeom prst="line">
                    <a:avLst/>
                  </a:prstGeom>
                  <a:noFill/>
                  <a:ln w="15875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buNone/>
                    </a:pPr>
                    <a:endParaRPr lang="en-US"/>
                  </a:p>
                </p:txBody>
              </p:sp>
              <p:sp>
                <p:nvSpPr>
                  <p:cNvPr id="37325" name="Line 888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198" y="190"/>
                    <a:ext cx="3" cy="7"/>
                  </a:xfrm>
                  <a:prstGeom prst="line">
                    <a:avLst/>
                  </a:prstGeom>
                  <a:noFill/>
                  <a:ln w="15875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buNone/>
                    </a:pPr>
                    <a:endParaRPr lang="en-US"/>
                  </a:p>
                </p:txBody>
              </p:sp>
              <p:sp>
                <p:nvSpPr>
                  <p:cNvPr id="37326" name="Line 889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201" y="187"/>
                    <a:ext cx="1" cy="3"/>
                  </a:xfrm>
                  <a:prstGeom prst="line">
                    <a:avLst/>
                  </a:prstGeom>
                  <a:noFill/>
                  <a:ln w="15875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buNone/>
                    </a:pPr>
                    <a:endParaRPr lang="en-US"/>
                  </a:p>
                </p:txBody>
              </p:sp>
              <p:sp>
                <p:nvSpPr>
                  <p:cNvPr id="37327" name="Line 890"/>
                  <p:cNvSpPr>
                    <a:spLocks noChangeAspect="1" noChangeShapeType="1"/>
                  </p:cNvSpPr>
                  <p:nvPr/>
                </p:nvSpPr>
                <p:spPr bwMode="auto">
                  <a:xfrm flipH="1">
                    <a:off x="198" y="187"/>
                    <a:ext cx="3" cy="1"/>
                  </a:xfrm>
                  <a:prstGeom prst="line">
                    <a:avLst/>
                  </a:prstGeom>
                  <a:noFill/>
                  <a:ln w="15875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buNone/>
                    </a:pPr>
                    <a:endParaRPr lang="en-US"/>
                  </a:p>
                </p:txBody>
              </p:sp>
              <p:sp>
                <p:nvSpPr>
                  <p:cNvPr id="37328" name="Line 891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198" y="187"/>
                    <a:ext cx="1" cy="41"/>
                  </a:xfrm>
                  <a:prstGeom prst="line">
                    <a:avLst/>
                  </a:prstGeom>
                  <a:noFill/>
                  <a:ln w="15875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buNone/>
                    </a:pPr>
                    <a:endParaRPr lang="en-US"/>
                  </a:p>
                </p:txBody>
              </p:sp>
              <p:sp>
                <p:nvSpPr>
                  <p:cNvPr id="37329" name="Line 892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198" y="222"/>
                    <a:ext cx="1" cy="6"/>
                  </a:xfrm>
                  <a:prstGeom prst="line">
                    <a:avLst/>
                  </a:prstGeom>
                  <a:noFill/>
                  <a:ln w="15875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buNone/>
                    </a:pPr>
                    <a:endParaRPr lang="en-US"/>
                  </a:p>
                </p:txBody>
              </p:sp>
              <p:sp>
                <p:nvSpPr>
                  <p:cNvPr id="37330" name="Line 893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198" y="216"/>
                    <a:ext cx="1" cy="6"/>
                  </a:xfrm>
                  <a:prstGeom prst="line">
                    <a:avLst/>
                  </a:prstGeom>
                  <a:noFill/>
                  <a:ln w="15875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buNone/>
                    </a:pPr>
                    <a:endParaRPr lang="en-US"/>
                  </a:p>
                </p:txBody>
              </p:sp>
              <p:sp>
                <p:nvSpPr>
                  <p:cNvPr id="37331" name="Line 894"/>
                  <p:cNvSpPr>
                    <a:spLocks noChangeAspect="1" noChangeShapeType="1"/>
                  </p:cNvSpPr>
                  <p:nvPr/>
                </p:nvSpPr>
                <p:spPr bwMode="auto">
                  <a:xfrm flipH="1" flipV="1">
                    <a:off x="196" y="209"/>
                    <a:ext cx="2" cy="7"/>
                  </a:xfrm>
                  <a:prstGeom prst="line">
                    <a:avLst/>
                  </a:prstGeom>
                  <a:noFill/>
                  <a:ln w="15875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buNone/>
                    </a:pPr>
                    <a:endParaRPr lang="en-US"/>
                  </a:p>
                </p:txBody>
              </p:sp>
              <p:sp>
                <p:nvSpPr>
                  <p:cNvPr id="37332" name="Line 895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196" y="203"/>
                    <a:ext cx="1" cy="6"/>
                  </a:xfrm>
                  <a:prstGeom prst="line">
                    <a:avLst/>
                  </a:prstGeom>
                  <a:noFill/>
                  <a:ln w="15875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buNone/>
                    </a:pPr>
                    <a:endParaRPr lang="en-US"/>
                  </a:p>
                </p:txBody>
              </p:sp>
              <p:sp>
                <p:nvSpPr>
                  <p:cNvPr id="37333" name="Line 896"/>
                  <p:cNvSpPr>
                    <a:spLocks noChangeAspect="1" noChangeShapeType="1"/>
                  </p:cNvSpPr>
                  <p:nvPr/>
                </p:nvSpPr>
                <p:spPr bwMode="auto">
                  <a:xfrm flipH="1" flipV="1">
                    <a:off x="195" y="197"/>
                    <a:ext cx="1" cy="6"/>
                  </a:xfrm>
                  <a:prstGeom prst="line">
                    <a:avLst/>
                  </a:prstGeom>
                  <a:noFill/>
                  <a:ln w="15875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buNone/>
                    </a:pPr>
                    <a:endParaRPr lang="en-US"/>
                  </a:p>
                </p:txBody>
              </p:sp>
              <p:sp>
                <p:nvSpPr>
                  <p:cNvPr id="37334" name="Line 897"/>
                  <p:cNvSpPr>
                    <a:spLocks noChangeAspect="1" noChangeShapeType="1"/>
                  </p:cNvSpPr>
                  <p:nvPr/>
                </p:nvSpPr>
                <p:spPr bwMode="auto">
                  <a:xfrm flipH="1" flipV="1">
                    <a:off x="193" y="190"/>
                    <a:ext cx="2" cy="7"/>
                  </a:xfrm>
                  <a:prstGeom prst="line">
                    <a:avLst/>
                  </a:prstGeom>
                  <a:noFill/>
                  <a:ln w="15875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buNone/>
                    </a:pPr>
                    <a:endParaRPr lang="en-US"/>
                  </a:p>
                </p:txBody>
              </p:sp>
              <p:sp>
                <p:nvSpPr>
                  <p:cNvPr id="37335" name="Line 898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193" y="187"/>
                    <a:ext cx="3" cy="3"/>
                  </a:xfrm>
                  <a:prstGeom prst="line">
                    <a:avLst/>
                  </a:prstGeom>
                  <a:noFill/>
                  <a:ln w="15875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buNone/>
                    </a:pPr>
                    <a:endParaRPr lang="en-US"/>
                  </a:p>
                </p:txBody>
              </p:sp>
              <p:sp>
                <p:nvSpPr>
                  <p:cNvPr id="37336" name="Line 899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196" y="187"/>
                    <a:ext cx="2" cy="1"/>
                  </a:xfrm>
                  <a:prstGeom prst="line">
                    <a:avLst/>
                  </a:prstGeom>
                  <a:noFill/>
                  <a:ln w="15875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buNone/>
                    </a:pPr>
                    <a:endParaRPr lang="en-US"/>
                  </a:p>
                </p:txBody>
              </p:sp>
              <p:sp>
                <p:nvSpPr>
                  <p:cNvPr id="37337" name="Line 900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198" y="187"/>
                    <a:ext cx="1" cy="41"/>
                  </a:xfrm>
                  <a:prstGeom prst="line">
                    <a:avLst/>
                  </a:prstGeom>
                  <a:noFill/>
                  <a:ln w="15875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buNone/>
                    </a:pPr>
                    <a:endParaRPr lang="en-US"/>
                  </a:p>
                </p:txBody>
              </p:sp>
              <p:sp>
                <p:nvSpPr>
                  <p:cNvPr id="37338" name="Line 901"/>
                  <p:cNvSpPr>
                    <a:spLocks noChangeAspect="1" noChangeShapeType="1"/>
                  </p:cNvSpPr>
                  <p:nvPr/>
                </p:nvSpPr>
                <p:spPr bwMode="auto">
                  <a:xfrm flipH="1" flipV="1">
                    <a:off x="196" y="222"/>
                    <a:ext cx="2" cy="6"/>
                  </a:xfrm>
                  <a:prstGeom prst="line">
                    <a:avLst/>
                  </a:prstGeom>
                  <a:noFill/>
                  <a:ln w="15875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buNone/>
                    </a:pPr>
                    <a:endParaRPr lang="en-US"/>
                  </a:p>
                </p:txBody>
              </p:sp>
              <p:sp>
                <p:nvSpPr>
                  <p:cNvPr id="37339" name="Line 902"/>
                  <p:cNvSpPr>
                    <a:spLocks noChangeAspect="1" noChangeShapeType="1"/>
                  </p:cNvSpPr>
                  <p:nvPr/>
                </p:nvSpPr>
                <p:spPr bwMode="auto">
                  <a:xfrm flipH="1" flipV="1">
                    <a:off x="193" y="216"/>
                    <a:ext cx="3" cy="6"/>
                  </a:xfrm>
                  <a:prstGeom prst="line">
                    <a:avLst/>
                  </a:prstGeom>
                  <a:noFill/>
                  <a:ln w="15875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buNone/>
                    </a:pPr>
                    <a:endParaRPr lang="en-US"/>
                  </a:p>
                </p:txBody>
              </p:sp>
              <p:sp>
                <p:nvSpPr>
                  <p:cNvPr id="37340" name="Line 903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193" y="209"/>
                    <a:ext cx="1" cy="7"/>
                  </a:xfrm>
                  <a:prstGeom prst="line">
                    <a:avLst/>
                  </a:prstGeom>
                  <a:noFill/>
                  <a:ln w="15875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buNone/>
                    </a:pPr>
                    <a:endParaRPr lang="en-US"/>
                  </a:p>
                </p:txBody>
              </p:sp>
              <p:sp>
                <p:nvSpPr>
                  <p:cNvPr id="37341" name="Line 904"/>
                  <p:cNvSpPr>
                    <a:spLocks noChangeAspect="1" noChangeShapeType="1"/>
                  </p:cNvSpPr>
                  <p:nvPr/>
                </p:nvSpPr>
                <p:spPr bwMode="auto">
                  <a:xfrm flipH="1" flipV="1">
                    <a:off x="190" y="203"/>
                    <a:ext cx="4" cy="6"/>
                  </a:xfrm>
                  <a:prstGeom prst="line">
                    <a:avLst/>
                  </a:prstGeom>
                  <a:noFill/>
                  <a:ln w="15875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buNone/>
                    </a:pPr>
                    <a:endParaRPr lang="en-US"/>
                  </a:p>
                </p:txBody>
              </p:sp>
              <p:sp>
                <p:nvSpPr>
                  <p:cNvPr id="37342" name="Line 905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190" y="197"/>
                    <a:ext cx="1" cy="6"/>
                  </a:xfrm>
                  <a:prstGeom prst="line">
                    <a:avLst/>
                  </a:prstGeom>
                  <a:noFill/>
                  <a:ln w="15875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buNone/>
                    </a:pPr>
                    <a:endParaRPr lang="en-US"/>
                  </a:p>
                </p:txBody>
              </p:sp>
              <p:sp>
                <p:nvSpPr>
                  <p:cNvPr id="37343" name="Line 906"/>
                  <p:cNvSpPr>
                    <a:spLocks noChangeAspect="1" noChangeShapeType="1"/>
                  </p:cNvSpPr>
                  <p:nvPr/>
                </p:nvSpPr>
                <p:spPr bwMode="auto">
                  <a:xfrm flipH="1" flipV="1">
                    <a:off x="190" y="190"/>
                    <a:ext cx="1" cy="7"/>
                  </a:xfrm>
                  <a:prstGeom prst="line">
                    <a:avLst/>
                  </a:prstGeom>
                  <a:noFill/>
                  <a:ln w="15875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buNone/>
                    </a:pPr>
                    <a:endParaRPr lang="en-US"/>
                  </a:p>
                </p:txBody>
              </p:sp>
              <p:sp>
                <p:nvSpPr>
                  <p:cNvPr id="37344" name="Line 907"/>
                  <p:cNvSpPr>
                    <a:spLocks noChangeAspect="1" noChangeShapeType="1"/>
                  </p:cNvSpPr>
                  <p:nvPr/>
                </p:nvSpPr>
                <p:spPr bwMode="auto">
                  <a:xfrm flipH="1" flipV="1">
                    <a:off x="189" y="187"/>
                    <a:ext cx="1" cy="3"/>
                  </a:xfrm>
                  <a:prstGeom prst="line">
                    <a:avLst/>
                  </a:prstGeom>
                  <a:noFill/>
                  <a:ln w="15875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buNone/>
                    </a:pPr>
                    <a:endParaRPr lang="en-US"/>
                  </a:p>
                </p:txBody>
              </p:sp>
              <p:sp>
                <p:nvSpPr>
                  <p:cNvPr id="37345" name="Line 908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189" y="187"/>
                    <a:ext cx="9" cy="1"/>
                  </a:xfrm>
                  <a:prstGeom prst="line">
                    <a:avLst/>
                  </a:prstGeom>
                  <a:noFill/>
                  <a:ln w="15875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buNone/>
                    </a:pPr>
                    <a:endParaRPr lang="en-US"/>
                  </a:p>
                </p:txBody>
              </p:sp>
              <p:sp>
                <p:nvSpPr>
                  <p:cNvPr id="37346" name="Line 909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198" y="187"/>
                    <a:ext cx="1" cy="41"/>
                  </a:xfrm>
                  <a:prstGeom prst="line">
                    <a:avLst/>
                  </a:prstGeom>
                  <a:noFill/>
                  <a:ln w="15875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buNone/>
                    </a:pPr>
                    <a:endParaRPr lang="en-US"/>
                  </a:p>
                </p:txBody>
              </p:sp>
              <p:sp>
                <p:nvSpPr>
                  <p:cNvPr id="37347" name="Line 910"/>
                  <p:cNvSpPr>
                    <a:spLocks noChangeAspect="1" noChangeShapeType="1"/>
                  </p:cNvSpPr>
                  <p:nvPr/>
                </p:nvSpPr>
                <p:spPr bwMode="auto">
                  <a:xfrm flipH="1" flipV="1">
                    <a:off x="196" y="222"/>
                    <a:ext cx="2" cy="6"/>
                  </a:xfrm>
                  <a:prstGeom prst="line">
                    <a:avLst/>
                  </a:prstGeom>
                  <a:noFill/>
                  <a:ln w="15875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buNone/>
                    </a:pPr>
                    <a:endParaRPr lang="en-US"/>
                  </a:p>
                </p:txBody>
              </p:sp>
              <p:sp>
                <p:nvSpPr>
                  <p:cNvPr id="37348" name="Line 911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196" y="216"/>
                    <a:ext cx="1" cy="6"/>
                  </a:xfrm>
                  <a:prstGeom prst="line">
                    <a:avLst/>
                  </a:prstGeom>
                  <a:noFill/>
                  <a:ln w="15875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buNone/>
                    </a:pPr>
                    <a:endParaRPr lang="en-US"/>
                  </a:p>
                </p:txBody>
              </p:sp>
              <p:sp>
                <p:nvSpPr>
                  <p:cNvPr id="37349" name="Line 912"/>
                  <p:cNvSpPr>
                    <a:spLocks noChangeAspect="1" noChangeShapeType="1"/>
                  </p:cNvSpPr>
                  <p:nvPr/>
                </p:nvSpPr>
                <p:spPr bwMode="auto">
                  <a:xfrm flipH="1" flipV="1">
                    <a:off x="195" y="209"/>
                    <a:ext cx="1" cy="7"/>
                  </a:xfrm>
                  <a:prstGeom prst="line">
                    <a:avLst/>
                  </a:prstGeom>
                  <a:noFill/>
                  <a:ln w="15875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buNone/>
                    </a:pPr>
                    <a:endParaRPr lang="en-US"/>
                  </a:p>
                </p:txBody>
              </p:sp>
              <p:sp>
                <p:nvSpPr>
                  <p:cNvPr id="37350" name="Line 913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195" y="203"/>
                    <a:ext cx="5" cy="6"/>
                  </a:xfrm>
                  <a:prstGeom prst="line">
                    <a:avLst/>
                  </a:prstGeom>
                  <a:noFill/>
                  <a:ln w="15875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buNone/>
                    </a:pPr>
                    <a:endParaRPr lang="en-US"/>
                  </a:p>
                </p:txBody>
              </p:sp>
              <p:sp>
                <p:nvSpPr>
                  <p:cNvPr id="37351" name="Line 914"/>
                  <p:cNvSpPr>
                    <a:spLocks noChangeAspect="1" noChangeShapeType="1"/>
                  </p:cNvSpPr>
                  <p:nvPr/>
                </p:nvSpPr>
                <p:spPr bwMode="auto">
                  <a:xfrm flipH="1" flipV="1">
                    <a:off x="196" y="197"/>
                    <a:ext cx="4" cy="6"/>
                  </a:xfrm>
                  <a:prstGeom prst="line">
                    <a:avLst/>
                  </a:prstGeom>
                  <a:noFill/>
                  <a:ln w="15875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buNone/>
                    </a:pPr>
                    <a:endParaRPr lang="en-US"/>
                  </a:p>
                </p:txBody>
              </p:sp>
              <p:sp>
                <p:nvSpPr>
                  <p:cNvPr id="37352" name="Line 915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196" y="190"/>
                    <a:ext cx="1" cy="7"/>
                  </a:xfrm>
                  <a:prstGeom prst="line">
                    <a:avLst/>
                  </a:prstGeom>
                  <a:noFill/>
                  <a:ln w="15875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buNone/>
                    </a:pPr>
                    <a:endParaRPr lang="en-US"/>
                  </a:p>
                </p:txBody>
              </p:sp>
              <p:sp>
                <p:nvSpPr>
                  <p:cNvPr id="37353" name="Line 916"/>
                  <p:cNvSpPr>
                    <a:spLocks noChangeAspect="1" noChangeShapeType="1"/>
                  </p:cNvSpPr>
                  <p:nvPr/>
                </p:nvSpPr>
                <p:spPr bwMode="auto">
                  <a:xfrm flipH="1" flipV="1">
                    <a:off x="194" y="187"/>
                    <a:ext cx="3" cy="3"/>
                  </a:xfrm>
                  <a:prstGeom prst="line">
                    <a:avLst/>
                  </a:prstGeom>
                  <a:noFill/>
                  <a:ln w="15875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buNone/>
                    </a:pPr>
                    <a:endParaRPr lang="en-US"/>
                  </a:p>
                </p:txBody>
              </p:sp>
              <p:sp>
                <p:nvSpPr>
                  <p:cNvPr id="37354" name="Line 917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194" y="187"/>
                    <a:ext cx="4" cy="1"/>
                  </a:xfrm>
                  <a:prstGeom prst="line">
                    <a:avLst/>
                  </a:prstGeom>
                  <a:noFill/>
                  <a:ln w="15875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buNone/>
                    </a:pPr>
                    <a:endParaRPr lang="en-US"/>
                  </a:p>
                </p:txBody>
              </p:sp>
              <p:sp>
                <p:nvSpPr>
                  <p:cNvPr id="37355" name="Line 918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198" y="187"/>
                    <a:ext cx="1" cy="41"/>
                  </a:xfrm>
                  <a:prstGeom prst="line">
                    <a:avLst/>
                  </a:prstGeom>
                  <a:noFill/>
                  <a:ln w="15875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buNone/>
                    </a:pPr>
                    <a:endParaRPr lang="en-US"/>
                  </a:p>
                </p:txBody>
              </p:sp>
              <p:sp>
                <p:nvSpPr>
                  <p:cNvPr id="37356" name="Line 919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198" y="222"/>
                    <a:ext cx="1" cy="6"/>
                  </a:xfrm>
                  <a:prstGeom prst="line">
                    <a:avLst/>
                  </a:prstGeom>
                  <a:noFill/>
                  <a:ln w="15875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buNone/>
                    </a:pPr>
                    <a:endParaRPr lang="en-US"/>
                  </a:p>
                </p:txBody>
              </p:sp>
              <p:sp>
                <p:nvSpPr>
                  <p:cNvPr id="37357" name="Line 920"/>
                  <p:cNvSpPr>
                    <a:spLocks noChangeAspect="1" noChangeShapeType="1"/>
                  </p:cNvSpPr>
                  <p:nvPr/>
                </p:nvSpPr>
                <p:spPr bwMode="auto">
                  <a:xfrm flipH="1" flipV="1">
                    <a:off x="196" y="216"/>
                    <a:ext cx="3" cy="6"/>
                  </a:xfrm>
                  <a:prstGeom prst="line">
                    <a:avLst/>
                  </a:prstGeom>
                  <a:noFill/>
                  <a:ln w="15875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buNone/>
                    </a:pPr>
                    <a:endParaRPr lang="en-US"/>
                  </a:p>
                </p:txBody>
              </p:sp>
              <p:sp>
                <p:nvSpPr>
                  <p:cNvPr id="37358" name="Line 921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196" y="209"/>
                    <a:ext cx="4" cy="7"/>
                  </a:xfrm>
                  <a:prstGeom prst="line">
                    <a:avLst/>
                  </a:prstGeom>
                  <a:noFill/>
                  <a:ln w="15875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buNone/>
                    </a:pPr>
                    <a:endParaRPr lang="en-US"/>
                  </a:p>
                </p:txBody>
              </p:sp>
              <p:sp>
                <p:nvSpPr>
                  <p:cNvPr id="37359" name="Line 922"/>
                  <p:cNvSpPr>
                    <a:spLocks noChangeAspect="1" noChangeShapeType="1"/>
                  </p:cNvSpPr>
                  <p:nvPr/>
                </p:nvSpPr>
                <p:spPr bwMode="auto">
                  <a:xfrm flipH="1" flipV="1">
                    <a:off x="199" y="203"/>
                    <a:ext cx="1" cy="6"/>
                  </a:xfrm>
                  <a:prstGeom prst="line">
                    <a:avLst/>
                  </a:prstGeom>
                  <a:noFill/>
                  <a:ln w="15875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buNone/>
                    </a:pPr>
                    <a:endParaRPr lang="en-US"/>
                  </a:p>
                </p:txBody>
              </p:sp>
              <p:sp>
                <p:nvSpPr>
                  <p:cNvPr id="37360" name="Line 923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199" y="197"/>
                    <a:ext cx="1" cy="6"/>
                  </a:xfrm>
                  <a:prstGeom prst="line">
                    <a:avLst/>
                  </a:prstGeom>
                  <a:noFill/>
                  <a:ln w="15875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buNone/>
                    </a:pPr>
                    <a:endParaRPr lang="en-US"/>
                  </a:p>
                </p:txBody>
              </p:sp>
              <p:sp>
                <p:nvSpPr>
                  <p:cNvPr id="37361" name="Line 924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199" y="190"/>
                    <a:ext cx="2" cy="7"/>
                  </a:xfrm>
                  <a:prstGeom prst="line">
                    <a:avLst/>
                  </a:prstGeom>
                  <a:noFill/>
                  <a:ln w="15875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buNone/>
                    </a:pPr>
                    <a:endParaRPr lang="en-US"/>
                  </a:p>
                </p:txBody>
              </p:sp>
              <p:sp>
                <p:nvSpPr>
                  <p:cNvPr id="37362" name="Line 925"/>
                  <p:cNvSpPr>
                    <a:spLocks noChangeAspect="1" noChangeShapeType="1"/>
                  </p:cNvSpPr>
                  <p:nvPr/>
                </p:nvSpPr>
                <p:spPr bwMode="auto">
                  <a:xfrm flipH="1" flipV="1">
                    <a:off x="200" y="187"/>
                    <a:ext cx="1" cy="3"/>
                  </a:xfrm>
                  <a:prstGeom prst="line">
                    <a:avLst/>
                  </a:prstGeom>
                  <a:noFill/>
                  <a:ln w="15875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buNone/>
                    </a:pPr>
                    <a:endParaRPr lang="en-US"/>
                  </a:p>
                </p:txBody>
              </p:sp>
              <p:sp>
                <p:nvSpPr>
                  <p:cNvPr id="37363" name="Line 926"/>
                  <p:cNvSpPr>
                    <a:spLocks noChangeAspect="1" noChangeShapeType="1"/>
                  </p:cNvSpPr>
                  <p:nvPr/>
                </p:nvSpPr>
                <p:spPr bwMode="auto">
                  <a:xfrm flipH="1">
                    <a:off x="198" y="187"/>
                    <a:ext cx="2" cy="1"/>
                  </a:xfrm>
                  <a:prstGeom prst="line">
                    <a:avLst/>
                  </a:prstGeom>
                  <a:noFill/>
                  <a:ln w="15875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buNone/>
                    </a:pPr>
                    <a:endParaRPr lang="en-US"/>
                  </a:p>
                </p:txBody>
              </p:sp>
              <p:sp>
                <p:nvSpPr>
                  <p:cNvPr id="37364" name="Line 927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198" y="187"/>
                    <a:ext cx="1" cy="41"/>
                  </a:xfrm>
                  <a:prstGeom prst="line">
                    <a:avLst/>
                  </a:prstGeom>
                  <a:noFill/>
                  <a:ln w="15875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buNone/>
                    </a:pPr>
                    <a:endParaRPr lang="en-US"/>
                  </a:p>
                </p:txBody>
              </p:sp>
              <p:sp>
                <p:nvSpPr>
                  <p:cNvPr id="37365" name="Line 928"/>
                  <p:cNvSpPr>
                    <a:spLocks noChangeAspect="1" noChangeShapeType="1"/>
                  </p:cNvSpPr>
                  <p:nvPr/>
                </p:nvSpPr>
                <p:spPr bwMode="auto">
                  <a:xfrm flipH="1" flipV="1">
                    <a:off x="197" y="222"/>
                    <a:ext cx="1" cy="6"/>
                  </a:xfrm>
                  <a:prstGeom prst="line">
                    <a:avLst/>
                  </a:prstGeom>
                  <a:noFill/>
                  <a:ln w="15875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buNone/>
                    </a:pPr>
                    <a:endParaRPr lang="en-US"/>
                  </a:p>
                </p:txBody>
              </p:sp>
              <p:sp>
                <p:nvSpPr>
                  <p:cNvPr id="37366" name="Line 929"/>
                  <p:cNvSpPr>
                    <a:spLocks noChangeAspect="1" noChangeShapeType="1"/>
                  </p:cNvSpPr>
                  <p:nvPr/>
                </p:nvSpPr>
                <p:spPr bwMode="auto">
                  <a:xfrm flipH="1" flipV="1">
                    <a:off x="194" y="216"/>
                    <a:ext cx="3" cy="6"/>
                  </a:xfrm>
                  <a:prstGeom prst="line">
                    <a:avLst/>
                  </a:prstGeom>
                  <a:noFill/>
                  <a:ln w="15875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buNone/>
                    </a:pPr>
                    <a:endParaRPr lang="en-US"/>
                  </a:p>
                </p:txBody>
              </p:sp>
              <p:sp>
                <p:nvSpPr>
                  <p:cNvPr id="37367" name="Line 930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194" y="209"/>
                    <a:ext cx="3" cy="7"/>
                  </a:xfrm>
                  <a:prstGeom prst="line">
                    <a:avLst/>
                  </a:prstGeom>
                  <a:noFill/>
                  <a:ln w="15875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buNone/>
                    </a:pPr>
                    <a:endParaRPr lang="en-US"/>
                  </a:p>
                </p:txBody>
              </p:sp>
              <p:sp>
                <p:nvSpPr>
                  <p:cNvPr id="37368" name="Line 931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197" y="203"/>
                    <a:ext cx="1" cy="6"/>
                  </a:xfrm>
                  <a:prstGeom prst="line">
                    <a:avLst/>
                  </a:prstGeom>
                  <a:noFill/>
                  <a:ln w="15875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buNone/>
                    </a:pPr>
                    <a:endParaRPr lang="en-US"/>
                  </a:p>
                </p:txBody>
              </p:sp>
              <p:sp>
                <p:nvSpPr>
                  <p:cNvPr id="37369" name="Line 932"/>
                  <p:cNvSpPr>
                    <a:spLocks noChangeAspect="1" noChangeShapeType="1"/>
                  </p:cNvSpPr>
                  <p:nvPr/>
                </p:nvSpPr>
                <p:spPr bwMode="auto">
                  <a:xfrm flipH="1" flipV="1">
                    <a:off x="193" y="197"/>
                    <a:ext cx="5" cy="6"/>
                  </a:xfrm>
                  <a:prstGeom prst="line">
                    <a:avLst/>
                  </a:prstGeom>
                  <a:noFill/>
                  <a:ln w="15875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buNone/>
                    </a:pPr>
                    <a:endParaRPr lang="en-US"/>
                  </a:p>
                </p:txBody>
              </p:sp>
              <p:sp>
                <p:nvSpPr>
                  <p:cNvPr id="37370" name="Line 933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193" y="190"/>
                    <a:ext cx="2" cy="7"/>
                  </a:xfrm>
                  <a:prstGeom prst="line">
                    <a:avLst/>
                  </a:prstGeom>
                  <a:noFill/>
                  <a:ln w="15875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buNone/>
                    </a:pPr>
                    <a:endParaRPr lang="en-US"/>
                  </a:p>
                </p:txBody>
              </p:sp>
              <p:sp>
                <p:nvSpPr>
                  <p:cNvPr id="37371" name="Line 934"/>
                  <p:cNvSpPr>
                    <a:spLocks noChangeAspect="1" noChangeShapeType="1"/>
                  </p:cNvSpPr>
                  <p:nvPr/>
                </p:nvSpPr>
                <p:spPr bwMode="auto">
                  <a:xfrm flipH="1" flipV="1">
                    <a:off x="194" y="187"/>
                    <a:ext cx="1" cy="3"/>
                  </a:xfrm>
                  <a:prstGeom prst="line">
                    <a:avLst/>
                  </a:prstGeom>
                  <a:noFill/>
                  <a:ln w="15875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buNone/>
                    </a:pPr>
                    <a:endParaRPr lang="en-US"/>
                  </a:p>
                </p:txBody>
              </p:sp>
              <p:sp>
                <p:nvSpPr>
                  <p:cNvPr id="37372" name="Line 935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194" y="187"/>
                    <a:ext cx="4" cy="1"/>
                  </a:xfrm>
                  <a:prstGeom prst="line">
                    <a:avLst/>
                  </a:prstGeom>
                  <a:noFill/>
                  <a:ln w="15875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buNone/>
                    </a:pPr>
                    <a:endParaRPr lang="en-US"/>
                  </a:p>
                </p:txBody>
              </p:sp>
              <p:sp>
                <p:nvSpPr>
                  <p:cNvPr id="37373" name="Line 936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198" y="187"/>
                    <a:ext cx="1" cy="41"/>
                  </a:xfrm>
                  <a:prstGeom prst="line">
                    <a:avLst/>
                  </a:prstGeom>
                  <a:noFill/>
                  <a:ln w="15875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buNone/>
                    </a:pPr>
                    <a:endParaRPr lang="en-US"/>
                  </a:p>
                </p:txBody>
              </p:sp>
              <p:sp>
                <p:nvSpPr>
                  <p:cNvPr id="37374" name="Line 937"/>
                  <p:cNvSpPr>
                    <a:spLocks noChangeAspect="1" noChangeShapeType="1"/>
                  </p:cNvSpPr>
                  <p:nvPr/>
                </p:nvSpPr>
                <p:spPr bwMode="auto">
                  <a:xfrm flipH="1" flipV="1">
                    <a:off x="194" y="222"/>
                    <a:ext cx="4" cy="6"/>
                  </a:xfrm>
                  <a:prstGeom prst="line">
                    <a:avLst/>
                  </a:prstGeom>
                  <a:noFill/>
                  <a:ln w="15875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buNone/>
                    </a:pPr>
                    <a:endParaRPr lang="en-US"/>
                  </a:p>
                </p:txBody>
              </p:sp>
              <p:sp>
                <p:nvSpPr>
                  <p:cNvPr id="37375" name="Line 938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194" y="216"/>
                    <a:ext cx="4" cy="6"/>
                  </a:xfrm>
                  <a:prstGeom prst="line">
                    <a:avLst/>
                  </a:prstGeom>
                  <a:noFill/>
                  <a:ln w="15875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buNone/>
                    </a:pPr>
                    <a:endParaRPr lang="en-US"/>
                  </a:p>
                </p:txBody>
              </p:sp>
              <p:sp>
                <p:nvSpPr>
                  <p:cNvPr id="37376" name="Line 939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198" y="209"/>
                    <a:ext cx="2" cy="7"/>
                  </a:xfrm>
                  <a:prstGeom prst="line">
                    <a:avLst/>
                  </a:prstGeom>
                  <a:noFill/>
                  <a:ln w="15875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buNone/>
                    </a:pPr>
                    <a:endParaRPr lang="en-US"/>
                  </a:p>
                </p:txBody>
              </p:sp>
              <p:sp>
                <p:nvSpPr>
                  <p:cNvPr id="37377" name="Line 940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200" y="203"/>
                    <a:ext cx="1" cy="6"/>
                  </a:xfrm>
                  <a:prstGeom prst="line">
                    <a:avLst/>
                  </a:prstGeom>
                  <a:noFill/>
                  <a:ln w="15875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buNone/>
                    </a:pPr>
                    <a:endParaRPr lang="en-US"/>
                  </a:p>
                </p:txBody>
              </p:sp>
              <p:sp>
                <p:nvSpPr>
                  <p:cNvPr id="37378" name="Line 941"/>
                  <p:cNvSpPr>
                    <a:spLocks noChangeAspect="1" noChangeShapeType="1"/>
                  </p:cNvSpPr>
                  <p:nvPr/>
                </p:nvSpPr>
                <p:spPr bwMode="auto">
                  <a:xfrm flipH="1" flipV="1">
                    <a:off x="197" y="197"/>
                    <a:ext cx="4" cy="6"/>
                  </a:xfrm>
                  <a:prstGeom prst="line">
                    <a:avLst/>
                  </a:prstGeom>
                  <a:noFill/>
                  <a:ln w="15875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buNone/>
                    </a:pPr>
                    <a:endParaRPr lang="en-US"/>
                  </a:p>
                </p:txBody>
              </p:sp>
              <p:sp>
                <p:nvSpPr>
                  <p:cNvPr id="37379" name="Line 942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197" y="190"/>
                    <a:ext cx="5" cy="7"/>
                  </a:xfrm>
                  <a:prstGeom prst="line">
                    <a:avLst/>
                  </a:prstGeom>
                  <a:noFill/>
                  <a:ln w="15875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buNone/>
                    </a:pPr>
                    <a:endParaRPr lang="en-US"/>
                  </a:p>
                </p:txBody>
              </p:sp>
              <p:sp>
                <p:nvSpPr>
                  <p:cNvPr id="37380" name="Line 943"/>
                  <p:cNvSpPr>
                    <a:spLocks noChangeAspect="1" noChangeShapeType="1"/>
                  </p:cNvSpPr>
                  <p:nvPr/>
                </p:nvSpPr>
                <p:spPr bwMode="auto">
                  <a:xfrm flipH="1" flipV="1">
                    <a:off x="199" y="187"/>
                    <a:ext cx="3" cy="3"/>
                  </a:xfrm>
                  <a:prstGeom prst="line">
                    <a:avLst/>
                  </a:prstGeom>
                  <a:noFill/>
                  <a:ln w="15875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buNone/>
                    </a:pPr>
                    <a:endParaRPr lang="en-US"/>
                  </a:p>
                </p:txBody>
              </p:sp>
              <p:sp>
                <p:nvSpPr>
                  <p:cNvPr id="37381" name="Line 944"/>
                  <p:cNvSpPr>
                    <a:spLocks noChangeAspect="1" noChangeShapeType="1"/>
                  </p:cNvSpPr>
                  <p:nvPr/>
                </p:nvSpPr>
                <p:spPr bwMode="auto">
                  <a:xfrm flipH="1">
                    <a:off x="198" y="187"/>
                    <a:ext cx="1" cy="1"/>
                  </a:xfrm>
                  <a:prstGeom prst="line">
                    <a:avLst/>
                  </a:prstGeom>
                  <a:noFill/>
                  <a:ln w="15875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buNone/>
                    </a:pPr>
                    <a:endParaRPr lang="en-US"/>
                  </a:p>
                </p:txBody>
              </p:sp>
              <p:sp>
                <p:nvSpPr>
                  <p:cNvPr id="37382" name="Line 945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198" y="187"/>
                    <a:ext cx="1" cy="88"/>
                  </a:xfrm>
                  <a:prstGeom prst="line">
                    <a:avLst/>
                  </a:prstGeom>
                  <a:noFill/>
                  <a:ln w="15875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buNone/>
                    </a:pPr>
                    <a:endParaRPr lang="en-US"/>
                  </a:p>
                </p:txBody>
              </p:sp>
              <p:sp>
                <p:nvSpPr>
                  <p:cNvPr id="37383" name="Line 946"/>
                  <p:cNvSpPr>
                    <a:spLocks noChangeAspect="1" noChangeShapeType="1"/>
                  </p:cNvSpPr>
                  <p:nvPr/>
                </p:nvSpPr>
                <p:spPr bwMode="auto">
                  <a:xfrm flipH="1" flipV="1">
                    <a:off x="197" y="269"/>
                    <a:ext cx="1" cy="6"/>
                  </a:xfrm>
                  <a:prstGeom prst="line">
                    <a:avLst/>
                  </a:prstGeom>
                  <a:noFill/>
                  <a:ln w="15875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buNone/>
                    </a:pPr>
                    <a:endParaRPr lang="en-US"/>
                  </a:p>
                </p:txBody>
              </p:sp>
              <p:sp>
                <p:nvSpPr>
                  <p:cNvPr id="37384" name="Line 947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197" y="263"/>
                    <a:ext cx="1" cy="6"/>
                  </a:xfrm>
                  <a:prstGeom prst="line">
                    <a:avLst/>
                  </a:prstGeom>
                  <a:noFill/>
                  <a:ln w="15875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buNone/>
                    </a:pPr>
                    <a:endParaRPr lang="en-US"/>
                  </a:p>
                </p:txBody>
              </p:sp>
              <p:sp>
                <p:nvSpPr>
                  <p:cNvPr id="37385" name="Line 948"/>
                  <p:cNvSpPr>
                    <a:spLocks noChangeAspect="1" noChangeShapeType="1"/>
                  </p:cNvSpPr>
                  <p:nvPr/>
                </p:nvSpPr>
                <p:spPr bwMode="auto">
                  <a:xfrm flipH="1" flipV="1">
                    <a:off x="196" y="256"/>
                    <a:ext cx="1" cy="7"/>
                  </a:xfrm>
                  <a:prstGeom prst="line">
                    <a:avLst/>
                  </a:prstGeom>
                  <a:noFill/>
                  <a:ln w="15875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buNone/>
                    </a:pPr>
                    <a:endParaRPr lang="en-US"/>
                  </a:p>
                </p:txBody>
              </p:sp>
              <p:sp>
                <p:nvSpPr>
                  <p:cNvPr id="37386" name="Line 949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196" y="250"/>
                    <a:ext cx="2" cy="6"/>
                  </a:xfrm>
                  <a:prstGeom prst="line">
                    <a:avLst/>
                  </a:prstGeom>
                  <a:noFill/>
                  <a:ln w="15875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buNone/>
                    </a:pPr>
                    <a:endParaRPr lang="en-US"/>
                  </a:p>
                </p:txBody>
              </p:sp>
              <p:sp>
                <p:nvSpPr>
                  <p:cNvPr id="37387" name="Line 950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198" y="244"/>
                    <a:ext cx="1" cy="6"/>
                  </a:xfrm>
                  <a:prstGeom prst="line">
                    <a:avLst/>
                  </a:prstGeom>
                  <a:noFill/>
                  <a:ln w="15875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buNone/>
                    </a:pPr>
                    <a:endParaRPr lang="en-US"/>
                  </a:p>
                </p:txBody>
              </p:sp>
              <p:sp>
                <p:nvSpPr>
                  <p:cNvPr id="37388" name="Line 951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199" y="237"/>
                    <a:ext cx="1" cy="7"/>
                  </a:xfrm>
                  <a:prstGeom prst="line">
                    <a:avLst/>
                  </a:prstGeom>
                  <a:noFill/>
                  <a:ln w="15875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buNone/>
                    </a:pPr>
                    <a:endParaRPr lang="en-US"/>
                  </a:p>
                </p:txBody>
              </p:sp>
              <p:sp>
                <p:nvSpPr>
                  <p:cNvPr id="37389" name="Line 952"/>
                  <p:cNvSpPr>
                    <a:spLocks noChangeAspect="1" noChangeShapeType="1"/>
                  </p:cNvSpPr>
                  <p:nvPr/>
                </p:nvSpPr>
                <p:spPr bwMode="auto">
                  <a:xfrm flipH="1" flipV="1">
                    <a:off x="195" y="231"/>
                    <a:ext cx="5" cy="6"/>
                  </a:xfrm>
                  <a:prstGeom prst="line">
                    <a:avLst/>
                  </a:prstGeom>
                  <a:noFill/>
                  <a:ln w="15875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buNone/>
                    </a:pPr>
                    <a:endParaRPr lang="en-US"/>
                  </a:p>
                </p:txBody>
              </p:sp>
              <p:sp>
                <p:nvSpPr>
                  <p:cNvPr id="37390" name="Line 953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195" y="225"/>
                    <a:ext cx="5" cy="6"/>
                  </a:xfrm>
                  <a:prstGeom prst="line">
                    <a:avLst/>
                  </a:prstGeom>
                  <a:noFill/>
                  <a:ln w="15875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buNone/>
                    </a:pPr>
                    <a:endParaRPr lang="en-US"/>
                  </a:p>
                </p:txBody>
              </p:sp>
              <p:sp>
                <p:nvSpPr>
                  <p:cNvPr id="37391" name="Line 954"/>
                  <p:cNvSpPr>
                    <a:spLocks noChangeAspect="1" noChangeShapeType="1"/>
                  </p:cNvSpPr>
                  <p:nvPr/>
                </p:nvSpPr>
                <p:spPr bwMode="auto">
                  <a:xfrm flipH="1" flipV="1">
                    <a:off x="197" y="218"/>
                    <a:ext cx="3" cy="7"/>
                  </a:xfrm>
                  <a:prstGeom prst="line">
                    <a:avLst/>
                  </a:prstGeom>
                  <a:noFill/>
                  <a:ln w="15875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buNone/>
                    </a:pPr>
                    <a:endParaRPr lang="en-US"/>
                  </a:p>
                </p:txBody>
              </p:sp>
              <p:sp>
                <p:nvSpPr>
                  <p:cNvPr id="37392" name="Line 955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197" y="212"/>
                    <a:ext cx="4" cy="6"/>
                  </a:xfrm>
                  <a:prstGeom prst="line">
                    <a:avLst/>
                  </a:prstGeom>
                  <a:noFill/>
                  <a:ln w="15875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buNone/>
                    </a:pPr>
                    <a:endParaRPr lang="en-US"/>
                  </a:p>
                </p:txBody>
              </p:sp>
              <p:sp>
                <p:nvSpPr>
                  <p:cNvPr id="37393" name="Line 956"/>
                  <p:cNvSpPr>
                    <a:spLocks noChangeAspect="1" noChangeShapeType="1"/>
                  </p:cNvSpPr>
                  <p:nvPr/>
                </p:nvSpPr>
                <p:spPr bwMode="auto">
                  <a:xfrm flipH="1" flipV="1">
                    <a:off x="199" y="206"/>
                    <a:ext cx="2" cy="6"/>
                  </a:xfrm>
                  <a:prstGeom prst="line">
                    <a:avLst/>
                  </a:prstGeom>
                  <a:noFill/>
                  <a:ln w="15875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buNone/>
                    </a:pPr>
                    <a:endParaRPr lang="en-US"/>
                  </a:p>
                </p:txBody>
              </p:sp>
              <p:sp>
                <p:nvSpPr>
                  <p:cNvPr id="37394" name="Line 957"/>
                  <p:cNvSpPr>
                    <a:spLocks noChangeAspect="1" noChangeShapeType="1"/>
                  </p:cNvSpPr>
                  <p:nvPr/>
                </p:nvSpPr>
                <p:spPr bwMode="auto">
                  <a:xfrm flipH="1" flipV="1">
                    <a:off x="196" y="199"/>
                    <a:ext cx="3" cy="7"/>
                  </a:xfrm>
                  <a:prstGeom prst="line">
                    <a:avLst/>
                  </a:prstGeom>
                  <a:noFill/>
                  <a:ln w="15875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buNone/>
                    </a:pPr>
                    <a:endParaRPr lang="en-US"/>
                  </a:p>
                </p:txBody>
              </p:sp>
            </p:grpSp>
            <p:grpSp>
              <p:nvGrpSpPr>
                <p:cNvPr id="36994" name="Group 958"/>
                <p:cNvGrpSpPr>
                  <a:grpSpLocks noChangeAspect="1"/>
                </p:cNvGrpSpPr>
                <p:nvPr/>
              </p:nvGrpSpPr>
              <p:grpSpPr bwMode="auto">
                <a:xfrm>
                  <a:off x="1049" y="396"/>
                  <a:ext cx="35" cy="149"/>
                  <a:chOff x="182" y="187"/>
                  <a:chExt cx="35" cy="149"/>
                </a:xfrm>
              </p:grpSpPr>
              <p:sp>
                <p:nvSpPr>
                  <p:cNvPr id="36995" name="Line 959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196" y="193"/>
                    <a:ext cx="3" cy="6"/>
                  </a:xfrm>
                  <a:prstGeom prst="line">
                    <a:avLst/>
                  </a:prstGeom>
                  <a:noFill/>
                  <a:ln w="15875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buNone/>
                    </a:pPr>
                    <a:endParaRPr lang="en-US"/>
                  </a:p>
                </p:txBody>
              </p:sp>
              <p:sp>
                <p:nvSpPr>
                  <p:cNvPr id="36996" name="Line 960"/>
                  <p:cNvSpPr>
                    <a:spLocks noChangeAspect="1" noChangeShapeType="1"/>
                  </p:cNvSpPr>
                  <p:nvPr/>
                </p:nvSpPr>
                <p:spPr bwMode="auto">
                  <a:xfrm flipH="1" flipV="1">
                    <a:off x="198" y="187"/>
                    <a:ext cx="1" cy="6"/>
                  </a:xfrm>
                  <a:prstGeom prst="line">
                    <a:avLst/>
                  </a:prstGeom>
                  <a:noFill/>
                  <a:ln w="15875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buNone/>
                    </a:pPr>
                    <a:endParaRPr lang="en-US"/>
                  </a:p>
                </p:txBody>
              </p:sp>
              <p:sp>
                <p:nvSpPr>
                  <p:cNvPr id="36997" name="Line 961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198" y="187"/>
                    <a:ext cx="1" cy="1"/>
                  </a:xfrm>
                  <a:prstGeom prst="line">
                    <a:avLst/>
                  </a:prstGeom>
                  <a:noFill/>
                  <a:ln w="15875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buNone/>
                    </a:pPr>
                    <a:endParaRPr lang="en-US"/>
                  </a:p>
                </p:txBody>
              </p:sp>
              <p:sp>
                <p:nvSpPr>
                  <p:cNvPr id="36998" name="Line 962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198" y="187"/>
                    <a:ext cx="1" cy="88"/>
                  </a:xfrm>
                  <a:prstGeom prst="line">
                    <a:avLst/>
                  </a:prstGeom>
                  <a:noFill/>
                  <a:ln w="15875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buNone/>
                    </a:pPr>
                    <a:endParaRPr lang="en-US"/>
                  </a:p>
                </p:txBody>
              </p:sp>
              <p:sp>
                <p:nvSpPr>
                  <p:cNvPr id="36999" name="Line 963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198" y="269"/>
                    <a:ext cx="1" cy="6"/>
                  </a:xfrm>
                  <a:prstGeom prst="line">
                    <a:avLst/>
                  </a:prstGeom>
                  <a:noFill/>
                  <a:ln w="15875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buNone/>
                    </a:pPr>
                    <a:endParaRPr lang="en-US"/>
                  </a:p>
                </p:txBody>
              </p:sp>
              <p:sp>
                <p:nvSpPr>
                  <p:cNvPr id="37000" name="Line 964"/>
                  <p:cNvSpPr>
                    <a:spLocks noChangeAspect="1" noChangeShapeType="1"/>
                  </p:cNvSpPr>
                  <p:nvPr/>
                </p:nvSpPr>
                <p:spPr bwMode="auto">
                  <a:xfrm flipH="1" flipV="1">
                    <a:off x="197" y="263"/>
                    <a:ext cx="2" cy="6"/>
                  </a:xfrm>
                  <a:prstGeom prst="line">
                    <a:avLst/>
                  </a:prstGeom>
                  <a:noFill/>
                  <a:ln w="15875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buNone/>
                    </a:pPr>
                    <a:endParaRPr lang="en-US"/>
                  </a:p>
                </p:txBody>
              </p:sp>
              <p:sp>
                <p:nvSpPr>
                  <p:cNvPr id="37001" name="Line 965"/>
                  <p:cNvSpPr>
                    <a:spLocks noChangeAspect="1" noChangeShapeType="1"/>
                  </p:cNvSpPr>
                  <p:nvPr/>
                </p:nvSpPr>
                <p:spPr bwMode="auto">
                  <a:xfrm flipH="1" flipV="1">
                    <a:off x="195" y="256"/>
                    <a:ext cx="2" cy="7"/>
                  </a:xfrm>
                  <a:prstGeom prst="line">
                    <a:avLst/>
                  </a:prstGeom>
                  <a:noFill/>
                  <a:ln w="15875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buNone/>
                    </a:pPr>
                    <a:endParaRPr lang="en-US"/>
                  </a:p>
                </p:txBody>
              </p:sp>
              <p:sp>
                <p:nvSpPr>
                  <p:cNvPr id="37002" name="Line 966"/>
                  <p:cNvSpPr>
                    <a:spLocks noChangeAspect="1" noChangeShapeType="1"/>
                  </p:cNvSpPr>
                  <p:nvPr/>
                </p:nvSpPr>
                <p:spPr bwMode="auto">
                  <a:xfrm flipH="1" flipV="1">
                    <a:off x="193" y="250"/>
                    <a:ext cx="2" cy="6"/>
                  </a:xfrm>
                  <a:prstGeom prst="line">
                    <a:avLst/>
                  </a:prstGeom>
                  <a:noFill/>
                  <a:ln w="15875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buNone/>
                    </a:pPr>
                    <a:endParaRPr lang="en-US"/>
                  </a:p>
                </p:txBody>
              </p:sp>
              <p:sp>
                <p:nvSpPr>
                  <p:cNvPr id="37003" name="Line 967"/>
                  <p:cNvSpPr>
                    <a:spLocks noChangeAspect="1" noChangeShapeType="1"/>
                  </p:cNvSpPr>
                  <p:nvPr/>
                </p:nvSpPr>
                <p:spPr bwMode="auto">
                  <a:xfrm flipH="1" flipV="1">
                    <a:off x="189" y="244"/>
                    <a:ext cx="4" cy="6"/>
                  </a:xfrm>
                  <a:prstGeom prst="line">
                    <a:avLst/>
                  </a:prstGeom>
                  <a:noFill/>
                  <a:ln w="15875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buNone/>
                    </a:pPr>
                    <a:endParaRPr lang="en-US"/>
                  </a:p>
                </p:txBody>
              </p:sp>
              <p:sp>
                <p:nvSpPr>
                  <p:cNvPr id="37004" name="Line 968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189" y="237"/>
                    <a:ext cx="1" cy="7"/>
                  </a:xfrm>
                  <a:prstGeom prst="line">
                    <a:avLst/>
                  </a:prstGeom>
                  <a:noFill/>
                  <a:ln w="15875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buNone/>
                    </a:pPr>
                    <a:endParaRPr lang="en-US"/>
                  </a:p>
                </p:txBody>
              </p:sp>
              <p:sp>
                <p:nvSpPr>
                  <p:cNvPr id="37005" name="Line 969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189" y="231"/>
                    <a:ext cx="2" cy="6"/>
                  </a:xfrm>
                  <a:prstGeom prst="line">
                    <a:avLst/>
                  </a:prstGeom>
                  <a:noFill/>
                  <a:ln w="15875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buNone/>
                    </a:pPr>
                    <a:endParaRPr lang="en-US"/>
                  </a:p>
                </p:txBody>
              </p:sp>
              <p:sp>
                <p:nvSpPr>
                  <p:cNvPr id="37006" name="Line 970"/>
                  <p:cNvSpPr>
                    <a:spLocks noChangeAspect="1" noChangeShapeType="1"/>
                  </p:cNvSpPr>
                  <p:nvPr/>
                </p:nvSpPr>
                <p:spPr bwMode="auto">
                  <a:xfrm flipH="1" flipV="1">
                    <a:off x="188" y="225"/>
                    <a:ext cx="3" cy="6"/>
                  </a:xfrm>
                  <a:prstGeom prst="line">
                    <a:avLst/>
                  </a:prstGeom>
                  <a:noFill/>
                  <a:ln w="15875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buNone/>
                    </a:pPr>
                    <a:endParaRPr lang="en-US"/>
                  </a:p>
                </p:txBody>
              </p:sp>
              <p:sp>
                <p:nvSpPr>
                  <p:cNvPr id="37007" name="Line 971"/>
                  <p:cNvSpPr>
                    <a:spLocks noChangeAspect="1" noChangeShapeType="1"/>
                  </p:cNvSpPr>
                  <p:nvPr/>
                </p:nvSpPr>
                <p:spPr bwMode="auto">
                  <a:xfrm flipH="1" flipV="1">
                    <a:off x="185" y="218"/>
                    <a:ext cx="3" cy="7"/>
                  </a:xfrm>
                  <a:prstGeom prst="line">
                    <a:avLst/>
                  </a:prstGeom>
                  <a:noFill/>
                  <a:ln w="15875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buNone/>
                    </a:pPr>
                    <a:endParaRPr lang="en-US"/>
                  </a:p>
                </p:txBody>
              </p:sp>
              <p:sp>
                <p:nvSpPr>
                  <p:cNvPr id="37008" name="Line 972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185" y="212"/>
                    <a:ext cx="4" cy="6"/>
                  </a:xfrm>
                  <a:prstGeom prst="line">
                    <a:avLst/>
                  </a:prstGeom>
                  <a:noFill/>
                  <a:ln w="15875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buNone/>
                    </a:pPr>
                    <a:endParaRPr lang="en-US"/>
                  </a:p>
                </p:txBody>
              </p:sp>
              <p:sp>
                <p:nvSpPr>
                  <p:cNvPr id="37009" name="Line 973"/>
                  <p:cNvSpPr>
                    <a:spLocks noChangeAspect="1" noChangeShapeType="1"/>
                  </p:cNvSpPr>
                  <p:nvPr/>
                </p:nvSpPr>
                <p:spPr bwMode="auto">
                  <a:xfrm flipH="1" flipV="1">
                    <a:off x="185" y="206"/>
                    <a:ext cx="4" cy="6"/>
                  </a:xfrm>
                  <a:prstGeom prst="line">
                    <a:avLst/>
                  </a:prstGeom>
                  <a:noFill/>
                  <a:ln w="15875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buNone/>
                    </a:pPr>
                    <a:endParaRPr lang="en-US"/>
                  </a:p>
                </p:txBody>
              </p:sp>
              <p:sp>
                <p:nvSpPr>
                  <p:cNvPr id="37010" name="Line 974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185" y="199"/>
                    <a:ext cx="1" cy="7"/>
                  </a:xfrm>
                  <a:prstGeom prst="line">
                    <a:avLst/>
                  </a:prstGeom>
                  <a:noFill/>
                  <a:ln w="15875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buNone/>
                    </a:pPr>
                    <a:endParaRPr lang="en-US"/>
                  </a:p>
                </p:txBody>
              </p:sp>
              <p:sp>
                <p:nvSpPr>
                  <p:cNvPr id="37011" name="Line 975"/>
                  <p:cNvSpPr>
                    <a:spLocks noChangeAspect="1" noChangeShapeType="1"/>
                  </p:cNvSpPr>
                  <p:nvPr/>
                </p:nvSpPr>
                <p:spPr bwMode="auto">
                  <a:xfrm flipH="1" flipV="1">
                    <a:off x="183" y="193"/>
                    <a:ext cx="3" cy="6"/>
                  </a:xfrm>
                  <a:prstGeom prst="line">
                    <a:avLst/>
                  </a:prstGeom>
                  <a:noFill/>
                  <a:ln w="15875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buNone/>
                    </a:pPr>
                    <a:endParaRPr lang="en-US"/>
                  </a:p>
                </p:txBody>
              </p:sp>
              <p:sp>
                <p:nvSpPr>
                  <p:cNvPr id="37012" name="Line 976"/>
                  <p:cNvSpPr>
                    <a:spLocks noChangeAspect="1" noChangeShapeType="1"/>
                  </p:cNvSpPr>
                  <p:nvPr/>
                </p:nvSpPr>
                <p:spPr bwMode="auto">
                  <a:xfrm flipH="1" flipV="1">
                    <a:off x="182" y="187"/>
                    <a:ext cx="1" cy="6"/>
                  </a:xfrm>
                  <a:prstGeom prst="line">
                    <a:avLst/>
                  </a:prstGeom>
                  <a:noFill/>
                  <a:ln w="15875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buNone/>
                    </a:pPr>
                    <a:endParaRPr lang="en-US"/>
                  </a:p>
                </p:txBody>
              </p:sp>
              <p:sp>
                <p:nvSpPr>
                  <p:cNvPr id="37013" name="Line 977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182" y="187"/>
                    <a:ext cx="16" cy="1"/>
                  </a:xfrm>
                  <a:prstGeom prst="line">
                    <a:avLst/>
                  </a:prstGeom>
                  <a:noFill/>
                  <a:ln w="15875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buNone/>
                    </a:pPr>
                    <a:endParaRPr lang="en-US"/>
                  </a:p>
                </p:txBody>
              </p:sp>
              <p:sp>
                <p:nvSpPr>
                  <p:cNvPr id="37014" name="Line 978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198" y="187"/>
                    <a:ext cx="1" cy="88"/>
                  </a:xfrm>
                  <a:prstGeom prst="line">
                    <a:avLst/>
                  </a:prstGeom>
                  <a:noFill/>
                  <a:ln w="15875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buNone/>
                    </a:pPr>
                    <a:endParaRPr lang="en-US"/>
                  </a:p>
                </p:txBody>
              </p:sp>
              <p:sp>
                <p:nvSpPr>
                  <p:cNvPr id="37015" name="Line 979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198" y="269"/>
                    <a:ext cx="3" cy="6"/>
                  </a:xfrm>
                  <a:prstGeom prst="line">
                    <a:avLst/>
                  </a:prstGeom>
                  <a:noFill/>
                  <a:ln w="15875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buNone/>
                    </a:pPr>
                    <a:endParaRPr lang="en-US"/>
                  </a:p>
                </p:txBody>
              </p:sp>
              <p:sp>
                <p:nvSpPr>
                  <p:cNvPr id="37016" name="Line 980"/>
                  <p:cNvSpPr>
                    <a:spLocks noChangeAspect="1" noChangeShapeType="1"/>
                  </p:cNvSpPr>
                  <p:nvPr/>
                </p:nvSpPr>
                <p:spPr bwMode="auto">
                  <a:xfrm flipH="1" flipV="1">
                    <a:off x="198" y="263"/>
                    <a:ext cx="3" cy="6"/>
                  </a:xfrm>
                  <a:prstGeom prst="line">
                    <a:avLst/>
                  </a:prstGeom>
                  <a:noFill/>
                  <a:ln w="15875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buNone/>
                    </a:pPr>
                    <a:endParaRPr lang="en-US"/>
                  </a:p>
                </p:txBody>
              </p:sp>
              <p:sp>
                <p:nvSpPr>
                  <p:cNvPr id="37017" name="Line 981"/>
                  <p:cNvSpPr>
                    <a:spLocks noChangeAspect="1" noChangeShapeType="1"/>
                  </p:cNvSpPr>
                  <p:nvPr/>
                </p:nvSpPr>
                <p:spPr bwMode="auto">
                  <a:xfrm flipH="1" flipV="1">
                    <a:off x="197" y="256"/>
                    <a:ext cx="1" cy="7"/>
                  </a:xfrm>
                  <a:prstGeom prst="line">
                    <a:avLst/>
                  </a:prstGeom>
                  <a:noFill/>
                  <a:ln w="15875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buNone/>
                    </a:pPr>
                    <a:endParaRPr lang="en-US"/>
                  </a:p>
                </p:txBody>
              </p:sp>
              <p:sp>
                <p:nvSpPr>
                  <p:cNvPr id="37018" name="Line 982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197" y="250"/>
                    <a:ext cx="3" cy="6"/>
                  </a:xfrm>
                  <a:prstGeom prst="line">
                    <a:avLst/>
                  </a:prstGeom>
                  <a:noFill/>
                  <a:ln w="15875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buNone/>
                    </a:pPr>
                    <a:endParaRPr lang="en-US"/>
                  </a:p>
                </p:txBody>
              </p:sp>
              <p:sp>
                <p:nvSpPr>
                  <p:cNvPr id="37019" name="Line 983"/>
                  <p:cNvSpPr>
                    <a:spLocks noChangeAspect="1" noChangeShapeType="1"/>
                  </p:cNvSpPr>
                  <p:nvPr/>
                </p:nvSpPr>
                <p:spPr bwMode="auto">
                  <a:xfrm flipH="1" flipV="1">
                    <a:off x="196" y="244"/>
                    <a:ext cx="4" cy="6"/>
                  </a:xfrm>
                  <a:prstGeom prst="line">
                    <a:avLst/>
                  </a:prstGeom>
                  <a:noFill/>
                  <a:ln w="15875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buNone/>
                    </a:pPr>
                    <a:endParaRPr lang="en-US"/>
                  </a:p>
                </p:txBody>
              </p:sp>
              <p:sp>
                <p:nvSpPr>
                  <p:cNvPr id="37020" name="Line 984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196" y="237"/>
                    <a:ext cx="5" cy="7"/>
                  </a:xfrm>
                  <a:prstGeom prst="line">
                    <a:avLst/>
                  </a:prstGeom>
                  <a:noFill/>
                  <a:ln w="15875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buNone/>
                    </a:pPr>
                    <a:endParaRPr lang="en-US"/>
                  </a:p>
                </p:txBody>
              </p:sp>
              <p:sp>
                <p:nvSpPr>
                  <p:cNvPr id="37021" name="Line 985"/>
                  <p:cNvSpPr>
                    <a:spLocks noChangeAspect="1" noChangeShapeType="1"/>
                  </p:cNvSpPr>
                  <p:nvPr/>
                </p:nvSpPr>
                <p:spPr bwMode="auto">
                  <a:xfrm flipH="1" flipV="1">
                    <a:off x="197" y="231"/>
                    <a:ext cx="4" cy="6"/>
                  </a:xfrm>
                  <a:prstGeom prst="line">
                    <a:avLst/>
                  </a:prstGeom>
                  <a:noFill/>
                  <a:ln w="15875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buNone/>
                    </a:pPr>
                    <a:endParaRPr lang="en-US"/>
                  </a:p>
                </p:txBody>
              </p:sp>
              <p:sp>
                <p:nvSpPr>
                  <p:cNvPr id="37022" name="Line 986"/>
                  <p:cNvSpPr>
                    <a:spLocks noChangeAspect="1" noChangeShapeType="1"/>
                  </p:cNvSpPr>
                  <p:nvPr/>
                </p:nvSpPr>
                <p:spPr bwMode="auto">
                  <a:xfrm flipH="1" flipV="1">
                    <a:off x="196" y="225"/>
                    <a:ext cx="1" cy="6"/>
                  </a:xfrm>
                  <a:prstGeom prst="line">
                    <a:avLst/>
                  </a:prstGeom>
                  <a:noFill/>
                  <a:ln w="15875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buNone/>
                    </a:pPr>
                    <a:endParaRPr lang="en-US"/>
                  </a:p>
                </p:txBody>
              </p:sp>
              <p:sp>
                <p:nvSpPr>
                  <p:cNvPr id="37023" name="Line 987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196" y="218"/>
                    <a:ext cx="1" cy="7"/>
                  </a:xfrm>
                  <a:prstGeom prst="line">
                    <a:avLst/>
                  </a:prstGeom>
                  <a:noFill/>
                  <a:ln w="15875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buNone/>
                    </a:pPr>
                    <a:endParaRPr lang="en-US"/>
                  </a:p>
                </p:txBody>
              </p:sp>
              <p:sp>
                <p:nvSpPr>
                  <p:cNvPr id="37024" name="Line 988"/>
                  <p:cNvSpPr>
                    <a:spLocks noChangeAspect="1" noChangeShapeType="1"/>
                  </p:cNvSpPr>
                  <p:nvPr/>
                </p:nvSpPr>
                <p:spPr bwMode="auto">
                  <a:xfrm flipH="1" flipV="1">
                    <a:off x="194" y="212"/>
                    <a:ext cx="3" cy="6"/>
                  </a:xfrm>
                  <a:prstGeom prst="line">
                    <a:avLst/>
                  </a:prstGeom>
                  <a:noFill/>
                  <a:ln w="15875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buNone/>
                    </a:pPr>
                    <a:endParaRPr lang="en-US"/>
                  </a:p>
                </p:txBody>
              </p:sp>
              <p:sp>
                <p:nvSpPr>
                  <p:cNvPr id="37025" name="Line 989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194" y="206"/>
                    <a:ext cx="2" cy="6"/>
                  </a:xfrm>
                  <a:prstGeom prst="line">
                    <a:avLst/>
                  </a:prstGeom>
                  <a:noFill/>
                  <a:ln w="15875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buNone/>
                    </a:pPr>
                    <a:endParaRPr lang="en-US"/>
                  </a:p>
                </p:txBody>
              </p:sp>
              <p:sp>
                <p:nvSpPr>
                  <p:cNvPr id="37026" name="Line 990"/>
                  <p:cNvSpPr>
                    <a:spLocks noChangeAspect="1" noChangeShapeType="1"/>
                  </p:cNvSpPr>
                  <p:nvPr/>
                </p:nvSpPr>
                <p:spPr bwMode="auto">
                  <a:xfrm flipH="1" flipV="1">
                    <a:off x="195" y="199"/>
                    <a:ext cx="1" cy="7"/>
                  </a:xfrm>
                  <a:prstGeom prst="line">
                    <a:avLst/>
                  </a:prstGeom>
                  <a:noFill/>
                  <a:ln w="15875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buNone/>
                    </a:pPr>
                    <a:endParaRPr lang="en-US"/>
                  </a:p>
                </p:txBody>
              </p:sp>
              <p:sp>
                <p:nvSpPr>
                  <p:cNvPr id="37027" name="Line 991"/>
                  <p:cNvSpPr>
                    <a:spLocks noChangeAspect="1" noChangeShapeType="1"/>
                  </p:cNvSpPr>
                  <p:nvPr/>
                </p:nvSpPr>
                <p:spPr bwMode="auto">
                  <a:xfrm flipH="1" flipV="1">
                    <a:off x="194" y="193"/>
                    <a:ext cx="1" cy="6"/>
                  </a:xfrm>
                  <a:prstGeom prst="line">
                    <a:avLst/>
                  </a:prstGeom>
                  <a:noFill/>
                  <a:ln w="15875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buNone/>
                    </a:pPr>
                    <a:endParaRPr lang="en-US"/>
                  </a:p>
                </p:txBody>
              </p:sp>
              <p:sp>
                <p:nvSpPr>
                  <p:cNvPr id="37028" name="Line 992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194" y="187"/>
                    <a:ext cx="1" cy="6"/>
                  </a:xfrm>
                  <a:prstGeom prst="line">
                    <a:avLst/>
                  </a:prstGeom>
                  <a:noFill/>
                  <a:ln w="15875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buNone/>
                    </a:pPr>
                    <a:endParaRPr lang="en-US"/>
                  </a:p>
                </p:txBody>
              </p:sp>
              <p:sp>
                <p:nvSpPr>
                  <p:cNvPr id="37029" name="Line 993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194" y="187"/>
                    <a:ext cx="4" cy="1"/>
                  </a:xfrm>
                  <a:prstGeom prst="line">
                    <a:avLst/>
                  </a:prstGeom>
                  <a:noFill/>
                  <a:ln w="15875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buNone/>
                    </a:pPr>
                    <a:endParaRPr lang="en-US"/>
                  </a:p>
                </p:txBody>
              </p:sp>
              <p:sp>
                <p:nvSpPr>
                  <p:cNvPr id="37030" name="Line 994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198" y="187"/>
                    <a:ext cx="1" cy="88"/>
                  </a:xfrm>
                  <a:prstGeom prst="line">
                    <a:avLst/>
                  </a:prstGeom>
                  <a:noFill/>
                  <a:ln w="15875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buNone/>
                    </a:pPr>
                    <a:endParaRPr lang="en-US"/>
                  </a:p>
                </p:txBody>
              </p:sp>
              <p:sp>
                <p:nvSpPr>
                  <p:cNvPr id="37031" name="Line 995"/>
                  <p:cNvSpPr>
                    <a:spLocks noChangeAspect="1" noChangeShapeType="1"/>
                  </p:cNvSpPr>
                  <p:nvPr/>
                </p:nvSpPr>
                <p:spPr bwMode="auto">
                  <a:xfrm flipH="1" flipV="1">
                    <a:off x="197" y="269"/>
                    <a:ext cx="1" cy="6"/>
                  </a:xfrm>
                  <a:prstGeom prst="line">
                    <a:avLst/>
                  </a:prstGeom>
                  <a:noFill/>
                  <a:ln w="15875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buNone/>
                    </a:pPr>
                    <a:endParaRPr lang="en-US"/>
                  </a:p>
                </p:txBody>
              </p:sp>
              <p:sp>
                <p:nvSpPr>
                  <p:cNvPr id="37032" name="Line 996"/>
                  <p:cNvSpPr>
                    <a:spLocks noChangeAspect="1" noChangeShapeType="1"/>
                  </p:cNvSpPr>
                  <p:nvPr/>
                </p:nvSpPr>
                <p:spPr bwMode="auto">
                  <a:xfrm flipH="1" flipV="1">
                    <a:off x="193" y="263"/>
                    <a:ext cx="4" cy="6"/>
                  </a:xfrm>
                  <a:prstGeom prst="line">
                    <a:avLst/>
                  </a:prstGeom>
                  <a:noFill/>
                  <a:ln w="15875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buNone/>
                    </a:pPr>
                    <a:endParaRPr lang="en-US"/>
                  </a:p>
                </p:txBody>
              </p:sp>
              <p:sp>
                <p:nvSpPr>
                  <p:cNvPr id="37033" name="Line 997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193" y="256"/>
                    <a:ext cx="5" cy="7"/>
                  </a:xfrm>
                  <a:prstGeom prst="line">
                    <a:avLst/>
                  </a:prstGeom>
                  <a:noFill/>
                  <a:ln w="15875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buNone/>
                    </a:pPr>
                    <a:endParaRPr lang="en-US"/>
                  </a:p>
                </p:txBody>
              </p:sp>
              <p:sp>
                <p:nvSpPr>
                  <p:cNvPr id="37034" name="Line 998"/>
                  <p:cNvSpPr>
                    <a:spLocks noChangeAspect="1" noChangeShapeType="1"/>
                  </p:cNvSpPr>
                  <p:nvPr/>
                </p:nvSpPr>
                <p:spPr bwMode="auto">
                  <a:xfrm flipH="1" flipV="1">
                    <a:off x="196" y="250"/>
                    <a:ext cx="2" cy="6"/>
                  </a:xfrm>
                  <a:prstGeom prst="line">
                    <a:avLst/>
                  </a:prstGeom>
                  <a:noFill/>
                  <a:ln w="15875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buNone/>
                    </a:pPr>
                    <a:endParaRPr lang="en-US"/>
                  </a:p>
                </p:txBody>
              </p:sp>
              <p:sp>
                <p:nvSpPr>
                  <p:cNvPr id="37035" name="Line 999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196" y="244"/>
                    <a:ext cx="3" cy="6"/>
                  </a:xfrm>
                  <a:prstGeom prst="line">
                    <a:avLst/>
                  </a:prstGeom>
                  <a:noFill/>
                  <a:ln w="15875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buNone/>
                    </a:pPr>
                    <a:endParaRPr lang="en-US"/>
                  </a:p>
                </p:txBody>
              </p:sp>
              <p:sp>
                <p:nvSpPr>
                  <p:cNvPr id="37036" name="Line 1000"/>
                  <p:cNvSpPr>
                    <a:spLocks noChangeAspect="1" noChangeShapeType="1"/>
                  </p:cNvSpPr>
                  <p:nvPr/>
                </p:nvSpPr>
                <p:spPr bwMode="auto">
                  <a:xfrm flipH="1" flipV="1">
                    <a:off x="197" y="237"/>
                    <a:ext cx="2" cy="7"/>
                  </a:xfrm>
                  <a:prstGeom prst="line">
                    <a:avLst/>
                  </a:prstGeom>
                  <a:noFill/>
                  <a:ln w="15875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buNone/>
                    </a:pPr>
                    <a:endParaRPr lang="en-US"/>
                  </a:p>
                </p:txBody>
              </p:sp>
              <p:sp>
                <p:nvSpPr>
                  <p:cNvPr id="37037" name="Line 1001"/>
                  <p:cNvSpPr>
                    <a:spLocks noChangeAspect="1" noChangeShapeType="1"/>
                  </p:cNvSpPr>
                  <p:nvPr/>
                </p:nvSpPr>
                <p:spPr bwMode="auto">
                  <a:xfrm flipH="1" flipV="1">
                    <a:off x="196" y="231"/>
                    <a:ext cx="1" cy="6"/>
                  </a:xfrm>
                  <a:prstGeom prst="line">
                    <a:avLst/>
                  </a:prstGeom>
                  <a:noFill/>
                  <a:ln w="15875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buNone/>
                    </a:pPr>
                    <a:endParaRPr lang="en-US"/>
                  </a:p>
                </p:txBody>
              </p:sp>
              <p:sp>
                <p:nvSpPr>
                  <p:cNvPr id="37038" name="Line 1002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196" y="225"/>
                    <a:ext cx="2" cy="6"/>
                  </a:xfrm>
                  <a:prstGeom prst="line">
                    <a:avLst/>
                  </a:prstGeom>
                  <a:noFill/>
                  <a:ln w="15875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buNone/>
                    </a:pPr>
                    <a:endParaRPr lang="en-US"/>
                  </a:p>
                </p:txBody>
              </p:sp>
              <p:sp>
                <p:nvSpPr>
                  <p:cNvPr id="37039" name="Line 1003"/>
                  <p:cNvSpPr>
                    <a:spLocks noChangeAspect="1" noChangeShapeType="1"/>
                  </p:cNvSpPr>
                  <p:nvPr/>
                </p:nvSpPr>
                <p:spPr bwMode="auto">
                  <a:xfrm flipH="1" flipV="1">
                    <a:off x="193" y="218"/>
                    <a:ext cx="5" cy="7"/>
                  </a:xfrm>
                  <a:prstGeom prst="line">
                    <a:avLst/>
                  </a:prstGeom>
                  <a:noFill/>
                  <a:ln w="15875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buNone/>
                    </a:pPr>
                    <a:endParaRPr lang="en-US"/>
                  </a:p>
                </p:txBody>
              </p:sp>
              <p:sp>
                <p:nvSpPr>
                  <p:cNvPr id="37040" name="Line 1004"/>
                  <p:cNvSpPr>
                    <a:spLocks noChangeAspect="1" noChangeShapeType="1"/>
                  </p:cNvSpPr>
                  <p:nvPr/>
                </p:nvSpPr>
                <p:spPr bwMode="auto">
                  <a:xfrm flipH="1" flipV="1">
                    <a:off x="192" y="212"/>
                    <a:ext cx="1" cy="6"/>
                  </a:xfrm>
                  <a:prstGeom prst="line">
                    <a:avLst/>
                  </a:prstGeom>
                  <a:noFill/>
                  <a:ln w="15875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buNone/>
                    </a:pPr>
                    <a:endParaRPr lang="en-US"/>
                  </a:p>
                </p:txBody>
              </p:sp>
              <p:sp>
                <p:nvSpPr>
                  <p:cNvPr id="37041" name="Line 1005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192" y="206"/>
                    <a:ext cx="5" cy="6"/>
                  </a:xfrm>
                  <a:prstGeom prst="line">
                    <a:avLst/>
                  </a:prstGeom>
                  <a:noFill/>
                  <a:ln w="15875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buNone/>
                    </a:pPr>
                    <a:endParaRPr lang="en-US"/>
                  </a:p>
                </p:txBody>
              </p:sp>
              <p:sp>
                <p:nvSpPr>
                  <p:cNvPr id="37042" name="Line 1006"/>
                  <p:cNvSpPr>
                    <a:spLocks noChangeAspect="1" noChangeShapeType="1"/>
                  </p:cNvSpPr>
                  <p:nvPr/>
                </p:nvSpPr>
                <p:spPr bwMode="auto">
                  <a:xfrm flipH="1" flipV="1">
                    <a:off x="191" y="199"/>
                    <a:ext cx="6" cy="7"/>
                  </a:xfrm>
                  <a:prstGeom prst="line">
                    <a:avLst/>
                  </a:prstGeom>
                  <a:noFill/>
                  <a:ln w="15875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buNone/>
                    </a:pPr>
                    <a:endParaRPr lang="en-US"/>
                  </a:p>
                </p:txBody>
              </p:sp>
              <p:sp>
                <p:nvSpPr>
                  <p:cNvPr id="37043" name="Line 1007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191" y="193"/>
                    <a:ext cx="3" cy="6"/>
                  </a:xfrm>
                  <a:prstGeom prst="line">
                    <a:avLst/>
                  </a:prstGeom>
                  <a:noFill/>
                  <a:ln w="15875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buNone/>
                    </a:pPr>
                    <a:endParaRPr lang="en-US"/>
                  </a:p>
                </p:txBody>
              </p:sp>
              <p:sp>
                <p:nvSpPr>
                  <p:cNvPr id="37044" name="Line 1008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194" y="187"/>
                    <a:ext cx="1" cy="6"/>
                  </a:xfrm>
                  <a:prstGeom prst="line">
                    <a:avLst/>
                  </a:prstGeom>
                  <a:noFill/>
                  <a:ln w="15875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buNone/>
                    </a:pPr>
                    <a:endParaRPr lang="en-US"/>
                  </a:p>
                </p:txBody>
              </p:sp>
              <p:sp>
                <p:nvSpPr>
                  <p:cNvPr id="37045" name="Line 1009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195" y="187"/>
                    <a:ext cx="3" cy="1"/>
                  </a:xfrm>
                  <a:prstGeom prst="line">
                    <a:avLst/>
                  </a:prstGeom>
                  <a:noFill/>
                  <a:ln w="15875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buNone/>
                    </a:pPr>
                    <a:endParaRPr lang="en-US"/>
                  </a:p>
                </p:txBody>
              </p:sp>
              <p:sp>
                <p:nvSpPr>
                  <p:cNvPr id="37046" name="Line 1010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198" y="187"/>
                    <a:ext cx="1" cy="88"/>
                  </a:xfrm>
                  <a:prstGeom prst="line">
                    <a:avLst/>
                  </a:prstGeom>
                  <a:noFill/>
                  <a:ln w="15875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buNone/>
                    </a:pPr>
                    <a:endParaRPr lang="en-US"/>
                  </a:p>
                </p:txBody>
              </p:sp>
              <p:sp>
                <p:nvSpPr>
                  <p:cNvPr id="37047" name="Line 1011"/>
                  <p:cNvSpPr>
                    <a:spLocks noChangeAspect="1" noChangeShapeType="1"/>
                  </p:cNvSpPr>
                  <p:nvPr/>
                </p:nvSpPr>
                <p:spPr bwMode="auto">
                  <a:xfrm flipH="1" flipV="1">
                    <a:off x="196" y="269"/>
                    <a:ext cx="2" cy="6"/>
                  </a:xfrm>
                  <a:prstGeom prst="line">
                    <a:avLst/>
                  </a:prstGeom>
                  <a:noFill/>
                  <a:ln w="15875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buNone/>
                    </a:pPr>
                    <a:endParaRPr lang="en-US"/>
                  </a:p>
                </p:txBody>
              </p:sp>
              <p:sp>
                <p:nvSpPr>
                  <p:cNvPr id="37048" name="Line 1012"/>
                  <p:cNvSpPr>
                    <a:spLocks noChangeAspect="1" noChangeShapeType="1"/>
                  </p:cNvSpPr>
                  <p:nvPr/>
                </p:nvSpPr>
                <p:spPr bwMode="auto">
                  <a:xfrm flipH="1" flipV="1">
                    <a:off x="194" y="263"/>
                    <a:ext cx="2" cy="6"/>
                  </a:xfrm>
                  <a:prstGeom prst="line">
                    <a:avLst/>
                  </a:prstGeom>
                  <a:noFill/>
                  <a:ln w="15875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buNone/>
                    </a:pPr>
                    <a:endParaRPr lang="en-US"/>
                  </a:p>
                </p:txBody>
              </p:sp>
              <p:sp>
                <p:nvSpPr>
                  <p:cNvPr id="37049" name="Line 1013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194" y="256"/>
                    <a:ext cx="5" cy="7"/>
                  </a:xfrm>
                  <a:prstGeom prst="line">
                    <a:avLst/>
                  </a:prstGeom>
                  <a:noFill/>
                  <a:ln w="15875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buNone/>
                    </a:pPr>
                    <a:endParaRPr lang="en-US"/>
                  </a:p>
                </p:txBody>
              </p:sp>
              <p:sp>
                <p:nvSpPr>
                  <p:cNvPr id="37050" name="Line 1014"/>
                  <p:cNvSpPr>
                    <a:spLocks noChangeAspect="1" noChangeShapeType="1"/>
                  </p:cNvSpPr>
                  <p:nvPr/>
                </p:nvSpPr>
                <p:spPr bwMode="auto">
                  <a:xfrm flipH="1" flipV="1">
                    <a:off x="197" y="250"/>
                    <a:ext cx="2" cy="6"/>
                  </a:xfrm>
                  <a:prstGeom prst="line">
                    <a:avLst/>
                  </a:prstGeom>
                  <a:noFill/>
                  <a:ln w="15875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buNone/>
                    </a:pPr>
                    <a:endParaRPr lang="en-US"/>
                  </a:p>
                </p:txBody>
              </p:sp>
              <p:sp>
                <p:nvSpPr>
                  <p:cNvPr id="37051" name="Line 1015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197" y="244"/>
                    <a:ext cx="1" cy="6"/>
                  </a:xfrm>
                  <a:prstGeom prst="line">
                    <a:avLst/>
                  </a:prstGeom>
                  <a:noFill/>
                  <a:ln w="15875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buNone/>
                    </a:pPr>
                    <a:endParaRPr lang="en-US"/>
                  </a:p>
                </p:txBody>
              </p:sp>
              <p:sp>
                <p:nvSpPr>
                  <p:cNvPr id="37052" name="Line 1016"/>
                  <p:cNvSpPr>
                    <a:spLocks noChangeAspect="1" noChangeShapeType="1"/>
                  </p:cNvSpPr>
                  <p:nvPr/>
                </p:nvSpPr>
                <p:spPr bwMode="auto">
                  <a:xfrm flipH="1" flipV="1">
                    <a:off x="193" y="237"/>
                    <a:ext cx="4" cy="7"/>
                  </a:xfrm>
                  <a:prstGeom prst="line">
                    <a:avLst/>
                  </a:prstGeom>
                  <a:noFill/>
                  <a:ln w="15875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buNone/>
                    </a:pPr>
                    <a:endParaRPr lang="en-US"/>
                  </a:p>
                </p:txBody>
              </p:sp>
              <p:sp>
                <p:nvSpPr>
                  <p:cNvPr id="37053" name="Line 1017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193" y="231"/>
                    <a:ext cx="1" cy="6"/>
                  </a:xfrm>
                  <a:prstGeom prst="line">
                    <a:avLst/>
                  </a:prstGeom>
                  <a:noFill/>
                  <a:ln w="15875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buNone/>
                    </a:pPr>
                    <a:endParaRPr lang="en-US"/>
                  </a:p>
                </p:txBody>
              </p:sp>
              <p:sp>
                <p:nvSpPr>
                  <p:cNvPr id="37054" name="Line 1018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193" y="225"/>
                    <a:ext cx="1" cy="6"/>
                  </a:xfrm>
                  <a:prstGeom prst="line">
                    <a:avLst/>
                  </a:prstGeom>
                  <a:noFill/>
                  <a:ln w="15875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buNone/>
                    </a:pPr>
                    <a:endParaRPr lang="en-US"/>
                  </a:p>
                </p:txBody>
              </p:sp>
              <p:sp>
                <p:nvSpPr>
                  <p:cNvPr id="37055" name="Line 1019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194" y="218"/>
                    <a:ext cx="5" cy="7"/>
                  </a:xfrm>
                  <a:prstGeom prst="line">
                    <a:avLst/>
                  </a:prstGeom>
                  <a:noFill/>
                  <a:ln w="15875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buNone/>
                    </a:pPr>
                    <a:endParaRPr lang="en-US"/>
                  </a:p>
                </p:txBody>
              </p:sp>
              <p:sp>
                <p:nvSpPr>
                  <p:cNvPr id="37056" name="Line 1020"/>
                  <p:cNvSpPr>
                    <a:spLocks noChangeAspect="1" noChangeShapeType="1"/>
                  </p:cNvSpPr>
                  <p:nvPr/>
                </p:nvSpPr>
                <p:spPr bwMode="auto">
                  <a:xfrm flipH="1" flipV="1">
                    <a:off x="197" y="212"/>
                    <a:ext cx="2" cy="6"/>
                  </a:xfrm>
                  <a:prstGeom prst="line">
                    <a:avLst/>
                  </a:prstGeom>
                  <a:noFill/>
                  <a:ln w="15875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buNone/>
                    </a:pPr>
                    <a:endParaRPr lang="en-US"/>
                  </a:p>
                </p:txBody>
              </p:sp>
              <p:sp>
                <p:nvSpPr>
                  <p:cNvPr id="37057" name="Line 1021"/>
                  <p:cNvSpPr>
                    <a:spLocks noChangeAspect="1" noChangeShapeType="1"/>
                  </p:cNvSpPr>
                  <p:nvPr/>
                </p:nvSpPr>
                <p:spPr bwMode="auto">
                  <a:xfrm flipH="1" flipV="1">
                    <a:off x="194" y="206"/>
                    <a:ext cx="3" cy="6"/>
                  </a:xfrm>
                  <a:prstGeom prst="line">
                    <a:avLst/>
                  </a:prstGeom>
                  <a:noFill/>
                  <a:ln w="15875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buNone/>
                    </a:pPr>
                    <a:endParaRPr lang="en-US"/>
                  </a:p>
                </p:txBody>
              </p:sp>
              <p:sp>
                <p:nvSpPr>
                  <p:cNvPr id="37058" name="Line 1022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194" y="199"/>
                    <a:ext cx="1" cy="7"/>
                  </a:xfrm>
                  <a:prstGeom prst="line">
                    <a:avLst/>
                  </a:prstGeom>
                  <a:noFill/>
                  <a:ln w="15875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buNone/>
                    </a:pPr>
                    <a:endParaRPr lang="en-US"/>
                  </a:p>
                </p:txBody>
              </p:sp>
              <p:sp>
                <p:nvSpPr>
                  <p:cNvPr id="37059" name="Line 1023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194" y="193"/>
                    <a:ext cx="1" cy="6"/>
                  </a:xfrm>
                  <a:prstGeom prst="line">
                    <a:avLst/>
                  </a:prstGeom>
                  <a:noFill/>
                  <a:ln w="15875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buNone/>
                    </a:pPr>
                    <a:endParaRPr lang="en-US"/>
                  </a:p>
                </p:txBody>
              </p:sp>
              <p:sp>
                <p:nvSpPr>
                  <p:cNvPr id="37060" name="Line 1024"/>
                  <p:cNvSpPr>
                    <a:spLocks noChangeAspect="1" noChangeShapeType="1"/>
                  </p:cNvSpPr>
                  <p:nvPr/>
                </p:nvSpPr>
                <p:spPr bwMode="auto">
                  <a:xfrm flipH="1" flipV="1">
                    <a:off x="194" y="187"/>
                    <a:ext cx="1" cy="6"/>
                  </a:xfrm>
                  <a:prstGeom prst="line">
                    <a:avLst/>
                  </a:prstGeom>
                  <a:noFill/>
                  <a:ln w="15875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buNone/>
                    </a:pPr>
                    <a:endParaRPr lang="en-US"/>
                  </a:p>
                </p:txBody>
              </p:sp>
              <p:sp>
                <p:nvSpPr>
                  <p:cNvPr id="37061" name="Line 1025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194" y="187"/>
                    <a:ext cx="4" cy="1"/>
                  </a:xfrm>
                  <a:prstGeom prst="line">
                    <a:avLst/>
                  </a:prstGeom>
                  <a:noFill/>
                  <a:ln w="15875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buNone/>
                    </a:pPr>
                    <a:endParaRPr lang="en-US"/>
                  </a:p>
                </p:txBody>
              </p:sp>
              <p:sp>
                <p:nvSpPr>
                  <p:cNvPr id="37062" name="Line 1026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198" y="187"/>
                    <a:ext cx="1" cy="125"/>
                  </a:xfrm>
                  <a:prstGeom prst="line">
                    <a:avLst/>
                  </a:prstGeom>
                  <a:noFill/>
                  <a:ln w="15875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buNone/>
                    </a:pPr>
                    <a:endParaRPr lang="en-US"/>
                  </a:p>
                </p:txBody>
              </p:sp>
              <p:sp>
                <p:nvSpPr>
                  <p:cNvPr id="37063" name="Line 1027"/>
                  <p:cNvSpPr>
                    <a:spLocks noChangeAspect="1" noChangeShapeType="1"/>
                  </p:cNvSpPr>
                  <p:nvPr/>
                </p:nvSpPr>
                <p:spPr bwMode="auto">
                  <a:xfrm flipH="1" flipV="1">
                    <a:off x="195" y="305"/>
                    <a:ext cx="3" cy="7"/>
                  </a:xfrm>
                  <a:prstGeom prst="line">
                    <a:avLst/>
                  </a:prstGeom>
                  <a:noFill/>
                  <a:ln w="15875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buNone/>
                    </a:pPr>
                    <a:endParaRPr lang="en-US"/>
                  </a:p>
                </p:txBody>
              </p:sp>
              <p:sp>
                <p:nvSpPr>
                  <p:cNvPr id="37064" name="Line 1028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195" y="299"/>
                    <a:ext cx="3" cy="6"/>
                  </a:xfrm>
                  <a:prstGeom prst="line">
                    <a:avLst/>
                  </a:prstGeom>
                  <a:noFill/>
                  <a:ln w="15875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buNone/>
                    </a:pPr>
                    <a:endParaRPr lang="en-US"/>
                  </a:p>
                </p:txBody>
              </p:sp>
              <p:sp>
                <p:nvSpPr>
                  <p:cNvPr id="37065" name="Line 1029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198" y="293"/>
                    <a:ext cx="2" cy="6"/>
                  </a:xfrm>
                  <a:prstGeom prst="line">
                    <a:avLst/>
                  </a:prstGeom>
                  <a:noFill/>
                  <a:ln w="15875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buNone/>
                    </a:pPr>
                    <a:endParaRPr lang="en-US"/>
                  </a:p>
                </p:txBody>
              </p:sp>
              <p:sp>
                <p:nvSpPr>
                  <p:cNvPr id="37066" name="Line 1030"/>
                  <p:cNvSpPr>
                    <a:spLocks noChangeAspect="1" noChangeShapeType="1"/>
                  </p:cNvSpPr>
                  <p:nvPr/>
                </p:nvSpPr>
                <p:spPr bwMode="auto">
                  <a:xfrm flipH="1" flipV="1">
                    <a:off x="199" y="287"/>
                    <a:ext cx="1" cy="6"/>
                  </a:xfrm>
                  <a:prstGeom prst="line">
                    <a:avLst/>
                  </a:prstGeom>
                  <a:noFill/>
                  <a:ln w="15875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buNone/>
                    </a:pPr>
                    <a:endParaRPr lang="en-US"/>
                  </a:p>
                </p:txBody>
              </p:sp>
              <p:sp>
                <p:nvSpPr>
                  <p:cNvPr id="37067" name="Line 1031"/>
                  <p:cNvSpPr>
                    <a:spLocks noChangeAspect="1" noChangeShapeType="1"/>
                  </p:cNvSpPr>
                  <p:nvPr/>
                </p:nvSpPr>
                <p:spPr bwMode="auto">
                  <a:xfrm flipH="1" flipV="1">
                    <a:off x="196" y="280"/>
                    <a:ext cx="3" cy="7"/>
                  </a:xfrm>
                  <a:prstGeom prst="line">
                    <a:avLst/>
                  </a:prstGeom>
                  <a:noFill/>
                  <a:ln w="15875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buNone/>
                    </a:pPr>
                    <a:endParaRPr lang="en-US"/>
                  </a:p>
                </p:txBody>
              </p:sp>
              <p:sp>
                <p:nvSpPr>
                  <p:cNvPr id="37068" name="Line 1032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196" y="274"/>
                    <a:ext cx="4" cy="6"/>
                  </a:xfrm>
                  <a:prstGeom prst="line">
                    <a:avLst/>
                  </a:prstGeom>
                  <a:noFill/>
                  <a:ln w="15875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buNone/>
                    </a:pPr>
                    <a:endParaRPr lang="en-US"/>
                  </a:p>
                </p:txBody>
              </p:sp>
              <p:sp>
                <p:nvSpPr>
                  <p:cNvPr id="37069" name="Line 1033"/>
                  <p:cNvSpPr>
                    <a:spLocks noChangeAspect="1" noChangeShapeType="1"/>
                  </p:cNvSpPr>
                  <p:nvPr/>
                </p:nvSpPr>
                <p:spPr bwMode="auto">
                  <a:xfrm flipH="1" flipV="1">
                    <a:off x="198" y="268"/>
                    <a:ext cx="2" cy="6"/>
                  </a:xfrm>
                  <a:prstGeom prst="line">
                    <a:avLst/>
                  </a:prstGeom>
                  <a:noFill/>
                  <a:ln w="15875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buNone/>
                    </a:pPr>
                    <a:endParaRPr lang="en-US"/>
                  </a:p>
                </p:txBody>
              </p:sp>
              <p:sp>
                <p:nvSpPr>
                  <p:cNvPr id="37070" name="Line 1034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198" y="261"/>
                    <a:ext cx="2" cy="7"/>
                  </a:xfrm>
                  <a:prstGeom prst="line">
                    <a:avLst/>
                  </a:prstGeom>
                  <a:noFill/>
                  <a:ln w="15875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buNone/>
                    </a:pPr>
                    <a:endParaRPr lang="en-US"/>
                  </a:p>
                </p:txBody>
              </p:sp>
              <p:sp>
                <p:nvSpPr>
                  <p:cNvPr id="37071" name="Line 1035"/>
                  <p:cNvSpPr>
                    <a:spLocks noChangeAspect="1" noChangeShapeType="1"/>
                  </p:cNvSpPr>
                  <p:nvPr/>
                </p:nvSpPr>
                <p:spPr bwMode="auto">
                  <a:xfrm flipH="1" flipV="1">
                    <a:off x="198" y="255"/>
                    <a:ext cx="2" cy="6"/>
                  </a:xfrm>
                  <a:prstGeom prst="line">
                    <a:avLst/>
                  </a:prstGeom>
                  <a:noFill/>
                  <a:ln w="15875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buNone/>
                    </a:pPr>
                    <a:endParaRPr lang="en-US"/>
                  </a:p>
                </p:txBody>
              </p:sp>
              <p:sp>
                <p:nvSpPr>
                  <p:cNvPr id="37072" name="Line 1036"/>
                  <p:cNvSpPr>
                    <a:spLocks noChangeAspect="1" noChangeShapeType="1"/>
                  </p:cNvSpPr>
                  <p:nvPr/>
                </p:nvSpPr>
                <p:spPr bwMode="auto">
                  <a:xfrm flipH="1" flipV="1">
                    <a:off x="196" y="249"/>
                    <a:ext cx="2" cy="6"/>
                  </a:xfrm>
                  <a:prstGeom prst="line">
                    <a:avLst/>
                  </a:prstGeom>
                  <a:noFill/>
                  <a:ln w="15875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buNone/>
                    </a:pPr>
                    <a:endParaRPr lang="en-US"/>
                  </a:p>
                </p:txBody>
              </p:sp>
              <p:sp>
                <p:nvSpPr>
                  <p:cNvPr id="37073" name="Line 1037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196" y="242"/>
                    <a:ext cx="4" cy="7"/>
                  </a:xfrm>
                  <a:prstGeom prst="line">
                    <a:avLst/>
                  </a:prstGeom>
                  <a:noFill/>
                  <a:ln w="15875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buNone/>
                    </a:pPr>
                    <a:endParaRPr lang="en-US"/>
                  </a:p>
                </p:txBody>
              </p:sp>
              <p:sp>
                <p:nvSpPr>
                  <p:cNvPr id="37074" name="Line 1038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200" y="236"/>
                    <a:ext cx="1" cy="6"/>
                  </a:xfrm>
                  <a:prstGeom prst="line">
                    <a:avLst/>
                  </a:prstGeom>
                  <a:noFill/>
                  <a:ln w="15875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buNone/>
                    </a:pPr>
                    <a:endParaRPr lang="en-US"/>
                  </a:p>
                </p:txBody>
              </p:sp>
              <p:sp>
                <p:nvSpPr>
                  <p:cNvPr id="37075" name="Line 1039"/>
                  <p:cNvSpPr>
                    <a:spLocks noChangeAspect="1" noChangeShapeType="1"/>
                  </p:cNvSpPr>
                  <p:nvPr/>
                </p:nvSpPr>
                <p:spPr bwMode="auto">
                  <a:xfrm flipH="1" flipV="1">
                    <a:off x="195" y="230"/>
                    <a:ext cx="6" cy="6"/>
                  </a:xfrm>
                  <a:prstGeom prst="line">
                    <a:avLst/>
                  </a:prstGeom>
                  <a:noFill/>
                  <a:ln w="15875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buNone/>
                    </a:pPr>
                    <a:endParaRPr lang="en-US"/>
                  </a:p>
                </p:txBody>
              </p:sp>
              <p:sp>
                <p:nvSpPr>
                  <p:cNvPr id="37076" name="Line 1040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195" y="223"/>
                    <a:ext cx="6" cy="7"/>
                  </a:xfrm>
                  <a:prstGeom prst="line">
                    <a:avLst/>
                  </a:prstGeom>
                  <a:noFill/>
                  <a:ln w="15875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buNone/>
                    </a:pPr>
                    <a:endParaRPr lang="en-US"/>
                  </a:p>
                </p:txBody>
              </p:sp>
              <p:sp>
                <p:nvSpPr>
                  <p:cNvPr id="37077" name="Line 1041"/>
                  <p:cNvSpPr>
                    <a:spLocks noChangeAspect="1" noChangeShapeType="1"/>
                  </p:cNvSpPr>
                  <p:nvPr/>
                </p:nvSpPr>
                <p:spPr bwMode="auto">
                  <a:xfrm flipH="1" flipV="1">
                    <a:off x="194" y="217"/>
                    <a:ext cx="7" cy="6"/>
                  </a:xfrm>
                  <a:prstGeom prst="line">
                    <a:avLst/>
                  </a:prstGeom>
                  <a:noFill/>
                  <a:ln w="15875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buNone/>
                    </a:pPr>
                    <a:endParaRPr lang="en-US"/>
                  </a:p>
                </p:txBody>
              </p:sp>
              <p:sp>
                <p:nvSpPr>
                  <p:cNvPr id="37078" name="Line 1042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194" y="211"/>
                    <a:ext cx="4" cy="6"/>
                  </a:xfrm>
                  <a:prstGeom prst="line">
                    <a:avLst/>
                  </a:prstGeom>
                  <a:noFill/>
                  <a:ln w="15875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buNone/>
                    </a:pPr>
                    <a:endParaRPr lang="en-US"/>
                  </a:p>
                </p:txBody>
              </p:sp>
              <p:sp>
                <p:nvSpPr>
                  <p:cNvPr id="37079" name="Line 1043"/>
                  <p:cNvSpPr>
                    <a:spLocks noChangeAspect="1" noChangeShapeType="1"/>
                  </p:cNvSpPr>
                  <p:nvPr/>
                </p:nvSpPr>
                <p:spPr bwMode="auto">
                  <a:xfrm flipH="1" flipV="1">
                    <a:off x="196" y="204"/>
                    <a:ext cx="2" cy="7"/>
                  </a:xfrm>
                  <a:prstGeom prst="line">
                    <a:avLst/>
                  </a:prstGeom>
                  <a:noFill/>
                  <a:ln w="15875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buNone/>
                    </a:pPr>
                    <a:endParaRPr lang="en-US"/>
                  </a:p>
                </p:txBody>
              </p:sp>
              <p:sp>
                <p:nvSpPr>
                  <p:cNvPr id="37080" name="Line 1044"/>
                  <p:cNvSpPr>
                    <a:spLocks noChangeAspect="1" noChangeShapeType="1"/>
                  </p:cNvSpPr>
                  <p:nvPr/>
                </p:nvSpPr>
                <p:spPr bwMode="auto">
                  <a:xfrm flipH="1" flipV="1">
                    <a:off x="194" y="198"/>
                    <a:ext cx="2" cy="6"/>
                  </a:xfrm>
                  <a:prstGeom prst="line">
                    <a:avLst/>
                  </a:prstGeom>
                  <a:noFill/>
                  <a:ln w="15875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buNone/>
                    </a:pPr>
                    <a:endParaRPr lang="en-US"/>
                  </a:p>
                </p:txBody>
              </p:sp>
              <p:sp>
                <p:nvSpPr>
                  <p:cNvPr id="37081" name="Line 1045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194" y="192"/>
                    <a:ext cx="3" cy="6"/>
                  </a:xfrm>
                  <a:prstGeom prst="line">
                    <a:avLst/>
                  </a:prstGeom>
                  <a:noFill/>
                  <a:ln w="15875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buNone/>
                    </a:pPr>
                    <a:endParaRPr lang="en-US"/>
                  </a:p>
                </p:txBody>
              </p:sp>
              <p:sp>
                <p:nvSpPr>
                  <p:cNvPr id="37082" name="Line 1046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197" y="187"/>
                    <a:ext cx="1" cy="5"/>
                  </a:xfrm>
                  <a:prstGeom prst="line">
                    <a:avLst/>
                  </a:prstGeom>
                  <a:noFill/>
                  <a:ln w="15875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buNone/>
                    </a:pPr>
                    <a:endParaRPr lang="en-US"/>
                  </a:p>
                </p:txBody>
              </p:sp>
              <p:sp>
                <p:nvSpPr>
                  <p:cNvPr id="37083" name="Line 1047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197" y="187"/>
                    <a:ext cx="1" cy="1"/>
                  </a:xfrm>
                  <a:prstGeom prst="line">
                    <a:avLst/>
                  </a:prstGeom>
                  <a:noFill/>
                  <a:ln w="15875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buNone/>
                    </a:pPr>
                    <a:endParaRPr lang="en-US"/>
                  </a:p>
                </p:txBody>
              </p:sp>
              <p:sp>
                <p:nvSpPr>
                  <p:cNvPr id="37084" name="Line 1048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198" y="187"/>
                    <a:ext cx="1" cy="125"/>
                  </a:xfrm>
                  <a:prstGeom prst="line">
                    <a:avLst/>
                  </a:prstGeom>
                  <a:noFill/>
                  <a:ln w="15875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buNone/>
                    </a:pPr>
                    <a:endParaRPr lang="en-US"/>
                  </a:p>
                </p:txBody>
              </p:sp>
              <p:sp>
                <p:nvSpPr>
                  <p:cNvPr id="37085" name="Line 1049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198" y="305"/>
                    <a:ext cx="4" cy="7"/>
                  </a:xfrm>
                  <a:prstGeom prst="line">
                    <a:avLst/>
                  </a:prstGeom>
                  <a:noFill/>
                  <a:ln w="15875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buNone/>
                    </a:pPr>
                    <a:endParaRPr lang="en-US"/>
                  </a:p>
                </p:txBody>
              </p:sp>
              <p:sp>
                <p:nvSpPr>
                  <p:cNvPr id="37086" name="Line 1050"/>
                  <p:cNvSpPr>
                    <a:spLocks noChangeAspect="1" noChangeShapeType="1"/>
                  </p:cNvSpPr>
                  <p:nvPr/>
                </p:nvSpPr>
                <p:spPr bwMode="auto">
                  <a:xfrm flipH="1" flipV="1">
                    <a:off x="197" y="299"/>
                    <a:ext cx="5" cy="6"/>
                  </a:xfrm>
                  <a:prstGeom prst="line">
                    <a:avLst/>
                  </a:prstGeom>
                  <a:noFill/>
                  <a:ln w="15875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buNone/>
                    </a:pPr>
                    <a:endParaRPr lang="en-US"/>
                  </a:p>
                </p:txBody>
              </p:sp>
              <p:sp>
                <p:nvSpPr>
                  <p:cNvPr id="37087" name="Line 1051"/>
                  <p:cNvSpPr>
                    <a:spLocks noChangeAspect="1" noChangeShapeType="1"/>
                  </p:cNvSpPr>
                  <p:nvPr/>
                </p:nvSpPr>
                <p:spPr bwMode="auto">
                  <a:xfrm flipH="1" flipV="1">
                    <a:off x="196" y="293"/>
                    <a:ext cx="1" cy="6"/>
                  </a:xfrm>
                  <a:prstGeom prst="line">
                    <a:avLst/>
                  </a:prstGeom>
                  <a:noFill/>
                  <a:ln w="15875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buNone/>
                    </a:pPr>
                    <a:endParaRPr lang="en-US"/>
                  </a:p>
                </p:txBody>
              </p:sp>
              <p:sp>
                <p:nvSpPr>
                  <p:cNvPr id="37088" name="Line 1052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196" y="287"/>
                    <a:ext cx="3" cy="6"/>
                  </a:xfrm>
                  <a:prstGeom prst="line">
                    <a:avLst/>
                  </a:prstGeom>
                  <a:noFill/>
                  <a:ln w="15875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buNone/>
                    </a:pPr>
                    <a:endParaRPr lang="en-US"/>
                  </a:p>
                </p:txBody>
              </p:sp>
              <p:sp>
                <p:nvSpPr>
                  <p:cNvPr id="37089" name="Line 1053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199" y="280"/>
                    <a:ext cx="1" cy="7"/>
                  </a:xfrm>
                  <a:prstGeom prst="line">
                    <a:avLst/>
                  </a:prstGeom>
                  <a:noFill/>
                  <a:ln w="15875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buNone/>
                    </a:pPr>
                    <a:endParaRPr lang="en-US"/>
                  </a:p>
                </p:txBody>
              </p:sp>
              <p:sp>
                <p:nvSpPr>
                  <p:cNvPr id="37090" name="Line 1054"/>
                  <p:cNvSpPr>
                    <a:spLocks noChangeAspect="1" noChangeShapeType="1"/>
                  </p:cNvSpPr>
                  <p:nvPr/>
                </p:nvSpPr>
                <p:spPr bwMode="auto">
                  <a:xfrm flipH="1" flipV="1">
                    <a:off x="198" y="274"/>
                    <a:ext cx="2" cy="6"/>
                  </a:xfrm>
                  <a:prstGeom prst="line">
                    <a:avLst/>
                  </a:prstGeom>
                  <a:noFill/>
                  <a:ln w="15875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buNone/>
                    </a:pPr>
                    <a:endParaRPr lang="en-US"/>
                  </a:p>
                </p:txBody>
              </p:sp>
              <p:sp>
                <p:nvSpPr>
                  <p:cNvPr id="37091" name="Line 1055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198" y="268"/>
                    <a:ext cx="1" cy="6"/>
                  </a:xfrm>
                  <a:prstGeom prst="line">
                    <a:avLst/>
                  </a:prstGeom>
                  <a:noFill/>
                  <a:ln w="15875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buNone/>
                    </a:pPr>
                    <a:endParaRPr lang="en-US"/>
                  </a:p>
                </p:txBody>
              </p:sp>
              <p:sp>
                <p:nvSpPr>
                  <p:cNvPr id="37092" name="Line 1056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198" y="261"/>
                    <a:ext cx="3" cy="7"/>
                  </a:xfrm>
                  <a:prstGeom prst="line">
                    <a:avLst/>
                  </a:prstGeom>
                  <a:noFill/>
                  <a:ln w="15875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buNone/>
                    </a:pPr>
                    <a:endParaRPr lang="en-US"/>
                  </a:p>
                </p:txBody>
              </p:sp>
              <p:sp>
                <p:nvSpPr>
                  <p:cNvPr id="37093" name="Line 1057"/>
                  <p:cNvSpPr>
                    <a:spLocks noChangeAspect="1" noChangeShapeType="1"/>
                  </p:cNvSpPr>
                  <p:nvPr/>
                </p:nvSpPr>
                <p:spPr bwMode="auto">
                  <a:xfrm flipH="1" flipV="1">
                    <a:off x="198" y="255"/>
                    <a:ext cx="3" cy="6"/>
                  </a:xfrm>
                  <a:prstGeom prst="line">
                    <a:avLst/>
                  </a:prstGeom>
                  <a:noFill/>
                  <a:ln w="15875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buNone/>
                    </a:pPr>
                    <a:endParaRPr lang="en-US"/>
                  </a:p>
                </p:txBody>
              </p:sp>
              <p:sp>
                <p:nvSpPr>
                  <p:cNvPr id="37094" name="Line 1058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198" y="249"/>
                    <a:ext cx="1" cy="6"/>
                  </a:xfrm>
                  <a:prstGeom prst="line">
                    <a:avLst/>
                  </a:prstGeom>
                  <a:noFill/>
                  <a:ln w="15875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buNone/>
                    </a:pPr>
                    <a:endParaRPr lang="en-US"/>
                  </a:p>
                </p:txBody>
              </p:sp>
              <p:sp>
                <p:nvSpPr>
                  <p:cNvPr id="37095" name="Line 1059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198" y="242"/>
                    <a:ext cx="1" cy="7"/>
                  </a:xfrm>
                  <a:prstGeom prst="line">
                    <a:avLst/>
                  </a:prstGeom>
                  <a:noFill/>
                  <a:ln w="15875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buNone/>
                    </a:pPr>
                    <a:endParaRPr lang="en-US"/>
                  </a:p>
                </p:txBody>
              </p:sp>
              <p:sp>
                <p:nvSpPr>
                  <p:cNvPr id="37096" name="Line 1060"/>
                  <p:cNvSpPr>
                    <a:spLocks noChangeAspect="1" noChangeShapeType="1"/>
                  </p:cNvSpPr>
                  <p:nvPr/>
                </p:nvSpPr>
                <p:spPr bwMode="auto">
                  <a:xfrm flipH="1" flipV="1">
                    <a:off x="197" y="236"/>
                    <a:ext cx="2" cy="6"/>
                  </a:xfrm>
                  <a:prstGeom prst="line">
                    <a:avLst/>
                  </a:prstGeom>
                  <a:noFill/>
                  <a:ln w="15875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buNone/>
                    </a:pPr>
                    <a:endParaRPr lang="en-US"/>
                  </a:p>
                </p:txBody>
              </p:sp>
              <p:sp>
                <p:nvSpPr>
                  <p:cNvPr id="37097" name="Line 1061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197" y="230"/>
                    <a:ext cx="4" cy="6"/>
                  </a:xfrm>
                  <a:prstGeom prst="line">
                    <a:avLst/>
                  </a:prstGeom>
                  <a:noFill/>
                  <a:ln w="15875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buNone/>
                    </a:pPr>
                    <a:endParaRPr lang="en-US"/>
                  </a:p>
                </p:txBody>
              </p:sp>
              <p:sp>
                <p:nvSpPr>
                  <p:cNvPr id="37098" name="Line 1062"/>
                  <p:cNvSpPr>
                    <a:spLocks noChangeAspect="1" noChangeShapeType="1"/>
                  </p:cNvSpPr>
                  <p:nvPr/>
                </p:nvSpPr>
                <p:spPr bwMode="auto">
                  <a:xfrm flipH="1" flipV="1">
                    <a:off x="196" y="223"/>
                    <a:ext cx="5" cy="7"/>
                  </a:xfrm>
                  <a:prstGeom prst="line">
                    <a:avLst/>
                  </a:prstGeom>
                  <a:noFill/>
                  <a:ln w="15875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buNone/>
                    </a:pPr>
                    <a:endParaRPr lang="en-US"/>
                  </a:p>
                </p:txBody>
              </p:sp>
              <p:sp>
                <p:nvSpPr>
                  <p:cNvPr id="37099" name="Line 1063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196" y="217"/>
                    <a:ext cx="1" cy="6"/>
                  </a:xfrm>
                  <a:prstGeom prst="line">
                    <a:avLst/>
                  </a:prstGeom>
                  <a:noFill/>
                  <a:ln w="15875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buNone/>
                    </a:pPr>
                    <a:endParaRPr lang="en-US"/>
                  </a:p>
                </p:txBody>
              </p:sp>
              <p:sp>
                <p:nvSpPr>
                  <p:cNvPr id="37100" name="Line 1064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197" y="211"/>
                    <a:ext cx="4" cy="6"/>
                  </a:xfrm>
                  <a:prstGeom prst="line">
                    <a:avLst/>
                  </a:prstGeom>
                  <a:noFill/>
                  <a:ln w="15875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buNone/>
                    </a:pPr>
                    <a:endParaRPr lang="en-US"/>
                  </a:p>
                </p:txBody>
              </p:sp>
              <p:sp>
                <p:nvSpPr>
                  <p:cNvPr id="37101" name="Line 1065"/>
                  <p:cNvSpPr>
                    <a:spLocks noChangeAspect="1" noChangeShapeType="1"/>
                  </p:cNvSpPr>
                  <p:nvPr/>
                </p:nvSpPr>
                <p:spPr bwMode="auto">
                  <a:xfrm flipH="1" flipV="1">
                    <a:off x="199" y="204"/>
                    <a:ext cx="2" cy="7"/>
                  </a:xfrm>
                  <a:prstGeom prst="line">
                    <a:avLst/>
                  </a:prstGeom>
                  <a:noFill/>
                  <a:ln w="15875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buNone/>
                    </a:pPr>
                    <a:endParaRPr lang="en-US"/>
                  </a:p>
                </p:txBody>
              </p:sp>
              <p:sp>
                <p:nvSpPr>
                  <p:cNvPr id="37102" name="Line 1066"/>
                  <p:cNvSpPr>
                    <a:spLocks noChangeAspect="1" noChangeShapeType="1"/>
                  </p:cNvSpPr>
                  <p:nvPr/>
                </p:nvSpPr>
                <p:spPr bwMode="auto">
                  <a:xfrm flipH="1" flipV="1">
                    <a:off x="197" y="198"/>
                    <a:ext cx="2" cy="6"/>
                  </a:xfrm>
                  <a:prstGeom prst="line">
                    <a:avLst/>
                  </a:prstGeom>
                  <a:noFill/>
                  <a:ln w="15875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buNone/>
                    </a:pPr>
                    <a:endParaRPr lang="en-US"/>
                  </a:p>
                </p:txBody>
              </p:sp>
              <p:sp>
                <p:nvSpPr>
                  <p:cNvPr id="37103" name="Line 1067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197" y="192"/>
                    <a:ext cx="2" cy="6"/>
                  </a:xfrm>
                  <a:prstGeom prst="line">
                    <a:avLst/>
                  </a:prstGeom>
                  <a:noFill/>
                  <a:ln w="15875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buNone/>
                    </a:pPr>
                    <a:endParaRPr lang="en-US"/>
                  </a:p>
                </p:txBody>
              </p:sp>
              <p:sp>
                <p:nvSpPr>
                  <p:cNvPr id="37104" name="Line 1068"/>
                  <p:cNvSpPr>
                    <a:spLocks noChangeAspect="1" noChangeShapeType="1"/>
                  </p:cNvSpPr>
                  <p:nvPr/>
                </p:nvSpPr>
                <p:spPr bwMode="auto">
                  <a:xfrm flipH="1" flipV="1">
                    <a:off x="197" y="187"/>
                    <a:ext cx="2" cy="5"/>
                  </a:xfrm>
                  <a:prstGeom prst="line">
                    <a:avLst/>
                  </a:prstGeom>
                  <a:noFill/>
                  <a:ln w="15875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buNone/>
                    </a:pPr>
                    <a:endParaRPr lang="en-US"/>
                  </a:p>
                </p:txBody>
              </p:sp>
              <p:sp>
                <p:nvSpPr>
                  <p:cNvPr id="37105" name="Line 1069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197" y="187"/>
                    <a:ext cx="1" cy="1"/>
                  </a:xfrm>
                  <a:prstGeom prst="line">
                    <a:avLst/>
                  </a:prstGeom>
                  <a:noFill/>
                  <a:ln w="15875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buNone/>
                    </a:pPr>
                    <a:endParaRPr lang="en-US"/>
                  </a:p>
                </p:txBody>
              </p:sp>
              <p:sp>
                <p:nvSpPr>
                  <p:cNvPr id="37106" name="Line 1070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198" y="187"/>
                    <a:ext cx="1" cy="125"/>
                  </a:xfrm>
                  <a:prstGeom prst="line">
                    <a:avLst/>
                  </a:prstGeom>
                  <a:noFill/>
                  <a:ln w="15875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buNone/>
                    </a:pPr>
                    <a:endParaRPr lang="en-US"/>
                  </a:p>
                </p:txBody>
              </p:sp>
              <p:sp>
                <p:nvSpPr>
                  <p:cNvPr id="37107" name="Line 1071"/>
                  <p:cNvSpPr>
                    <a:spLocks noChangeAspect="1" noChangeShapeType="1"/>
                  </p:cNvSpPr>
                  <p:nvPr/>
                </p:nvSpPr>
                <p:spPr bwMode="auto">
                  <a:xfrm flipH="1" flipV="1">
                    <a:off x="194" y="305"/>
                    <a:ext cx="4" cy="7"/>
                  </a:xfrm>
                  <a:prstGeom prst="line">
                    <a:avLst/>
                  </a:prstGeom>
                  <a:noFill/>
                  <a:ln w="15875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buNone/>
                    </a:pPr>
                    <a:endParaRPr lang="en-US"/>
                  </a:p>
                </p:txBody>
              </p:sp>
              <p:sp>
                <p:nvSpPr>
                  <p:cNvPr id="37108" name="Line 1072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194" y="299"/>
                    <a:ext cx="5" cy="6"/>
                  </a:xfrm>
                  <a:prstGeom prst="line">
                    <a:avLst/>
                  </a:prstGeom>
                  <a:noFill/>
                  <a:ln w="15875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buNone/>
                    </a:pPr>
                    <a:endParaRPr lang="en-US"/>
                  </a:p>
                </p:txBody>
              </p:sp>
              <p:sp>
                <p:nvSpPr>
                  <p:cNvPr id="37109" name="Line 1073"/>
                  <p:cNvSpPr>
                    <a:spLocks noChangeAspect="1" noChangeShapeType="1"/>
                  </p:cNvSpPr>
                  <p:nvPr/>
                </p:nvSpPr>
                <p:spPr bwMode="auto">
                  <a:xfrm flipH="1" flipV="1">
                    <a:off x="197" y="293"/>
                    <a:ext cx="2" cy="6"/>
                  </a:xfrm>
                  <a:prstGeom prst="line">
                    <a:avLst/>
                  </a:prstGeom>
                  <a:noFill/>
                  <a:ln w="15875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buNone/>
                    </a:pPr>
                    <a:endParaRPr lang="en-US"/>
                  </a:p>
                </p:txBody>
              </p:sp>
              <p:sp>
                <p:nvSpPr>
                  <p:cNvPr id="37110" name="Line 1074"/>
                  <p:cNvSpPr>
                    <a:spLocks noChangeAspect="1" noChangeShapeType="1"/>
                  </p:cNvSpPr>
                  <p:nvPr/>
                </p:nvSpPr>
                <p:spPr bwMode="auto">
                  <a:xfrm flipH="1" flipV="1">
                    <a:off x="196" y="287"/>
                    <a:ext cx="1" cy="6"/>
                  </a:xfrm>
                  <a:prstGeom prst="line">
                    <a:avLst/>
                  </a:prstGeom>
                  <a:noFill/>
                  <a:ln w="15875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buNone/>
                    </a:pPr>
                    <a:endParaRPr lang="en-US"/>
                  </a:p>
                </p:txBody>
              </p:sp>
              <p:sp>
                <p:nvSpPr>
                  <p:cNvPr id="37111" name="Line 1075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196" y="280"/>
                    <a:ext cx="4" cy="7"/>
                  </a:xfrm>
                  <a:prstGeom prst="line">
                    <a:avLst/>
                  </a:prstGeom>
                  <a:noFill/>
                  <a:ln w="15875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buNone/>
                    </a:pPr>
                    <a:endParaRPr lang="en-US"/>
                  </a:p>
                </p:txBody>
              </p:sp>
              <p:sp>
                <p:nvSpPr>
                  <p:cNvPr id="37112" name="Line 1076"/>
                  <p:cNvSpPr>
                    <a:spLocks noChangeAspect="1" noChangeShapeType="1"/>
                  </p:cNvSpPr>
                  <p:nvPr/>
                </p:nvSpPr>
                <p:spPr bwMode="auto">
                  <a:xfrm flipH="1" flipV="1">
                    <a:off x="191" y="274"/>
                    <a:ext cx="9" cy="6"/>
                  </a:xfrm>
                  <a:prstGeom prst="line">
                    <a:avLst/>
                  </a:prstGeom>
                  <a:noFill/>
                  <a:ln w="15875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buNone/>
                    </a:pPr>
                    <a:endParaRPr lang="en-US"/>
                  </a:p>
                </p:txBody>
              </p:sp>
              <p:sp>
                <p:nvSpPr>
                  <p:cNvPr id="37113" name="Line 1077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191" y="268"/>
                    <a:ext cx="2" cy="6"/>
                  </a:xfrm>
                  <a:prstGeom prst="line">
                    <a:avLst/>
                  </a:prstGeom>
                  <a:noFill/>
                  <a:ln w="15875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buNone/>
                    </a:pPr>
                    <a:endParaRPr lang="en-US"/>
                  </a:p>
                </p:txBody>
              </p:sp>
              <p:sp>
                <p:nvSpPr>
                  <p:cNvPr id="37114" name="Line 1078"/>
                  <p:cNvSpPr>
                    <a:spLocks noChangeAspect="1" noChangeShapeType="1"/>
                  </p:cNvSpPr>
                  <p:nvPr/>
                </p:nvSpPr>
                <p:spPr bwMode="auto">
                  <a:xfrm flipH="1" flipV="1">
                    <a:off x="192" y="261"/>
                    <a:ext cx="1" cy="7"/>
                  </a:xfrm>
                  <a:prstGeom prst="line">
                    <a:avLst/>
                  </a:prstGeom>
                  <a:noFill/>
                  <a:ln w="15875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buNone/>
                    </a:pPr>
                    <a:endParaRPr lang="en-US"/>
                  </a:p>
                </p:txBody>
              </p:sp>
              <p:sp>
                <p:nvSpPr>
                  <p:cNvPr id="37115" name="Line 1079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192" y="255"/>
                    <a:ext cx="2" cy="6"/>
                  </a:xfrm>
                  <a:prstGeom prst="line">
                    <a:avLst/>
                  </a:prstGeom>
                  <a:noFill/>
                  <a:ln w="15875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buNone/>
                    </a:pPr>
                    <a:endParaRPr lang="en-US"/>
                  </a:p>
                </p:txBody>
              </p:sp>
              <p:sp>
                <p:nvSpPr>
                  <p:cNvPr id="37116" name="Line 1080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194" y="249"/>
                    <a:ext cx="1" cy="6"/>
                  </a:xfrm>
                  <a:prstGeom prst="line">
                    <a:avLst/>
                  </a:prstGeom>
                  <a:noFill/>
                  <a:ln w="15875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buNone/>
                    </a:pPr>
                    <a:endParaRPr lang="en-US"/>
                  </a:p>
                </p:txBody>
              </p:sp>
              <p:sp>
                <p:nvSpPr>
                  <p:cNvPr id="37117" name="Line 1081"/>
                  <p:cNvSpPr>
                    <a:spLocks noChangeAspect="1" noChangeShapeType="1"/>
                  </p:cNvSpPr>
                  <p:nvPr/>
                </p:nvSpPr>
                <p:spPr bwMode="auto">
                  <a:xfrm flipH="1" flipV="1">
                    <a:off x="194" y="242"/>
                    <a:ext cx="1" cy="7"/>
                  </a:xfrm>
                  <a:prstGeom prst="line">
                    <a:avLst/>
                  </a:prstGeom>
                  <a:noFill/>
                  <a:ln w="15875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buNone/>
                    </a:pPr>
                    <a:endParaRPr lang="en-US"/>
                  </a:p>
                </p:txBody>
              </p:sp>
              <p:sp>
                <p:nvSpPr>
                  <p:cNvPr id="37118" name="Line 1082"/>
                  <p:cNvSpPr>
                    <a:spLocks noChangeAspect="1" noChangeShapeType="1"/>
                  </p:cNvSpPr>
                  <p:nvPr/>
                </p:nvSpPr>
                <p:spPr bwMode="auto">
                  <a:xfrm flipH="1" flipV="1">
                    <a:off x="193" y="236"/>
                    <a:ext cx="1" cy="6"/>
                  </a:xfrm>
                  <a:prstGeom prst="line">
                    <a:avLst/>
                  </a:prstGeom>
                  <a:noFill/>
                  <a:ln w="15875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buNone/>
                    </a:pPr>
                    <a:endParaRPr lang="en-US"/>
                  </a:p>
                </p:txBody>
              </p:sp>
              <p:sp>
                <p:nvSpPr>
                  <p:cNvPr id="37119" name="Line 1083"/>
                  <p:cNvSpPr>
                    <a:spLocks noChangeAspect="1" noChangeShapeType="1"/>
                  </p:cNvSpPr>
                  <p:nvPr/>
                </p:nvSpPr>
                <p:spPr bwMode="auto">
                  <a:xfrm flipH="1" flipV="1">
                    <a:off x="190" y="230"/>
                    <a:ext cx="3" cy="6"/>
                  </a:xfrm>
                  <a:prstGeom prst="line">
                    <a:avLst/>
                  </a:prstGeom>
                  <a:noFill/>
                  <a:ln w="15875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buNone/>
                    </a:pPr>
                    <a:endParaRPr lang="en-US"/>
                  </a:p>
                </p:txBody>
              </p:sp>
              <p:sp>
                <p:nvSpPr>
                  <p:cNvPr id="37120" name="Line 1084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190" y="223"/>
                    <a:ext cx="1" cy="7"/>
                  </a:xfrm>
                  <a:prstGeom prst="line">
                    <a:avLst/>
                  </a:prstGeom>
                  <a:noFill/>
                  <a:ln w="15875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buNone/>
                    </a:pPr>
                    <a:endParaRPr lang="en-US"/>
                  </a:p>
                </p:txBody>
              </p:sp>
              <p:sp>
                <p:nvSpPr>
                  <p:cNvPr id="37121" name="Line 1085"/>
                  <p:cNvSpPr>
                    <a:spLocks noChangeAspect="1" noChangeShapeType="1"/>
                  </p:cNvSpPr>
                  <p:nvPr/>
                </p:nvSpPr>
                <p:spPr bwMode="auto">
                  <a:xfrm flipH="1" flipV="1">
                    <a:off x="189" y="217"/>
                    <a:ext cx="2" cy="6"/>
                  </a:xfrm>
                  <a:prstGeom prst="line">
                    <a:avLst/>
                  </a:prstGeom>
                  <a:noFill/>
                  <a:ln w="15875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buNone/>
                    </a:pPr>
                    <a:endParaRPr lang="en-US"/>
                  </a:p>
                </p:txBody>
              </p:sp>
              <p:sp>
                <p:nvSpPr>
                  <p:cNvPr id="37122" name="Line 1086"/>
                  <p:cNvSpPr>
                    <a:spLocks noChangeAspect="1" noChangeShapeType="1"/>
                  </p:cNvSpPr>
                  <p:nvPr/>
                </p:nvSpPr>
                <p:spPr bwMode="auto">
                  <a:xfrm flipH="1" flipV="1">
                    <a:off x="188" y="211"/>
                    <a:ext cx="1" cy="6"/>
                  </a:xfrm>
                  <a:prstGeom prst="line">
                    <a:avLst/>
                  </a:prstGeom>
                  <a:noFill/>
                  <a:ln w="15875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buNone/>
                    </a:pPr>
                    <a:endParaRPr lang="en-US"/>
                  </a:p>
                </p:txBody>
              </p:sp>
              <p:sp>
                <p:nvSpPr>
                  <p:cNvPr id="37123" name="Line 1087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188" y="204"/>
                    <a:ext cx="2" cy="7"/>
                  </a:xfrm>
                  <a:prstGeom prst="line">
                    <a:avLst/>
                  </a:prstGeom>
                  <a:noFill/>
                  <a:ln w="15875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buNone/>
                    </a:pPr>
                    <a:endParaRPr lang="en-US"/>
                  </a:p>
                </p:txBody>
              </p:sp>
              <p:sp>
                <p:nvSpPr>
                  <p:cNvPr id="37124" name="Line 1088"/>
                  <p:cNvSpPr>
                    <a:spLocks noChangeAspect="1" noChangeShapeType="1"/>
                  </p:cNvSpPr>
                  <p:nvPr/>
                </p:nvSpPr>
                <p:spPr bwMode="auto">
                  <a:xfrm flipH="1" flipV="1">
                    <a:off x="187" y="198"/>
                    <a:ext cx="3" cy="6"/>
                  </a:xfrm>
                  <a:prstGeom prst="line">
                    <a:avLst/>
                  </a:prstGeom>
                  <a:noFill/>
                  <a:ln w="15875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buNone/>
                    </a:pPr>
                    <a:endParaRPr lang="en-US"/>
                  </a:p>
                </p:txBody>
              </p:sp>
              <p:sp>
                <p:nvSpPr>
                  <p:cNvPr id="37125" name="Line 1089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187" y="192"/>
                    <a:ext cx="5" cy="6"/>
                  </a:xfrm>
                  <a:prstGeom prst="line">
                    <a:avLst/>
                  </a:prstGeom>
                  <a:noFill/>
                  <a:ln w="15875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buNone/>
                    </a:pPr>
                    <a:endParaRPr lang="en-US"/>
                  </a:p>
                </p:txBody>
              </p:sp>
              <p:sp>
                <p:nvSpPr>
                  <p:cNvPr id="37126" name="Line 1090"/>
                  <p:cNvSpPr>
                    <a:spLocks noChangeAspect="1" noChangeShapeType="1"/>
                  </p:cNvSpPr>
                  <p:nvPr/>
                </p:nvSpPr>
                <p:spPr bwMode="auto">
                  <a:xfrm flipH="1" flipV="1">
                    <a:off x="189" y="187"/>
                    <a:ext cx="3" cy="5"/>
                  </a:xfrm>
                  <a:prstGeom prst="line">
                    <a:avLst/>
                  </a:prstGeom>
                  <a:noFill/>
                  <a:ln w="15875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buNone/>
                    </a:pPr>
                    <a:endParaRPr lang="en-US"/>
                  </a:p>
                </p:txBody>
              </p:sp>
              <p:sp>
                <p:nvSpPr>
                  <p:cNvPr id="37127" name="Line 1091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189" y="187"/>
                    <a:ext cx="9" cy="1"/>
                  </a:xfrm>
                  <a:prstGeom prst="line">
                    <a:avLst/>
                  </a:prstGeom>
                  <a:noFill/>
                  <a:ln w="15875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buNone/>
                    </a:pPr>
                    <a:endParaRPr lang="en-US"/>
                  </a:p>
                </p:txBody>
              </p:sp>
              <p:sp>
                <p:nvSpPr>
                  <p:cNvPr id="37128" name="Line 1092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198" y="187"/>
                    <a:ext cx="1" cy="125"/>
                  </a:xfrm>
                  <a:prstGeom prst="line">
                    <a:avLst/>
                  </a:prstGeom>
                  <a:noFill/>
                  <a:ln w="15875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buNone/>
                    </a:pPr>
                    <a:endParaRPr lang="en-US"/>
                  </a:p>
                </p:txBody>
              </p:sp>
              <p:sp>
                <p:nvSpPr>
                  <p:cNvPr id="37129" name="Line 1093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198" y="305"/>
                    <a:ext cx="3" cy="7"/>
                  </a:xfrm>
                  <a:prstGeom prst="line">
                    <a:avLst/>
                  </a:prstGeom>
                  <a:noFill/>
                  <a:ln w="15875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buNone/>
                    </a:pPr>
                    <a:endParaRPr lang="en-US"/>
                  </a:p>
                </p:txBody>
              </p:sp>
              <p:sp>
                <p:nvSpPr>
                  <p:cNvPr id="37130" name="Line 1094"/>
                  <p:cNvSpPr>
                    <a:spLocks noChangeAspect="1" noChangeShapeType="1"/>
                  </p:cNvSpPr>
                  <p:nvPr/>
                </p:nvSpPr>
                <p:spPr bwMode="auto">
                  <a:xfrm flipH="1" flipV="1">
                    <a:off x="199" y="299"/>
                    <a:ext cx="2" cy="6"/>
                  </a:xfrm>
                  <a:prstGeom prst="line">
                    <a:avLst/>
                  </a:prstGeom>
                  <a:noFill/>
                  <a:ln w="15875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buNone/>
                    </a:pPr>
                    <a:endParaRPr lang="en-US"/>
                  </a:p>
                </p:txBody>
              </p:sp>
              <p:sp>
                <p:nvSpPr>
                  <p:cNvPr id="37131" name="Line 1095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199" y="293"/>
                    <a:ext cx="3" cy="6"/>
                  </a:xfrm>
                  <a:prstGeom prst="line">
                    <a:avLst/>
                  </a:prstGeom>
                  <a:noFill/>
                  <a:ln w="15875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buNone/>
                    </a:pPr>
                    <a:endParaRPr lang="en-US"/>
                  </a:p>
                </p:txBody>
              </p:sp>
              <p:sp>
                <p:nvSpPr>
                  <p:cNvPr id="37132" name="Line 1096"/>
                  <p:cNvSpPr>
                    <a:spLocks noChangeAspect="1" noChangeShapeType="1"/>
                  </p:cNvSpPr>
                  <p:nvPr/>
                </p:nvSpPr>
                <p:spPr bwMode="auto">
                  <a:xfrm flipH="1" flipV="1">
                    <a:off x="201" y="287"/>
                    <a:ext cx="1" cy="6"/>
                  </a:xfrm>
                  <a:prstGeom prst="line">
                    <a:avLst/>
                  </a:prstGeom>
                  <a:noFill/>
                  <a:ln w="15875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buNone/>
                    </a:pPr>
                    <a:endParaRPr lang="en-US"/>
                  </a:p>
                </p:txBody>
              </p:sp>
              <p:sp>
                <p:nvSpPr>
                  <p:cNvPr id="37133" name="Line 1097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201" y="280"/>
                    <a:ext cx="3" cy="7"/>
                  </a:xfrm>
                  <a:prstGeom prst="line">
                    <a:avLst/>
                  </a:prstGeom>
                  <a:noFill/>
                  <a:ln w="15875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buNone/>
                    </a:pPr>
                    <a:endParaRPr lang="en-US"/>
                  </a:p>
                </p:txBody>
              </p:sp>
              <p:sp>
                <p:nvSpPr>
                  <p:cNvPr id="37134" name="Line 1098"/>
                  <p:cNvSpPr>
                    <a:spLocks noChangeAspect="1" noChangeShapeType="1"/>
                  </p:cNvSpPr>
                  <p:nvPr/>
                </p:nvSpPr>
                <p:spPr bwMode="auto">
                  <a:xfrm flipH="1" flipV="1">
                    <a:off x="203" y="274"/>
                    <a:ext cx="1" cy="6"/>
                  </a:xfrm>
                  <a:prstGeom prst="line">
                    <a:avLst/>
                  </a:prstGeom>
                  <a:noFill/>
                  <a:ln w="15875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buNone/>
                    </a:pPr>
                    <a:endParaRPr lang="en-US"/>
                  </a:p>
                </p:txBody>
              </p:sp>
              <p:sp>
                <p:nvSpPr>
                  <p:cNvPr id="37135" name="Line 1099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203" y="268"/>
                    <a:ext cx="4" cy="6"/>
                  </a:xfrm>
                  <a:prstGeom prst="line">
                    <a:avLst/>
                  </a:prstGeom>
                  <a:noFill/>
                  <a:ln w="15875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buNone/>
                    </a:pPr>
                    <a:endParaRPr lang="en-US"/>
                  </a:p>
                </p:txBody>
              </p:sp>
              <p:sp>
                <p:nvSpPr>
                  <p:cNvPr id="37136" name="Line 1100"/>
                  <p:cNvSpPr>
                    <a:spLocks noChangeAspect="1" noChangeShapeType="1"/>
                  </p:cNvSpPr>
                  <p:nvPr/>
                </p:nvSpPr>
                <p:spPr bwMode="auto">
                  <a:xfrm flipH="1" flipV="1">
                    <a:off x="203" y="261"/>
                    <a:ext cx="4" cy="7"/>
                  </a:xfrm>
                  <a:prstGeom prst="line">
                    <a:avLst/>
                  </a:prstGeom>
                  <a:noFill/>
                  <a:ln w="15875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buNone/>
                    </a:pPr>
                    <a:endParaRPr lang="en-US"/>
                  </a:p>
                </p:txBody>
              </p:sp>
              <p:sp>
                <p:nvSpPr>
                  <p:cNvPr id="37137" name="Line 1101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203" y="255"/>
                    <a:ext cx="1" cy="6"/>
                  </a:xfrm>
                  <a:prstGeom prst="line">
                    <a:avLst/>
                  </a:prstGeom>
                  <a:noFill/>
                  <a:ln w="15875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buNone/>
                    </a:pPr>
                    <a:endParaRPr lang="en-US"/>
                  </a:p>
                </p:txBody>
              </p:sp>
              <p:sp>
                <p:nvSpPr>
                  <p:cNvPr id="37138" name="Line 1102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204" y="249"/>
                    <a:ext cx="3" cy="6"/>
                  </a:xfrm>
                  <a:prstGeom prst="line">
                    <a:avLst/>
                  </a:prstGeom>
                  <a:noFill/>
                  <a:ln w="15875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buNone/>
                    </a:pPr>
                    <a:endParaRPr lang="en-US"/>
                  </a:p>
                </p:txBody>
              </p:sp>
              <p:sp>
                <p:nvSpPr>
                  <p:cNvPr id="37139" name="Line 1103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207" y="242"/>
                    <a:ext cx="1" cy="7"/>
                  </a:xfrm>
                  <a:prstGeom prst="line">
                    <a:avLst/>
                  </a:prstGeom>
                  <a:noFill/>
                  <a:ln w="15875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buNone/>
                    </a:pPr>
                    <a:endParaRPr lang="en-US"/>
                  </a:p>
                </p:txBody>
              </p:sp>
              <p:sp>
                <p:nvSpPr>
                  <p:cNvPr id="37140" name="Line 1104"/>
                  <p:cNvSpPr>
                    <a:spLocks noChangeAspect="1" noChangeShapeType="1"/>
                  </p:cNvSpPr>
                  <p:nvPr/>
                </p:nvSpPr>
                <p:spPr bwMode="auto">
                  <a:xfrm flipH="1" flipV="1">
                    <a:off x="206" y="236"/>
                    <a:ext cx="1" cy="6"/>
                  </a:xfrm>
                  <a:prstGeom prst="line">
                    <a:avLst/>
                  </a:prstGeom>
                  <a:noFill/>
                  <a:ln w="15875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buNone/>
                    </a:pPr>
                    <a:endParaRPr lang="en-US"/>
                  </a:p>
                </p:txBody>
              </p:sp>
              <p:sp>
                <p:nvSpPr>
                  <p:cNvPr id="37141" name="Line 1105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206" y="230"/>
                    <a:ext cx="4" cy="6"/>
                  </a:xfrm>
                  <a:prstGeom prst="line">
                    <a:avLst/>
                  </a:prstGeom>
                  <a:noFill/>
                  <a:ln w="15875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buNone/>
                    </a:pPr>
                    <a:endParaRPr lang="en-US"/>
                  </a:p>
                </p:txBody>
              </p:sp>
              <p:sp>
                <p:nvSpPr>
                  <p:cNvPr id="37142" name="Line 1106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210" y="223"/>
                    <a:ext cx="1" cy="7"/>
                  </a:xfrm>
                  <a:prstGeom prst="line">
                    <a:avLst/>
                  </a:prstGeom>
                  <a:noFill/>
                  <a:ln w="15875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buNone/>
                    </a:pPr>
                    <a:endParaRPr lang="en-US"/>
                  </a:p>
                </p:txBody>
              </p:sp>
              <p:sp>
                <p:nvSpPr>
                  <p:cNvPr id="37143" name="Line 1107"/>
                  <p:cNvSpPr>
                    <a:spLocks noChangeAspect="1" noChangeShapeType="1"/>
                  </p:cNvSpPr>
                  <p:nvPr/>
                </p:nvSpPr>
                <p:spPr bwMode="auto">
                  <a:xfrm flipH="1" flipV="1">
                    <a:off x="208" y="217"/>
                    <a:ext cx="3" cy="6"/>
                  </a:xfrm>
                  <a:prstGeom prst="line">
                    <a:avLst/>
                  </a:prstGeom>
                  <a:noFill/>
                  <a:ln w="15875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buNone/>
                    </a:pPr>
                    <a:endParaRPr lang="en-US"/>
                  </a:p>
                </p:txBody>
              </p:sp>
              <p:sp>
                <p:nvSpPr>
                  <p:cNvPr id="37144" name="Line 1108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208" y="211"/>
                    <a:ext cx="6" cy="6"/>
                  </a:xfrm>
                  <a:prstGeom prst="line">
                    <a:avLst/>
                  </a:prstGeom>
                  <a:noFill/>
                  <a:ln w="15875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buNone/>
                    </a:pPr>
                    <a:endParaRPr lang="en-US"/>
                  </a:p>
                </p:txBody>
              </p:sp>
              <p:sp>
                <p:nvSpPr>
                  <p:cNvPr id="37145" name="Line 1109"/>
                  <p:cNvSpPr>
                    <a:spLocks noChangeAspect="1" noChangeShapeType="1"/>
                  </p:cNvSpPr>
                  <p:nvPr/>
                </p:nvSpPr>
                <p:spPr bwMode="auto">
                  <a:xfrm flipH="1" flipV="1">
                    <a:off x="209" y="204"/>
                    <a:ext cx="5" cy="7"/>
                  </a:xfrm>
                  <a:prstGeom prst="line">
                    <a:avLst/>
                  </a:prstGeom>
                  <a:noFill/>
                  <a:ln w="15875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buNone/>
                    </a:pPr>
                    <a:endParaRPr lang="en-US"/>
                  </a:p>
                </p:txBody>
              </p:sp>
              <p:sp>
                <p:nvSpPr>
                  <p:cNvPr id="37146" name="Line 1110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209" y="198"/>
                    <a:ext cx="4" cy="6"/>
                  </a:xfrm>
                  <a:prstGeom prst="line">
                    <a:avLst/>
                  </a:prstGeom>
                  <a:noFill/>
                  <a:ln w="15875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buNone/>
                    </a:pPr>
                    <a:endParaRPr lang="en-US"/>
                  </a:p>
                </p:txBody>
              </p:sp>
              <p:sp>
                <p:nvSpPr>
                  <p:cNvPr id="37147" name="Line 1111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213" y="192"/>
                    <a:ext cx="4" cy="6"/>
                  </a:xfrm>
                  <a:prstGeom prst="line">
                    <a:avLst/>
                  </a:prstGeom>
                  <a:noFill/>
                  <a:ln w="15875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buNone/>
                    </a:pPr>
                    <a:endParaRPr lang="en-US"/>
                  </a:p>
                </p:txBody>
              </p:sp>
              <p:sp>
                <p:nvSpPr>
                  <p:cNvPr id="37148" name="Line 1112"/>
                  <p:cNvSpPr>
                    <a:spLocks noChangeAspect="1" noChangeShapeType="1"/>
                  </p:cNvSpPr>
                  <p:nvPr/>
                </p:nvSpPr>
                <p:spPr bwMode="auto">
                  <a:xfrm flipH="1" flipV="1">
                    <a:off x="214" y="187"/>
                    <a:ext cx="3" cy="5"/>
                  </a:xfrm>
                  <a:prstGeom prst="line">
                    <a:avLst/>
                  </a:prstGeom>
                  <a:noFill/>
                  <a:ln w="15875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buNone/>
                    </a:pPr>
                    <a:endParaRPr lang="en-US"/>
                  </a:p>
                </p:txBody>
              </p:sp>
              <p:sp>
                <p:nvSpPr>
                  <p:cNvPr id="37149" name="Line 1113"/>
                  <p:cNvSpPr>
                    <a:spLocks noChangeAspect="1" noChangeShapeType="1"/>
                  </p:cNvSpPr>
                  <p:nvPr/>
                </p:nvSpPr>
                <p:spPr bwMode="auto">
                  <a:xfrm flipH="1">
                    <a:off x="198" y="187"/>
                    <a:ext cx="16" cy="1"/>
                  </a:xfrm>
                  <a:prstGeom prst="line">
                    <a:avLst/>
                  </a:prstGeom>
                  <a:noFill/>
                  <a:ln w="15875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buNone/>
                    </a:pPr>
                    <a:endParaRPr lang="en-US"/>
                  </a:p>
                </p:txBody>
              </p:sp>
              <p:sp>
                <p:nvSpPr>
                  <p:cNvPr id="37150" name="Line 1114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198" y="187"/>
                    <a:ext cx="1" cy="149"/>
                  </a:xfrm>
                  <a:prstGeom prst="line">
                    <a:avLst/>
                  </a:prstGeom>
                  <a:noFill/>
                  <a:ln w="15875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buNone/>
                    </a:pPr>
                    <a:endParaRPr lang="en-US"/>
                  </a:p>
                </p:txBody>
              </p:sp>
              <p:sp>
                <p:nvSpPr>
                  <p:cNvPr id="37151" name="Line 1115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198" y="330"/>
                    <a:ext cx="3" cy="6"/>
                  </a:xfrm>
                  <a:prstGeom prst="line">
                    <a:avLst/>
                  </a:prstGeom>
                  <a:noFill/>
                  <a:ln w="15875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buNone/>
                    </a:pPr>
                    <a:endParaRPr lang="en-US"/>
                  </a:p>
                </p:txBody>
              </p:sp>
              <p:sp>
                <p:nvSpPr>
                  <p:cNvPr id="37152" name="Line 1116"/>
                  <p:cNvSpPr>
                    <a:spLocks noChangeAspect="1" noChangeShapeType="1"/>
                  </p:cNvSpPr>
                  <p:nvPr/>
                </p:nvSpPr>
                <p:spPr bwMode="auto">
                  <a:xfrm flipH="1" flipV="1">
                    <a:off x="196" y="324"/>
                    <a:ext cx="5" cy="6"/>
                  </a:xfrm>
                  <a:prstGeom prst="line">
                    <a:avLst/>
                  </a:prstGeom>
                  <a:noFill/>
                  <a:ln w="15875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buNone/>
                    </a:pPr>
                    <a:endParaRPr lang="en-US"/>
                  </a:p>
                </p:txBody>
              </p:sp>
              <p:sp>
                <p:nvSpPr>
                  <p:cNvPr id="37153" name="Line 1117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196" y="317"/>
                    <a:ext cx="2" cy="7"/>
                  </a:xfrm>
                  <a:prstGeom prst="line">
                    <a:avLst/>
                  </a:prstGeom>
                  <a:noFill/>
                  <a:ln w="15875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buNone/>
                    </a:pPr>
                    <a:endParaRPr lang="en-US"/>
                  </a:p>
                </p:txBody>
              </p:sp>
              <p:sp>
                <p:nvSpPr>
                  <p:cNvPr id="37154" name="Line 1118"/>
                  <p:cNvSpPr>
                    <a:spLocks noChangeAspect="1" noChangeShapeType="1"/>
                  </p:cNvSpPr>
                  <p:nvPr/>
                </p:nvSpPr>
                <p:spPr bwMode="auto">
                  <a:xfrm flipH="1" flipV="1">
                    <a:off x="195" y="311"/>
                    <a:ext cx="3" cy="6"/>
                  </a:xfrm>
                  <a:prstGeom prst="line">
                    <a:avLst/>
                  </a:prstGeom>
                  <a:noFill/>
                  <a:ln w="15875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buNone/>
                    </a:pPr>
                    <a:endParaRPr lang="en-US"/>
                  </a:p>
                </p:txBody>
              </p:sp>
              <p:sp>
                <p:nvSpPr>
                  <p:cNvPr id="37155" name="Line 1119"/>
                  <p:cNvSpPr>
                    <a:spLocks noChangeAspect="1" noChangeShapeType="1"/>
                  </p:cNvSpPr>
                  <p:nvPr/>
                </p:nvSpPr>
                <p:spPr bwMode="auto">
                  <a:xfrm flipH="1" flipV="1">
                    <a:off x="194" y="305"/>
                    <a:ext cx="1" cy="6"/>
                  </a:xfrm>
                  <a:prstGeom prst="line">
                    <a:avLst/>
                  </a:prstGeom>
                  <a:noFill/>
                  <a:ln w="15875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buNone/>
                    </a:pPr>
                    <a:endParaRPr lang="en-US"/>
                  </a:p>
                </p:txBody>
              </p:sp>
              <p:sp>
                <p:nvSpPr>
                  <p:cNvPr id="37156" name="Line 1120"/>
                  <p:cNvSpPr>
                    <a:spLocks noChangeAspect="1" noChangeShapeType="1"/>
                  </p:cNvSpPr>
                  <p:nvPr/>
                </p:nvSpPr>
                <p:spPr bwMode="auto">
                  <a:xfrm flipH="1" flipV="1">
                    <a:off x="192" y="298"/>
                    <a:ext cx="2" cy="7"/>
                  </a:xfrm>
                  <a:prstGeom prst="line">
                    <a:avLst/>
                  </a:prstGeom>
                  <a:noFill/>
                  <a:ln w="15875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buNone/>
                    </a:pPr>
                    <a:endParaRPr lang="en-US"/>
                  </a:p>
                </p:txBody>
              </p:sp>
              <p:sp>
                <p:nvSpPr>
                  <p:cNvPr id="37157" name="Line 1121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192" y="292"/>
                    <a:ext cx="1" cy="6"/>
                  </a:xfrm>
                  <a:prstGeom prst="line">
                    <a:avLst/>
                  </a:prstGeom>
                  <a:noFill/>
                  <a:ln w="15875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buNone/>
                    </a:pPr>
                    <a:endParaRPr lang="en-US"/>
                  </a:p>
                </p:txBody>
              </p:sp>
              <p:sp>
                <p:nvSpPr>
                  <p:cNvPr id="37158" name="Line 1122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193" y="286"/>
                    <a:ext cx="1" cy="6"/>
                  </a:xfrm>
                  <a:prstGeom prst="line">
                    <a:avLst/>
                  </a:prstGeom>
                  <a:noFill/>
                  <a:ln w="15875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buNone/>
                    </a:pPr>
                    <a:endParaRPr lang="en-US"/>
                  </a:p>
                </p:txBody>
              </p:sp>
              <p:sp>
                <p:nvSpPr>
                  <p:cNvPr id="37159" name="Line 1123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193" y="279"/>
                    <a:ext cx="1" cy="7"/>
                  </a:xfrm>
                  <a:prstGeom prst="line">
                    <a:avLst/>
                  </a:prstGeom>
                  <a:noFill/>
                  <a:ln w="15875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buNone/>
                    </a:pPr>
                    <a:endParaRPr lang="en-US"/>
                  </a:p>
                </p:txBody>
              </p:sp>
              <p:sp>
                <p:nvSpPr>
                  <p:cNvPr id="37160" name="Line 1124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193" y="273"/>
                    <a:ext cx="1" cy="6"/>
                  </a:xfrm>
                  <a:prstGeom prst="line">
                    <a:avLst/>
                  </a:prstGeom>
                  <a:noFill/>
                  <a:ln w="15875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buNone/>
                    </a:pPr>
                    <a:endParaRPr lang="en-US"/>
                  </a:p>
                </p:txBody>
              </p:sp>
              <p:sp>
                <p:nvSpPr>
                  <p:cNvPr id="37161" name="Line 1125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193" y="267"/>
                    <a:ext cx="1" cy="6"/>
                  </a:xfrm>
                  <a:prstGeom prst="line">
                    <a:avLst/>
                  </a:prstGeom>
                  <a:noFill/>
                  <a:ln w="15875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buNone/>
                    </a:pPr>
                    <a:endParaRPr lang="en-US"/>
                  </a:p>
                </p:txBody>
              </p:sp>
              <p:sp>
                <p:nvSpPr>
                  <p:cNvPr id="37162" name="Line 1126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193" y="261"/>
                    <a:ext cx="1" cy="6"/>
                  </a:xfrm>
                  <a:prstGeom prst="line">
                    <a:avLst/>
                  </a:prstGeom>
                  <a:noFill/>
                  <a:ln w="15875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buNone/>
                    </a:pPr>
                    <a:endParaRPr lang="en-US"/>
                  </a:p>
                </p:txBody>
              </p:sp>
              <p:sp>
                <p:nvSpPr>
                  <p:cNvPr id="37163" name="Line 1127"/>
                  <p:cNvSpPr>
                    <a:spLocks noChangeAspect="1" noChangeShapeType="1"/>
                  </p:cNvSpPr>
                  <p:nvPr/>
                </p:nvSpPr>
                <p:spPr bwMode="auto">
                  <a:xfrm flipH="1" flipV="1">
                    <a:off x="189" y="254"/>
                    <a:ext cx="5" cy="7"/>
                  </a:xfrm>
                  <a:prstGeom prst="line">
                    <a:avLst/>
                  </a:prstGeom>
                  <a:noFill/>
                  <a:ln w="15875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buNone/>
                    </a:pPr>
                    <a:endParaRPr lang="en-US"/>
                  </a:p>
                </p:txBody>
              </p:sp>
              <p:sp>
                <p:nvSpPr>
                  <p:cNvPr id="37164" name="Line 1128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189" y="248"/>
                    <a:ext cx="2" cy="6"/>
                  </a:xfrm>
                  <a:prstGeom prst="line">
                    <a:avLst/>
                  </a:prstGeom>
                  <a:noFill/>
                  <a:ln w="15875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buNone/>
                    </a:pPr>
                    <a:endParaRPr lang="en-US"/>
                  </a:p>
                </p:txBody>
              </p:sp>
              <p:sp>
                <p:nvSpPr>
                  <p:cNvPr id="37165" name="Line 1129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191" y="242"/>
                    <a:ext cx="2" cy="6"/>
                  </a:xfrm>
                  <a:prstGeom prst="line">
                    <a:avLst/>
                  </a:prstGeom>
                  <a:noFill/>
                  <a:ln w="15875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buNone/>
                    </a:pPr>
                    <a:endParaRPr lang="en-US"/>
                  </a:p>
                </p:txBody>
              </p:sp>
              <p:sp>
                <p:nvSpPr>
                  <p:cNvPr id="37166" name="Line 1130"/>
                  <p:cNvSpPr>
                    <a:spLocks noChangeAspect="1" noChangeShapeType="1"/>
                  </p:cNvSpPr>
                  <p:nvPr/>
                </p:nvSpPr>
                <p:spPr bwMode="auto">
                  <a:xfrm flipH="1" flipV="1">
                    <a:off x="187" y="235"/>
                    <a:ext cx="6" cy="7"/>
                  </a:xfrm>
                  <a:prstGeom prst="line">
                    <a:avLst/>
                  </a:prstGeom>
                  <a:noFill/>
                  <a:ln w="15875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buNone/>
                    </a:pPr>
                    <a:endParaRPr lang="en-US"/>
                  </a:p>
                </p:txBody>
              </p:sp>
              <p:sp>
                <p:nvSpPr>
                  <p:cNvPr id="37167" name="Line 1131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187" y="229"/>
                    <a:ext cx="3" cy="6"/>
                  </a:xfrm>
                  <a:prstGeom prst="line">
                    <a:avLst/>
                  </a:prstGeom>
                  <a:noFill/>
                  <a:ln w="15875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buNone/>
                    </a:pPr>
                    <a:endParaRPr lang="en-US"/>
                  </a:p>
                </p:txBody>
              </p:sp>
              <p:sp>
                <p:nvSpPr>
                  <p:cNvPr id="37168" name="Line 1132"/>
                  <p:cNvSpPr>
                    <a:spLocks noChangeAspect="1" noChangeShapeType="1"/>
                  </p:cNvSpPr>
                  <p:nvPr/>
                </p:nvSpPr>
                <p:spPr bwMode="auto">
                  <a:xfrm flipH="1" flipV="1">
                    <a:off x="188" y="223"/>
                    <a:ext cx="2" cy="6"/>
                  </a:xfrm>
                  <a:prstGeom prst="line">
                    <a:avLst/>
                  </a:prstGeom>
                  <a:noFill/>
                  <a:ln w="15875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buNone/>
                    </a:pPr>
                    <a:endParaRPr lang="en-US"/>
                  </a:p>
                </p:txBody>
              </p:sp>
              <p:sp>
                <p:nvSpPr>
                  <p:cNvPr id="37169" name="Line 1133"/>
                  <p:cNvSpPr>
                    <a:spLocks noChangeAspect="1" noChangeShapeType="1"/>
                  </p:cNvSpPr>
                  <p:nvPr/>
                </p:nvSpPr>
                <p:spPr bwMode="auto">
                  <a:xfrm flipH="1" flipV="1">
                    <a:off x="185" y="216"/>
                    <a:ext cx="3" cy="7"/>
                  </a:xfrm>
                  <a:prstGeom prst="line">
                    <a:avLst/>
                  </a:prstGeom>
                  <a:noFill/>
                  <a:ln w="15875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buNone/>
                    </a:pPr>
                    <a:endParaRPr lang="en-US"/>
                  </a:p>
                </p:txBody>
              </p:sp>
              <p:sp>
                <p:nvSpPr>
                  <p:cNvPr id="37170" name="Line 1134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185" y="210"/>
                    <a:ext cx="1" cy="6"/>
                  </a:xfrm>
                  <a:prstGeom prst="line">
                    <a:avLst/>
                  </a:prstGeom>
                  <a:noFill/>
                  <a:ln w="15875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buNone/>
                    </a:pPr>
                    <a:endParaRPr lang="en-US"/>
                  </a:p>
                </p:txBody>
              </p:sp>
              <p:sp>
                <p:nvSpPr>
                  <p:cNvPr id="37171" name="Line 1135"/>
                  <p:cNvSpPr>
                    <a:spLocks noChangeAspect="1" noChangeShapeType="1"/>
                  </p:cNvSpPr>
                  <p:nvPr/>
                </p:nvSpPr>
                <p:spPr bwMode="auto">
                  <a:xfrm flipH="1" flipV="1">
                    <a:off x="184" y="204"/>
                    <a:ext cx="1" cy="6"/>
                  </a:xfrm>
                  <a:prstGeom prst="line">
                    <a:avLst/>
                  </a:prstGeom>
                  <a:noFill/>
                  <a:ln w="15875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buNone/>
                    </a:pPr>
                    <a:endParaRPr lang="en-US"/>
                  </a:p>
                </p:txBody>
              </p:sp>
              <p:sp>
                <p:nvSpPr>
                  <p:cNvPr id="37172" name="Line 1136"/>
                  <p:cNvSpPr>
                    <a:spLocks noChangeAspect="1" noChangeShapeType="1"/>
                  </p:cNvSpPr>
                  <p:nvPr/>
                </p:nvSpPr>
                <p:spPr bwMode="auto">
                  <a:xfrm flipH="1" flipV="1">
                    <a:off x="183" y="197"/>
                    <a:ext cx="1" cy="7"/>
                  </a:xfrm>
                  <a:prstGeom prst="line">
                    <a:avLst/>
                  </a:prstGeom>
                  <a:noFill/>
                  <a:ln w="15875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buNone/>
                    </a:pPr>
                    <a:endParaRPr lang="en-US"/>
                  </a:p>
                </p:txBody>
              </p:sp>
              <p:sp>
                <p:nvSpPr>
                  <p:cNvPr id="37173" name="Line 1137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183" y="191"/>
                    <a:ext cx="3" cy="6"/>
                  </a:xfrm>
                  <a:prstGeom prst="line">
                    <a:avLst/>
                  </a:prstGeom>
                  <a:noFill/>
                  <a:ln w="15875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buNone/>
                    </a:pPr>
                    <a:endParaRPr lang="en-US"/>
                  </a:p>
                </p:txBody>
              </p:sp>
              <p:sp>
                <p:nvSpPr>
                  <p:cNvPr id="37174" name="Line 1138"/>
                  <p:cNvSpPr>
                    <a:spLocks noChangeAspect="1" noChangeShapeType="1"/>
                  </p:cNvSpPr>
                  <p:nvPr/>
                </p:nvSpPr>
                <p:spPr bwMode="auto">
                  <a:xfrm flipH="1" flipV="1">
                    <a:off x="184" y="187"/>
                    <a:ext cx="2" cy="4"/>
                  </a:xfrm>
                  <a:prstGeom prst="line">
                    <a:avLst/>
                  </a:prstGeom>
                  <a:noFill/>
                  <a:ln w="15875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buNone/>
                    </a:pPr>
                    <a:endParaRPr lang="en-US"/>
                  </a:p>
                </p:txBody>
              </p:sp>
              <p:sp>
                <p:nvSpPr>
                  <p:cNvPr id="37175" name="Line 1139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184" y="187"/>
                    <a:ext cx="14" cy="1"/>
                  </a:xfrm>
                  <a:prstGeom prst="line">
                    <a:avLst/>
                  </a:prstGeom>
                  <a:noFill/>
                  <a:ln w="15875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buNone/>
                    </a:pPr>
                    <a:endParaRPr lang="en-US"/>
                  </a:p>
                </p:txBody>
              </p:sp>
              <p:sp>
                <p:nvSpPr>
                  <p:cNvPr id="37176" name="Line 1140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198" y="187"/>
                    <a:ext cx="1" cy="133"/>
                  </a:xfrm>
                  <a:prstGeom prst="line">
                    <a:avLst/>
                  </a:prstGeom>
                  <a:noFill/>
                  <a:ln w="15875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buNone/>
                    </a:pPr>
                    <a:endParaRPr lang="en-US"/>
                  </a:p>
                </p:txBody>
              </p:sp>
              <p:sp>
                <p:nvSpPr>
                  <p:cNvPr id="37177" name="Line 1141"/>
                  <p:cNvSpPr>
                    <a:spLocks noChangeAspect="1" noChangeShapeType="1"/>
                  </p:cNvSpPr>
                  <p:nvPr/>
                </p:nvSpPr>
                <p:spPr bwMode="auto">
                  <a:xfrm flipH="1" flipV="1">
                    <a:off x="195" y="314"/>
                    <a:ext cx="3" cy="6"/>
                  </a:xfrm>
                  <a:prstGeom prst="line">
                    <a:avLst/>
                  </a:prstGeom>
                  <a:noFill/>
                  <a:ln w="15875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buNone/>
                    </a:pPr>
                    <a:endParaRPr lang="en-US"/>
                  </a:p>
                </p:txBody>
              </p:sp>
              <p:sp>
                <p:nvSpPr>
                  <p:cNvPr id="37178" name="Line 1142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195" y="308"/>
                    <a:ext cx="3" cy="6"/>
                  </a:xfrm>
                  <a:prstGeom prst="line">
                    <a:avLst/>
                  </a:prstGeom>
                  <a:noFill/>
                  <a:ln w="15875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buNone/>
                    </a:pPr>
                    <a:endParaRPr lang="en-US"/>
                  </a:p>
                </p:txBody>
              </p:sp>
              <p:sp>
                <p:nvSpPr>
                  <p:cNvPr id="37179" name="Line 1143"/>
                  <p:cNvSpPr>
                    <a:spLocks noChangeAspect="1" noChangeShapeType="1"/>
                  </p:cNvSpPr>
                  <p:nvPr/>
                </p:nvSpPr>
                <p:spPr bwMode="auto">
                  <a:xfrm flipH="1" flipV="1">
                    <a:off x="196" y="301"/>
                    <a:ext cx="2" cy="7"/>
                  </a:xfrm>
                  <a:prstGeom prst="line">
                    <a:avLst/>
                  </a:prstGeom>
                  <a:noFill/>
                  <a:ln w="15875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buNone/>
                    </a:pPr>
                    <a:endParaRPr lang="en-US"/>
                  </a:p>
                </p:txBody>
              </p:sp>
              <p:sp>
                <p:nvSpPr>
                  <p:cNvPr id="37180" name="Line 1144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196" y="295"/>
                    <a:ext cx="1" cy="6"/>
                  </a:xfrm>
                  <a:prstGeom prst="line">
                    <a:avLst/>
                  </a:prstGeom>
                  <a:noFill/>
                  <a:ln w="15875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buNone/>
                    </a:pPr>
                    <a:endParaRPr lang="en-US"/>
                  </a:p>
                </p:txBody>
              </p:sp>
              <p:sp>
                <p:nvSpPr>
                  <p:cNvPr id="37181" name="Line 1145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197" y="289"/>
                    <a:ext cx="1" cy="6"/>
                  </a:xfrm>
                  <a:prstGeom prst="line">
                    <a:avLst/>
                  </a:prstGeom>
                  <a:noFill/>
                  <a:ln w="15875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buNone/>
                    </a:pPr>
                    <a:endParaRPr lang="en-US"/>
                  </a:p>
                </p:txBody>
              </p:sp>
              <p:sp>
                <p:nvSpPr>
                  <p:cNvPr id="37182" name="Line 1146"/>
                  <p:cNvSpPr>
                    <a:spLocks noChangeAspect="1" noChangeShapeType="1"/>
                  </p:cNvSpPr>
                  <p:nvPr/>
                </p:nvSpPr>
                <p:spPr bwMode="auto">
                  <a:xfrm flipH="1" flipV="1">
                    <a:off x="193" y="282"/>
                    <a:ext cx="5" cy="7"/>
                  </a:xfrm>
                  <a:prstGeom prst="line">
                    <a:avLst/>
                  </a:prstGeom>
                  <a:noFill/>
                  <a:ln w="15875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buNone/>
                    </a:pPr>
                    <a:endParaRPr lang="en-US"/>
                  </a:p>
                </p:txBody>
              </p:sp>
              <p:sp>
                <p:nvSpPr>
                  <p:cNvPr id="37183" name="Line 1147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193" y="276"/>
                    <a:ext cx="1" cy="6"/>
                  </a:xfrm>
                  <a:prstGeom prst="line">
                    <a:avLst/>
                  </a:prstGeom>
                  <a:noFill/>
                  <a:ln w="15875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buNone/>
                    </a:pPr>
                    <a:endParaRPr lang="en-US"/>
                  </a:p>
                </p:txBody>
              </p:sp>
              <p:sp>
                <p:nvSpPr>
                  <p:cNvPr id="37184" name="Line 1148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192" y="270"/>
                    <a:ext cx="3" cy="6"/>
                  </a:xfrm>
                  <a:prstGeom prst="line">
                    <a:avLst/>
                  </a:prstGeom>
                  <a:noFill/>
                  <a:ln w="15875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buNone/>
                    </a:pPr>
                    <a:endParaRPr lang="en-US"/>
                  </a:p>
                </p:txBody>
              </p:sp>
              <p:sp>
                <p:nvSpPr>
                  <p:cNvPr id="37185" name="Line 1149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197" y="263"/>
                    <a:ext cx="1" cy="7"/>
                  </a:xfrm>
                  <a:prstGeom prst="line">
                    <a:avLst/>
                  </a:prstGeom>
                  <a:noFill/>
                  <a:ln w="15875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buNone/>
                    </a:pPr>
                    <a:endParaRPr lang="en-US"/>
                  </a:p>
                </p:txBody>
              </p:sp>
              <p:sp>
                <p:nvSpPr>
                  <p:cNvPr id="37186" name="Line 1150"/>
                  <p:cNvSpPr>
                    <a:spLocks noChangeAspect="1" noChangeShapeType="1"/>
                  </p:cNvSpPr>
                  <p:nvPr/>
                </p:nvSpPr>
                <p:spPr bwMode="auto">
                  <a:xfrm flipH="1" flipV="1">
                    <a:off x="196" y="257"/>
                    <a:ext cx="1" cy="6"/>
                  </a:xfrm>
                  <a:prstGeom prst="line">
                    <a:avLst/>
                  </a:prstGeom>
                  <a:noFill/>
                  <a:ln w="15875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buNone/>
                    </a:pPr>
                    <a:endParaRPr lang="en-US"/>
                  </a:p>
                </p:txBody>
              </p:sp>
              <p:sp>
                <p:nvSpPr>
                  <p:cNvPr id="37187" name="Line 1151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196" y="251"/>
                    <a:ext cx="1" cy="6"/>
                  </a:xfrm>
                  <a:prstGeom prst="line">
                    <a:avLst/>
                  </a:prstGeom>
                  <a:noFill/>
                  <a:ln w="15875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buNone/>
                    </a:pPr>
                    <a:endParaRPr lang="en-US"/>
                  </a:p>
                </p:txBody>
              </p:sp>
              <p:sp>
                <p:nvSpPr>
                  <p:cNvPr id="37188" name="Line 1152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196" y="244"/>
                    <a:ext cx="1" cy="7"/>
                  </a:xfrm>
                  <a:prstGeom prst="line">
                    <a:avLst/>
                  </a:prstGeom>
                  <a:noFill/>
                  <a:ln w="15875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buNone/>
                    </a:pPr>
                    <a:endParaRPr lang="en-US"/>
                  </a:p>
                </p:txBody>
              </p:sp>
              <p:sp>
                <p:nvSpPr>
                  <p:cNvPr id="37189" name="Line 1153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196" y="238"/>
                    <a:ext cx="1" cy="6"/>
                  </a:xfrm>
                  <a:prstGeom prst="line">
                    <a:avLst/>
                  </a:prstGeom>
                  <a:noFill/>
                  <a:ln w="15875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buNone/>
                    </a:pPr>
                    <a:endParaRPr lang="en-US"/>
                  </a:p>
                </p:txBody>
              </p:sp>
              <p:sp>
                <p:nvSpPr>
                  <p:cNvPr id="37190" name="Line 1154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197" y="232"/>
                    <a:ext cx="1" cy="6"/>
                  </a:xfrm>
                  <a:prstGeom prst="line">
                    <a:avLst/>
                  </a:prstGeom>
                  <a:noFill/>
                  <a:ln w="15875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buNone/>
                    </a:pPr>
                    <a:endParaRPr lang="en-US"/>
                  </a:p>
                </p:txBody>
              </p:sp>
              <p:sp>
                <p:nvSpPr>
                  <p:cNvPr id="37191" name="Line 1155"/>
                  <p:cNvSpPr>
                    <a:spLocks noChangeAspect="1" noChangeShapeType="1"/>
                  </p:cNvSpPr>
                  <p:nvPr/>
                </p:nvSpPr>
                <p:spPr bwMode="auto">
                  <a:xfrm flipH="1" flipV="1">
                    <a:off x="193" y="225"/>
                    <a:ext cx="5" cy="7"/>
                  </a:xfrm>
                  <a:prstGeom prst="line">
                    <a:avLst/>
                  </a:prstGeom>
                  <a:noFill/>
                  <a:ln w="15875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buNone/>
                    </a:pPr>
                    <a:endParaRPr lang="en-US"/>
                  </a:p>
                </p:txBody>
              </p:sp>
              <p:sp>
                <p:nvSpPr>
                  <p:cNvPr id="37192" name="Line 1156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193" y="219"/>
                    <a:ext cx="3" cy="6"/>
                  </a:xfrm>
                  <a:prstGeom prst="line">
                    <a:avLst/>
                  </a:prstGeom>
                  <a:noFill/>
                  <a:ln w="15875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buNone/>
                    </a:pPr>
                    <a:endParaRPr lang="en-US"/>
                  </a:p>
                </p:txBody>
              </p:sp>
              <p:sp>
                <p:nvSpPr>
                  <p:cNvPr id="37193" name="Line 1157"/>
                  <p:cNvSpPr>
                    <a:spLocks noChangeAspect="1" noChangeShapeType="1"/>
                  </p:cNvSpPr>
                  <p:nvPr/>
                </p:nvSpPr>
                <p:spPr bwMode="auto">
                  <a:xfrm flipH="1" flipV="1">
                    <a:off x="194" y="213"/>
                    <a:ext cx="2" cy="6"/>
                  </a:xfrm>
                  <a:prstGeom prst="line">
                    <a:avLst/>
                  </a:prstGeom>
                  <a:noFill/>
                  <a:ln w="15875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buNone/>
                    </a:pPr>
                    <a:endParaRPr lang="en-US"/>
                  </a:p>
                </p:txBody>
              </p:sp>
              <p:sp>
                <p:nvSpPr>
                  <p:cNvPr id="37194" name="Line 1158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194" y="207"/>
                    <a:ext cx="2" cy="6"/>
                  </a:xfrm>
                  <a:prstGeom prst="line">
                    <a:avLst/>
                  </a:prstGeom>
                  <a:noFill/>
                  <a:ln w="15875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buNone/>
                    </a:pPr>
                    <a:endParaRPr lang="en-US"/>
                  </a:p>
                </p:txBody>
              </p:sp>
            </p:grpSp>
          </p:grpSp>
          <p:grpSp>
            <p:nvGrpSpPr>
              <p:cNvPr id="36984" name="Group 1159"/>
              <p:cNvGrpSpPr>
                <a:grpSpLocks/>
              </p:cNvGrpSpPr>
              <p:nvPr/>
            </p:nvGrpSpPr>
            <p:grpSpPr bwMode="auto">
              <a:xfrm>
                <a:off x="1871" y="1298"/>
                <a:ext cx="2721" cy="680"/>
                <a:chOff x="1735" y="1162"/>
                <a:chExt cx="2721" cy="680"/>
              </a:xfrm>
            </p:grpSpPr>
            <p:sp>
              <p:nvSpPr>
                <p:cNvPr id="36991" name="Freeform 1160"/>
                <p:cNvSpPr>
                  <a:spLocks/>
                </p:cNvSpPr>
                <p:nvPr/>
              </p:nvSpPr>
              <p:spPr bwMode="auto">
                <a:xfrm>
                  <a:off x="1735" y="1162"/>
                  <a:ext cx="2721" cy="635"/>
                </a:xfrm>
                <a:custGeom>
                  <a:avLst/>
                  <a:gdLst>
                    <a:gd name="T0" fmla="*/ 0 w 2721"/>
                    <a:gd name="T1" fmla="*/ 0 h 635"/>
                    <a:gd name="T2" fmla="*/ 998 w 2721"/>
                    <a:gd name="T3" fmla="*/ 635 h 635"/>
                    <a:gd name="T4" fmla="*/ 2721 w 2721"/>
                    <a:gd name="T5" fmla="*/ 499 h 635"/>
                    <a:gd name="T6" fmla="*/ 0 60000 65536"/>
                    <a:gd name="T7" fmla="*/ 0 60000 65536"/>
                    <a:gd name="T8" fmla="*/ 0 60000 65536"/>
                    <a:gd name="T9" fmla="*/ 0 w 2721"/>
                    <a:gd name="T10" fmla="*/ 0 h 635"/>
                    <a:gd name="T11" fmla="*/ 2721 w 2721"/>
                    <a:gd name="T12" fmla="*/ 635 h 635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721" h="635">
                      <a:moveTo>
                        <a:pt x="0" y="0"/>
                      </a:moveTo>
                      <a:lnTo>
                        <a:pt x="998" y="635"/>
                      </a:lnTo>
                      <a:lnTo>
                        <a:pt x="2721" y="499"/>
                      </a:ln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>
                    <a:buNone/>
                  </a:pPr>
                  <a:endParaRPr lang="en-US"/>
                </a:p>
              </p:txBody>
            </p:sp>
            <p:sp>
              <p:nvSpPr>
                <p:cNvPr id="36992" name="AutoShape 1161"/>
                <p:cNvSpPr>
                  <a:spLocks noChangeArrowheads="1"/>
                </p:cNvSpPr>
                <p:nvPr/>
              </p:nvSpPr>
              <p:spPr bwMode="auto">
                <a:xfrm>
                  <a:off x="2694" y="1752"/>
                  <a:ext cx="91" cy="90"/>
                </a:xfrm>
                <a:prstGeom prst="irregularSeal1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buNone/>
                  </a:pPr>
                  <a:endParaRPr lang="en-US"/>
                </a:p>
              </p:txBody>
            </p:sp>
          </p:grpSp>
          <p:grpSp>
            <p:nvGrpSpPr>
              <p:cNvPr id="36985" name="Group 1162"/>
              <p:cNvGrpSpPr>
                <a:grpSpLocks/>
              </p:cNvGrpSpPr>
              <p:nvPr/>
            </p:nvGrpSpPr>
            <p:grpSpPr bwMode="auto">
              <a:xfrm>
                <a:off x="-167" y="1403"/>
                <a:ext cx="2106" cy="2027"/>
                <a:chOff x="-303" y="1267"/>
                <a:chExt cx="2106" cy="2027"/>
              </a:xfrm>
            </p:grpSpPr>
            <p:sp>
              <p:nvSpPr>
                <p:cNvPr id="36987" name="Text Box 1163"/>
                <p:cNvSpPr txBox="1">
                  <a:spLocks noChangeArrowheads="1"/>
                </p:cNvSpPr>
                <p:nvPr/>
              </p:nvSpPr>
              <p:spPr bwMode="auto">
                <a:xfrm>
                  <a:off x="-246" y="1267"/>
                  <a:ext cx="2049" cy="66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1600">
                      <a:solidFill>
                        <a:schemeClr val="tx1"/>
                      </a:solidFill>
                      <a:latin typeface="Arial" pitchFamily="34" charset="0"/>
                    </a:defRPr>
                  </a:lvl1pPr>
                  <a:lvl2pPr marL="742950" indent="-285750" eaLnBrk="0" hangingPunct="0">
                    <a:defRPr sz="1600">
                      <a:solidFill>
                        <a:schemeClr val="tx1"/>
                      </a:solidFill>
                      <a:latin typeface="Arial" pitchFamily="34" charset="0"/>
                    </a:defRPr>
                  </a:lvl2pPr>
                  <a:lvl3pPr marL="1143000" indent="-228600" eaLnBrk="0" hangingPunct="0">
                    <a:defRPr sz="1600">
                      <a:solidFill>
                        <a:schemeClr val="tx1"/>
                      </a:solidFill>
                      <a:latin typeface="Arial" pitchFamily="34" charset="0"/>
                    </a:defRPr>
                  </a:lvl3pPr>
                  <a:lvl4pPr marL="1600200" indent="-228600" eaLnBrk="0" hangingPunct="0">
                    <a:defRPr sz="1600">
                      <a:solidFill>
                        <a:schemeClr val="tx1"/>
                      </a:solidFill>
                      <a:latin typeface="Arial" pitchFamily="34" charset="0"/>
                    </a:defRPr>
                  </a:lvl4pPr>
                  <a:lvl5pPr marL="2057400" indent="-228600" eaLnBrk="0" hangingPunct="0">
                    <a:defRPr sz="1600">
                      <a:solidFill>
                        <a:schemeClr val="tx1"/>
                      </a:solidFill>
                      <a:latin typeface="Arial" pitchFamily="34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Arial" pitchFamily="34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Arial" pitchFamily="34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Arial" pitchFamily="34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Arial" pitchFamily="34" charset="0"/>
                    </a:defRPr>
                  </a:lvl9pPr>
                </a:lstStyle>
                <a:p>
                  <a:pPr eaLnBrk="1" hangingPunct="1">
                    <a:buNone/>
                  </a:pPr>
                  <a:r>
                    <a:rPr lang="es-ES" sz="1400" b="1" dirty="0" err="1"/>
                    <a:t>Drift</a:t>
                  </a:r>
                  <a:r>
                    <a:rPr lang="es-ES" sz="1400" dirty="0"/>
                    <a:t> </a:t>
                  </a:r>
                  <a:r>
                    <a:rPr lang="es-ES" sz="1400" dirty="0" err="1"/>
                    <a:t>field</a:t>
                  </a:r>
                  <a:endParaRPr lang="es-ES" sz="1400" dirty="0"/>
                </a:p>
                <a:p>
                  <a:pPr eaLnBrk="1" hangingPunct="1">
                    <a:buNone/>
                  </a:pPr>
                  <a:r>
                    <a:rPr lang="es-ES" sz="1400" dirty="0" err="1"/>
                    <a:t>typical</a:t>
                  </a:r>
                  <a:r>
                    <a:rPr lang="es-ES" sz="1400" dirty="0"/>
                    <a:t> </a:t>
                  </a:r>
                  <a:r>
                    <a:rPr lang="es-ES" sz="1400" b="1" dirty="0"/>
                    <a:t>10</a:t>
                  </a:r>
                  <a:r>
                    <a:rPr lang="es-ES" sz="1400" b="1" baseline="30000" dirty="0"/>
                    <a:t>2-3 </a:t>
                  </a:r>
                  <a:r>
                    <a:rPr lang="es-ES" sz="1400" b="1" dirty="0"/>
                    <a:t> V/cm</a:t>
                  </a:r>
                </a:p>
              </p:txBody>
            </p:sp>
            <p:sp>
              <p:nvSpPr>
                <p:cNvPr id="36988" name="Line 1164"/>
                <p:cNvSpPr>
                  <a:spLocks noChangeShapeType="1"/>
                </p:cNvSpPr>
                <p:nvPr/>
              </p:nvSpPr>
              <p:spPr bwMode="auto">
                <a:xfrm flipV="1">
                  <a:off x="1746" y="1476"/>
                  <a:ext cx="0" cy="408"/>
                </a:xfrm>
                <a:prstGeom prst="line">
                  <a:avLst/>
                </a:prstGeom>
                <a:noFill/>
                <a:ln w="38100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>
                    <a:buNone/>
                  </a:pPr>
                  <a:endParaRPr lang="en-US"/>
                </a:p>
              </p:txBody>
            </p:sp>
            <p:sp>
              <p:nvSpPr>
                <p:cNvPr id="36989" name="Text Box 1165"/>
                <p:cNvSpPr txBox="1">
                  <a:spLocks noChangeArrowheads="1"/>
                </p:cNvSpPr>
                <p:nvPr/>
              </p:nvSpPr>
              <p:spPr bwMode="auto">
                <a:xfrm>
                  <a:off x="-303" y="2157"/>
                  <a:ext cx="2049" cy="66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1600">
                      <a:solidFill>
                        <a:schemeClr val="tx1"/>
                      </a:solidFill>
                      <a:latin typeface="Arial" pitchFamily="34" charset="0"/>
                    </a:defRPr>
                  </a:lvl1pPr>
                  <a:lvl2pPr marL="742950" indent="-285750" eaLnBrk="0" hangingPunct="0">
                    <a:defRPr sz="1600">
                      <a:solidFill>
                        <a:schemeClr val="tx1"/>
                      </a:solidFill>
                      <a:latin typeface="Arial" pitchFamily="34" charset="0"/>
                    </a:defRPr>
                  </a:lvl2pPr>
                  <a:lvl3pPr marL="1143000" indent="-228600" eaLnBrk="0" hangingPunct="0">
                    <a:defRPr sz="1600">
                      <a:solidFill>
                        <a:schemeClr val="tx1"/>
                      </a:solidFill>
                      <a:latin typeface="Arial" pitchFamily="34" charset="0"/>
                    </a:defRPr>
                  </a:lvl3pPr>
                  <a:lvl4pPr marL="1600200" indent="-228600" eaLnBrk="0" hangingPunct="0">
                    <a:defRPr sz="1600">
                      <a:solidFill>
                        <a:schemeClr val="tx1"/>
                      </a:solidFill>
                      <a:latin typeface="Arial" pitchFamily="34" charset="0"/>
                    </a:defRPr>
                  </a:lvl4pPr>
                  <a:lvl5pPr marL="2057400" indent="-228600" eaLnBrk="0" hangingPunct="0">
                    <a:defRPr sz="1600">
                      <a:solidFill>
                        <a:schemeClr val="tx1"/>
                      </a:solidFill>
                      <a:latin typeface="Arial" pitchFamily="34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Arial" pitchFamily="34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Arial" pitchFamily="34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Arial" pitchFamily="34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Arial" pitchFamily="34" charset="0"/>
                    </a:defRPr>
                  </a:lvl9pPr>
                </a:lstStyle>
                <a:p>
                  <a:pPr eaLnBrk="1" hangingPunct="1">
                    <a:buNone/>
                  </a:pPr>
                  <a:r>
                    <a:rPr lang="es-ES" sz="1400" dirty="0" err="1"/>
                    <a:t>Amplification</a:t>
                  </a:r>
                  <a:r>
                    <a:rPr lang="es-ES" sz="1400" dirty="0"/>
                    <a:t> </a:t>
                  </a:r>
                  <a:r>
                    <a:rPr lang="es-ES" sz="1400" dirty="0" err="1"/>
                    <a:t>field</a:t>
                  </a:r>
                  <a:endParaRPr lang="es-ES" sz="1400" dirty="0"/>
                </a:p>
                <a:p>
                  <a:pPr eaLnBrk="1" hangingPunct="1">
                    <a:buNone/>
                  </a:pPr>
                  <a:r>
                    <a:rPr lang="es-ES" sz="1400" dirty="0" err="1"/>
                    <a:t>typical</a:t>
                  </a:r>
                  <a:r>
                    <a:rPr lang="es-ES" sz="1400" dirty="0"/>
                    <a:t> </a:t>
                  </a:r>
                  <a:r>
                    <a:rPr lang="es-ES" sz="1400" b="1" dirty="0"/>
                    <a:t>10</a:t>
                  </a:r>
                  <a:r>
                    <a:rPr lang="es-ES" sz="1400" b="1" baseline="30000" dirty="0"/>
                    <a:t>4-5 </a:t>
                  </a:r>
                  <a:r>
                    <a:rPr lang="es-ES" sz="1400" b="1" dirty="0"/>
                    <a:t> V/cm</a:t>
                  </a:r>
                </a:p>
              </p:txBody>
            </p:sp>
            <p:sp>
              <p:nvSpPr>
                <p:cNvPr id="36990" name="Line 1166"/>
                <p:cNvSpPr>
                  <a:spLocks noChangeShapeType="1"/>
                </p:cNvSpPr>
                <p:nvPr/>
              </p:nvSpPr>
              <p:spPr bwMode="auto">
                <a:xfrm>
                  <a:off x="839" y="2704"/>
                  <a:ext cx="363" cy="59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>
                    <a:buNone/>
                  </a:pPr>
                  <a:endParaRPr lang="en-US"/>
                </a:p>
              </p:txBody>
            </p:sp>
          </p:grpSp>
          <p:sp>
            <p:nvSpPr>
              <p:cNvPr id="36986" name="Rectangle 1167"/>
              <p:cNvSpPr>
                <a:spLocks noChangeArrowheads="1"/>
              </p:cNvSpPr>
              <p:nvPr/>
            </p:nvSpPr>
            <p:spPr bwMode="auto">
              <a:xfrm>
                <a:off x="-445" y="3602"/>
                <a:ext cx="1529" cy="5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pPr algn="l">
                  <a:buNone/>
                </a:pPr>
                <a:r>
                  <a:rPr lang="es-ES" sz="1200" dirty="0" err="1"/>
                  <a:t>Amplification</a:t>
                </a:r>
                <a:endParaRPr lang="es-ES" sz="1200" dirty="0"/>
              </a:p>
              <a:p>
                <a:pPr algn="l">
                  <a:buNone/>
                </a:pPr>
                <a:r>
                  <a:rPr lang="es-ES" sz="1200" dirty="0"/>
                  <a:t>gap: 50-100 </a:t>
                </a:r>
                <a:r>
                  <a:rPr lang="es-ES" sz="1200" dirty="0">
                    <a:latin typeface="Symbol" pitchFamily="18" charset="2"/>
                  </a:rPr>
                  <a:t>m</a:t>
                </a:r>
                <a:r>
                  <a:rPr lang="es-ES" sz="1200" dirty="0"/>
                  <a:t>m</a:t>
                </a:r>
              </a:p>
            </p:txBody>
          </p:sp>
        </p:grpSp>
        <p:sp>
          <p:nvSpPr>
            <p:cNvPr id="36977" name="TextBox 2278"/>
            <p:cNvSpPr txBox="1">
              <a:spLocks noChangeArrowheads="1"/>
            </p:cNvSpPr>
            <p:nvPr/>
          </p:nvSpPr>
          <p:spPr bwMode="auto">
            <a:xfrm>
              <a:off x="6553200" y="1981200"/>
              <a:ext cx="252014" cy="2400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buNone/>
              </a:pPr>
              <a:r>
                <a:rPr lang="el-GR" sz="1200">
                  <a:latin typeface="Times New Roman" pitchFamily="18" charset="0"/>
                  <a:cs typeface="Times New Roman" pitchFamily="18" charset="0"/>
                </a:rPr>
                <a:t>γ</a:t>
              </a:r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36870" name="AutoShape 55"/>
          <p:cNvSpPr>
            <a:spLocks noChangeAspect="1" noChangeArrowheads="1"/>
          </p:cNvSpPr>
          <p:nvPr/>
        </p:nvSpPr>
        <p:spPr bwMode="auto">
          <a:xfrm>
            <a:off x="7492713" y="2485767"/>
            <a:ext cx="85725" cy="122237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6871" name="AutoShape 55"/>
          <p:cNvSpPr>
            <a:spLocks noChangeAspect="1" noChangeArrowheads="1"/>
          </p:cNvSpPr>
          <p:nvPr/>
        </p:nvSpPr>
        <p:spPr bwMode="auto">
          <a:xfrm>
            <a:off x="7426038" y="2455604"/>
            <a:ext cx="85725" cy="122238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36872" name="Group 2528"/>
          <p:cNvGrpSpPr>
            <a:grpSpLocks/>
          </p:cNvGrpSpPr>
          <p:nvPr/>
        </p:nvGrpSpPr>
        <p:grpSpPr bwMode="auto">
          <a:xfrm>
            <a:off x="4724400" y="4436804"/>
            <a:ext cx="4206875" cy="2197100"/>
            <a:chOff x="10877" y="10167"/>
            <a:chExt cx="3866" cy="2016"/>
          </a:xfrm>
        </p:grpSpPr>
        <p:sp>
          <p:nvSpPr>
            <p:cNvPr id="36876" name="Rectangle 2228"/>
            <p:cNvSpPr>
              <a:spLocks noChangeArrowheads="1"/>
            </p:cNvSpPr>
            <p:nvPr/>
          </p:nvSpPr>
          <p:spPr bwMode="auto">
            <a:xfrm>
              <a:off x="10877" y="10167"/>
              <a:ext cx="3851" cy="2016"/>
            </a:xfrm>
            <a:prstGeom prst="rect">
              <a:avLst/>
            </a:prstGeom>
            <a:solidFill>
              <a:srgbClr val="669900">
                <a:alpha val="70195"/>
              </a:srgbClr>
            </a:solidFill>
            <a:ln w="9525">
              <a:solidFill>
                <a:srgbClr val="99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36877" name="Group 2527"/>
            <p:cNvGrpSpPr>
              <a:grpSpLocks/>
            </p:cNvGrpSpPr>
            <p:nvPr/>
          </p:nvGrpSpPr>
          <p:grpSpPr bwMode="auto">
            <a:xfrm>
              <a:off x="10944" y="10263"/>
              <a:ext cx="3799" cy="1885"/>
              <a:chOff x="10944" y="10263"/>
              <a:chExt cx="3799" cy="1885"/>
            </a:xfrm>
          </p:grpSpPr>
          <p:grpSp>
            <p:nvGrpSpPr>
              <p:cNvPr id="36878" name="Group 2426"/>
              <p:cNvGrpSpPr>
                <a:grpSpLocks/>
              </p:cNvGrpSpPr>
              <p:nvPr/>
            </p:nvGrpSpPr>
            <p:grpSpPr bwMode="auto">
              <a:xfrm>
                <a:off x="10944" y="10263"/>
                <a:ext cx="1996" cy="1724"/>
                <a:chOff x="612" y="845"/>
                <a:chExt cx="3220" cy="2985"/>
              </a:xfrm>
            </p:grpSpPr>
            <p:pic>
              <p:nvPicPr>
                <p:cNvPr id="36915" name="Picture 2427" descr="driftlines425v"/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12" y="845"/>
                  <a:ext cx="3220" cy="298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36916" name="AutoShape 2428"/>
                <p:cNvSpPr>
                  <a:spLocks noChangeArrowheads="1"/>
                </p:cNvSpPr>
                <p:nvPr/>
              </p:nvSpPr>
              <p:spPr bwMode="auto">
                <a:xfrm>
                  <a:off x="1383" y="2432"/>
                  <a:ext cx="408" cy="635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FF9900"/>
                </a:solidFill>
                <a:ln w="9525">
                  <a:solidFill>
                    <a:srgbClr val="FFCC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6917" name="Line 2429"/>
                <p:cNvSpPr>
                  <a:spLocks noChangeShapeType="1"/>
                </p:cNvSpPr>
                <p:nvPr/>
              </p:nvSpPr>
              <p:spPr bwMode="auto">
                <a:xfrm flipH="1">
                  <a:off x="1474" y="981"/>
                  <a:ext cx="1587" cy="680"/>
                </a:xfrm>
                <a:prstGeom prst="line">
                  <a:avLst/>
                </a:prstGeom>
                <a:noFill/>
                <a:ln w="38100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grpSp>
              <p:nvGrpSpPr>
                <p:cNvPr id="36918" name="Group 2430"/>
                <p:cNvGrpSpPr>
                  <a:grpSpLocks/>
                </p:cNvGrpSpPr>
                <p:nvPr/>
              </p:nvGrpSpPr>
              <p:grpSpPr bwMode="auto">
                <a:xfrm>
                  <a:off x="2744" y="1152"/>
                  <a:ext cx="408" cy="1915"/>
                  <a:chOff x="2744" y="1152"/>
                  <a:chExt cx="408" cy="1915"/>
                </a:xfrm>
              </p:grpSpPr>
              <p:sp>
                <p:nvSpPr>
                  <p:cNvPr id="36974" name="AutoShape 2431"/>
                  <p:cNvSpPr>
                    <a:spLocks noChangeArrowheads="1"/>
                  </p:cNvSpPr>
                  <p:nvPr/>
                </p:nvSpPr>
                <p:spPr bwMode="auto">
                  <a:xfrm>
                    <a:off x="2744" y="2432"/>
                    <a:ext cx="408" cy="635"/>
                  </a:xfrm>
                  <a:prstGeom prst="triangle">
                    <a:avLst>
                      <a:gd name="adj" fmla="val 50000"/>
                    </a:avLst>
                  </a:prstGeom>
                  <a:solidFill>
                    <a:srgbClr val="FF9900"/>
                  </a:solidFill>
                  <a:ln w="9525">
                    <a:solidFill>
                      <a:srgbClr val="FFCC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6975" name="Freeform 2432"/>
                  <p:cNvSpPr>
                    <a:spLocks/>
                  </p:cNvSpPr>
                  <p:nvPr/>
                </p:nvSpPr>
                <p:spPr bwMode="auto">
                  <a:xfrm>
                    <a:off x="2753" y="1152"/>
                    <a:ext cx="196" cy="1846"/>
                  </a:xfrm>
                  <a:custGeom>
                    <a:avLst/>
                    <a:gdLst>
                      <a:gd name="T0" fmla="*/ 13 w 196"/>
                      <a:gd name="T1" fmla="*/ 0 h 1846"/>
                      <a:gd name="T2" fmla="*/ 6 w 196"/>
                      <a:gd name="T3" fmla="*/ 743 h 1846"/>
                      <a:gd name="T4" fmla="*/ 23 w 196"/>
                      <a:gd name="T5" fmla="*/ 826 h 1846"/>
                      <a:gd name="T6" fmla="*/ 61 w 196"/>
                      <a:gd name="T7" fmla="*/ 908 h 1846"/>
                      <a:gd name="T8" fmla="*/ 103 w 196"/>
                      <a:gd name="T9" fmla="*/ 964 h 1846"/>
                      <a:gd name="T10" fmla="*/ 143 w 196"/>
                      <a:gd name="T11" fmla="*/ 1036 h 1846"/>
                      <a:gd name="T12" fmla="*/ 175 w 196"/>
                      <a:gd name="T13" fmla="*/ 1098 h 1846"/>
                      <a:gd name="T14" fmla="*/ 187 w 196"/>
                      <a:gd name="T15" fmla="*/ 1206 h 1846"/>
                      <a:gd name="T16" fmla="*/ 195 w 196"/>
                      <a:gd name="T17" fmla="*/ 1450 h 1846"/>
                      <a:gd name="T18" fmla="*/ 195 w 196"/>
                      <a:gd name="T19" fmla="*/ 1846 h 184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196"/>
                      <a:gd name="T31" fmla="*/ 0 h 1846"/>
                      <a:gd name="T32" fmla="*/ 196 w 196"/>
                      <a:gd name="T33" fmla="*/ 1846 h 184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196" h="1846">
                        <a:moveTo>
                          <a:pt x="13" y="0"/>
                        </a:moveTo>
                        <a:cubicBezTo>
                          <a:pt x="15" y="277"/>
                          <a:pt x="0" y="466"/>
                          <a:pt x="6" y="743"/>
                        </a:cubicBezTo>
                        <a:cubicBezTo>
                          <a:pt x="6" y="748"/>
                          <a:pt x="16" y="815"/>
                          <a:pt x="23" y="826"/>
                        </a:cubicBezTo>
                        <a:cubicBezTo>
                          <a:pt x="32" y="853"/>
                          <a:pt x="48" y="885"/>
                          <a:pt x="61" y="908"/>
                        </a:cubicBezTo>
                        <a:cubicBezTo>
                          <a:pt x="74" y="931"/>
                          <a:pt x="89" y="943"/>
                          <a:pt x="103" y="964"/>
                        </a:cubicBezTo>
                        <a:cubicBezTo>
                          <a:pt x="120" y="999"/>
                          <a:pt x="136" y="1013"/>
                          <a:pt x="143" y="1036"/>
                        </a:cubicBezTo>
                        <a:cubicBezTo>
                          <a:pt x="155" y="1058"/>
                          <a:pt x="168" y="1070"/>
                          <a:pt x="175" y="1098"/>
                        </a:cubicBezTo>
                        <a:cubicBezTo>
                          <a:pt x="182" y="1126"/>
                          <a:pt x="184" y="1147"/>
                          <a:pt x="187" y="1206"/>
                        </a:cubicBezTo>
                        <a:cubicBezTo>
                          <a:pt x="190" y="1265"/>
                          <a:pt x="193" y="1361"/>
                          <a:pt x="195" y="1450"/>
                        </a:cubicBezTo>
                        <a:cubicBezTo>
                          <a:pt x="196" y="1557"/>
                          <a:pt x="194" y="1798"/>
                          <a:pt x="195" y="1846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36919" name="Group 2433"/>
                <p:cNvGrpSpPr>
                  <a:grpSpLocks/>
                </p:cNvGrpSpPr>
                <p:nvPr/>
              </p:nvGrpSpPr>
              <p:grpSpPr bwMode="auto">
                <a:xfrm>
                  <a:off x="2684" y="2249"/>
                  <a:ext cx="604" cy="729"/>
                  <a:chOff x="2684" y="2249"/>
                  <a:chExt cx="604" cy="729"/>
                </a:xfrm>
              </p:grpSpPr>
              <p:sp>
                <p:nvSpPr>
                  <p:cNvPr id="36972" name="Freeform 2434"/>
                  <p:cNvSpPr>
                    <a:spLocks/>
                  </p:cNvSpPr>
                  <p:nvPr/>
                </p:nvSpPr>
                <p:spPr bwMode="auto">
                  <a:xfrm>
                    <a:off x="2684" y="2249"/>
                    <a:ext cx="182" cy="727"/>
                  </a:xfrm>
                  <a:custGeom>
                    <a:avLst/>
                    <a:gdLst>
                      <a:gd name="T0" fmla="*/ 178 w 182"/>
                      <a:gd name="T1" fmla="*/ 727 h 727"/>
                      <a:gd name="T2" fmla="*/ 182 w 182"/>
                      <a:gd name="T3" fmla="*/ 425 h 727"/>
                      <a:gd name="T4" fmla="*/ 174 w 182"/>
                      <a:gd name="T5" fmla="*/ 155 h 727"/>
                      <a:gd name="T6" fmla="*/ 150 w 182"/>
                      <a:gd name="T7" fmla="*/ 49 h 727"/>
                      <a:gd name="T8" fmla="*/ 118 w 182"/>
                      <a:gd name="T9" fmla="*/ 19 h 727"/>
                      <a:gd name="T10" fmla="*/ 78 w 182"/>
                      <a:gd name="T11" fmla="*/ 1 h 727"/>
                      <a:gd name="T12" fmla="*/ 46 w 182"/>
                      <a:gd name="T13" fmla="*/ 5 h 727"/>
                      <a:gd name="T14" fmla="*/ 0 w 182"/>
                      <a:gd name="T15" fmla="*/ 35 h 727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182"/>
                      <a:gd name="T25" fmla="*/ 0 h 727"/>
                      <a:gd name="T26" fmla="*/ 182 w 182"/>
                      <a:gd name="T27" fmla="*/ 727 h 727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182" h="727">
                        <a:moveTo>
                          <a:pt x="178" y="727"/>
                        </a:moveTo>
                        <a:cubicBezTo>
                          <a:pt x="179" y="677"/>
                          <a:pt x="182" y="522"/>
                          <a:pt x="182" y="425"/>
                        </a:cubicBezTo>
                        <a:cubicBezTo>
                          <a:pt x="181" y="330"/>
                          <a:pt x="179" y="218"/>
                          <a:pt x="174" y="155"/>
                        </a:cubicBezTo>
                        <a:cubicBezTo>
                          <a:pt x="167" y="92"/>
                          <a:pt x="160" y="70"/>
                          <a:pt x="150" y="49"/>
                        </a:cubicBezTo>
                        <a:cubicBezTo>
                          <a:pt x="149" y="47"/>
                          <a:pt x="120" y="21"/>
                          <a:pt x="118" y="19"/>
                        </a:cubicBezTo>
                        <a:cubicBezTo>
                          <a:pt x="107" y="13"/>
                          <a:pt x="91" y="11"/>
                          <a:pt x="78" y="1"/>
                        </a:cubicBezTo>
                        <a:cubicBezTo>
                          <a:pt x="69" y="0"/>
                          <a:pt x="46" y="5"/>
                          <a:pt x="46" y="5"/>
                        </a:cubicBezTo>
                        <a:cubicBezTo>
                          <a:pt x="14" y="7"/>
                          <a:pt x="13" y="9"/>
                          <a:pt x="0" y="35"/>
                        </a:cubicBezTo>
                      </a:path>
                    </a:pathLst>
                  </a:custGeom>
                  <a:noFill/>
                  <a:ln w="9525">
                    <a:solidFill>
                      <a:srgbClr val="0033CC"/>
                    </a:solidFill>
                    <a:round/>
                    <a:headEnd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6973" name="Freeform 2435"/>
                  <p:cNvSpPr>
                    <a:spLocks/>
                  </p:cNvSpPr>
                  <p:nvPr/>
                </p:nvSpPr>
                <p:spPr bwMode="auto">
                  <a:xfrm flipH="1">
                    <a:off x="3047" y="2251"/>
                    <a:ext cx="241" cy="727"/>
                  </a:xfrm>
                  <a:custGeom>
                    <a:avLst/>
                    <a:gdLst>
                      <a:gd name="T0" fmla="*/ 726 w 182"/>
                      <a:gd name="T1" fmla="*/ 727 h 727"/>
                      <a:gd name="T2" fmla="*/ 740 w 182"/>
                      <a:gd name="T3" fmla="*/ 425 h 727"/>
                      <a:gd name="T4" fmla="*/ 708 w 182"/>
                      <a:gd name="T5" fmla="*/ 155 h 727"/>
                      <a:gd name="T6" fmla="*/ 613 w 182"/>
                      <a:gd name="T7" fmla="*/ 49 h 727"/>
                      <a:gd name="T8" fmla="*/ 481 w 182"/>
                      <a:gd name="T9" fmla="*/ 19 h 727"/>
                      <a:gd name="T10" fmla="*/ 315 w 182"/>
                      <a:gd name="T11" fmla="*/ 1 h 727"/>
                      <a:gd name="T12" fmla="*/ 188 w 182"/>
                      <a:gd name="T13" fmla="*/ 5 h 727"/>
                      <a:gd name="T14" fmla="*/ 0 w 182"/>
                      <a:gd name="T15" fmla="*/ 35 h 727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182"/>
                      <a:gd name="T25" fmla="*/ 0 h 727"/>
                      <a:gd name="T26" fmla="*/ 182 w 182"/>
                      <a:gd name="T27" fmla="*/ 727 h 727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182" h="727">
                        <a:moveTo>
                          <a:pt x="178" y="727"/>
                        </a:moveTo>
                        <a:cubicBezTo>
                          <a:pt x="179" y="677"/>
                          <a:pt x="182" y="522"/>
                          <a:pt x="182" y="425"/>
                        </a:cubicBezTo>
                        <a:cubicBezTo>
                          <a:pt x="181" y="330"/>
                          <a:pt x="179" y="218"/>
                          <a:pt x="174" y="155"/>
                        </a:cubicBezTo>
                        <a:cubicBezTo>
                          <a:pt x="167" y="92"/>
                          <a:pt x="160" y="70"/>
                          <a:pt x="150" y="49"/>
                        </a:cubicBezTo>
                        <a:cubicBezTo>
                          <a:pt x="149" y="47"/>
                          <a:pt x="120" y="21"/>
                          <a:pt x="118" y="19"/>
                        </a:cubicBezTo>
                        <a:cubicBezTo>
                          <a:pt x="107" y="13"/>
                          <a:pt x="91" y="11"/>
                          <a:pt x="78" y="1"/>
                        </a:cubicBezTo>
                        <a:cubicBezTo>
                          <a:pt x="69" y="0"/>
                          <a:pt x="46" y="5"/>
                          <a:pt x="46" y="5"/>
                        </a:cubicBezTo>
                        <a:cubicBezTo>
                          <a:pt x="14" y="7"/>
                          <a:pt x="13" y="9"/>
                          <a:pt x="0" y="35"/>
                        </a:cubicBezTo>
                      </a:path>
                    </a:pathLst>
                  </a:custGeom>
                  <a:noFill/>
                  <a:ln w="9525">
                    <a:solidFill>
                      <a:srgbClr val="0033CC"/>
                    </a:solidFill>
                    <a:round/>
                    <a:headEnd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36920" name="Group 2436"/>
                <p:cNvGrpSpPr>
                  <a:grpSpLocks noChangeAspect="1"/>
                </p:cNvGrpSpPr>
                <p:nvPr/>
              </p:nvGrpSpPr>
              <p:grpSpPr bwMode="auto">
                <a:xfrm>
                  <a:off x="2608" y="1071"/>
                  <a:ext cx="91" cy="91"/>
                  <a:chOff x="4241" y="1706"/>
                  <a:chExt cx="453" cy="454"/>
                </a:xfrm>
              </p:grpSpPr>
              <p:sp>
                <p:nvSpPr>
                  <p:cNvPr id="36970" name="Oval 243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241" y="1706"/>
                    <a:ext cx="453" cy="454"/>
                  </a:xfrm>
                  <a:prstGeom prst="ellipse">
                    <a:avLst/>
                  </a:prstGeom>
                  <a:solidFill>
                    <a:srgbClr val="FF3300"/>
                  </a:solidFill>
                  <a:ln w="9525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6971" name="Line 2438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4286" y="1933"/>
                    <a:ext cx="363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FFFF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36921" name="Group 2439"/>
                <p:cNvGrpSpPr>
                  <a:grpSpLocks noChangeAspect="1"/>
                </p:cNvGrpSpPr>
                <p:nvPr/>
              </p:nvGrpSpPr>
              <p:grpSpPr bwMode="auto">
                <a:xfrm>
                  <a:off x="2064" y="1344"/>
                  <a:ext cx="91" cy="91"/>
                  <a:chOff x="4241" y="1706"/>
                  <a:chExt cx="453" cy="454"/>
                </a:xfrm>
              </p:grpSpPr>
              <p:sp>
                <p:nvSpPr>
                  <p:cNvPr id="36968" name="Oval 2440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241" y="1706"/>
                    <a:ext cx="453" cy="454"/>
                  </a:xfrm>
                  <a:prstGeom prst="ellipse">
                    <a:avLst/>
                  </a:prstGeom>
                  <a:solidFill>
                    <a:srgbClr val="FF3300"/>
                  </a:solidFill>
                  <a:ln w="9525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6969" name="Line 2441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4286" y="1933"/>
                    <a:ext cx="363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FFFF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36922" name="Group 2442"/>
                <p:cNvGrpSpPr>
                  <a:grpSpLocks noChangeAspect="1"/>
                </p:cNvGrpSpPr>
                <p:nvPr/>
              </p:nvGrpSpPr>
              <p:grpSpPr bwMode="auto">
                <a:xfrm>
                  <a:off x="2744" y="1071"/>
                  <a:ext cx="91" cy="91"/>
                  <a:chOff x="4241" y="1706"/>
                  <a:chExt cx="453" cy="454"/>
                </a:xfrm>
              </p:grpSpPr>
              <p:sp>
                <p:nvSpPr>
                  <p:cNvPr id="36966" name="Oval 244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241" y="1706"/>
                    <a:ext cx="453" cy="454"/>
                  </a:xfrm>
                  <a:prstGeom prst="ellipse">
                    <a:avLst/>
                  </a:prstGeom>
                  <a:solidFill>
                    <a:srgbClr val="FF3300"/>
                  </a:solidFill>
                  <a:ln w="9525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6967" name="Line 2444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4286" y="1933"/>
                    <a:ext cx="363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FFFF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36923" name="Group 2445"/>
                <p:cNvGrpSpPr>
                  <a:grpSpLocks noChangeAspect="1"/>
                </p:cNvGrpSpPr>
                <p:nvPr/>
              </p:nvGrpSpPr>
              <p:grpSpPr bwMode="auto">
                <a:xfrm>
                  <a:off x="1927" y="1434"/>
                  <a:ext cx="91" cy="91"/>
                  <a:chOff x="4241" y="1706"/>
                  <a:chExt cx="453" cy="454"/>
                </a:xfrm>
              </p:grpSpPr>
              <p:sp>
                <p:nvSpPr>
                  <p:cNvPr id="36964" name="Oval 244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241" y="1706"/>
                    <a:ext cx="453" cy="454"/>
                  </a:xfrm>
                  <a:prstGeom prst="ellipse">
                    <a:avLst/>
                  </a:prstGeom>
                  <a:solidFill>
                    <a:srgbClr val="FF3300"/>
                  </a:solidFill>
                  <a:ln w="9525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6965" name="Line 2447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4286" y="1933"/>
                    <a:ext cx="363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FFFF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36924" name="Group 2448"/>
                <p:cNvGrpSpPr>
                  <a:grpSpLocks noChangeAspect="1"/>
                </p:cNvGrpSpPr>
                <p:nvPr/>
              </p:nvGrpSpPr>
              <p:grpSpPr bwMode="auto">
                <a:xfrm>
                  <a:off x="2517" y="1117"/>
                  <a:ext cx="91" cy="91"/>
                  <a:chOff x="4241" y="1706"/>
                  <a:chExt cx="453" cy="454"/>
                </a:xfrm>
              </p:grpSpPr>
              <p:sp>
                <p:nvSpPr>
                  <p:cNvPr id="36962" name="Oval 2449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241" y="1706"/>
                    <a:ext cx="453" cy="454"/>
                  </a:xfrm>
                  <a:prstGeom prst="ellipse">
                    <a:avLst/>
                  </a:prstGeom>
                  <a:solidFill>
                    <a:srgbClr val="FF3300"/>
                  </a:solidFill>
                  <a:ln w="9525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6963" name="Line 2450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4286" y="1933"/>
                    <a:ext cx="363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FFFF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36925" name="Group 2451"/>
                <p:cNvGrpSpPr>
                  <a:grpSpLocks noChangeAspect="1"/>
                </p:cNvGrpSpPr>
                <p:nvPr/>
              </p:nvGrpSpPr>
              <p:grpSpPr bwMode="auto">
                <a:xfrm>
                  <a:off x="2381" y="1207"/>
                  <a:ext cx="91" cy="91"/>
                  <a:chOff x="4241" y="1706"/>
                  <a:chExt cx="453" cy="454"/>
                </a:xfrm>
              </p:grpSpPr>
              <p:sp>
                <p:nvSpPr>
                  <p:cNvPr id="36960" name="Oval 2452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241" y="1706"/>
                    <a:ext cx="453" cy="454"/>
                  </a:xfrm>
                  <a:prstGeom prst="ellipse">
                    <a:avLst/>
                  </a:prstGeom>
                  <a:solidFill>
                    <a:srgbClr val="FF3300"/>
                  </a:solidFill>
                  <a:ln w="9525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6961" name="Line 2453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4286" y="1933"/>
                    <a:ext cx="363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FFFF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36926" name="Group 2454"/>
                <p:cNvGrpSpPr>
                  <a:grpSpLocks noChangeAspect="1"/>
                </p:cNvGrpSpPr>
                <p:nvPr/>
              </p:nvGrpSpPr>
              <p:grpSpPr bwMode="auto">
                <a:xfrm>
                  <a:off x="2200" y="1298"/>
                  <a:ext cx="91" cy="91"/>
                  <a:chOff x="4241" y="1706"/>
                  <a:chExt cx="453" cy="454"/>
                </a:xfrm>
              </p:grpSpPr>
              <p:sp>
                <p:nvSpPr>
                  <p:cNvPr id="36958" name="Oval 245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241" y="1706"/>
                    <a:ext cx="453" cy="454"/>
                  </a:xfrm>
                  <a:prstGeom prst="ellipse">
                    <a:avLst/>
                  </a:prstGeom>
                  <a:solidFill>
                    <a:srgbClr val="FF3300"/>
                  </a:solidFill>
                  <a:ln w="9525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6959" name="Line 2456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4286" y="1933"/>
                    <a:ext cx="363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FFFF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36927" name="Group 2457"/>
                <p:cNvGrpSpPr>
                  <a:grpSpLocks noChangeAspect="1"/>
                </p:cNvGrpSpPr>
                <p:nvPr/>
              </p:nvGrpSpPr>
              <p:grpSpPr bwMode="auto">
                <a:xfrm>
                  <a:off x="2381" y="1298"/>
                  <a:ext cx="91" cy="91"/>
                  <a:chOff x="4241" y="1706"/>
                  <a:chExt cx="453" cy="454"/>
                </a:xfrm>
              </p:grpSpPr>
              <p:sp>
                <p:nvSpPr>
                  <p:cNvPr id="36956" name="Oval 245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241" y="1706"/>
                    <a:ext cx="453" cy="454"/>
                  </a:xfrm>
                  <a:prstGeom prst="ellipse">
                    <a:avLst/>
                  </a:prstGeom>
                  <a:solidFill>
                    <a:srgbClr val="FF3300"/>
                  </a:solidFill>
                  <a:ln w="9525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6957" name="Line 2459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4286" y="1933"/>
                    <a:ext cx="363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FFFF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36928" name="Group 2460"/>
                <p:cNvGrpSpPr>
                  <a:grpSpLocks noChangeAspect="1"/>
                </p:cNvGrpSpPr>
                <p:nvPr/>
              </p:nvGrpSpPr>
              <p:grpSpPr bwMode="auto">
                <a:xfrm>
                  <a:off x="2880" y="981"/>
                  <a:ext cx="91" cy="91"/>
                  <a:chOff x="4241" y="1706"/>
                  <a:chExt cx="453" cy="454"/>
                </a:xfrm>
              </p:grpSpPr>
              <p:sp>
                <p:nvSpPr>
                  <p:cNvPr id="36954" name="Oval 2461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241" y="1706"/>
                    <a:ext cx="453" cy="454"/>
                  </a:xfrm>
                  <a:prstGeom prst="ellipse">
                    <a:avLst/>
                  </a:prstGeom>
                  <a:solidFill>
                    <a:srgbClr val="FF3300"/>
                  </a:solidFill>
                  <a:ln w="9525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6955" name="Line 2462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4286" y="1933"/>
                    <a:ext cx="363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FFFF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36929" name="Group 2463"/>
                <p:cNvGrpSpPr>
                  <a:grpSpLocks noChangeAspect="1"/>
                </p:cNvGrpSpPr>
                <p:nvPr/>
              </p:nvGrpSpPr>
              <p:grpSpPr bwMode="auto">
                <a:xfrm>
                  <a:off x="1791" y="1479"/>
                  <a:ext cx="91" cy="91"/>
                  <a:chOff x="4241" y="1706"/>
                  <a:chExt cx="453" cy="454"/>
                </a:xfrm>
              </p:grpSpPr>
              <p:sp>
                <p:nvSpPr>
                  <p:cNvPr id="36952" name="Oval 2464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241" y="1706"/>
                    <a:ext cx="453" cy="454"/>
                  </a:xfrm>
                  <a:prstGeom prst="ellipse">
                    <a:avLst/>
                  </a:prstGeom>
                  <a:solidFill>
                    <a:srgbClr val="FF3300"/>
                  </a:solidFill>
                  <a:ln w="9525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6953" name="Line 2465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4286" y="1933"/>
                    <a:ext cx="363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FFFF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36930" name="Group 2466"/>
                <p:cNvGrpSpPr>
                  <a:grpSpLocks noChangeAspect="1"/>
                </p:cNvGrpSpPr>
                <p:nvPr/>
              </p:nvGrpSpPr>
              <p:grpSpPr bwMode="auto">
                <a:xfrm>
                  <a:off x="1700" y="1480"/>
                  <a:ext cx="91" cy="91"/>
                  <a:chOff x="4241" y="1706"/>
                  <a:chExt cx="453" cy="454"/>
                </a:xfrm>
              </p:grpSpPr>
              <p:sp>
                <p:nvSpPr>
                  <p:cNvPr id="36950" name="Oval 246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241" y="1706"/>
                    <a:ext cx="453" cy="454"/>
                  </a:xfrm>
                  <a:prstGeom prst="ellipse">
                    <a:avLst/>
                  </a:prstGeom>
                  <a:solidFill>
                    <a:srgbClr val="FF3300"/>
                  </a:solidFill>
                  <a:ln w="9525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6951" name="Line 2468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4286" y="1933"/>
                    <a:ext cx="363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FFFF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36931" name="Group 2469"/>
                <p:cNvGrpSpPr>
                  <a:grpSpLocks noChangeAspect="1"/>
                </p:cNvGrpSpPr>
                <p:nvPr/>
              </p:nvGrpSpPr>
              <p:grpSpPr bwMode="auto">
                <a:xfrm>
                  <a:off x="1610" y="1570"/>
                  <a:ext cx="91" cy="91"/>
                  <a:chOff x="4241" y="1706"/>
                  <a:chExt cx="453" cy="454"/>
                </a:xfrm>
              </p:grpSpPr>
              <p:sp>
                <p:nvSpPr>
                  <p:cNvPr id="36948" name="Oval 2470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241" y="1706"/>
                    <a:ext cx="453" cy="454"/>
                  </a:xfrm>
                  <a:prstGeom prst="ellipse">
                    <a:avLst/>
                  </a:prstGeom>
                  <a:solidFill>
                    <a:srgbClr val="FF3300"/>
                  </a:solidFill>
                  <a:ln w="9525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6949" name="Line 2471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4286" y="1933"/>
                    <a:ext cx="363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FFFF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36932" name="AutoShape 2472"/>
                <p:cNvSpPr>
                  <a:spLocks noChangeArrowheads="1"/>
                </p:cNvSpPr>
                <p:nvPr/>
              </p:nvSpPr>
              <p:spPr bwMode="auto">
                <a:xfrm>
                  <a:off x="2064" y="2432"/>
                  <a:ext cx="408" cy="635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FF9900"/>
                </a:solidFill>
                <a:ln w="9525">
                  <a:solidFill>
                    <a:srgbClr val="FFCC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6933" name="Freeform 2473"/>
                <p:cNvSpPr>
                  <a:spLocks/>
                </p:cNvSpPr>
                <p:nvPr/>
              </p:nvSpPr>
              <p:spPr bwMode="auto">
                <a:xfrm>
                  <a:off x="2653" y="1162"/>
                  <a:ext cx="318" cy="1846"/>
                </a:xfrm>
                <a:custGeom>
                  <a:avLst/>
                  <a:gdLst>
                    <a:gd name="T0" fmla="*/ 144 w 196"/>
                    <a:gd name="T1" fmla="*/ 0 h 1846"/>
                    <a:gd name="T2" fmla="*/ 68 w 196"/>
                    <a:gd name="T3" fmla="*/ 743 h 1846"/>
                    <a:gd name="T4" fmla="*/ 255 w 196"/>
                    <a:gd name="T5" fmla="*/ 826 h 1846"/>
                    <a:gd name="T6" fmla="*/ 686 w 196"/>
                    <a:gd name="T7" fmla="*/ 908 h 1846"/>
                    <a:gd name="T8" fmla="*/ 1158 w 196"/>
                    <a:gd name="T9" fmla="*/ 964 h 1846"/>
                    <a:gd name="T10" fmla="*/ 1606 w 196"/>
                    <a:gd name="T11" fmla="*/ 1036 h 1846"/>
                    <a:gd name="T12" fmla="*/ 1970 w 196"/>
                    <a:gd name="T13" fmla="*/ 1098 h 1846"/>
                    <a:gd name="T14" fmla="*/ 2101 w 196"/>
                    <a:gd name="T15" fmla="*/ 1206 h 1846"/>
                    <a:gd name="T16" fmla="*/ 2190 w 196"/>
                    <a:gd name="T17" fmla="*/ 1450 h 1846"/>
                    <a:gd name="T18" fmla="*/ 2190 w 196"/>
                    <a:gd name="T19" fmla="*/ 1846 h 184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196"/>
                    <a:gd name="T31" fmla="*/ 0 h 1846"/>
                    <a:gd name="T32" fmla="*/ 196 w 196"/>
                    <a:gd name="T33" fmla="*/ 1846 h 184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196" h="1846">
                      <a:moveTo>
                        <a:pt x="13" y="0"/>
                      </a:moveTo>
                      <a:cubicBezTo>
                        <a:pt x="15" y="277"/>
                        <a:pt x="0" y="466"/>
                        <a:pt x="6" y="743"/>
                      </a:cubicBezTo>
                      <a:cubicBezTo>
                        <a:pt x="6" y="748"/>
                        <a:pt x="16" y="815"/>
                        <a:pt x="23" y="826"/>
                      </a:cubicBezTo>
                      <a:cubicBezTo>
                        <a:pt x="32" y="853"/>
                        <a:pt x="48" y="885"/>
                        <a:pt x="61" y="908"/>
                      </a:cubicBezTo>
                      <a:cubicBezTo>
                        <a:pt x="74" y="931"/>
                        <a:pt x="89" y="943"/>
                        <a:pt x="103" y="964"/>
                      </a:cubicBezTo>
                      <a:cubicBezTo>
                        <a:pt x="120" y="999"/>
                        <a:pt x="136" y="1013"/>
                        <a:pt x="143" y="1036"/>
                      </a:cubicBezTo>
                      <a:cubicBezTo>
                        <a:pt x="155" y="1058"/>
                        <a:pt x="168" y="1070"/>
                        <a:pt x="175" y="1098"/>
                      </a:cubicBezTo>
                      <a:cubicBezTo>
                        <a:pt x="182" y="1126"/>
                        <a:pt x="184" y="1147"/>
                        <a:pt x="187" y="1206"/>
                      </a:cubicBezTo>
                      <a:cubicBezTo>
                        <a:pt x="190" y="1265"/>
                        <a:pt x="193" y="1361"/>
                        <a:pt x="195" y="1450"/>
                      </a:cubicBezTo>
                      <a:cubicBezTo>
                        <a:pt x="196" y="1557"/>
                        <a:pt x="194" y="1798"/>
                        <a:pt x="195" y="1846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6934" name="Freeform 2474"/>
                <p:cNvSpPr>
                  <a:spLocks/>
                </p:cNvSpPr>
                <p:nvPr/>
              </p:nvSpPr>
              <p:spPr bwMode="auto">
                <a:xfrm>
                  <a:off x="2562" y="1162"/>
                  <a:ext cx="409" cy="1769"/>
                </a:xfrm>
                <a:custGeom>
                  <a:avLst/>
                  <a:gdLst>
                    <a:gd name="T0" fmla="*/ 509 w 196"/>
                    <a:gd name="T1" fmla="*/ 0 h 1846"/>
                    <a:gd name="T2" fmla="*/ 244 w 196"/>
                    <a:gd name="T3" fmla="*/ 601 h 1846"/>
                    <a:gd name="T4" fmla="*/ 910 w 196"/>
                    <a:gd name="T5" fmla="*/ 668 h 1846"/>
                    <a:gd name="T6" fmla="*/ 2408 w 196"/>
                    <a:gd name="T7" fmla="*/ 734 h 1846"/>
                    <a:gd name="T8" fmla="*/ 4080 w 196"/>
                    <a:gd name="T9" fmla="*/ 779 h 1846"/>
                    <a:gd name="T10" fmla="*/ 5653 w 196"/>
                    <a:gd name="T11" fmla="*/ 838 h 1846"/>
                    <a:gd name="T12" fmla="*/ 6924 w 196"/>
                    <a:gd name="T13" fmla="*/ 887 h 1846"/>
                    <a:gd name="T14" fmla="*/ 7397 w 196"/>
                    <a:gd name="T15" fmla="*/ 976 h 1846"/>
                    <a:gd name="T16" fmla="*/ 7717 w 196"/>
                    <a:gd name="T17" fmla="*/ 1172 h 1846"/>
                    <a:gd name="T18" fmla="*/ 7717 w 196"/>
                    <a:gd name="T19" fmla="*/ 1491 h 184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196"/>
                    <a:gd name="T31" fmla="*/ 0 h 1846"/>
                    <a:gd name="T32" fmla="*/ 196 w 196"/>
                    <a:gd name="T33" fmla="*/ 1846 h 184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196" h="1846">
                      <a:moveTo>
                        <a:pt x="13" y="0"/>
                      </a:moveTo>
                      <a:cubicBezTo>
                        <a:pt x="15" y="277"/>
                        <a:pt x="0" y="466"/>
                        <a:pt x="6" y="743"/>
                      </a:cubicBezTo>
                      <a:cubicBezTo>
                        <a:pt x="6" y="748"/>
                        <a:pt x="16" y="815"/>
                        <a:pt x="23" y="826"/>
                      </a:cubicBezTo>
                      <a:cubicBezTo>
                        <a:pt x="32" y="853"/>
                        <a:pt x="48" y="885"/>
                        <a:pt x="61" y="908"/>
                      </a:cubicBezTo>
                      <a:cubicBezTo>
                        <a:pt x="74" y="931"/>
                        <a:pt x="89" y="943"/>
                        <a:pt x="103" y="964"/>
                      </a:cubicBezTo>
                      <a:cubicBezTo>
                        <a:pt x="120" y="999"/>
                        <a:pt x="136" y="1013"/>
                        <a:pt x="143" y="1036"/>
                      </a:cubicBezTo>
                      <a:cubicBezTo>
                        <a:pt x="155" y="1058"/>
                        <a:pt x="168" y="1070"/>
                        <a:pt x="175" y="1098"/>
                      </a:cubicBezTo>
                      <a:cubicBezTo>
                        <a:pt x="182" y="1126"/>
                        <a:pt x="184" y="1147"/>
                        <a:pt x="187" y="1206"/>
                      </a:cubicBezTo>
                      <a:cubicBezTo>
                        <a:pt x="190" y="1265"/>
                        <a:pt x="193" y="1361"/>
                        <a:pt x="195" y="1450"/>
                      </a:cubicBezTo>
                      <a:cubicBezTo>
                        <a:pt x="196" y="1557"/>
                        <a:pt x="194" y="1798"/>
                        <a:pt x="195" y="1846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6935" name="Freeform 2475"/>
                <p:cNvSpPr>
                  <a:spLocks/>
                </p:cNvSpPr>
                <p:nvPr/>
              </p:nvSpPr>
              <p:spPr bwMode="auto">
                <a:xfrm>
                  <a:off x="1972" y="1472"/>
                  <a:ext cx="318" cy="1536"/>
                </a:xfrm>
                <a:custGeom>
                  <a:avLst/>
                  <a:gdLst>
                    <a:gd name="T0" fmla="*/ 4 w 318"/>
                    <a:gd name="T1" fmla="*/ 0 h 1536"/>
                    <a:gd name="T2" fmla="*/ 10 w 318"/>
                    <a:gd name="T3" fmla="*/ 433 h 1536"/>
                    <a:gd name="T4" fmla="*/ 37 w 318"/>
                    <a:gd name="T5" fmla="*/ 516 h 1536"/>
                    <a:gd name="T6" fmla="*/ 99 w 318"/>
                    <a:gd name="T7" fmla="*/ 598 h 1536"/>
                    <a:gd name="T8" fmla="*/ 167 w 318"/>
                    <a:gd name="T9" fmla="*/ 654 h 1536"/>
                    <a:gd name="T10" fmla="*/ 232 w 318"/>
                    <a:gd name="T11" fmla="*/ 726 h 1536"/>
                    <a:gd name="T12" fmla="*/ 284 w 318"/>
                    <a:gd name="T13" fmla="*/ 788 h 1536"/>
                    <a:gd name="T14" fmla="*/ 303 w 318"/>
                    <a:gd name="T15" fmla="*/ 896 h 1536"/>
                    <a:gd name="T16" fmla="*/ 316 w 318"/>
                    <a:gd name="T17" fmla="*/ 1140 h 1536"/>
                    <a:gd name="T18" fmla="*/ 316 w 318"/>
                    <a:gd name="T19" fmla="*/ 1536 h 1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318"/>
                    <a:gd name="T31" fmla="*/ 0 h 1536"/>
                    <a:gd name="T32" fmla="*/ 318 w 318"/>
                    <a:gd name="T33" fmla="*/ 1536 h 1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318" h="1536">
                      <a:moveTo>
                        <a:pt x="4" y="0"/>
                      </a:moveTo>
                      <a:cubicBezTo>
                        <a:pt x="7" y="277"/>
                        <a:pt x="0" y="156"/>
                        <a:pt x="10" y="433"/>
                      </a:cubicBezTo>
                      <a:cubicBezTo>
                        <a:pt x="10" y="438"/>
                        <a:pt x="26" y="505"/>
                        <a:pt x="37" y="516"/>
                      </a:cubicBezTo>
                      <a:cubicBezTo>
                        <a:pt x="52" y="543"/>
                        <a:pt x="78" y="575"/>
                        <a:pt x="99" y="598"/>
                      </a:cubicBezTo>
                      <a:cubicBezTo>
                        <a:pt x="120" y="621"/>
                        <a:pt x="144" y="633"/>
                        <a:pt x="167" y="654"/>
                      </a:cubicBezTo>
                      <a:cubicBezTo>
                        <a:pt x="195" y="689"/>
                        <a:pt x="221" y="703"/>
                        <a:pt x="232" y="726"/>
                      </a:cubicBezTo>
                      <a:cubicBezTo>
                        <a:pt x="251" y="748"/>
                        <a:pt x="273" y="760"/>
                        <a:pt x="284" y="788"/>
                      </a:cubicBezTo>
                      <a:cubicBezTo>
                        <a:pt x="295" y="816"/>
                        <a:pt x="299" y="837"/>
                        <a:pt x="303" y="896"/>
                      </a:cubicBezTo>
                      <a:cubicBezTo>
                        <a:pt x="308" y="955"/>
                        <a:pt x="313" y="1051"/>
                        <a:pt x="316" y="1140"/>
                      </a:cubicBezTo>
                      <a:cubicBezTo>
                        <a:pt x="318" y="1247"/>
                        <a:pt x="315" y="1488"/>
                        <a:pt x="316" y="1536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6936" name="Freeform 2476"/>
                <p:cNvSpPr>
                  <a:spLocks/>
                </p:cNvSpPr>
                <p:nvPr/>
              </p:nvSpPr>
              <p:spPr bwMode="auto">
                <a:xfrm>
                  <a:off x="2109" y="1434"/>
                  <a:ext cx="182" cy="1536"/>
                </a:xfrm>
                <a:custGeom>
                  <a:avLst/>
                  <a:gdLst>
                    <a:gd name="T0" fmla="*/ 1 w 318"/>
                    <a:gd name="T1" fmla="*/ 0 h 1536"/>
                    <a:gd name="T2" fmla="*/ 1 w 318"/>
                    <a:gd name="T3" fmla="*/ 433 h 1536"/>
                    <a:gd name="T4" fmla="*/ 2 w 318"/>
                    <a:gd name="T5" fmla="*/ 516 h 1536"/>
                    <a:gd name="T6" fmla="*/ 6 w 318"/>
                    <a:gd name="T7" fmla="*/ 598 h 1536"/>
                    <a:gd name="T8" fmla="*/ 10 w 318"/>
                    <a:gd name="T9" fmla="*/ 654 h 1536"/>
                    <a:gd name="T10" fmla="*/ 14 w 318"/>
                    <a:gd name="T11" fmla="*/ 726 h 1536"/>
                    <a:gd name="T12" fmla="*/ 17 w 318"/>
                    <a:gd name="T13" fmla="*/ 788 h 1536"/>
                    <a:gd name="T14" fmla="*/ 19 w 318"/>
                    <a:gd name="T15" fmla="*/ 896 h 1536"/>
                    <a:gd name="T16" fmla="*/ 19 w 318"/>
                    <a:gd name="T17" fmla="*/ 1140 h 1536"/>
                    <a:gd name="T18" fmla="*/ 19 w 318"/>
                    <a:gd name="T19" fmla="*/ 1536 h 1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318"/>
                    <a:gd name="T31" fmla="*/ 0 h 1536"/>
                    <a:gd name="T32" fmla="*/ 318 w 318"/>
                    <a:gd name="T33" fmla="*/ 1536 h 1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318" h="1536">
                      <a:moveTo>
                        <a:pt x="4" y="0"/>
                      </a:moveTo>
                      <a:cubicBezTo>
                        <a:pt x="7" y="277"/>
                        <a:pt x="0" y="156"/>
                        <a:pt x="10" y="433"/>
                      </a:cubicBezTo>
                      <a:cubicBezTo>
                        <a:pt x="10" y="438"/>
                        <a:pt x="26" y="505"/>
                        <a:pt x="37" y="516"/>
                      </a:cubicBezTo>
                      <a:cubicBezTo>
                        <a:pt x="52" y="543"/>
                        <a:pt x="78" y="575"/>
                        <a:pt x="99" y="598"/>
                      </a:cubicBezTo>
                      <a:cubicBezTo>
                        <a:pt x="120" y="621"/>
                        <a:pt x="144" y="633"/>
                        <a:pt x="167" y="654"/>
                      </a:cubicBezTo>
                      <a:cubicBezTo>
                        <a:pt x="195" y="689"/>
                        <a:pt x="221" y="703"/>
                        <a:pt x="232" y="726"/>
                      </a:cubicBezTo>
                      <a:cubicBezTo>
                        <a:pt x="251" y="748"/>
                        <a:pt x="273" y="760"/>
                        <a:pt x="284" y="788"/>
                      </a:cubicBezTo>
                      <a:cubicBezTo>
                        <a:pt x="295" y="816"/>
                        <a:pt x="299" y="837"/>
                        <a:pt x="303" y="896"/>
                      </a:cubicBezTo>
                      <a:cubicBezTo>
                        <a:pt x="308" y="955"/>
                        <a:pt x="313" y="1051"/>
                        <a:pt x="316" y="1140"/>
                      </a:cubicBezTo>
                      <a:cubicBezTo>
                        <a:pt x="318" y="1247"/>
                        <a:pt x="315" y="1488"/>
                        <a:pt x="316" y="1536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6937" name="Freeform 2477"/>
                <p:cNvSpPr>
                  <a:spLocks/>
                </p:cNvSpPr>
                <p:nvPr/>
              </p:nvSpPr>
              <p:spPr bwMode="auto">
                <a:xfrm>
                  <a:off x="2240" y="1352"/>
                  <a:ext cx="51" cy="1618"/>
                </a:xfrm>
                <a:custGeom>
                  <a:avLst/>
                  <a:gdLst>
                    <a:gd name="T0" fmla="*/ 0 w 51"/>
                    <a:gd name="T1" fmla="*/ 0 h 1618"/>
                    <a:gd name="T2" fmla="*/ 6 w 51"/>
                    <a:gd name="T3" fmla="*/ 515 h 1618"/>
                    <a:gd name="T4" fmla="*/ 10 w 51"/>
                    <a:gd name="T5" fmla="*/ 598 h 1618"/>
                    <a:gd name="T6" fmla="*/ 19 w 51"/>
                    <a:gd name="T7" fmla="*/ 680 h 1618"/>
                    <a:gd name="T8" fmla="*/ 29 w 51"/>
                    <a:gd name="T9" fmla="*/ 736 h 1618"/>
                    <a:gd name="T10" fmla="*/ 39 w 51"/>
                    <a:gd name="T11" fmla="*/ 808 h 1618"/>
                    <a:gd name="T12" fmla="*/ 46 w 51"/>
                    <a:gd name="T13" fmla="*/ 870 h 1618"/>
                    <a:gd name="T14" fmla="*/ 49 w 51"/>
                    <a:gd name="T15" fmla="*/ 978 h 1618"/>
                    <a:gd name="T16" fmla="*/ 51 w 51"/>
                    <a:gd name="T17" fmla="*/ 1222 h 1618"/>
                    <a:gd name="T18" fmla="*/ 51 w 51"/>
                    <a:gd name="T19" fmla="*/ 1618 h 1618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51"/>
                    <a:gd name="T31" fmla="*/ 0 h 1618"/>
                    <a:gd name="T32" fmla="*/ 51 w 51"/>
                    <a:gd name="T33" fmla="*/ 1618 h 1618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51" h="1618">
                      <a:moveTo>
                        <a:pt x="0" y="0"/>
                      </a:moveTo>
                      <a:cubicBezTo>
                        <a:pt x="0" y="277"/>
                        <a:pt x="5" y="238"/>
                        <a:pt x="6" y="515"/>
                      </a:cubicBezTo>
                      <a:cubicBezTo>
                        <a:pt x="6" y="520"/>
                        <a:pt x="9" y="587"/>
                        <a:pt x="10" y="598"/>
                      </a:cubicBezTo>
                      <a:cubicBezTo>
                        <a:pt x="13" y="625"/>
                        <a:pt x="16" y="657"/>
                        <a:pt x="19" y="680"/>
                      </a:cubicBezTo>
                      <a:cubicBezTo>
                        <a:pt x="22" y="703"/>
                        <a:pt x="26" y="715"/>
                        <a:pt x="29" y="736"/>
                      </a:cubicBezTo>
                      <a:cubicBezTo>
                        <a:pt x="33" y="771"/>
                        <a:pt x="37" y="785"/>
                        <a:pt x="39" y="808"/>
                      </a:cubicBezTo>
                      <a:cubicBezTo>
                        <a:pt x="41" y="830"/>
                        <a:pt x="44" y="842"/>
                        <a:pt x="46" y="870"/>
                      </a:cubicBezTo>
                      <a:cubicBezTo>
                        <a:pt x="48" y="898"/>
                        <a:pt x="48" y="919"/>
                        <a:pt x="49" y="978"/>
                      </a:cubicBezTo>
                      <a:cubicBezTo>
                        <a:pt x="50" y="1037"/>
                        <a:pt x="50" y="1133"/>
                        <a:pt x="51" y="1222"/>
                      </a:cubicBezTo>
                      <a:cubicBezTo>
                        <a:pt x="51" y="1329"/>
                        <a:pt x="51" y="1570"/>
                        <a:pt x="51" y="1618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6938" name="Freeform 2478"/>
                <p:cNvSpPr>
                  <a:spLocks/>
                </p:cNvSpPr>
                <p:nvPr/>
              </p:nvSpPr>
              <p:spPr bwMode="auto">
                <a:xfrm>
                  <a:off x="2292" y="1312"/>
                  <a:ext cx="135" cy="1704"/>
                </a:xfrm>
                <a:custGeom>
                  <a:avLst/>
                  <a:gdLst>
                    <a:gd name="T0" fmla="*/ 124 w 135"/>
                    <a:gd name="T1" fmla="*/ 0 h 1704"/>
                    <a:gd name="T2" fmla="*/ 131 w 135"/>
                    <a:gd name="T3" fmla="*/ 601 h 1704"/>
                    <a:gd name="T4" fmla="*/ 119 w 135"/>
                    <a:gd name="T5" fmla="*/ 684 h 1704"/>
                    <a:gd name="T6" fmla="*/ 93 w 135"/>
                    <a:gd name="T7" fmla="*/ 766 h 1704"/>
                    <a:gd name="T8" fmla="*/ 64 w 135"/>
                    <a:gd name="T9" fmla="*/ 822 h 1704"/>
                    <a:gd name="T10" fmla="*/ 37 w 135"/>
                    <a:gd name="T11" fmla="*/ 894 h 1704"/>
                    <a:gd name="T12" fmla="*/ 14 w 135"/>
                    <a:gd name="T13" fmla="*/ 956 h 1704"/>
                    <a:gd name="T14" fmla="*/ 6 w 135"/>
                    <a:gd name="T15" fmla="*/ 1064 h 1704"/>
                    <a:gd name="T16" fmla="*/ 1 w 135"/>
                    <a:gd name="T17" fmla="*/ 1308 h 1704"/>
                    <a:gd name="T18" fmla="*/ 1 w 135"/>
                    <a:gd name="T19" fmla="*/ 1704 h 1704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135"/>
                    <a:gd name="T31" fmla="*/ 0 h 1704"/>
                    <a:gd name="T32" fmla="*/ 135 w 135"/>
                    <a:gd name="T33" fmla="*/ 1704 h 1704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135" h="1704">
                      <a:moveTo>
                        <a:pt x="124" y="0"/>
                      </a:moveTo>
                      <a:cubicBezTo>
                        <a:pt x="123" y="277"/>
                        <a:pt x="135" y="324"/>
                        <a:pt x="131" y="601"/>
                      </a:cubicBezTo>
                      <a:cubicBezTo>
                        <a:pt x="131" y="606"/>
                        <a:pt x="124" y="673"/>
                        <a:pt x="119" y="684"/>
                      </a:cubicBezTo>
                      <a:cubicBezTo>
                        <a:pt x="113" y="711"/>
                        <a:pt x="102" y="743"/>
                        <a:pt x="93" y="766"/>
                      </a:cubicBezTo>
                      <a:cubicBezTo>
                        <a:pt x="84" y="789"/>
                        <a:pt x="74" y="801"/>
                        <a:pt x="64" y="822"/>
                      </a:cubicBezTo>
                      <a:cubicBezTo>
                        <a:pt x="52" y="857"/>
                        <a:pt x="41" y="871"/>
                        <a:pt x="37" y="894"/>
                      </a:cubicBezTo>
                      <a:cubicBezTo>
                        <a:pt x="28" y="916"/>
                        <a:pt x="19" y="928"/>
                        <a:pt x="14" y="956"/>
                      </a:cubicBezTo>
                      <a:cubicBezTo>
                        <a:pt x="10" y="984"/>
                        <a:pt x="8" y="1005"/>
                        <a:pt x="6" y="1064"/>
                      </a:cubicBezTo>
                      <a:cubicBezTo>
                        <a:pt x="4" y="1123"/>
                        <a:pt x="2" y="1219"/>
                        <a:pt x="1" y="1308"/>
                      </a:cubicBezTo>
                      <a:cubicBezTo>
                        <a:pt x="0" y="1415"/>
                        <a:pt x="1" y="1656"/>
                        <a:pt x="1" y="170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6939" name="Freeform 2479"/>
                <p:cNvSpPr>
                  <a:spLocks/>
                </p:cNvSpPr>
                <p:nvPr/>
              </p:nvSpPr>
              <p:spPr bwMode="auto">
                <a:xfrm flipH="1">
                  <a:off x="1610" y="1486"/>
                  <a:ext cx="227" cy="1536"/>
                </a:xfrm>
                <a:custGeom>
                  <a:avLst/>
                  <a:gdLst>
                    <a:gd name="T0" fmla="*/ 1 w 318"/>
                    <a:gd name="T1" fmla="*/ 0 h 1536"/>
                    <a:gd name="T2" fmla="*/ 2 w 318"/>
                    <a:gd name="T3" fmla="*/ 433 h 1536"/>
                    <a:gd name="T4" fmla="*/ 7 w 318"/>
                    <a:gd name="T5" fmla="*/ 516 h 1536"/>
                    <a:gd name="T6" fmla="*/ 19 w 318"/>
                    <a:gd name="T7" fmla="*/ 598 h 1536"/>
                    <a:gd name="T8" fmla="*/ 31 w 318"/>
                    <a:gd name="T9" fmla="*/ 654 h 1536"/>
                    <a:gd name="T10" fmla="*/ 43 w 318"/>
                    <a:gd name="T11" fmla="*/ 726 h 1536"/>
                    <a:gd name="T12" fmla="*/ 53 w 318"/>
                    <a:gd name="T13" fmla="*/ 788 h 1536"/>
                    <a:gd name="T14" fmla="*/ 56 w 318"/>
                    <a:gd name="T15" fmla="*/ 896 h 1536"/>
                    <a:gd name="T16" fmla="*/ 59 w 318"/>
                    <a:gd name="T17" fmla="*/ 1140 h 1536"/>
                    <a:gd name="T18" fmla="*/ 59 w 318"/>
                    <a:gd name="T19" fmla="*/ 1536 h 1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318"/>
                    <a:gd name="T31" fmla="*/ 0 h 1536"/>
                    <a:gd name="T32" fmla="*/ 318 w 318"/>
                    <a:gd name="T33" fmla="*/ 1536 h 1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318" h="1536">
                      <a:moveTo>
                        <a:pt x="4" y="0"/>
                      </a:moveTo>
                      <a:cubicBezTo>
                        <a:pt x="7" y="277"/>
                        <a:pt x="0" y="156"/>
                        <a:pt x="10" y="433"/>
                      </a:cubicBezTo>
                      <a:cubicBezTo>
                        <a:pt x="10" y="438"/>
                        <a:pt x="26" y="505"/>
                        <a:pt x="37" y="516"/>
                      </a:cubicBezTo>
                      <a:cubicBezTo>
                        <a:pt x="52" y="543"/>
                        <a:pt x="78" y="575"/>
                        <a:pt x="99" y="598"/>
                      </a:cubicBezTo>
                      <a:cubicBezTo>
                        <a:pt x="120" y="621"/>
                        <a:pt x="144" y="633"/>
                        <a:pt x="167" y="654"/>
                      </a:cubicBezTo>
                      <a:cubicBezTo>
                        <a:pt x="195" y="689"/>
                        <a:pt x="221" y="703"/>
                        <a:pt x="232" y="726"/>
                      </a:cubicBezTo>
                      <a:cubicBezTo>
                        <a:pt x="251" y="748"/>
                        <a:pt x="273" y="760"/>
                        <a:pt x="284" y="788"/>
                      </a:cubicBezTo>
                      <a:cubicBezTo>
                        <a:pt x="295" y="816"/>
                        <a:pt x="299" y="837"/>
                        <a:pt x="303" y="896"/>
                      </a:cubicBezTo>
                      <a:cubicBezTo>
                        <a:pt x="308" y="955"/>
                        <a:pt x="313" y="1051"/>
                        <a:pt x="316" y="1140"/>
                      </a:cubicBezTo>
                      <a:cubicBezTo>
                        <a:pt x="318" y="1247"/>
                        <a:pt x="315" y="1488"/>
                        <a:pt x="316" y="1536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6940" name="Freeform 2480"/>
                <p:cNvSpPr>
                  <a:spLocks/>
                </p:cNvSpPr>
                <p:nvPr/>
              </p:nvSpPr>
              <p:spPr bwMode="auto">
                <a:xfrm>
                  <a:off x="1610" y="1544"/>
                  <a:ext cx="136" cy="1472"/>
                </a:xfrm>
                <a:custGeom>
                  <a:avLst/>
                  <a:gdLst>
                    <a:gd name="T0" fmla="*/ 118 w 136"/>
                    <a:gd name="T1" fmla="*/ 0 h 1472"/>
                    <a:gd name="T2" fmla="*/ 132 w 136"/>
                    <a:gd name="T3" fmla="*/ 369 h 1472"/>
                    <a:gd name="T4" fmla="*/ 120 w 136"/>
                    <a:gd name="T5" fmla="*/ 452 h 1472"/>
                    <a:gd name="T6" fmla="*/ 94 w 136"/>
                    <a:gd name="T7" fmla="*/ 534 h 1472"/>
                    <a:gd name="T8" fmla="*/ 65 w 136"/>
                    <a:gd name="T9" fmla="*/ 590 h 1472"/>
                    <a:gd name="T10" fmla="*/ 37 w 136"/>
                    <a:gd name="T11" fmla="*/ 662 h 1472"/>
                    <a:gd name="T12" fmla="*/ 15 w 136"/>
                    <a:gd name="T13" fmla="*/ 724 h 1472"/>
                    <a:gd name="T14" fmla="*/ 6 w 136"/>
                    <a:gd name="T15" fmla="*/ 832 h 1472"/>
                    <a:gd name="T16" fmla="*/ 1 w 136"/>
                    <a:gd name="T17" fmla="*/ 1076 h 1472"/>
                    <a:gd name="T18" fmla="*/ 1 w 136"/>
                    <a:gd name="T19" fmla="*/ 1472 h 1472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136"/>
                    <a:gd name="T31" fmla="*/ 0 h 1472"/>
                    <a:gd name="T32" fmla="*/ 136 w 136"/>
                    <a:gd name="T33" fmla="*/ 1472 h 1472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136" h="1472">
                      <a:moveTo>
                        <a:pt x="118" y="0"/>
                      </a:moveTo>
                      <a:cubicBezTo>
                        <a:pt x="117" y="277"/>
                        <a:pt x="136" y="92"/>
                        <a:pt x="132" y="369"/>
                      </a:cubicBezTo>
                      <a:cubicBezTo>
                        <a:pt x="132" y="374"/>
                        <a:pt x="125" y="441"/>
                        <a:pt x="120" y="452"/>
                      </a:cubicBezTo>
                      <a:cubicBezTo>
                        <a:pt x="114" y="479"/>
                        <a:pt x="103" y="511"/>
                        <a:pt x="94" y="534"/>
                      </a:cubicBezTo>
                      <a:cubicBezTo>
                        <a:pt x="85" y="557"/>
                        <a:pt x="74" y="569"/>
                        <a:pt x="65" y="590"/>
                      </a:cubicBezTo>
                      <a:cubicBezTo>
                        <a:pt x="53" y="625"/>
                        <a:pt x="41" y="639"/>
                        <a:pt x="37" y="662"/>
                      </a:cubicBezTo>
                      <a:cubicBezTo>
                        <a:pt x="29" y="684"/>
                        <a:pt x="19" y="696"/>
                        <a:pt x="15" y="724"/>
                      </a:cubicBezTo>
                      <a:cubicBezTo>
                        <a:pt x="10" y="752"/>
                        <a:pt x="8" y="773"/>
                        <a:pt x="6" y="832"/>
                      </a:cubicBezTo>
                      <a:cubicBezTo>
                        <a:pt x="4" y="891"/>
                        <a:pt x="2" y="987"/>
                        <a:pt x="1" y="1076"/>
                      </a:cubicBezTo>
                      <a:cubicBezTo>
                        <a:pt x="0" y="1183"/>
                        <a:pt x="1" y="1424"/>
                        <a:pt x="1" y="1472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6941" name="Freeform 2481"/>
                <p:cNvSpPr>
                  <a:spLocks/>
                </p:cNvSpPr>
                <p:nvPr/>
              </p:nvSpPr>
              <p:spPr bwMode="auto">
                <a:xfrm>
                  <a:off x="1611" y="1616"/>
                  <a:ext cx="45" cy="1400"/>
                </a:xfrm>
                <a:custGeom>
                  <a:avLst/>
                  <a:gdLst>
                    <a:gd name="T0" fmla="*/ 45 w 45"/>
                    <a:gd name="T1" fmla="*/ 0 h 1400"/>
                    <a:gd name="T2" fmla="*/ 44 w 45"/>
                    <a:gd name="T3" fmla="*/ 297 h 1400"/>
                    <a:gd name="T4" fmla="*/ 40 w 45"/>
                    <a:gd name="T5" fmla="*/ 380 h 1400"/>
                    <a:gd name="T6" fmla="*/ 31 w 45"/>
                    <a:gd name="T7" fmla="*/ 462 h 1400"/>
                    <a:gd name="T8" fmla="*/ 21 w 45"/>
                    <a:gd name="T9" fmla="*/ 518 h 1400"/>
                    <a:gd name="T10" fmla="*/ 12 w 45"/>
                    <a:gd name="T11" fmla="*/ 590 h 1400"/>
                    <a:gd name="T12" fmla="*/ 5 w 45"/>
                    <a:gd name="T13" fmla="*/ 652 h 1400"/>
                    <a:gd name="T14" fmla="*/ 2 w 45"/>
                    <a:gd name="T15" fmla="*/ 760 h 1400"/>
                    <a:gd name="T16" fmla="*/ 0 w 45"/>
                    <a:gd name="T17" fmla="*/ 1004 h 1400"/>
                    <a:gd name="T18" fmla="*/ 0 w 45"/>
                    <a:gd name="T19" fmla="*/ 1400 h 1400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45"/>
                    <a:gd name="T31" fmla="*/ 0 h 1400"/>
                    <a:gd name="T32" fmla="*/ 45 w 45"/>
                    <a:gd name="T33" fmla="*/ 1400 h 1400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45" h="1400">
                      <a:moveTo>
                        <a:pt x="45" y="0"/>
                      </a:moveTo>
                      <a:cubicBezTo>
                        <a:pt x="45" y="277"/>
                        <a:pt x="45" y="20"/>
                        <a:pt x="44" y="297"/>
                      </a:cubicBezTo>
                      <a:cubicBezTo>
                        <a:pt x="44" y="302"/>
                        <a:pt x="41" y="369"/>
                        <a:pt x="40" y="380"/>
                      </a:cubicBezTo>
                      <a:cubicBezTo>
                        <a:pt x="38" y="407"/>
                        <a:pt x="34" y="439"/>
                        <a:pt x="31" y="462"/>
                      </a:cubicBezTo>
                      <a:cubicBezTo>
                        <a:pt x="28" y="485"/>
                        <a:pt x="25" y="497"/>
                        <a:pt x="21" y="518"/>
                      </a:cubicBezTo>
                      <a:cubicBezTo>
                        <a:pt x="17" y="553"/>
                        <a:pt x="14" y="567"/>
                        <a:pt x="12" y="590"/>
                      </a:cubicBezTo>
                      <a:cubicBezTo>
                        <a:pt x="9" y="612"/>
                        <a:pt x="6" y="624"/>
                        <a:pt x="5" y="652"/>
                      </a:cubicBezTo>
                      <a:cubicBezTo>
                        <a:pt x="3" y="680"/>
                        <a:pt x="3" y="701"/>
                        <a:pt x="2" y="760"/>
                      </a:cubicBezTo>
                      <a:cubicBezTo>
                        <a:pt x="1" y="819"/>
                        <a:pt x="1" y="915"/>
                        <a:pt x="0" y="1004"/>
                      </a:cubicBezTo>
                      <a:cubicBezTo>
                        <a:pt x="0" y="1111"/>
                        <a:pt x="0" y="1352"/>
                        <a:pt x="0" y="1400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grpSp>
              <p:nvGrpSpPr>
                <p:cNvPr id="36942" name="Group 2482"/>
                <p:cNvGrpSpPr>
                  <a:grpSpLocks/>
                </p:cNvGrpSpPr>
                <p:nvPr/>
              </p:nvGrpSpPr>
              <p:grpSpPr bwMode="auto">
                <a:xfrm>
                  <a:off x="2018" y="2251"/>
                  <a:ext cx="604" cy="729"/>
                  <a:chOff x="2684" y="2249"/>
                  <a:chExt cx="604" cy="729"/>
                </a:xfrm>
              </p:grpSpPr>
              <p:sp>
                <p:nvSpPr>
                  <p:cNvPr id="36946" name="Freeform 2483"/>
                  <p:cNvSpPr>
                    <a:spLocks/>
                  </p:cNvSpPr>
                  <p:nvPr/>
                </p:nvSpPr>
                <p:spPr bwMode="auto">
                  <a:xfrm>
                    <a:off x="2684" y="2249"/>
                    <a:ext cx="182" cy="727"/>
                  </a:xfrm>
                  <a:custGeom>
                    <a:avLst/>
                    <a:gdLst>
                      <a:gd name="T0" fmla="*/ 178 w 182"/>
                      <a:gd name="T1" fmla="*/ 727 h 727"/>
                      <a:gd name="T2" fmla="*/ 182 w 182"/>
                      <a:gd name="T3" fmla="*/ 425 h 727"/>
                      <a:gd name="T4" fmla="*/ 174 w 182"/>
                      <a:gd name="T5" fmla="*/ 155 h 727"/>
                      <a:gd name="T6" fmla="*/ 150 w 182"/>
                      <a:gd name="T7" fmla="*/ 49 h 727"/>
                      <a:gd name="T8" fmla="*/ 118 w 182"/>
                      <a:gd name="T9" fmla="*/ 19 h 727"/>
                      <a:gd name="T10" fmla="*/ 78 w 182"/>
                      <a:gd name="T11" fmla="*/ 1 h 727"/>
                      <a:gd name="T12" fmla="*/ 46 w 182"/>
                      <a:gd name="T13" fmla="*/ 5 h 727"/>
                      <a:gd name="T14" fmla="*/ 0 w 182"/>
                      <a:gd name="T15" fmla="*/ 35 h 727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182"/>
                      <a:gd name="T25" fmla="*/ 0 h 727"/>
                      <a:gd name="T26" fmla="*/ 182 w 182"/>
                      <a:gd name="T27" fmla="*/ 727 h 727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182" h="727">
                        <a:moveTo>
                          <a:pt x="178" y="727"/>
                        </a:moveTo>
                        <a:cubicBezTo>
                          <a:pt x="179" y="677"/>
                          <a:pt x="182" y="522"/>
                          <a:pt x="182" y="425"/>
                        </a:cubicBezTo>
                        <a:cubicBezTo>
                          <a:pt x="181" y="330"/>
                          <a:pt x="179" y="218"/>
                          <a:pt x="174" y="155"/>
                        </a:cubicBezTo>
                        <a:cubicBezTo>
                          <a:pt x="167" y="92"/>
                          <a:pt x="160" y="70"/>
                          <a:pt x="150" y="49"/>
                        </a:cubicBezTo>
                        <a:cubicBezTo>
                          <a:pt x="149" y="47"/>
                          <a:pt x="120" y="21"/>
                          <a:pt x="118" y="19"/>
                        </a:cubicBezTo>
                        <a:cubicBezTo>
                          <a:pt x="107" y="13"/>
                          <a:pt x="91" y="11"/>
                          <a:pt x="78" y="1"/>
                        </a:cubicBezTo>
                        <a:cubicBezTo>
                          <a:pt x="69" y="0"/>
                          <a:pt x="46" y="5"/>
                          <a:pt x="46" y="5"/>
                        </a:cubicBezTo>
                        <a:cubicBezTo>
                          <a:pt x="14" y="7"/>
                          <a:pt x="13" y="9"/>
                          <a:pt x="0" y="35"/>
                        </a:cubicBezTo>
                      </a:path>
                    </a:pathLst>
                  </a:custGeom>
                  <a:noFill/>
                  <a:ln w="9525">
                    <a:solidFill>
                      <a:srgbClr val="0033CC"/>
                    </a:solidFill>
                    <a:round/>
                    <a:headEnd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6947" name="Freeform 2484"/>
                  <p:cNvSpPr>
                    <a:spLocks/>
                  </p:cNvSpPr>
                  <p:nvPr/>
                </p:nvSpPr>
                <p:spPr bwMode="auto">
                  <a:xfrm flipH="1">
                    <a:off x="3047" y="2251"/>
                    <a:ext cx="241" cy="727"/>
                  </a:xfrm>
                  <a:custGeom>
                    <a:avLst/>
                    <a:gdLst>
                      <a:gd name="T0" fmla="*/ 726 w 182"/>
                      <a:gd name="T1" fmla="*/ 727 h 727"/>
                      <a:gd name="T2" fmla="*/ 740 w 182"/>
                      <a:gd name="T3" fmla="*/ 425 h 727"/>
                      <a:gd name="T4" fmla="*/ 708 w 182"/>
                      <a:gd name="T5" fmla="*/ 155 h 727"/>
                      <a:gd name="T6" fmla="*/ 613 w 182"/>
                      <a:gd name="T7" fmla="*/ 49 h 727"/>
                      <a:gd name="T8" fmla="*/ 481 w 182"/>
                      <a:gd name="T9" fmla="*/ 19 h 727"/>
                      <a:gd name="T10" fmla="*/ 315 w 182"/>
                      <a:gd name="T11" fmla="*/ 1 h 727"/>
                      <a:gd name="T12" fmla="*/ 188 w 182"/>
                      <a:gd name="T13" fmla="*/ 5 h 727"/>
                      <a:gd name="T14" fmla="*/ 0 w 182"/>
                      <a:gd name="T15" fmla="*/ 35 h 727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182"/>
                      <a:gd name="T25" fmla="*/ 0 h 727"/>
                      <a:gd name="T26" fmla="*/ 182 w 182"/>
                      <a:gd name="T27" fmla="*/ 727 h 727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182" h="727">
                        <a:moveTo>
                          <a:pt x="178" y="727"/>
                        </a:moveTo>
                        <a:cubicBezTo>
                          <a:pt x="179" y="677"/>
                          <a:pt x="182" y="522"/>
                          <a:pt x="182" y="425"/>
                        </a:cubicBezTo>
                        <a:cubicBezTo>
                          <a:pt x="181" y="330"/>
                          <a:pt x="179" y="218"/>
                          <a:pt x="174" y="155"/>
                        </a:cubicBezTo>
                        <a:cubicBezTo>
                          <a:pt x="167" y="92"/>
                          <a:pt x="160" y="70"/>
                          <a:pt x="150" y="49"/>
                        </a:cubicBezTo>
                        <a:cubicBezTo>
                          <a:pt x="149" y="47"/>
                          <a:pt x="120" y="21"/>
                          <a:pt x="118" y="19"/>
                        </a:cubicBezTo>
                        <a:cubicBezTo>
                          <a:pt x="107" y="13"/>
                          <a:pt x="91" y="11"/>
                          <a:pt x="78" y="1"/>
                        </a:cubicBezTo>
                        <a:cubicBezTo>
                          <a:pt x="69" y="0"/>
                          <a:pt x="46" y="5"/>
                          <a:pt x="46" y="5"/>
                        </a:cubicBezTo>
                        <a:cubicBezTo>
                          <a:pt x="14" y="7"/>
                          <a:pt x="13" y="9"/>
                          <a:pt x="0" y="35"/>
                        </a:cubicBezTo>
                      </a:path>
                    </a:pathLst>
                  </a:custGeom>
                  <a:noFill/>
                  <a:ln w="9525">
                    <a:solidFill>
                      <a:srgbClr val="0033CC"/>
                    </a:solidFill>
                    <a:round/>
                    <a:headEnd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36943" name="Group 2485"/>
                <p:cNvGrpSpPr>
                  <a:grpSpLocks/>
                </p:cNvGrpSpPr>
                <p:nvPr/>
              </p:nvGrpSpPr>
              <p:grpSpPr bwMode="auto">
                <a:xfrm>
                  <a:off x="1292" y="2251"/>
                  <a:ext cx="604" cy="729"/>
                  <a:chOff x="2684" y="2249"/>
                  <a:chExt cx="604" cy="729"/>
                </a:xfrm>
              </p:grpSpPr>
              <p:sp>
                <p:nvSpPr>
                  <p:cNvPr id="36944" name="Freeform 2486"/>
                  <p:cNvSpPr>
                    <a:spLocks/>
                  </p:cNvSpPr>
                  <p:nvPr/>
                </p:nvSpPr>
                <p:spPr bwMode="auto">
                  <a:xfrm>
                    <a:off x="2684" y="2249"/>
                    <a:ext cx="182" cy="727"/>
                  </a:xfrm>
                  <a:custGeom>
                    <a:avLst/>
                    <a:gdLst>
                      <a:gd name="T0" fmla="*/ 178 w 182"/>
                      <a:gd name="T1" fmla="*/ 727 h 727"/>
                      <a:gd name="T2" fmla="*/ 182 w 182"/>
                      <a:gd name="T3" fmla="*/ 425 h 727"/>
                      <a:gd name="T4" fmla="*/ 174 w 182"/>
                      <a:gd name="T5" fmla="*/ 155 h 727"/>
                      <a:gd name="T6" fmla="*/ 150 w 182"/>
                      <a:gd name="T7" fmla="*/ 49 h 727"/>
                      <a:gd name="T8" fmla="*/ 118 w 182"/>
                      <a:gd name="T9" fmla="*/ 19 h 727"/>
                      <a:gd name="T10" fmla="*/ 78 w 182"/>
                      <a:gd name="T11" fmla="*/ 1 h 727"/>
                      <a:gd name="T12" fmla="*/ 46 w 182"/>
                      <a:gd name="T13" fmla="*/ 5 h 727"/>
                      <a:gd name="T14" fmla="*/ 0 w 182"/>
                      <a:gd name="T15" fmla="*/ 35 h 727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182"/>
                      <a:gd name="T25" fmla="*/ 0 h 727"/>
                      <a:gd name="T26" fmla="*/ 182 w 182"/>
                      <a:gd name="T27" fmla="*/ 727 h 727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182" h="727">
                        <a:moveTo>
                          <a:pt x="178" y="727"/>
                        </a:moveTo>
                        <a:cubicBezTo>
                          <a:pt x="179" y="677"/>
                          <a:pt x="182" y="522"/>
                          <a:pt x="182" y="425"/>
                        </a:cubicBezTo>
                        <a:cubicBezTo>
                          <a:pt x="181" y="330"/>
                          <a:pt x="179" y="218"/>
                          <a:pt x="174" y="155"/>
                        </a:cubicBezTo>
                        <a:cubicBezTo>
                          <a:pt x="167" y="92"/>
                          <a:pt x="160" y="70"/>
                          <a:pt x="150" y="49"/>
                        </a:cubicBezTo>
                        <a:cubicBezTo>
                          <a:pt x="149" y="47"/>
                          <a:pt x="120" y="21"/>
                          <a:pt x="118" y="19"/>
                        </a:cubicBezTo>
                        <a:cubicBezTo>
                          <a:pt x="107" y="13"/>
                          <a:pt x="91" y="11"/>
                          <a:pt x="78" y="1"/>
                        </a:cubicBezTo>
                        <a:cubicBezTo>
                          <a:pt x="69" y="0"/>
                          <a:pt x="46" y="5"/>
                          <a:pt x="46" y="5"/>
                        </a:cubicBezTo>
                        <a:cubicBezTo>
                          <a:pt x="14" y="7"/>
                          <a:pt x="13" y="9"/>
                          <a:pt x="0" y="35"/>
                        </a:cubicBezTo>
                      </a:path>
                    </a:pathLst>
                  </a:custGeom>
                  <a:noFill/>
                  <a:ln w="9525">
                    <a:solidFill>
                      <a:srgbClr val="0033CC"/>
                    </a:solidFill>
                    <a:round/>
                    <a:headEnd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6945" name="Freeform 2487"/>
                  <p:cNvSpPr>
                    <a:spLocks/>
                  </p:cNvSpPr>
                  <p:nvPr/>
                </p:nvSpPr>
                <p:spPr bwMode="auto">
                  <a:xfrm flipH="1">
                    <a:off x="3047" y="2251"/>
                    <a:ext cx="241" cy="727"/>
                  </a:xfrm>
                  <a:custGeom>
                    <a:avLst/>
                    <a:gdLst>
                      <a:gd name="T0" fmla="*/ 726 w 182"/>
                      <a:gd name="T1" fmla="*/ 727 h 727"/>
                      <a:gd name="T2" fmla="*/ 740 w 182"/>
                      <a:gd name="T3" fmla="*/ 425 h 727"/>
                      <a:gd name="T4" fmla="*/ 708 w 182"/>
                      <a:gd name="T5" fmla="*/ 155 h 727"/>
                      <a:gd name="T6" fmla="*/ 613 w 182"/>
                      <a:gd name="T7" fmla="*/ 49 h 727"/>
                      <a:gd name="T8" fmla="*/ 481 w 182"/>
                      <a:gd name="T9" fmla="*/ 19 h 727"/>
                      <a:gd name="T10" fmla="*/ 315 w 182"/>
                      <a:gd name="T11" fmla="*/ 1 h 727"/>
                      <a:gd name="T12" fmla="*/ 188 w 182"/>
                      <a:gd name="T13" fmla="*/ 5 h 727"/>
                      <a:gd name="T14" fmla="*/ 0 w 182"/>
                      <a:gd name="T15" fmla="*/ 35 h 727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182"/>
                      <a:gd name="T25" fmla="*/ 0 h 727"/>
                      <a:gd name="T26" fmla="*/ 182 w 182"/>
                      <a:gd name="T27" fmla="*/ 727 h 727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182" h="727">
                        <a:moveTo>
                          <a:pt x="178" y="727"/>
                        </a:moveTo>
                        <a:cubicBezTo>
                          <a:pt x="179" y="677"/>
                          <a:pt x="182" y="522"/>
                          <a:pt x="182" y="425"/>
                        </a:cubicBezTo>
                        <a:cubicBezTo>
                          <a:pt x="181" y="330"/>
                          <a:pt x="179" y="218"/>
                          <a:pt x="174" y="155"/>
                        </a:cubicBezTo>
                        <a:cubicBezTo>
                          <a:pt x="167" y="92"/>
                          <a:pt x="160" y="70"/>
                          <a:pt x="150" y="49"/>
                        </a:cubicBezTo>
                        <a:cubicBezTo>
                          <a:pt x="149" y="47"/>
                          <a:pt x="120" y="21"/>
                          <a:pt x="118" y="19"/>
                        </a:cubicBezTo>
                        <a:cubicBezTo>
                          <a:pt x="107" y="13"/>
                          <a:pt x="91" y="11"/>
                          <a:pt x="78" y="1"/>
                        </a:cubicBezTo>
                        <a:cubicBezTo>
                          <a:pt x="69" y="0"/>
                          <a:pt x="46" y="5"/>
                          <a:pt x="46" y="5"/>
                        </a:cubicBezTo>
                        <a:cubicBezTo>
                          <a:pt x="14" y="7"/>
                          <a:pt x="13" y="9"/>
                          <a:pt x="0" y="35"/>
                        </a:cubicBezTo>
                      </a:path>
                    </a:pathLst>
                  </a:custGeom>
                  <a:noFill/>
                  <a:ln w="9525">
                    <a:solidFill>
                      <a:srgbClr val="0033CC"/>
                    </a:solidFill>
                    <a:round/>
                    <a:headEnd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36879" name="Group 2526"/>
              <p:cNvGrpSpPr>
                <a:grpSpLocks/>
              </p:cNvGrpSpPr>
              <p:nvPr/>
            </p:nvGrpSpPr>
            <p:grpSpPr bwMode="auto">
              <a:xfrm>
                <a:off x="12305" y="10743"/>
                <a:ext cx="2438" cy="1405"/>
                <a:chOff x="12305" y="10717"/>
                <a:chExt cx="2438" cy="1405"/>
              </a:xfrm>
            </p:grpSpPr>
            <p:sp>
              <p:nvSpPr>
                <p:cNvPr id="36880" name="Freeform 2488"/>
                <p:cNvSpPr>
                  <a:spLocks/>
                </p:cNvSpPr>
                <p:nvPr/>
              </p:nvSpPr>
              <p:spPr bwMode="auto">
                <a:xfrm>
                  <a:off x="12499" y="11816"/>
                  <a:ext cx="502" cy="222"/>
                </a:xfrm>
                <a:custGeom>
                  <a:avLst/>
                  <a:gdLst>
                    <a:gd name="T0" fmla="*/ 0 w 1072"/>
                    <a:gd name="T1" fmla="*/ 0 h 483"/>
                    <a:gd name="T2" fmla="*/ 3 w 1072"/>
                    <a:gd name="T3" fmla="*/ 0 h 483"/>
                    <a:gd name="T4" fmla="*/ 4 w 1072"/>
                    <a:gd name="T5" fmla="*/ 1 h 483"/>
                    <a:gd name="T6" fmla="*/ 5 w 1072"/>
                    <a:gd name="T7" fmla="*/ 5 h 483"/>
                    <a:gd name="T8" fmla="*/ 5 w 1072"/>
                    <a:gd name="T9" fmla="*/ 9 h 483"/>
                    <a:gd name="T10" fmla="*/ 6 w 1072"/>
                    <a:gd name="T11" fmla="*/ 9 h 483"/>
                    <a:gd name="T12" fmla="*/ 7 w 1072"/>
                    <a:gd name="T13" fmla="*/ 4 h 483"/>
                    <a:gd name="T14" fmla="*/ 12 w 1072"/>
                    <a:gd name="T15" fmla="*/ 4 h 483"/>
                    <a:gd name="T16" fmla="*/ 16 w 1072"/>
                    <a:gd name="T17" fmla="*/ 3 h 483"/>
                    <a:gd name="T18" fmla="*/ 18 w 1072"/>
                    <a:gd name="T19" fmla="*/ 1 h 483"/>
                    <a:gd name="T20" fmla="*/ 24 w 1072"/>
                    <a:gd name="T21" fmla="*/ 0 h 483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1072"/>
                    <a:gd name="T34" fmla="*/ 0 h 483"/>
                    <a:gd name="T35" fmla="*/ 1072 w 1072"/>
                    <a:gd name="T36" fmla="*/ 483 h 483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1072" h="483">
                      <a:moveTo>
                        <a:pt x="0" y="3"/>
                      </a:moveTo>
                      <a:cubicBezTo>
                        <a:pt x="20" y="4"/>
                        <a:pt x="87" y="0"/>
                        <a:pt x="118" y="7"/>
                      </a:cubicBezTo>
                      <a:cubicBezTo>
                        <a:pt x="149" y="14"/>
                        <a:pt x="172" y="11"/>
                        <a:pt x="186" y="48"/>
                      </a:cubicBezTo>
                      <a:cubicBezTo>
                        <a:pt x="200" y="85"/>
                        <a:pt x="199" y="165"/>
                        <a:pt x="205" y="232"/>
                      </a:cubicBezTo>
                      <a:cubicBezTo>
                        <a:pt x="211" y="299"/>
                        <a:pt x="216" y="413"/>
                        <a:pt x="224" y="448"/>
                      </a:cubicBezTo>
                      <a:cubicBezTo>
                        <a:pt x="232" y="483"/>
                        <a:pt x="240" y="482"/>
                        <a:pt x="256" y="442"/>
                      </a:cubicBezTo>
                      <a:cubicBezTo>
                        <a:pt x="272" y="402"/>
                        <a:pt x="274" y="252"/>
                        <a:pt x="322" y="208"/>
                      </a:cubicBezTo>
                      <a:cubicBezTo>
                        <a:pt x="370" y="164"/>
                        <a:pt x="480" y="186"/>
                        <a:pt x="544" y="178"/>
                      </a:cubicBezTo>
                      <a:cubicBezTo>
                        <a:pt x="608" y="170"/>
                        <a:pt x="666" y="183"/>
                        <a:pt x="709" y="160"/>
                      </a:cubicBezTo>
                      <a:cubicBezTo>
                        <a:pt x="752" y="137"/>
                        <a:pt x="742" y="60"/>
                        <a:pt x="802" y="37"/>
                      </a:cubicBezTo>
                      <a:cubicBezTo>
                        <a:pt x="862" y="14"/>
                        <a:pt x="1016" y="23"/>
                        <a:pt x="1072" y="19"/>
                      </a:cubicBezTo>
                    </a:path>
                  </a:pathLst>
                </a:custGeom>
                <a:solidFill>
                  <a:srgbClr val="FFFF00"/>
                </a:solidFill>
                <a:ln w="38100">
                  <a:solidFill>
                    <a:srgbClr val="FF3300"/>
                  </a:solidFill>
                  <a:round/>
                  <a:headEnd/>
                  <a:tailEnd/>
                </a:ln>
              </p:spPr>
              <p:txBody>
                <a:bodyPr anchor="ctr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36881" name="Line 2489"/>
                <p:cNvSpPr>
                  <a:spLocks noChangeShapeType="1"/>
                </p:cNvSpPr>
                <p:nvPr/>
              </p:nvSpPr>
              <p:spPr bwMode="auto">
                <a:xfrm>
                  <a:off x="12721" y="11075"/>
                  <a:ext cx="639" cy="0"/>
                </a:xfrm>
                <a:prstGeom prst="line">
                  <a:avLst/>
                </a:prstGeom>
                <a:noFill/>
                <a:ln w="38100">
                  <a:solidFill>
                    <a:srgbClr val="FFCC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6882" name="Line 2490"/>
                <p:cNvSpPr>
                  <a:spLocks noChangeShapeType="1"/>
                </p:cNvSpPr>
                <p:nvPr/>
              </p:nvSpPr>
              <p:spPr bwMode="auto">
                <a:xfrm>
                  <a:off x="13415" y="11075"/>
                  <a:ext cx="638" cy="0"/>
                </a:xfrm>
                <a:prstGeom prst="line">
                  <a:avLst/>
                </a:prstGeom>
                <a:noFill/>
                <a:ln w="38100">
                  <a:solidFill>
                    <a:srgbClr val="FFCC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6883" name="Line 2491"/>
                <p:cNvSpPr>
                  <a:spLocks noChangeShapeType="1"/>
                </p:cNvSpPr>
                <p:nvPr/>
              </p:nvSpPr>
              <p:spPr bwMode="auto">
                <a:xfrm>
                  <a:off x="13360" y="11023"/>
                  <a:ext cx="0" cy="103"/>
                </a:xfrm>
                <a:prstGeom prst="line">
                  <a:avLst/>
                </a:prstGeom>
                <a:noFill/>
                <a:ln w="38100">
                  <a:solidFill>
                    <a:srgbClr val="FFCC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6884" name="Line 2492"/>
                <p:cNvSpPr>
                  <a:spLocks noChangeShapeType="1"/>
                </p:cNvSpPr>
                <p:nvPr/>
              </p:nvSpPr>
              <p:spPr bwMode="auto">
                <a:xfrm>
                  <a:off x="13415" y="11023"/>
                  <a:ext cx="0" cy="103"/>
                </a:xfrm>
                <a:prstGeom prst="line">
                  <a:avLst/>
                </a:prstGeom>
                <a:noFill/>
                <a:ln w="38100">
                  <a:solidFill>
                    <a:srgbClr val="FFCC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6885" name="AutoShape 2493"/>
                <p:cNvSpPr>
                  <a:spLocks noChangeArrowheads="1"/>
                </p:cNvSpPr>
                <p:nvPr/>
              </p:nvSpPr>
              <p:spPr bwMode="auto">
                <a:xfrm rot="5400000">
                  <a:off x="13592" y="10936"/>
                  <a:ext cx="255" cy="278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FFFF00"/>
                </a:solidFill>
                <a:ln w="38100">
                  <a:solidFill>
                    <a:srgbClr val="FFCC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6886" name="Line 2494"/>
                <p:cNvSpPr>
                  <a:spLocks noChangeShapeType="1"/>
                </p:cNvSpPr>
                <p:nvPr/>
              </p:nvSpPr>
              <p:spPr bwMode="auto">
                <a:xfrm>
                  <a:off x="13221" y="11075"/>
                  <a:ext cx="0" cy="255"/>
                </a:xfrm>
                <a:prstGeom prst="line">
                  <a:avLst/>
                </a:prstGeom>
                <a:noFill/>
                <a:ln w="38100">
                  <a:solidFill>
                    <a:srgbClr val="FFCC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6887" name="Line 2495"/>
                <p:cNvSpPr>
                  <a:spLocks noChangeShapeType="1"/>
                </p:cNvSpPr>
                <p:nvPr/>
              </p:nvSpPr>
              <p:spPr bwMode="auto">
                <a:xfrm>
                  <a:off x="13165" y="11330"/>
                  <a:ext cx="111" cy="0"/>
                </a:xfrm>
                <a:prstGeom prst="line">
                  <a:avLst/>
                </a:prstGeom>
                <a:noFill/>
                <a:ln w="38100">
                  <a:solidFill>
                    <a:srgbClr val="FFCC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6888" name="Line 2496"/>
                <p:cNvSpPr>
                  <a:spLocks noChangeShapeType="1"/>
                </p:cNvSpPr>
                <p:nvPr/>
              </p:nvSpPr>
              <p:spPr bwMode="auto">
                <a:xfrm>
                  <a:off x="13109" y="11381"/>
                  <a:ext cx="223" cy="0"/>
                </a:xfrm>
                <a:prstGeom prst="line">
                  <a:avLst/>
                </a:prstGeom>
                <a:noFill/>
                <a:ln w="38100">
                  <a:solidFill>
                    <a:srgbClr val="FFCC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6889" name="Line 2497"/>
                <p:cNvSpPr>
                  <a:spLocks noChangeShapeType="1"/>
                </p:cNvSpPr>
                <p:nvPr/>
              </p:nvSpPr>
              <p:spPr bwMode="auto">
                <a:xfrm>
                  <a:off x="13221" y="11381"/>
                  <a:ext cx="0" cy="77"/>
                </a:xfrm>
                <a:prstGeom prst="line">
                  <a:avLst/>
                </a:prstGeom>
                <a:noFill/>
                <a:ln w="38100">
                  <a:solidFill>
                    <a:srgbClr val="FFCC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6890" name="Line 2498"/>
                <p:cNvSpPr>
                  <a:spLocks noChangeShapeType="1"/>
                </p:cNvSpPr>
                <p:nvPr/>
              </p:nvSpPr>
              <p:spPr bwMode="auto">
                <a:xfrm>
                  <a:off x="13109" y="11458"/>
                  <a:ext cx="223" cy="0"/>
                </a:xfrm>
                <a:prstGeom prst="line">
                  <a:avLst/>
                </a:prstGeom>
                <a:noFill/>
                <a:ln w="38100">
                  <a:solidFill>
                    <a:srgbClr val="FFCC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6891" name="Line 2499"/>
                <p:cNvSpPr>
                  <a:spLocks noChangeShapeType="1"/>
                </p:cNvSpPr>
                <p:nvPr/>
              </p:nvSpPr>
              <p:spPr bwMode="auto">
                <a:xfrm flipH="1">
                  <a:off x="13138" y="11458"/>
                  <a:ext cx="27" cy="51"/>
                </a:xfrm>
                <a:prstGeom prst="line">
                  <a:avLst/>
                </a:prstGeom>
                <a:noFill/>
                <a:ln w="38100">
                  <a:solidFill>
                    <a:srgbClr val="FFCC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6892" name="Line 2500"/>
                <p:cNvSpPr>
                  <a:spLocks noChangeShapeType="1"/>
                </p:cNvSpPr>
                <p:nvPr/>
              </p:nvSpPr>
              <p:spPr bwMode="auto">
                <a:xfrm flipH="1">
                  <a:off x="13165" y="11458"/>
                  <a:ext cx="28" cy="51"/>
                </a:xfrm>
                <a:prstGeom prst="line">
                  <a:avLst/>
                </a:prstGeom>
                <a:noFill/>
                <a:ln w="38100">
                  <a:solidFill>
                    <a:srgbClr val="FFCC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6893" name="Line 2501"/>
                <p:cNvSpPr>
                  <a:spLocks noChangeShapeType="1"/>
                </p:cNvSpPr>
                <p:nvPr/>
              </p:nvSpPr>
              <p:spPr bwMode="auto">
                <a:xfrm flipH="1">
                  <a:off x="13193" y="11458"/>
                  <a:ext cx="27" cy="51"/>
                </a:xfrm>
                <a:prstGeom prst="line">
                  <a:avLst/>
                </a:prstGeom>
                <a:noFill/>
                <a:ln w="38100">
                  <a:solidFill>
                    <a:srgbClr val="FFCC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6894" name="Line 2502"/>
                <p:cNvSpPr>
                  <a:spLocks noChangeShapeType="1"/>
                </p:cNvSpPr>
                <p:nvPr/>
              </p:nvSpPr>
              <p:spPr bwMode="auto">
                <a:xfrm flipH="1">
                  <a:off x="13221" y="11458"/>
                  <a:ext cx="27" cy="51"/>
                </a:xfrm>
                <a:prstGeom prst="line">
                  <a:avLst/>
                </a:prstGeom>
                <a:noFill/>
                <a:ln w="38100">
                  <a:solidFill>
                    <a:srgbClr val="FFCC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6895" name="Line 2503"/>
                <p:cNvSpPr>
                  <a:spLocks noChangeShapeType="1"/>
                </p:cNvSpPr>
                <p:nvPr/>
              </p:nvSpPr>
              <p:spPr bwMode="auto">
                <a:xfrm flipH="1">
                  <a:off x="13249" y="11458"/>
                  <a:ext cx="28" cy="51"/>
                </a:xfrm>
                <a:prstGeom prst="line">
                  <a:avLst/>
                </a:prstGeom>
                <a:noFill/>
                <a:ln w="38100">
                  <a:solidFill>
                    <a:srgbClr val="FFCC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6896" name="Line 2504"/>
                <p:cNvSpPr>
                  <a:spLocks noChangeShapeType="1"/>
                </p:cNvSpPr>
                <p:nvPr/>
              </p:nvSpPr>
              <p:spPr bwMode="auto">
                <a:xfrm flipH="1">
                  <a:off x="13277" y="11458"/>
                  <a:ext cx="27" cy="51"/>
                </a:xfrm>
                <a:prstGeom prst="line">
                  <a:avLst/>
                </a:prstGeom>
                <a:noFill/>
                <a:ln w="38100">
                  <a:solidFill>
                    <a:srgbClr val="FFCC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6897" name="Line 2505"/>
                <p:cNvSpPr>
                  <a:spLocks noChangeShapeType="1"/>
                </p:cNvSpPr>
                <p:nvPr/>
              </p:nvSpPr>
              <p:spPr bwMode="auto">
                <a:xfrm flipH="1">
                  <a:off x="13109" y="11458"/>
                  <a:ext cx="28" cy="51"/>
                </a:xfrm>
                <a:prstGeom prst="line">
                  <a:avLst/>
                </a:prstGeom>
                <a:noFill/>
                <a:ln w="38100">
                  <a:solidFill>
                    <a:srgbClr val="FFCC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6898" name="Line 2506"/>
                <p:cNvSpPr>
                  <a:spLocks noChangeShapeType="1"/>
                </p:cNvSpPr>
                <p:nvPr/>
              </p:nvSpPr>
              <p:spPr bwMode="auto">
                <a:xfrm flipV="1">
                  <a:off x="12305" y="11764"/>
                  <a:ext cx="1748" cy="0"/>
                </a:xfrm>
                <a:prstGeom prst="line">
                  <a:avLst/>
                </a:prstGeom>
                <a:noFill/>
                <a:ln w="38100">
                  <a:solidFill>
                    <a:srgbClr val="FFCC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6899" name="Line 2507"/>
                <p:cNvSpPr>
                  <a:spLocks noChangeShapeType="1"/>
                </p:cNvSpPr>
                <p:nvPr/>
              </p:nvSpPr>
              <p:spPr bwMode="auto">
                <a:xfrm flipV="1">
                  <a:off x="12305" y="11535"/>
                  <a:ext cx="0" cy="229"/>
                </a:xfrm>
                <a:prstGeom prst="line">
                  <a:avLst/>
                </a:prstGeom>
                <a:noFill/>
                <a:ln w="38100">
                  <a:solidFill>
                    <a:srgbClr val="FFCC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6900" name="Line 2508"/>
                <p:cNvSpPr>
                  <a:spLocks noChangeShapeType="1"/>
                </p:cNvSpPr>
                <p:nvPr/>
              </p:nvSpPr>
              <p:spPr bwMode="auto">
                <a:xfrm>
                  <a:off x="13193" y="11764"/>
                  <a:ext cx="0" cy="179"/>
                </a:xfrm>
                <a:prstGeom prst="line">
                  <a:avLst/>
                </a:prstGeom>
                <a:noFill/>
                <a:ln w="38100">
                  <a:solidFill>
                    <a:srgbClr val="FFCC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6901" name="Line 2509"/>
                <p:cNvSpPr>
                  <a:spLocks noChangeShapeType="1"/>
                </p:cNvSpPr>
                <p:nvPr/>
              </p:nvSpPr>
              <p:spPr bwMode="auto">
                <a:xfrm>
                  <a:off x="13193" y="11994"/>
                  <a:ext cx="0" cy="77"/>
                </a:xfrm>
                <a:prstGeom prst="line">
                  <a:avLst/>
                </a:prstGeom>
                <a:noFill/>
                <a:ln w="38100">
                  <a:solidFill>
                    <a:srgbClr val="FFCC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6902" name="Line 2510"/>
                <p:cNvSpPr>
                  <a:spLocks noChangeShapeType="1"/>
                </p:cNvSpPr>
                <p:nvPr/>
              </p:nvSpPr>
              <p:spPr bwMode="auto">
                <a:xfrm>
                  <a:off x="13082" y="12071"/>
                  <a:ext cx="222" cy="0"/>
                </a:xfrm>
                <a:prstGeom prst="line">
                  <a:avLst/>
                </a:prstGeom>
                <a:noFill/>
                <a:ln w="38100">
                  <a:solidFill>
                    <a:srgbClr val="FFCC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6903" name="Line 2511"/>
                <p:cNvSpPr>
                  <a:spLocks noChangeShapeType="1"/>
                </p:cNvSpPr>
                <p:nvPr/>
              </p:nvSpPr>
              <p:spPr bwMode="auto">
                <a:xfrm flipH="1">
                  <a:off x="13110" y="12071"/>
                  <a:ext cx="28" cy="51"/>
                </a:xfrm>
                <a:prstGeom prst="line">
                  <a:avLst/>
                </a:prstGeom>
                <a:noFill/>
                <a:ln w="38100">
                  <a:solidFill>
                    <a:srgbClr val="FFCC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6904" name="Line 2512"/>
                <p:cNvSpPr>
                  <a:spLocks noChangeShapeType="1"/>
                </p:cNvSpPr>
                <p:nvPr/>
              </p:nvSpPr>
              <p:spPr bwMode="auto">
                <a:xfrm flipH="1">
                  <a:off x="13138" y="12071"/>
                  <a:ext cx="27" cy="51"/>
                </a:xfrm>
                <a:prstGeom prst="line">
                  <a:avLst/>
                </a:prstGeom>
                <a:noFill/>
                <a:ln w="38100">
                  <a:solidFill>
                    <a:srgbClr val="FFCC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6905" name="Line 2513"/>
                <p:cNvSpPr>
                  <a:spLocks noChangeShapeType="1"/>
                </p:cNvSpPr>
                <p:nvPr/>
              </p:nvSpPr>
              <p:spPr bwMode="auto">
                <a:xfrm flipH="1">
                  <a:off x="13165" y="12071"/>
                  <a:ext cx="28" cy="51"/>
                </a:xfrm>
                <a:prstGeom prst="line">
                  <a:avLst/>
                </a:prstGeom>
                <a:noFill/>
                <a:ln w="38100">
                  <a:solidFill>
                    <a:srgbClr val="FFCC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6906" name="Line 2514"/>
                <p:cNvSpPr>
                  <a:spLocks noChangeShapeType="1"/>
                </p:cNvSpPr>
                <p:nvPr/>
              </p:nvSpPr>
              <p:spPr bwMode="auto">
                <a:xfrm flipH="1">
                  <a:off x="13193" y="12071"/>
                  <a:ext cx="28" cy="51"/>
                </a:xfrm>
                <a:prstGeom prst="line">
                  <a:avLst/>
                </a:prstGeom>
                <a:noFill/>
                <a:ln w="38100">
                  <a:solidFill>
                    <a:srgbClr val="FFCC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6907" name="Line 2515"/>
                <p:cNvSpPr>
                  <a:spLocks noChangeShapeType="1"/>
                </p:cNvSpPr>
                <p:nvPr/>
              </p:nvSpPr>
              <p:spPr bwMode="auto">
                <a:xfrm flipH="1">
                  <a:off x="13221" y="12071"/>
                  <a:ext cx="28" cy="51"/>
                </a:xfrm>
                <a:prstGeom prst="line">
                  <a:avLst/>
                </a:prstGeom>
                <a:noFill/>
                <a:ln w="38100">
                  <a:solidFill>
                    <a:srgbClr val="FFCC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6908" name="Line 2516"/>
                <p:cNvSpPr>
                  <a:spLocks noChangeShapeType="1"/>
                </p:cNvSpPr>
                <p:nvPr/>
              </p:nvSpPr>
              <p:spPr bwMode="auto">
                <a:xfrm flipH="1">
                  <a:off x="13249" y="12071"/>
                  <a:ext cx="28" cy="51"/>
                </a:xfrm>
                <a:prstGeom prst="line">
                  <a:avLst/>
                </a:prstGeom>
                <a:noFill/>
                <a:ln w="38100">
                  <a:solidFill>
                    <a:srgbClr val="FFCC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6909" name="Line 2517"/>
                <p:cNvSpPr>
                  <a:spLocks noChangeShapeType="1"/>
                </p:cNvSpPr>
                <p:nvPr/>
              </p:nvSpPr>
              <p:spPr bwMode="auto">
                <a:xfrm flipH="1">
                  <a:off x="13082" y="12071"/>
                  <a:ext cx="27" cy="51"/>
                </a:xfrm>
                <a:prstGeom prst="line">
                  <a:avLst/>
                </a:prstGeom>
                <a:noFill/>
                <a:ln w="38100">
                  <a:solidFill>
                    <a:srgbClr val="FFCC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6910" name="AutoShape 2518"/>
                <p:cNvSpPr>
                  <a:spLocks noChangeArrowheads="1"/>
                </p:cNvSpPr>
                <p:nvPr/>
              </p:nvSpPr>
              <p:spPr bwMode="auto">
                <a:xfrm rot="5400000">
                  <a:off x="13620" y="11626"/>
                  <a:ext cx="255" cy="278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FFFF00"/>
                </a:solidFill>
                <a:ln w="38100">
                  <a:solidFill>
                    <a:srgbClr val="FFCC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6911" name="Rectangle 2519"/>
                <p:cNvSpPr>
                  <a:spLocks noChangeArrowheads="1"/>
                </p:cNvSpPr>
                <p:nvPr/>
              </p:nvSpPr>
              <p:spPr bwMode="auto">
                <a:xfrm>
                  <a:off x="13165" y="11841"/>
                  <a:ext cx="56" cy="153"/>
                </a:xfrm>
                <a:prstGeom prst="rect">
                  <a:avLst/>
                </a:prstGeom>
                <a:solidFill>
                  <a:srgbClr val="FFFF00"/>
                </a:solidFill>
                <a:ln w="9525">
                  <a:solidFill>
                    <a:srgbClr val="FFCC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6912" name="Freeform 2520"/>
                <p:cNvSpPr>
                  <a:spLocks/>
                </p:cNvSpPr>
                <p:nvPr/>
              </p:nvSpPr>
              <p:spPr bwMode="auto">
                <a:xfrm>
                  <a:off x="13026" y="10717"/>
                  <a:ext cx="502" cy="222"/>
                </a:xfrm>
                <a:custGeom>
                  <a:avLst/>
                  <a:gdLst>
                    <a:gd name="T0" fmla="*/ 0 w 1072"/>
                    <a:gd name="T1" fmla="*/ 0 h 483"/>
                    <a:gd name="T2" fmla="*/ 3 w 1072"/>
                    <a:gd name="T3" fmla="*/ 0 h 483"/>
                    <a:gd name="T4" fmla="*/ 4 w 1072"/>
                    <a:gd name="T5" fmla="*/ 1 h 483"/>
                    <a:gd name="T6" fmla="*/ 5 w 1072"/>
                    <a:gd name="T7" fmla="*/ 5 h 483"/>
                    <a:gd name="T8" fmla="*/ 5 w 1072"/>
                    <a:gd name="T9" fmla="*/ 9 h 483"/>
                    <a:gd name="T10" fmla="*/ 6 w 1072"/>
                    <a:gd name="T11" fmla="*/ 9 h 483"/>
                    <a:gd name="T12" fmla="*/ 7 w 1072"/>
                    <a:gd name="T13" fmla="*/ 4 h 483"/>
                    <a:gd name="T14" fmla="*/ 12 w 1072"/>
                    <a:gd name="T15" fmla="*/ 4 h 483"/>
                    <a:gd name="T16" fmla="*/ 16 w 1072"/>
                    <a:gd name="T17" fmla="*/ 3 h 483"/>
                    <a:gd name="T18" fmla="*/ 18 w 1072"/>
                    <a:gd name="T19" fmla="*/ 1 h 483"/>
                    <a:gd name="T20" fmla="*/ 24 w 1072"/>
                    <a:gd name="T21" fmla="*/ 0 h 483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1072"/>
                    <a:gd name="T34" fmla="*/ 0 h 483"/>
                    <a:gd name="T35" fmla="*/ 1072 w 1072"/>
                    <a:gd name="T36" fmla="*/ 483 h 483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1072" h="483">
                      <a:moveTo>
                        <a:pt x="0" y="3"/>
                      </a:moveTo>
                      <a:cubicBezTo>
                        <a:pt x="20" y="4"/>
                        <a:pt x="87" y="0"/>
                        <a:pt x="118" y="7"/>
                      </a:cubicBezTo>
                      <a:cubicBezTo>
                        <a:pt x="149" y="14"/>
                        <a:pt x="172" y="11"/>
                        <a:pt x="186" y="48"/>
                      </a:cubicBezTo>
                      <a:cubicBezTo>
                        <a:pt x="200" y="85"/>
                        <a:pt x="199" y="165"/>
                        <a:pt x="205" y="232"/>
                      </a:cubicBezTo>
                      <a:cubicBezTo>
                        <a:pt x="211" y="299"/>
                        <a:pt x="216" y="413"/>
                        <a:pt x="224" y="448"/>
                      </a:cubicBezTo>
                      <a:cubicBezTo>
                        <a:pt x="232" y="483"/>
                        <a:pt x="240" y="482"/>
                        <a:pt x="256" y="442"/>
                      </a:cubicBezTo>
                      <a:cubicBezTo>
                        <a:pt x="272" y="402"/>
                        <a:pt x="274" y="252"/>
                        <a:pt x="322" y="208"/>
                      </a:cubicBezTo>
                      <a:cubicBezTo>
                        <a:pt x="370" y="164"/>
                        <a:pt x="480" y="186"/>
                        <a:pt x="544" y="178"/>
                      </a:cubicBezTo>
                      <a:cubicBezTo>
                        <a:pt x="608" y="170"/>
                        <a:pt x="666" y="183"/>
                        <a:pt x="709" y="160"/>
                      </a:cubicBezTo>
                      <a:cubicBezTo>
                        <a:pt x="752" y="137"/>
                        <a:pt x="742" y="60"/>
                        <a:pt x="802" y="37"/>
                      </a:cubicBezTo>
                      <a:cubicBezTo>
                        <a:pt x="862" y="14"/>
                        <a:pt x="1016" y="23"/>
                        <a:pt x="1072" y="19"/>
                      </a:cubicBezTo>
                    </a:path>
                  </a:pathLst>
                </a:custGeom>
                <a:solidFill>
                  <a:srgbClr val="FFFF00"/>
                </a:solidFill>
                <a:ln w="38100">
                  <a:solidFill>
                    <a:srgbClr val="FF3300"/>
                  </a:solidFill>
                  <a:round/>
                  <a:headEnd/>
                  <a:tailEnd/>
                </a:ln>
              </p:spPr>
              <p:txBody>
                <a:bodyPr anchor="ctr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36913" name="Text Box 2521"/>
                <p:cNvSpPr txBox="1">
                  <a:spLocks noChangeArrowheads="1"/>
                </p:cNvSpPr>
                <p:nvPr/>
              </p:nvSpPr>
              <p:spPr bwMode="auto">
                <a:xfrm>
                  <a:off x="13554" y="10743"/>
                  <a:ext cx="1090" cy="28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91418" tIns="45709" rIns="91418" bIns="45709">
                  <a:spAutoFit/>
                </a:bodyPr>
                <a:lstStyle>
                  <a:lvl1pPr defTabSz="912813" eaLnBrk="0" hangingPunct="0">
                    <a:defRPr sz="1600">
                      <a:solidFill>
                        <a:schemeClr val="tx1"/>
                      </a:solidFill>
                      <a:latin typeface="Arial" pitchFamily="34" charset="0"/>
                    </a:defRPr>
                  </a:lvl1pPr>
                  <a:lvl2pPr marL="742950" indent="-285750" defTabSz="912813" eaLnBrk="0" hangingPunct="0">
                    <a:defRPr sz="1600">
                      <a:solidFill>
                        <a:schemeClr val="tx1"/>
                      </a:solidFill>
                      <a:latin typeface="Arial" pitchFamily="34" charset="0"/>
                    </a:defRPr>
                  </a:lvl2pPr>
                  <a:lvl3pPr marL="1143000" indent="-228600" defTabSz="912813" eaLnBrk="0" hangingPunct="0">
                    <a:defRPr sz="1600">
                      <a:solidFill>
                        <a:schemeClr val="tx1"/>
                      </a:solidFill>
                      <a:latin typeface="Arial" pitchFamily="34" charset="0"/>
                    </a:defRPr>
                  </a:lvl3pPr>
                  <a:lvl4pPr marL="1600200" indent="-228600" defTabSz="912813" eaLnBrk="0" hangingPunct="0">
                    <a:defRPr sz="1600">
                      <a:solidFill>
                        <a:schemeClr val="tx1"/>
                      </a:solidFill>
                      <a:latin typeface="Arial" pitchFamily="34" charset="0"/>
                    </a:defRPr>
                  </a:lvl4pPr>
                  <a:lvl5pPr marL="2057400" indent="-228600" defTabSz="912813" eaLnBrk="0" hangingPunct="0">
                    <a:defRPr sz="1600">
                      <a:solidFill>
                        <a:schemeClr val="tx1"/>
                      </a:solidFill>
                      <a:latin typeface="Arial" pitchFamily="34" charset="0"/>
                    </a:defRPr>
                  </a:lvl5pPr>
                  <a:lvl6pPr marL="2514600" indent="-228600" algn="ctr" defTabSz="91281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Arial" pitchFamily="34" charset="0"/>
                    </a:defRPr>
                  </a:lvl6pPr>
                  <a:lvl7pPr marL="2971800" indent="-228600" algn="ctr" defTabSz="91281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Arial" pitchFamily="34" charset="0"/>
                    </a:defRPr>
                  </a:lvl7pPr>
                  <a:lvl8pPr marL="3429000" indent="-228600" algn="ctr" defTabSz="91281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Arial" pitchFamily="34" charset="0"/>
                    </a:defRPr>
                  </a:lvl8pPr>
                  <a:lvl9pPr marL="3886200" indent="-228600" algn="ctr" defTabSz="91281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Arial" pitchFamily="34" charset="0"/>
                    </a:defRPr>
                  </a:lvl9pPr>
                </a:lstStyle>
                <a:p>
                  <a:pPr eaLnBrk="1" hangingPunct="1"/>
                  <a:r>
                    <a:rPr lang="en-GB" sz="1400">
                      <a:solidFill>
                        <a:srgbClr val="000000"/>
                      </a:solidFill>
                      <a:latin typeface="Century" pitchFamily="18" charset="0"/>
                    </a:rPr>
                    <a:t>Mesh signal</a:t>
                  </a:r>
                </a:p>
              </p:txBody>
            </p:sp>
            <p:sp>
              <p:nvSpPr>
                <p:cNvPr id="36914" name="Text Box 2522"/>
                <p:cNvSpPr txBox="1">
                  <a:spLocks noChangeArrowheads="1"/>
                </p:cNvSpPr>
                <p:nvPr/>
              </p:nvSpPr>
              <p:spPr bwMode="auto">
                <a:xfrm>
                  <a:off x="13538" y="11260"/>
                  <a:ext cx="1205" cy="48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91418" tIns="45709" rIns="91418" bIns="45709">
                  <a:spAutoFit/>
                </a:bodyPr>
                <a:lstStyle>
                  <a:lvl1pPr defTabSz="912813" eaLnBrk="0" hangingPunct="0">
                    <a:defRPr sz="1600">
                      <a:solidFill>
                        <a:schemeClr val="tx1"/>
                      </a:solidFill>
                      <a:latin typeface="Arial" pitchFamily="34" charset="0"/>
                    </a:defRPr>
                  </a:lvl1pPr>
                  <a:lvl2pPr marL="742950" indent="-285750" defTabSz="912813" eaLnBrk="0" hangingPunct="0">
                    <a:defRPr sz="1600">
                      <a:solidFill>
                        <a:schemeClr val="tx1"/>
                      </a:solidFill>
                      <a:latin typeface="Arial" pitchFamily="34" charset="0"/>
                    </a:defRPr>
                  </a:lvl2pPr>
                  <a:lvl3pPr marL="1143000" indent="-228600" defTabSz="912813" eaLnBrk="0" hangingPunct="0">
                    <a:defRPr sz="1600">
                      <a:solidFill>
                        <a:schemeClr val="tx1"/>
                      </a:solidFill>
                      <a:latin typeface="Arial" pitchFamily="34" charset="0"/>
                    </a:defRPr>
                  </a:lvl3pPr>
                  <a:lvl4pPr marL="1600200" indent="-228600" defTabSz="912813" eaLnBrk="0" hangingPunct="0">
                    <a:defRPr sz="1600">
                      <a:solidFill>
                        <a:schemeClr val="tx1"/>
                      </a:solidFill>
                      <a:latin typeface="Arial" pitchFamily="34" charset="0"/>
                    </a:defRPr>
                  </a:lvl4pPr>
                  <a:lvl5pPr marL="2057400" indent="-228600" defTabSz="912813" eaLnBrk="0" hangingPunct="0">
                    <a:defRPr sz="1600">
                      <a:solidFill>
                        <a:schemeClr val="tx1"/>
                      </a:solidFill>
                      <a:latin typeface="Arial" pitchFamily="34" charset="0"/>
                    </a:defRPr>
                  </a:lvl5pPr>
                  <a:lvl6pPr marL="2514600" indent="-228600" algn="ctr" defTabSz="91281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Arial" pitchFamily="34" charset="0"/>
                    </a:defRPr>
                  </a:lvl6pPr>
                  <a:lvl7pPr marL="2971800" indent="-228600" algn="ctr" defTabSz="91281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Arial" pitchFamily="34" charset="0"/>
                    </a:defRPr>
                  </a:lvl7pPr>
                  <a:lvl8pPr marL="3429000" indent="-228600" algn="ctr" defTabSz="91281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Arial" pitchFamily="34" charset="0"/>
                    </a:defRPr>
                  </a:lvl8pPr>
                  <a:lvl9pPr marL="3886200" indent="-228600" algn="ctr" defTabSz="91281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Arial" pitchFamily="34" charset="0"/>
                    </a:defRPr>
                  </a:lvl9pPr>
                </a:lstStyle>
                <a:p>
                  <a:pPr eaLnBrk="1" hangingPunct="1"/>
                  <a:r>
                    <a:rPr lang="en-GB" sz="1400">
                      <a:solidFill>
                        <a:srgbClr val="000000"/>
                      </a:solidFill>
                      <a:latin typeface="Century" pitchFamily="18" charset="0"/>
                    </a:rPr>
                    <a:t>Pixels / strips</a:t>
                  </a:r>
                </a:p>
                <a:p>
                  <a:pPr eaLnBrk="1" hangingPunct="1"/>
                  <a:r>
                    <a:rPr lang="en-GB" sz="1400">
                      <a:solidFill>
                        <a:srgbClr val="000000"/>
                      </a:solidFill>
                      <a:latin typeface="Century" pitchFamily="18" charset="0"/>
                    </a:rPr>
                    <a:t>signals</a:t>
                  </a:r>
                </a:p>
              </p:txBody>
            </p:sp>
          </p:grpSp>
        </p:grpSp>
      </p:grpSp>
      <p:sp>
        <p:nvSpPr>
          <p:cNvPr id="36873" name="AutoShape 55"/>
          <p:cNvSpPr>
            <a:spLocks noChangeAspect="1" noChangeArrowheads="1"/>
          </p:cNvSpPr>
          <p:nvPr/>
        </p:nvSpPr>
        <p:spPr bwMode="auto">
          <a:xfrm>
            <a:off x="7349838" y="2455604"/>
            <a:ext cx="85725" cy="122238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61" name="Rectangle 1260"/>
          <p:cNvSpPr/>
          <p:nvPr/>
        </p:nvSpPr>
        <p:spPr>
          <a:xfrm>
            <a:off x="4017813" y="3196823"/>
            <a:ext cx="3122521" cy="10372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  <a:defRPr/>
            </a:pPr>
            <a:r>
              <a:rPr lang="en-GB" i="1" dirty="0" err="1">
                <a:solidFill>
                  <a:srgbClr val="003399"/>
                </a:solidFill>
                <a:latin typeface="+mj-lt"/>
              </a:rPr>
              <a:t>MICROMEsh</a:t>
            </a:r>
            <a:r>
              <a:rPr lang="en-GB" i="1" dirty="0">
                <a:solidFill>
                  <a:srgbClr val="003399"/>
                </a:solidFill>
                <a:latin typeface="+mj-lt"/>
              </a:rPr>
              <a:t> </a:t>
            </a:r>
            <a:r>
              <a:rPr lang="en-GB" i="1" dirty="0" err="1">
                <a:solidFill>
                  <a:srgbClr val="003399"/>
                </a:solidFill>
                <a:latin typeface="+mj-lt"/>
              </a:rPr>
              <a:t>GAseous</a:t>
            </a:r>
            <a:r>
              <a:rPr lang="en-GB" i="1" dirty="0">
                <a:solidFill>
                  <a:srgbClr val="003399"/>
                </a:solidFill>
                <a:latin typeface="+mj-lt"/>
              </a:rPr>
              <a:t> </a:t>
            </a:r>
            <a:r>
              <a:rPr lang="en-GB" i="1" dirty="0" smtClean="0">
                <a:solidFill>
                  <a:srgbClr val="003399"/>
                </a:solidFill>
                <a:latin typeface="+mj-lt"/>
              </a:rPr>
              <a:t>Structure</a:t>
            </a:r>
          </a:p>
          <a:p>
            <a:pPr>
              <a:buNone/>
              <a:defRPr/>
            </a:pPr>
            <a:r>
              <a:rPr lang="en-GB" i="1" dirty="0" smtClean="0">
                <a:solidFill>
                  <a:schemeClr val="tx2"/>
                </a:solidFill>
                <a:latin typeface="+mj-lt"/>
              </a:rPr>
              <a:t>Giomataris</a:t>
            </a:r>
            <a:r>
              <a:rPr lang="en-GB" i="1" dirty="0">
                <a:solidFill>
                  <a:schemeClr val="tx2"/>
                </a:solidFill>
                <a:latin typeface="+mj-lt"/>
              </a:rPr>
              <a:t>, </a:t>
            </a:r>
            <a:r>
              <a:rPr lang="en-GB" i="1" dirty="0" err="1">
                <a:solidFill>
                  <a:schemeClr val="tx2"/>
                </a:solidFill>
                <a:latin typeface="+mj-lt"/>
              </a:rPr>
              <a:t>Charpak</a:t>
            </a:r>
            <a:r>
              <a:rPr lang="en-GB" i="1" dirty="0">
                <a:solidFill>
                  <a:schemeClr val="tx2"/>
                </a:solidFill>
                <a:latin typeface="+mj-lt"/>
              </a:rPr>
              <a:t> (1996</a:t>
            </a:r>
            <a:r>
              <a:rPr lang="en-GB" i="1" dirty="0" smtClean="0">
                <a:solidFill>
                  <a:schemeClr val="tx2"/>
                </a:solidFill>
                <a:latin typeface="+mj-lt"/>
              </a:rPr>
              <a:t>)</a:t>
            </a:r>
          </a:p>
          <a:p>
            <a:pPr>
              <a:buNone/>
              <a:defRPr/>
            </a:pPr>
            <a:r>
              <a:rPr lang="en-US" sz="1100" dirty="0">
                <a:solidFill>
                  <a:srgbClr val="0000FF"/>
                </a:solidFill>
              </a:rPr>
              <a:t>Y. Giomataris </a:t>
            </a:r>
            <a:r>
              <a:rPr lang="en-US" sz="1100" i="1" dirty="0">
                <a:solidFill>
                  <a:srgbClr val="0000FF"/>
                </a:solidFill>
              </a:rPr>
              <a:t>et al.</a:t>
            </a:r>
            <a:r>
              <a:rPr lang="en-US" sz="1100" dirty="0">
                <a:solidFill>
                  <a:srgbClr val="0000FF"/>
                </a:solidFill>
              </a:rPr>
              <a:t>, </a:t>
            </a:r>
            <a:r>
              <a:rPr lang="en-CA" sz="1100" dirty="0">
                <a:solidFill>
                  <a:srgbClr val="0000FF"/>
                </a:solidFill>
              </a:rPr>
              <a:t>NIM A 376 (1996) 29</a:t>
            </a:r>
            <a:endParaRPr lang="en-US" sz="1100" dirty="0">
              <a:solidFill>
                <a:srgbClr val="0000FF"/>
              </a:solidFill>
            </a:endParaRPr>
          </a:p>
          <a:p>
            <a:pPr algn="l">
              <a:buNone/>
              <a:defRPr/>
            </a:pPr>
            <a:endParaRPr lang="es-ES" i="1" dirty="0">
              <a:solidFill>
                <a:schemeClr val="tx2"/>
              </a:solidFill>
              <a:latin typeface="+mj-lt"/>
            </a:endParaRPr>
          </a:p>
        </p:txBody>
      </p:sp>
      <p:pic>
        <p:nvPicPr>
          <p:cNvPr id="36875" name="Picture 125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2912804"/>
            <a:ext cx="1747838" cy="127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1252" name="Rectangle 10"/>
          <p:cNvSpPr>
            <a:spLocks noChangeArrowheads="1"/>
          </p:cNvSpPr>
          <p:nvPr/>
        </p:nvSpPr>
        <p:spPr bwMode="auto">
          <a:xfrm>
            <a:off x="4436411" y="3973710"/>
            <a:ext cx="262123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1100" b="1" i="1" dirty="0">
                <a:solidFill>
                  <a:srgbClr val="FF0B69"/>
                </a:solidFill>
                <a:latin typeface="+mn-lt"/>
              </a:rPr>
              <a:t>In 1st Micromegas</a:t>
            </a:r>
          </a:p>
          <a:p>
            <a:pPr algn="ctr"/>
            <a:r>
              <a:rPr lang="en-US" sz="1100" b="1" i="1" dirty="0">
                <a:solidFill>
                  <a:srgbClr val="FF0B69"/>
                </a:solidFill>
                <a:latin typeface="+mn-lt"/>
              </a:rPr>
              <a:t>Fishing line spacers have been used</a:t>
            </a:r>
          </a:p>
        </p:txBody>
      </p:sp>
      <p:sp>
        <p:nvSpPr>
          <p:cNvPr id="1254" name="Text Box 5"/>
          <p:cNvSpPr txBox="1">
            <a:spLocks noChangeArrowheads="1"/>
          </p:cNvSpPr>
          <p:nvPr/>
        </p:nvSpPr>
        <p:spPr bwMode="auto">
          <a:xfrm>
            <a:off x="238124" y="4682916"/>
            <a:ext cx="4333875" cy="1889736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8" tIns="45714" rIns="91428" bIns="45714">
            <a:spAutoFit/>
          </a:bodyPr>
          <a:lstStyle>
            <a:lvl1pPr marL="177800" indent="-177800" eaLnBrk="0" hangingPunct="0">
              <a:defRPr sz="36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en-US" sz="1600" dirty="0">
                <a:solidFill>
                  <a:srgbClr val="000099"/>
                </a:solidFill>
              </a:rPr>
              <a:t>metallic micromesh (typical pitch 50μm) </a:t>
            </a:r>
          </a:p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en-US" sz="1600" dirty="0">
                <a:solidFill>
                  <a:srgbClr val="000099"/>
                </a:solidFill>
              </a:rPr>
              <a:t>sustained by 50-100 </a:t>
            </a:r>
            <a:r>
              <a:rPr lang="en-US" sz="1600" dirty="0" err="1">
                <a:solidFill>
                  <a:srgbClr val="000099"/>
                </a:solidFill>
              </a:rPr>
              <a:t>μm</a:t>
            </a:r>
            <a:r>
              <a:rPr lang="en-US" sz="1600" dirty="0">
                <a:solidFill>
                  <a:srgbClr val="000099"/>
                </a:solidFill>
              </a:rPr>
              <a:t> pillars </a:t>
            </a:r>
          </a:p>
          <a:p>
            <a:pPr algn="l" eaLnBrk="1" hangingPunct="1"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en-US" sz="1600" dirty="0" smtClean="0">
                <a:solidFill>
                  <a:srgbClr val="000099"/>
                </a:solidFill>
              </a:rPr>
              <a:t>simplicity</a:t>
            </a:r>
            <a:endParaRPr lang="en-US" sz="1600" dirty="0">
              <a:solidFill>
                <a:srgbClr val="000099"/>
              </a:solidFill>
            </a:endParaRPr>
          </a:p>
          <a:p>
            <a:pPr algn="l" eaLnBrk="1" hangingPunct="1"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en-US" sz="1600" dirty="0">
                <a:solidFill>
                  <a:srgbClr val="000099"/>
                </a:solidFill>
              </a:rPr>
              <a:t>h</a:t>
            </a:r>
            <a:r>
              <a:rPr lang="en-US" sz="1600" dirty="0" smtClean="0">
                <a:solidFill>
                  <a:srgbClr val="000099"/>
                </a:solidFill>
              </a:rPr>
              <a:t>igh single </a:t>
            </a:r>
            <a:r>
              <a:rPr lang="en-US" sz="1600" dirty="0">
                <a:solidFill>
                  <a:srgbClr val="000099"/>
                </a:solidFill>
              </a:rPr>
              <a:t>stage of amplification</a:t>
            </a:r>
          </a:p>
          <a:p>
            <a:pPr algn="l" eaLnBrk="1" hangingPunct="1"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en-US" sz="1600" dirty="0">
                <a:solidFill>
                  <a:srgbClr val="000099"/>
                </a:solidFill>
              </a:rPr>
              <a:t>fast and natural ion collection</a:t>
            </a:r>
          </a:p>
          <a:p>
            <a:pPr algn="l" eaLnBrk="1" hangingPunct="1"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en-US" sz="1600" dirty="0">
                <a:solidFill>
                  <a:srgbClr val="000099"/>
                </a:solidFill>
              </a:rPr>
              <a:t>discharges non destructive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Micromegas detector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2968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Neutron detection with Micromegas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8781" y="937188"/>
            <a:ext cx="8619893" cy="550870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800" dirty="0">
                <a:solidFill>
                  <a:srgbClr val="C00000"/>
                </a:solidFill>
              </a:rPr>
              <a:t>Neutron detection </a:t>
            </a:r>
            <a:r>
              <a:rPr lang="en-US" sz="1800" dirty="0">
                <a:solidFill>
                  <a:srgbClr val="C00000"/>
                </a:solidFill>
                <a:sym typeface="Wingdings" pitchFamily="2" charset="2"/>
              </a:rPr>
              <a:t></a:t>
            </a:r>
            <a:r>
              <a:rPr lang="en-US" sz="1800" i="1" dirty="0">
                <a:solidFill>
                  <a:srgbClr val="C00000"/>
                </a:solidFill>
                <a:sym typeface="Wingdings" pitchFamily="2" charset="2"/>
              </a:rPr>
              <a:t> neutron-to-charge converter</a:t>
            </a:r>
          </a:p>
          <a:p>
            <a:r>
              <a:rPr lang="en-US" sz="1600" dirty="0">
                <a:sym typeface="Wingdings" pitchFamily="2" charset="2"/>
              </a:rPr>
              <a:t>Solid converter: thin layers deposited on the drift or mesh electrode (</a:t>
            </a:r>
            <a:r>
              <a:rPr lang="en-US" sz="1600" baseline="30000" dirty="0">
                <a:solidFill>
                  <a:srgbClr val="C00000"/>
                </a:solidFill>
                <a:sym typeface="Wingdings" pitchFamily="2" charset="2"/>
              </a:rPr>
              <a:t>10</a:t>
            </a:r>
            <a:r>
              <a:rPr lang="en-US" sz="1600" dirty="0">
                <a:solidFill>
                  <a:srgbClr val="C00000"/>
                </a:solidFill>
                <a:sym typeface="Wingdings" pitchFamily="2" charset="2"/>
              </a:rPr>
              <a:t>B, </a:t>
            </a:r>
            <a:r>
              <a:rPr lang="en-US" sz="1600" baseline="30000" dirty="0">
                <a:solidFill>
                  <a:srgbClr val="C00000"/>
                </a:solidFill>
                <a:sym typeface="Wingdings" pitchFamily="2" charset="2"/>
              </a:rPr>
              <a:t>10</a:t>
            </a:r>
            <a:r>
              <a:rPr lang="en-US" sz="1600" dirty="0">
                <a:solidFill>
                  <a:srgbClr val="C00000"/>
                </a:solidFill>
                <a:sym typeface="Wingdings" pitchFamily="2" charset="2"/>
              </a:rPr>
              <a:t>B</a:t>
            </a:r>
            <a:r>
              <a:rPr lang="en-US" sz="1600" baseline="-25000" dirty="0">
                <a:solidFill>
                  <a:srgbClr val="C00000"/>
                </a:solidFill>
                <a:sym typeface="Wingdings" pitchFamily="2" charset="2"/>
              </a:rPr>
              <a:t>4</a:t>
            </a:r>
            <a:r>
              <a:rPr lang="en-US" sz="1600" dirty="0">
                <a:solidFill>
                  <a:srgbClr val="C00000"/>
                </a:solidFill>
                <a:sym typeface="Wingdings" pitchFamily="2" charset="2"/>
              </a:rPr>
              <a:t>C</a:t>
            </a:r>
            <a:r>
              <a:rPr lang="en-US" sz="1600" dirty="0">
                <a:sym typeface="Wingdings" pitchFamily="2" charset="2"/>
              </a:rPr>
              <a:t>, </a:t>
            </a:r>
            <a:r>
              <a:rPr lang="en-US" sz="1600" baseline="30000" dirty="0">
                <a:sym typeface="Wingdings" pitchFamily="2" charset="2"/>
              </a:rPr>
              <a:t>6</a:t>
            </a:r>
            <a:r>
              <a:rPr lang="en-US" sz="1600" dirty="0">
                <a:sym typeface="Wingdings" pitchFamily="2" charset="2"/>
              </a:rPr>
              <a:t>Li, </a:t>
            </a:r>
            <a:r>
              <a:rPr lang="en-US" sz="1600" baseline="30000" dirty="0">
                <a:sym typeface="Wingdings" pitchFamily="2" charset="2"/>
              </a:rPr>
              <a:t>6</a:t>
            </a:r>
            <a:r>
              <a:rPr lang="en-US" sz="1600" dirty="0">
                <a:sym typeface="Wingdings" pitchFamily="2" charset="2"/>
              </a:rPr>
              <a:t>LiF, </a:t>
            </a:r>
            <a:r>
              <a:rPr lang="en-US" sz="1600" dirty="0">
                <a:solidFill>
                  <a:srgbClr val="C00000"/>
                </a:solidFill>
                <a:sym typeface="Wingdings" pitchFamily="2" charset="2"/>
              </a:rPr>
              <a:t>U</a:t>
            </a:r>
            <a:r>
              <a:rPr lang="en-US" sz="1600" dirty="0">
                <a:sym typeface="Wingdings" pitchFamily="2" charset="2"/>
              </a:rPr>
              <a:t>, actinides…)</a:t>
            </a:r>
          </a:p>
          <a:p>
            <a:pPr lvl="1"/>
            <a:r>
              <a:rPr lang="en-US" sz="1400" dirty="0">
                <a:sym typeface="Wingdings" pitchFamily="2" charset="2"/>
              </a:rPr>
              <a:t>Sample availability &amp; handling</a:t>
            </a:r>
          </a:p>
          <a:p>
            <a:pPr lvl="1"/>
            <a:r>
              <a:rPr lang="en-US" sz="1400" dirty="0">
                <a:sym typeface="Wingdings" pitchFamily="2" charset="2"/>
              </a:rPr>
              <a:t>Efficiency estimation</a:t>
            </a:r>
          </a:p>
          <a:p>
            <a:pPr lvl="1">
              <a:buFont typeface="Wingdings" pitchFamily="2" charset="2"/>
              <a:buChar char="û"/>
            </a:pPr>
            <a:r>
              <a:rPr lang="en-US" sz="1400" i="1" dirty="0">
                <a:sym typeface="Wingdings" pitchFamily="2" charset="2"/>
              </a:rPr>
              <a:t>Limitation on sample thickness from fragment range </a:t>
            </a:r>
            <a:br>
              <a:rPr lang="en-US" sz="1400" i="1" dirty="0">
                <a:sym typeface="Wingdings" pitchFamily="2" charset="2"/>
              </a:rPr>
            </a:br>
            <a:r>
              <a:rPr lang="en-US" sz="1400" i="1" dirty="0">
                <a:sym typeface="Wingdings" pitchFamily="2" charset="2"/>
              </a:rPr>
              <a:t>	</a:t>
            </a:r>
            <a:r>
              <a:rPr lang="en-US" sz="1400" i="1" dirty="0">
                <a:sym typeface="Symbol"/>
              </a:rPr>
              <a:t> limited efficiency</a:t>
            </a:r>
            <a:r>
              <a:rPr lang="en-US" sz="1400" i="1" dirty="0">
                <a:sym typeface="Wingdings" pitchFamily="2" charset="2"/>
              </a:rPr>
              <a:t> </a:t>
            </a:r>
          </a:p>
          <a:p>
            <a:pPr lvl="1">
              <a:buFont typeface="Wingdings" pitchFamily="2" charset="2"/>
              <a:buChar char="û"/>
            </a:pPr>
            <a:r>
              <a:rPr lang="en-US" sz="1400" dirty="0">
                <a:sym typeface="Wingdings" pitchFamily="2" charset="2"/>
              </a:rPr>
              <a:t>Not easy to record all fragments</a:t>
            </a:r>
          </a:p>
          <a:p>
            <a:pPr lvl="1">
              <a:buFont typeface="Wingdings" pitchFamily="2" charset="2"/>
              <a:buChar char="û"/>
            </a:pPr>
            <a:endParaRPr lang="en-US" sz="1400" dirty="0">
              <a:sym typeface="Wingdings" pitchFamily="2" charset="2"/>
            </a:endParaRPr>
          </a:p>
          <a:p>
            <a:r>
              <a:rPr lang="en-US" sz="1600" dirty="0">
                <a:sym typeface="Wingdings" pitchFamily="2" charset="2"/>
              </a:rPr>
              <a:t>Detector gas (</a:t>
            </a:r>
            <a:r>
              <a:rPr lang="en-US" sz="1600" baseline="30000" dirty="0">
                <a:sym typeface="Wingdings" pitchFamily="2" charset="2"/>
              </a:rPr>
              <a:t>3</a:t>
            </a:r>
            <a:r>
              <a:rPr lang="en-US" sz="1600" dirty="0">
                <a:sym typeface="Wingdings" pitchFamily="2" charset="2"/>
              </a:rPr>
              <a:t>He, BF</a:t>
            </a:r>
            <a:r>
              <a:rPr lang="en-US" sz="1600" baseline="-25000" dirty="0">
                <a:sym typeface="Wingdings" pitchFamily="2" charset="2"/>
              </a:rPr>
              <a:t>3</a:t>
            </a:r>
            <a:r>
              <a:rPr lang="en-US" sz="1600" dirty="0">
                <a:sym typeface="Wingdings" pitchFamily="2" charset="2"/>
              </a:rPr>
              <a:t>…)</a:t>
            </a:r>
          </a:p>
          <a:p>
            <a:pPr lvl="1"/>
            <a:r>
              <a:rPr lang="en-US" sz="1400" dirty="0">
                <a:sym typeface="Wingdings" pitchFamily="2" charset="2"/>
              </a:rPr>
              <a:t>Record all fragments </a:t>
            </a:r>
          </a:p>
          <a:p>
            <a:pPr lvl="1"/>
            <a:r>
              <a:rPr lang="en-US" sz="1400" dirty="0">
                <a:sym typeface="Wingdings" pitchFamily="2" charset="2"/>
              </a:rPr>
              <a:t>No energy loss for fragments </a:t>
            </a:r>
            <a:r>
              <a:rPr lang="en-US" sz="1400" dirty="0">
                <a:sym typeface="Symbol"/>
              </a:rPr>
              <a:t></a:t>
            </a:r>
            <a:r>
              <a:rPr lang="en-US" sz="1400" dirty="0">
                <a:sym typeface="Wingdings" pitchFamily="2" charset="2"/>
              </a:rPr>
              <a:t> reaction kinematics </a:t>
            </a:r>
          </a:p>
          <a:p>
            <a:pPr lvl="1"/>
            <a:r>
              <a:rPr lang="en-US" sz="1400" dirty="0">
                <a:sym typeface="Wingdings" pitchFamily="2" charset="2"/>
              </a:rPr>
              <a:t>No limitation on the size </a:t>
            </a:r>
            <a:r>
              <a:rPr lang="en-US" sz="1400" dirty="0">
                <a:sym typeface="Symbol"/>
              </a:rPr>
              <a:t> high efficiency</a:t>
            </a:r>
          </a:p>
          <a:p>
            <a:pPr lvl="1">
              <a:buFont typeface="Wingdings" pitchFamily="2" charset="2"/>
              <a:buChar char="û"/>
            </a:pPr>
            <a:r>
              <a:rPr lang="en-US" sz="1400" i="1" dirty="0">
                <a:sym typeface="Symbol"/>
              </a:rPr>
              <a:t>Gas availability </a:t>
            </a:r>
          </a:p>
          <a:p>
            <a:pPr lvl="1">
              <a:buFont typeface="Wingdings" pitchFamily="2" charset="2"/>
              <a:buChar char="û"/>
            </a:pPr>
            <a:r>
              <a:rPr lang="en-US" sz="1400" dirty="0">
                <a:sym typeface="Symbol"/>
              </a:rPr>
              <a:t>Handling (highly toxic or radioactive gasses)</a:t>
            </a:r>
          </a:p>
          <a:p>
            <a:pPr marL="457189" lvl="1" indent="0">
              <a:buNone/>
            </a:pPr>
            <a:r>
              <a:rPr lang="en-US" sz="1400" dirty="0">
                <a:sym typeface="Wingdings" pitchFamily="2" charset="2"/>
              </a:rPr>
              <a:t> </a:t>
            </a:r>
          </a:p>
          <a:p>
            <a:r>
              <a:rPr lang="en-US" sz="1600" dirty="0">
                <a:sym typeface="Wingdings" pitchFamily="2" charset="2"/>
              </a:rPr>
              <a:t>Neutron elastic scattering </a:t>
            </a:r>
          </a:p>
          <a:p>
            <a:pPr lvl="1">
              <a:buFont typeface="Wingdings" pitchFamily="2" charset="2"/>
              <a:buChar char="Ø"/>
            </a:pPr>
            <a:r>
              <a:rPr lang="en-US" sz="1400" dirty="0">
                <a:sym typeface="Wingdings" pitchFamily="2" charset="2"/>
              </a:rPr>
              <a:t>gas (H, He) </a:t>
            </a:r>
          </a:p>
          <a:p>
            <a:pPr lvl="1">
              <a:buFont typeface="Wingdings" pitchFamily="2" charset="2"/>
              <a:buChar char="Ø"/>
            </a:pPr>
            <a:r>
              <a:rPr lang="en-US" sz="1400" dirty="0">
                <a:solidFill>
                  <a:srgbClr val="C00000"/>
                </a:solidFill>
                <a:sym typeface="Wingdings" pitchFamily="2" charset="2"/>
              </a:rPr>
              <a:t>solid (paraffin etc.)</a:t>
            </a:r>
          </a:p>
          <a:p>
            <a:pPr lvl="2">
              <a:buFont typeface="Wingdings" pitchFamily="2" charset="2"/>
              <a:buChar char="ü"/>
            </a:pPr>
            <a:r>
              <a:rPr lang="en-US" sz="1400" dirty="0">
                <a:sym typeface="Wingdings" pitchFamily="2" charset="2"/>
              </a:rPr>
              <a:t>Availability</a:t>
            </a:r>
          </a:p>
          <a:p>
            <a:pPr lvl="2">
              <a:buFont typeface="Wingdings" pitchFamily="2" charset="2"/>
              <a:buChar char="ü"/>
            </a:pPr>
            <a:r>
              <a:rPr lang="en-US" sz="1400" dirty="0">
                <a:sym typeface="Wingdings" pitchFamily="2" charset="2"/>
              </a:rPr>
              <a:t>High energies</a:t>
            </a:r>
          </a:p>
          <a:p>
            <a:pPr lvl="2"/>
            <a:r>
              <a:rPr lang="en-US" sz="1400" dirty="0">
                <a:sym typeface="Wingdings" pitchFamily="2" charset="2"/>
              </a:rPr>
              <a:t>Efficiency estimation &amp; reaction kinematics</a:t>
            </a:r>
          </a:p>
          <a:p>
            <a:endParaRPr lang="en-US" sz="16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6484" y="1920588"/>
            <a:ext cx="3139143" cy="1065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3203" y="4869160"/>
            <a:ext cx="3910068" cy="1368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260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ChangeArrowheads="1"/>
          </p:cNvSpPr>
          <p:nvPr/>
        </p:nvSpPr>
        <p:spPr bwMode="auto">
          <a:xfrm>
            <a:off x="0" y="663483"/>
            <a:ext cx="9091246" cy="571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anchor="ctr"/>
          <a:lstStyle/>
          <a:p>
            <a:pPr algn="ctr" eaLnBrk="1" hangingPunct="1">
              <a:buNone/>
            </a:pPr>
            <a:r>
              <a:rPr lang="en-GB" sz="14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M. </a:t>
            </a:r>
            <a:r>
              <a:rPr lang="en-GB" sz="14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Houry</a:t>
            </a:r>
            <a:r>
              <a:rPr lang="en-GB" sz="14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et al., NIM</a:t>
            </a:r>
            <a:r>
              <a:rPr lang="en-GB" sz="1400" u="sng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,557(2006)648</a:t>
            </a:r>
            <a:endParaRPr lang="en-GB" sz="2800" u="sng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8130" name="Picture 3" descr="to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169" y="1769279"/>
            <a:ext cx="7244862" cy="5113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0" name="Rectangle 4"/>
          <p:cNvSpPr>
            <a:spLocks noChangeArrowheads="1"/>
          </p:cNvSpPr>
          <p:nvPr/>
        </p:nvSpPr>
        <p:spPr bwMode="auto">
          <a:xfrm>
            <a:off x="716573" y="1167539"/>
            <a:ext cx="752475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buNone/>
            </a:pPr>
            <a:r>
              <a:rPr lang="en-US" b="1" dirty="0">
                <a:solidFill>
                  <a:srgbClr val="C00000"/>
                </a:solidFill>
              </a:rPr>
              <a:t>The </a:t>
            </a:r>
            <a:r>
              <a:rPr lang="en-US" sz="2000" b="1" dirty="0">
                <a:solidFill>
                  <a:srgbClr val="C00000"/>
                </a:solidFill>
                <a:latin typeface="Symbol" pitchFamily="18" charset="2"/>
              </a:rPr>
              <a:t>g</a:t>
            </a:r>
            <a:r>
              <a:rPr lang="en-US" b="1" dirty="0">
                <a:solidFill>
                  <a:srgbClr val="C00000"/>
                </a:solidFill>
              </a:rPr>
              <a:t> insensitivity of </a:t>
            </a:r>
            <a:r>
              <a:rPr lang="en-US" b="1" dirty="0" err="1">
                <a:solidFill>
                  <a:srgbClr val="C00000"/>
                </a:solidFill>
              </a:rPr>
              <a:t>Micromégas</a:t>
            </a:r>
            <a:r>
              <a:rPr lang="en-US" b="1" dirty="0">
                <a:solidFill>
                  <a:srgbClr val="C00000"/>
                </a:solidFill>
              </a:rPr>
              <a:t> applied to neutron spectroscopy </a:t>
            </a:r>
          </a:p>
          <a:p>
            <a:pPr algn="ctr">
              <a:buNone/>
            </a:pPr>
            <a:r>
              <a:rPr lang="en-US" b="1" dirty="0">
                <a:solidFill>
                  <a:srgbClr val="C00000"/>
                </a:solidFill>
              </a:rPr>
              <a:t>on Inertial Confinement Fusion experiments 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5061" name="Text Box 5"/>
          <p:cNvSpPr txBox="1">
            <a:spLocks noChangeArrowheads="1"/>
          </p:cNvSpPr>
          <p:nvPr/>
        </p:nvSpPr>
        <p:spPr bwMode="auto">
          <a:xfrm>
            <a:off x="6494587" y="3357448"/>
            <a:ext cx="2559803" cy="289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None/>
              <a:defRPr/>
            </a:pPr>
            <a:r>
              <a:rPr lang="en-US" sz="1600" b="1" dirty="0">
                <a:latin typeface="Arial" charset="0"/>
                <a:ea typeface="ＭＳ Ｐゴシック" charset="0"/>
              </a:rPr>
              <a:t> </a:t>
            </a:r>
            <a:r>
              <a:rPr lang="en-US" sz="1600" b="1" dirty="0">
                <a:solidFill>
                  <a:srgbClr val="FF1B1B"/>
                </a:solidFill>
                <a:latin typeface="Arial" charset="0"/>
                <a:ea typeface="ＭＳ Ｐゴシック" charset="0"/>
              </a:rPr>
              <a:t>Time response &lt; 500 </a:t>
            </a:r>
            <a:r>
              <a:rPr lang="en-US" sz="1600" b="1" dirty="0" err="1">
                <a:solidFill>
                  <a:srgbClr val="FF1B1B"/>
                </a:solidFill>
                <a:latin typeface="Arial" charset="0"/>
                <a:ea typeface="ＭＳ Ｐゴシック" charset="0"/>
              </a:rPr>
              <a:t>ps</a:t>
            </a:r>
            <a:endParaRPr lang="en-US" sz="1600" b="1" dirty="0">
              <a:solidFill>
                <a:srgbClr val="FF1B1B"/>
              </a:solidFill>
              <a:latin typeface="Arial" charset="0"/>
              <a:ea typeface="ＭＳ Ｐゴシック" charset="0"/>
            </a:endParaRPr>
          </a:p>
        </p:txBody>
      </p:sp>
      <p:pic>
        <p:nvPicPr>
          <p:cNvPr id="48133" name="Picture 6" descr="demi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974" y="3890847"/>
            <a:ext cx="36576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3" name="Text Box 7"/>
          <p:cNvSpPr txBox="1">
            <a:spLocks noChangeArrowheads="1"/>
          </p:cNvSpPr>
          <p:nvPr/>
        </p:nvSpPr>
        <p:spPr bwMode="auto">
          <a:xfrm>
            <a:off x="1760383" y="5262450"/>
            <a:ext cx="2235555" cy="264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buNone/>
              <a:defRPr/>
            </a:pPr>
            <a:r>
              <a:rPr lang="en-US" sz="1400" b="1" dirty="0">
                <a:latin typeface="Arial" charset="0"/>
                <a:ea typeface="ＭＳ Ｐゴシック" charset="0"/>
              </a:rPr>
              <a:t>&lt;         15 cm          &gt;</a:t>
            </a:r>
          </a:p>
        </p:txBody>
      </p:sp>
      <p:sp>
        <p:nvSpPr>
          <p:cNvPr id="45064" name="Rectangle 8"/>
          <p:cNvSpPr>
            <a:spLocks noChangeArrowheads="1"/>
          </p:cNvSpPr>
          <p:nvPr/>
        </p:nvSpPr>
        <p:spPr bwMode="auto">
          <a:xfrm>
            <a:off x="1219202" y="4271850"/>
            <a:ext cx="534121" cy="264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None/>
              <a:defRPr/>
            </a:pPr>
            <a:r>
              <a:rPr lang="en-US" sz="1400" b="1">
                <a:solidFill>
                  <a:schemeClr val="bg1"/>
                </a:solidFill>
                <a:latin typeface="Arial" charset="0"/>
                <a:ea typeface="ＭＳ Ｐゴシック" charset="0"/>
              </a:rPr>
              <a:t>HV1</a:t>
            </a:r>
          </a:p>
        </p:txBody>
      </p:sp>
      <p:sp>
        <p:nvSpPr>
          <p:cNvPr id="45065" name="Text Box 9"/>
          <p:cNvSpPr txBox="1">
            <a:spLocks noChangeArrowheads="1"/>
          </p:cNvSpPr>
          <p:nvPr/>
        </p:nvSpPr>
        <p:spPr bwMode="auto">
          <a:xfrm>
            <a:off x="3681048" y="4271850"/>
            <a:ext cx="534121" cy="264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None/>
              <a:defRPr/>
            </a:pPr>
            <a:r>
              <a:rPr lang="en-US" sz="1400" b="1">
                <a:solidFill>
                  <a:schemeClr val="bg1"/>
                </a:solidFill>
                <a:latin typeface="Arial" charset="0"/>
                <a:ea typeface="ＭＳ Ｐゴシック" charset="0"/>
              </a:rPr>
              <a:t>HV2</a:t>
            </a:r>
          </a:p>
        </p:txBody>
      </p:sp>
      <p:sp>
        <p:nvSpPr>
          <p:cNvPr id="45066" name="Text Box 10"/>
          <p:cNvSpPr txBox="1">
            <a:spLocks noChangeArrowheads="1"/>
          </p:cNvSpPr>
          <p:nvPr/>
        </p:nvSpPr>
        <p:spPr bwMode="auto">
          <a:xfrm>
            <a:off x="2697774" y="3967049"/>
            <a:ext cx="731290" cy="264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None/>
              <a:defRPr/>
            </a:pPr>
            <a:r>
              <a:rPr lang="en-US" sz="1400" b="1">
                <a:solidFill>
                  <a:schemeClr val="bg1"/>
                </a:solidFill>
                <a:latin typeface="Arial" charset="0"/>
                <a:ea typeface="ＭＳ Ｐゴシック" charset="0"/>
              </a:rPr>
              <a:t>Gas In</a:t>
            </a:r>
          </a:p>
        </p:txBody>
      </p:sp>
      <p:sp>
        <p:nvSpPr>
          <p:cNvPr id="45067" name="Text Box 11"/>
          <p:cNvSpPr txBox="1">
            <a:spLocks noChangeArrowheads="1"/>
          </p:cNvSpPr>
          <p:nvPr/>
        </p:nvSpPr>
        <p:spPr bwMode="auto">
          <a:xfrm>
            <a:off x="2697776" y="6176849"/>
            <a:ext cx="880369" cy="264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None/>
              <a:defRPr/>
            </a:pPr>
            <a:r>
              <a:rPr lang="en-US" sz="1400" b="1">
                <a:solidFill>
                  <a:schemeClr val="bg1"/>
                </a:solidFill>
                <a:latin typeface="Arial" charset="0"/>
                <a:ea typeface="ＭＳ Ｐゴシック" charset="0"/>
              </a:rPr>
              <a:t>Gas Out</a:t>
            </a:r>
          </a:p>
        </p:txBody>
      </p:sp>
      <p:sp>
        <p:nvSpPr>
          <p:cNvPr id="45068" name="Text Box 12"/>
          <p:cNvSpPr txBox="1">
            <a:spLocks noChangeArrowheads="1"/>
          </p:cNvSpPr>
          <p:nvPr/>
        </p:nvSpPr>
        <p:spPr bwMode="auto">
          <a:xfrm rot="4800000">
            <a:off x="3336681" y="5126930"/>
            <a:ext cx="1219200" cy="264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None/>
              <a:defRPr/>
            </a:pPr>
            <a:r>
              <a:rPr lang="en-US" sz="1400" b="1">
                <a:solidFill>
                  <a:schemeClr val="bg1"/>
                </a:solidFill>
                <a:latin typeface="Arial" charset="0"/>
                <a:ea typeface="ＭＳ Ｐゴシック" charset="0"/>
              </a:rPr>
              <a:t>Microstrips</a:t>
            </a:r>
          </a:p>
        </p:txBody>
      </p:sp>
      <p:sp>
        <p:nvSpPr>
          <p:cNvPr id="45069" name="Text Box 13"/>
          <p:cNvSpPr txBox="1">
            <a:spLocks noChangeArrowheads="1"/>
          </p:cNvSpPr>
          <p:nvPr/>
        </p:nvSpPr>
        <p:spPr bwMode="auto">
          <a:xfrm rot="16800000">
            <a:off x="760535" y="5049142"/>
            <a:ext cx="1219200" cy="264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None/>
              <a:defRPr/>
            </a:pPr>
            <a:r>
              <a:rPr lang="en-US" sz="1400" b="1">
                <a:solidFill>
                  <a:schemeClr val="bg1"/>
                </a:solidFill>
                <a:latin typeface="Arial" charset="0"/>
                <a:ea typeface="ＭＳ Ｐゴシック" charset="0"/>
              </a:rPr>
              <a:t>Microstrips</a:t>
            </a:r>
          </a:p>
        </p:txBody>
      </p:sp>
      <p:sp>
        <p:nvSpPr>
          <p:cNvPr id="45070" name="Rectangle 14"/>
          <p:cNvSpPr>
            <a:spLocks noChangeArrowheads="1"/>
          </p:cNvSpPr>
          <p:nvPr/>
        </p:nvSpPr>
        <p:spPr bwMode="auto">
          <a:xfrm>
            <a:off x="593314" y="6654016"/>
            <a:ext cx="3018692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>
              <a:buNone/>
              <a:defRPr/>
            </a:pPr>
            <a:r>
              <a:rPr lang="en-US" sz="1100" dirty="0">
                <a:solidFill>
                  <a:srgbClr val="5E5E5E"/>
                </a:solidFill>
                <a:latin typeface="Arial" charset="0"/>
                <a:ea typeface="ＭＳ Ｐゴシック" charset="0"/>
              </a:rPr>
              <a:t>Ref: CEA/DIF/DCRE/SDE M. </a:t>
            </a:r>
            <a:r>
              <a:rPr lang="en-US" sz="1100" dirty="0" err="1">
                <a:solidFill>
                  <a:srgbClr val="5E5E5E"/>
                </a:solidFill>
                <a:latin typeface="Arial" charset="0"/>
                <a:ea typeface="ＭＳ Ｐゴシック" charset="0"/>
              </a:rPr>
              <a:t>Houry</a:t>
            </a:r>
            <a:r>
              <a:rPr lang="en-US" sz="1100" dirty="0">
                <a:solidFill>
                  <a:srgbClr val="5E5E5E"/>
                </a:solidFill>
                <a:latin typeface="Arial" charset="0"/>
                <a:ea typeface="ＭＳ Ｐゴシック" charset="0"/>
              </a:rPr>
              <a:t> </a:t>
            </a:r>
            <a:endParaRPr lang="en-US" sz="1100" dirty="0">
              <a:latin typeface="Arial" charset="0"/>
              <a:ea typeface="ＭＳ Ｐゴシック" charset="0"/>
            </a:endParaRPr>
          </a:p>
        </p:txBody>
      </p:sp>
      <p:sp>
        <p:nvSpPr>
          <p:cNvPr id="45071" name="Line 15"/>
          <p:cNvSpPr>
            <a:spLocks noChangeShapeType="1"/>
          </p:cNvSpPr>
          <p:nvPr/>
        </p:nvSpPr>
        <p:spPr bwMode="auto">
          <a:xfrm>
            <a:off x="1717431" y="2004900"/>
            <a:ext cx="452804" cy="39528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>
              <a:buNone/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45072" name="Text Box 16"/>
          <p:cNvSpPr txBox="1">
            <a:spLocks noChangeArrowheads="1"/>
          </p:cNvSpPr>
          <p:nvPr/>
        </p:nvSpPr>
        <p:spPr bwMode="auto">
          <a:xfrm>
            <a:off x="0" y="1765983"/>
            <a:ext cx="2042226" cy="289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algn="ctr">
              <a:buClr>
                <a:schemeClr val="tx2"/>
              </a:buClr>
              <a:buSzPct val="80000"/>
              <a:buNone/>
              <a:defRPr/>
            </a:pPr>
            <a:r>
              <a:rPr lang="en-US" sz="1600" dirty="0">
                <a:solidFill>
                  <a:srgbClr val="CC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</a:rPr>
              <a:t>2mm CH</a:t>
            </a:r>
            <a:r>
              <a:rPr lang="en-US" sz="1600" baseline="-25000" dirty="0">
                <a:solidFill>
                  <a:srgbClr val="CC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</a:rPr>
              <a:t>2</a:t>
            </a:r>
            <a:r>
              <a:rPr lang="en-US" sz="1600" dirty="0">
                <a:solidFill>
                  <a:srgbClr val="CC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</a:rPr>
              <a:t> converter</a:t>
            </a:r>
            <a:endParaRPr lang="en-GB" sz="1600" dirty="0">
              <a:solidFill>
                <a:srgbClr val="CC00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Arial" charset="0"/>
              <a:ea typeface="ＭＳ Ｐゴシック" charset="0"/>
            </a:endParaRPr>
          </a:p>
        </p:txBody>
      </p:sp>
      <p:sp>
        <p:nvSpPr>
          <p:cNvPr id="45073" name="Line 17"/>
          <p:cNvSpPr>
            <a:spLocks noChangeShapeType="1"/>
          </p:cNvSpPr>
          <p:nvPr/>
        </p:nvSpPr>
        <p:spPr bwMode="auto">
          <a:xfrm flipV="1">
            <a:off x="1717431" y="3357450"/>
            <a:ext cx="452804" cy="27463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>
              <a:buNone/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45074" name="Text Box 18"/>
          <p:cNvSpPr txBox="1">
            <a:spLocks noChangeArrowheads="1"/>
          </p:cNvSpPr>
          <p:nvPr/>
        </p:nvSpPr>
        <p:spPr bwMode="auto">
          <a:xfrm>
            <a:off x="-40036" y="3581052"/>
            <a:ext cx="2427898" cy="289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ctr">
              <a:buClr>
                <a:schemeClr val="tx2"/>
              </a:buClr>
              <a:buSzPct val="80000"/>
              <a:buNone/>
              <a:defRPr/>
            </a:pPr>
            <a:r>
              <a:rPr lang="en-US" sz="1600" dirty="0">
                <a:solidFill>
                  <a:srgbClr val="CC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</a:rPr>
              <a:t>65 strips (1.6 mm pitch)</a:t>
            </a:r>
            <a:endParaRPr lang="en-GB" sz="1600" dirty="0">
              <a:solidFill>
                <a:srgbClr val="CC00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Arial" charset="0"/>
              <a:ea typeface="ＭＳ Ｐゴシック" charset="0"/>
            </a:endParaRPr>
          </a:p>
        </p:txBody>
      </p:sp>
      <p:sp>
        <p:nvSpPr>
          <p:cNvPr id="45075" name="Rectangle 19"/>
          <p:cNvSpPr>
            <a:spLocks noChangeArrowheads="1"/>
          </p:cNvSpPr>
          <p:nvPr/>
        </p:nvSpPr>
        <p:spPr bwMode="auto">
          <a:xfrm>
            <a:off x="3094406" y="6664152"/>
            <a:ext cx="3132268" cy="2222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algn="ctr">
              <a:buClr>
                <a:schemeClr val="tx2"/>
              </a:buClr>
              <a:buSzPct val="80000"/>
              <a:buNone/>
              <a:defRPr/>
            </a:pPr>
            <a:r>
              <a:rPr lang="en-US" sz="1050" dirty="0">
                <a:latin typeface="Verdana" charset="0"/>
                <a:ea typeface="ＭＳ Ｐゴシック" charset="0"/>
              </a:rPr>
              <a:t>DEMIN group (CEA/DIF/DCRE and DAPNIA)</a:t>
            </a:r>
            <a:endParaRPr lang="en-GB" sz="1050" dirty="0">
              <a:latin typeface="Verdana" charset="0"/>
              <a:ea typeface="ＭＳ Ｐゴシック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7543" y="-4536"/>
            <a:ext cx="6759374" cy="778098"/>
          </a:xfrm>
        </p:spPr>
        <p:txBody>
          <a:bodyPr>
            <a:normAutofit/>
          </a:bodyPr>
          <a:lstStyle/>
          <a:p>
            <a:pPr algn="ctr"/>
            <a:r>
              <a:rPr lang="en-US" sz="2000" dirty="0"/>
              <a:t>Micromegas Concept for Laser </a:t>
            </a:r>
            <a:r>
              <a:rPr lang="en-US" sz="2000" dirty="0" err="1"/>
              <a:t>MégaJoule</a:t>
            </a:r>
            <a:r>
              <a:rPr lang="en-US" sz="2000" dirty="0"/>
              <a:t> &amp; ICF Facilities</a:t>
            </a:r>
          </a:p>
        </p:txBody>
      </p:sp>
      <p:sp>
        <p:nvSpPr>
          <p:cNvPr id="21" name="Text Box 5"/>
          <p:cNvSpPr txBox="1">
            <a:spLocks noChangeArrowheads="1"/>
          </p:cNvSpPr>
          <p:nvPr/>
        </p:nvSpPr>
        <p:spPr bwMode="auto">
          <a:xfrm>
            <a:off x="6762129" y="5127979"/>
            <a:ext cx="2271648" cy="289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None/>
              <a:defRPr/>
            </a:pPr>
            <a:r>
              <a:rPr lang="en-US" sz="1600" b="1" dirty="0">
                <a:solidFill>
                  <a:srgbClr val="FF0000"/>
                </a:solidFill>
                <a:latin typeface="Arial" charset="0"/>
                <a:ea typeface="ＭＳ Ｐゴシック" charset="0"/>
              </a:rPr>
              <a:t>Very good </a:t>
            </a:r>
            <a:r>
              <a:rPr lang="el-GR" sz="1600" b="1" dirty="0">
                <a:solidFill>
                  <a:srgbClr val="FF0000"/>
                </a:solidFill>
                <a:latin typeface="Arial" charset="0"/>
                <a:ea typeface="ＭＳ Ｐゴシック" charset="0"/>
              </a:rPr>
              <a:t>γ-</a:t>
            </a:r>
            <a:r>
              <a:rPr lang="en-US" sz="1600" b="1" dirty="0">
                <a:solidFill>
                  <a:srgbClr val="FF0000"/>
                </a:solidFill>
                <a:latin typeface="Arial" charset="0"/>
                <a:ea typeface="ＭＳ Ｐゴシック" charset="0"/>
              </a:rPr>
              <a:t>rejection</a:t>
            </a:r>
          </a:p>
        </p:txBody>
      </p:sp>
    </p:spTree>
    <p:extLst>
      <p:ext uri="{BB962C8B-B14F-4D97-AF65-F5344CB8AC3E}">
        <p14:creationId xmlns:p14="http://schemas.microsoft.com/office/powerpoint/2010/main" val="1693837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proposed BLM for ESS</a:t>
            </a:r>
            <a:endParaRPr lang="fr-FR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213552" y="980731"/>
            <a:ext cx="5407615" cy="575008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1800" dirty="0"/>
              <a:t>Assembly of the 2 </a:t>
            </a:r>
            <a:r>
              <a:rPr lang="en-US" sz="1800" dirty="0" smtClean="0"/>
              <a:t>detectors:</a:t>
            </a:r>
            <a:endParaRPr lang="en-US" sz="1800" dirty="0"/>
          </a:p>
          <a:p>
            <a:pPr marL="0" indent="0">
              <a:buNone/>
            </a:pPr>
            <a:endParaRPr lang="en-US" sz="800" i="1" dirty="0">
              <a:solidFill>
                <a:srgbClr val="C00000"/>
              </a:solidFill>
            </a:endParaRPr>
          </a:p>
          <a:p>
            <a:pPr>
              <a:buFont typeface="Wingdings" panose="05000000000000000000" pitchFamily="2" charset="2"/>
              <a:buChar char="è"/>
            </a:pPr>
            <a:r>
              <a:rPr lang="en-US" sz="1800" dirty="0" smtClean="0"/>
              <a:t>1</a:t>
            </a:r>
            <a:r>
              <a:rPr lang="en-US" sz="1800" baseline="30000" dirty="0" smtClean="0"/>
              <a:t>st</a:t>
            </a:r>
            <a:r>
              <a:rPr lang="en-US" sz="1800" dirty="0" smtClean="0"/>
              <a:t> detector (MM + polyethylene) appropriate for high flux - high energy neutrons, coming from the front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400" dirty="0" smtClean="0"/>
              <a:t>directional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400" dirty="0" smtClean="0"/>
              <a:t>insensitive to gammas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400" dirty="0" smtClean="0"/>
              <a:t>high particle fluxes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400" dirty="0" smtClean="0"/>
              <a:t>Detection times &lt;&lt; 1</a:t>
            </a:r>
            <a:r>
              <a:rPr lang="el-GR" sz="1400" dirty="0" smtClean="0"/>
              <a:t>μ</a:t>
            </a:r>
            <a:r>
              <a:rPr lang="en-US" sz="1400" dirty="0" smtClean="0"/>
              <a:t>s</a:t>
            </a:r>
          </a:p>
          <a:p>
            <a:pPr>
              <a:buFont typeface="Wingdings" panose="05000000000000000000" pitchFamily="2" charset="2"/>
              <a:buChar char="è"/>
            </a:pPr>
            <a:endParaRPr lang="en-US" sz="800" dirty="0" smtClean="0"/>
          </a:p>
          <a:p>
            <a:pPr>
              <a:buFont typeface="Wingdings" panose="05000000000000000000" pitchFamily="2" charset="2"/>
              <a:buChar char="è"/>
            </a:pPr>
            <a:r>
              <a:rPr lang="en-US" sz="1800" dirty="0" smtClean="0"/>
              <a:t>2</a:t>
            </a:r>
            <a:r>
              <a:rPr lang="en-US" sz="1800" baseline="30000" dirty="0" smtClean="0"/>
              <a:t>nd</a:t>
            </a:r>
            <a:r>
              <a:rPr lang="en-US" sz="1800" dirty="0" smtClean="0"/>
              <a:t> detector(MM </a:t>
            </a:r>
            <a:r>
              <a:rPr lang="en-US" sz="1800" dirty="0"/>
              <a:t>+ B</a:t>
            </a:r>
            <a:r>
              <a:rPr lang="en-US" sz="1800" baseline="-25000" dirty="0"/>
              <a:t>4</a:t>
            </a:r>
            <a:r>
              <a:rPr lang="en-US" sz="1800" dirty="0"/>
              <a:t>C) capable of monitoring fast neutron fluxes ~ few n · cm</a:t>
            </a:r>
            <a:r>
              <a:rPr lang="en-US" sz="1800" baseline="30000" dirty="0"/>
              <a:t>-2 </a:t>
            </a:r>
            <a:r>
              <a:rPr lang="en-US" sz="1800" dirty="0"/>
              <a:t>s</a:t>
            </a:r>
            <a:r>
              <a:rPr lang="en-US" sz="1800" baseline="30000" dirty="0"/>
              <a:t>-1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400" dirty="0"/>
              <a:t>minimum </a:t>
            </a:r>
            <a:r>
              <a:rPr lang="en-US" sz="1400" dirty="0" err="1"/>
              <a:t>E</a:t>
            </a:r>
            <a:r>
              <a:rPr lang="en-US" sz="1400" baseline="-25000" dirty="0" err="1"/>
              <a:t>n</a:t>
            </a:r>
            <a:r>
              <a:rPr lang="en-US" sz="1400" dirty="0"/>
              <a:t> defined by the absorber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400" dirty="0"/>
              <a:t>4</a:t>
            </a:r>
            <a:r>
              <a:rPr lang="el-GR" sz="1400" dirty="0"/>
              <a:t>π </a:t>
            </a:r>
            <a:endParaRPr lang="en-US" sz="1400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400" dirty="0"/>
              <a:t>adjustable neutron sensitivity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400" dirty="0"/>
              <a:t>low gamma </a:t>
            </a:r>
            <a:r>
              <a:rPr lang="en-US" sz="1400" dirty="0" smtClean="0"/>
              <a:t>sensitivity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400" i="1" dirty="0" smtClean="0">
                <a:solidFill>
                  <a:srgbClr val="C00000"/>
                </a:solidFill>
              </a:rPr>
              <a:t>Detection times of ~1 </a:t>
            </a:r>
            <a:r>
              <a:rPr lang="el-GR" sz="1400" i="1" dirty="0" smtClean="0">
                <a:solidFill>
                  <a:srgbClr val="C00000"/>
                </a:solidFill>
              </a:rPr>
              <a:t>μ</a:t>
            </a:r>
            <a:r>
              <a:rPr lang="en-US" sz="1400" i="1" dirty="0" smtClean="0">
                <a:solidFill>
                  <a:srgbClr val="C00000"/>
                </a:solidFill>
              </a:rPr>
              <a:t>s possible!!!</a:t>
            </a:r>
            <a:endParaRPr lang="en-US" sz="1400" i="1" dirty="0">
              <a:solidFill>
                <a:srgbClr val="C00000"/>
              </a:solidFill>
            </a:endParaRPr>
          </a:p>
          <a:p>
            <a:pPr lvl="1">
              <a:buFont typeface="Wingdings" panose="05000000000000000000" pitchFamily="2" charset="2"/>
              <a:buChar char="Ø"/>
            </a:pPr>
            <a:endParaRPr lang="en-US" sz="800" i="1" dirty="0">
              <a:solidFill>
                <a:srgbClr val="C00000"/>
              </a:solidFill>
            </a:endParaRPr>
          </a:p>
          <a:p>
            <a:pPr>
              <a:buFont typeface="Wingdings" panose="05000000000000000000" pitchFamily="2" charset="2"/>
              <a:buChar char="è"/>
            </a:pPr>
            <a:r>
              <a:rPr lang="en-US" sz="1800" dirty="0" smtClean="0">
                <a:solidFill>
                  <a:srgbClr val="CC0000"/>
                </a:solidFill>
              </a:rPr>
              <a:t>Extra </a:t>
            </a:r>
            <a:r>
              <a:rPr lang="en-US" sz="1800" dirty="0">
                <a:solidFill>
                  <a:srgbClr val="CC0000"/>
                </a:solidFill>
              </a:rPr>
              <a:t>option as </a:t>
            </a:r>
            <a:r>
              <a:rPr lang="en-US" sz="1800" dirty="0" smtClean="0">
                <a:solidFill>
                  <a:srgbClr val="CC0000"/>
                </a:solidFill>
              </a:rPr>
              <a:t>1</a:t>
            </a:r>
            <a:r>
              <a:rPr lang="en-US" sz="1800" baseline="30000" dirty="0" smtClean="0">
                <a:solidFill>
                  <a:srgbClr val="CC0000"/>
                </a:solidFill>
              </a:rPr>
              <a:t>st</a:t>
            </a:r>
            <a:r>
              <a:rPr lang="en-US" sz="1800" dirty="0" smtClean="0">
                <a:solidFill>
                  <a:srgbClr val="CC0000"/>
                </a:solidFill>
              </a:rPr>
              <a:t> detector:  </a:t>
            </a:r>
            <a:r>
              <a:rPr lang="en-US" sz="1800" dirty="0">
                <a:solidFill>
                  <a:srgbClr val="CC0000"/>
                </a:solidFill>
              </a:rPr>
              <a:t/>
            </a:r>
            <a:br>
              <a:rPr lang="en-US" sz="1800" dirty="0">
                <a:solidFill>
                  <a:srgbClr val="CC0000"/>
                </a:solidFill>
              </a:rPr>
            </a:br>
            <a:r>
              <a:rPr lang="en-US" sz="1800" dirty="0">
                <a:solidFill>
                  <a:srgbClr val="CC0000"/>
                </a:solidFill>
              </a:rPr>
              <a:t>	MM + thin </a:t>
            </a:r>
            <a:r>
              <a:rPr lang="en-US" sz="1800" b="1" baseline="30000" dirty="0">
                <a:solidFill>
                  <a:srgbClr val="CC0000"/>
                </a:solidFill>
              </a:rPr>
              <a:t>238</a:t>
            </a:r>
            <a:r>
              <a:rPr lang="en-US" sz="1800" b="1" dirty="0">
                <a:solidFill>
                  <a:srgbClr val="CC0000"/>
                </a:solidFill>
              </a:rPr>
              <a:t>U</a:t>
            </a:r>
            <a:r>
              <a:rPr lang="en-US" sz="1800" dirty="0">
                <a:solidFill>
                  <a:srgbClr val="CC0000"/>
                </a:solidFill>
              </a:rPr>
              <a:t> layer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400" dirty="0" err="1">
                <a:solidFill>
                  <a:srgbClr val="CC0000"/>
                </a:solidFill>
              </a:rPr>
              <a:t>E</a:t>
            </a:r>
            <a:r>
              <a:rPr lang="en-US" sz="1400" baseline="-25000" dirty="0" err="1">
                <a:solidFill>
                  <a:srgbClr val="CC0000"/>
                </a:solidFill>
              </a:rPr>
              <a:t>n</a:t>
            </a:r>
            <a:r>
              <a:rPr lang="en-US" sz="1400" dirty="0">
                <a:solidFill>
                  <a:srgbClr val="CC0000"/>
                </a:solidFill>
              </a:rPr>
              <a:t> threshold ~1 MeV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400" dirty="0">
                <a:solidFill>
                  <a:srgbClr val="CC0000"/>
                </a:solidFill>
              </a:rPr>
              <a:t>Fission fragments </a:t>
            </a:r>
            <a:r>
              <a:rPr lang="en-US" sz="1400" dirty="0">
                <a:solidFill>
                  <a:srgbClr val="CC0000"/>
                </a:solidFill>
                <a:sym typeface="Wingdings" panose="05000000000000000000" pitchFamily="2" charset="2"/>
              </a:rPr>
              <a:t> very low gain  completely</a:t>
            </a:r>
            <a:r>
              <a:rPr lang="en-US" sz="1400" dirty="0">
                <a:solidFill>
                  <a:srgbClr val="CC0000"/>
                </a:solidFill>
              </a:rPr>
              <a:t> insensitive to gammas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400" dirty="0">
                <a:solidFill>
                  <a:srgbClr val="CC0000"/>
                </a:solidFill>
              </a:rPr>
              <a:t>Very high radiation environment</a:t>
            </a:r>
          </a:p>
        </p:txBody>
      </p:sp>
      <p:grpSp>
        <p:nvGrpSpPr>
          <p:cNvPr id="26" name="Group 25"/>
          <p:cNvGrpSpPr/>
          <p:nvPr/>
        </p:nvGrpSpPr>
        <p:grpSpPr>
          <a:xfrm>
            <a:off x="5886551" y="1079057"/>
            <a:ext cx="3080889" cy="4575761"/>
            <a:chOff x="5886552" y="93984"/>
            <a:chExt cx="3080891" cy="4575759"/>
          </a:xfrm>
        </p:grpSpPr>
        <p:grpSp>
          <p:nvGrpSpPr>
            <p:cNvPr id="4" name="Group 3"/>
            <p:cNvGrpSpPr/>
            <p:nvPr/>
          </p:nvGrpSpPr>
          <p:grpSpPr>
            <a:xfrm>
              <a:off x="7092280" y="764704"/>
              <a:ext cx="1800200" cy="3240360"/>
              <a:chOff x="6097751" y="764704"/>
              <a:chExt cx="1800200" cy="3240360"/>
            </a:xfrm>
          </p:grpSpPr>
          <p:sp>
            <p:nvSpPr>
              <p:cNvPr id="2" name="Rectangle 1"/>
              <p:cNvSpPr/>
              <p:nvPr/>
            </p:nvSpPr>
            <p:spPr>
              <a:xfrm>
                <a:off x="6097751" y="764704"/>
                <a:ext cx="1800200" cy="3240360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 w="76200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270" rtlCol="0" anchor="t" anchorCtr="0"/>
              <a:lstStyle/>
              <a:p>
                <a:pPr algn="ctr">
                  <a:buNone/>
                </a:pPr>
                <a:r>
                  <a:rPr lang="en-US" dirty="0">
                    <a:solidFill>
                      <a:srgbClr val="1B587C">
                        <a:lumMod val="50000"/>
                      </a:srgbClr>
                    </a:solidFill>
                  </a:rPr>
                  <a:t>Polyethylene</a:t>
                </a:r>
                <a:endParaRPr lang="fr-FR" dirty="0">
                  <a:solidFill>
                    <a:srgbClr val="1B587C">
                      <a:lumMod val="50000"/>
                    </a:srgbClr>
                  </a:solidFill>
                </a:endParaRPr>
              </a:p>
            </p:txBody>
          </p:sp>
          <p:sp>
            <p:nvSpPr>
              <p:cNvPr id="3" name="Rectangle 2"/>
              <p:cNvSpPr/>
              <p:nvPr/>
            </p:nvSpPr>
            <p:spPr>
              <a:xfrm>
                <a:off x="6673815" y="1376772"/>
                <a:ext cx="648072" cy="2016224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 w="57150">
                <a:solidFill>
                  <a:schemeClr val="bg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algn="ctr">
                  <a:buNone/>
                </a:pPr>
                <a:r>
                  <a:rPr lang="en-US" dirty="0" smtClean="0">
                    <a:solidFill>
                      <a:prstClr val="white"/>
                    </a:solidFill>
                  </a:rPr>
                  <a:t>MM + B</a:t>
                </a:r>
                <a:r>
                  <a:rPr lang="en-US" baseline="-25000" dirty="0" smtClean="0">
                    <a:solidFill>
                      <a:prstClr val="white"/>
                    </a:solidFill>
                  </a:rPr>
                  <a:t>4</a:t>
                </a:r>
                <a:r>
                  <a:rPr lang="en-US" dirty="0" smtClean="0">
                    <a:solidFill>
                      <a:prstClr val="white"/>
                    </a:solidFill>
                  </a:rPr>
                  <a:t>C</a:t>
                </a:r>
                <a:endParaRPr lang="fr-FR" dirty="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0" name="Rectangle 9"/>
            <p:cNvSpPr/>
            <p:nvPr/>
          </p:nvSpPr>
          <p:spPr>
            <a:xfrm>
              <a:off x="6408204" y="1376772"/>
              <a:ext cx="612068" cy="2016224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 w="57150"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>
                <a:buNone/>
              </a:pPr>
              <a:r>
                <a:rPr lang="en-US" dirty="0">
                  <a:solidFill>
                    <a:prstClr val="white"/>
                  </a:solidFill>
                </a:rPr>
                <a:t>MM +</a:t>
              </a:r>
            </a:p>
            <a:p>
              <a:pPr algn="ctr">
                <a:buNone/>
              </a:pPr>
              <a:r>
                <a:rPr lang="en-US" dirty="0">
                  <a:solidFill>
                    <a:prstClr val="white"/>
                  </a:solidFill>
                </a:rPr>
                <a:t>Polyethylene + Al</a:t>
              </a:r>
              <a:endParaRPr lang="fr-FR" dirty="0">
                <a:solidFill>
                  <a:prstClr val="white"/>
                </a:solidFill>
              </a:endParaRPr>
            </a:p>
          </p:txBody>
        </p:sp>
        <p:cxnSp>
          <p:nvCxnSpPr>
            <p:cNvPr id="6" name="Straight Arrow Connector 5"/>
            <p:cNvCxnSpPr/>
            <p:nvPr/>
          </p:nvCxnSpPr>
          <p:spPr>
            <a:xfrm>
              <a:off x="6408204" y="4365104"/>
              <a:ext cx="2484276" cy="0"/>
            </a:xfrm>
            <a:prstGeom prst="straightConnector1">
              <a:avLst/>
            </a:prstGeom>
            <a:ln w="22225">
              <a:solidFill>
                <a:schemeClr val="tx1"/>
              </a:solidFill>
              <a:headEnd type="stealth" w="lg" len="lg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7236295" y="4355811"/>
              <a:ext cx="947696" cy="3139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dirty="0">
                  <a:solidFill>
                    <a:prstClr val="black"/>
                  </a:solidFill>
                </a:rPr>
                <a:t>~10 cm</a:t>
              </a:r>
              <a:endParaRPr lang="fr-FR" dirty="0">
                <a:solidFill>
                  <a:prstClr val="black"/>
                </a:solidFill>
              </a:endParaRPr>
            </a:p>
          </p:txBody>
        </p:sp>
        <p:cxnSp>
          <p:nvCxnSpPr>
            <p:cNvPr id="12" name="Straight Arrow Connector 11"/>
            <p:cNvCxnSpPr/>
            <p:nvPr/>
          </p:nvCxnSpPr>
          <p:spPr>
            <a:xfrm flipV="1">
              <a:off x="6300192" y="764704"/>
              <a:ext cx="0" cy="3312368"/>
            </a:xfrm>
            <a:prstGeom prst="straightConnector1">
              <a:avLst/>
            </a:prstGeom>
            <a:ln w="22225">
              <a:solidFill>
                <a:schemeClr val="tx1"/>
              </a:solidFill>
              <a:headEnd type="stealth" w="lg" len="lg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 rot="16200000">
              <a:off x="5569670" y="2194442"/>
              <a:ext cx="947695" cy="3139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dirty="0">
                  <a:solidFill>
                    <a:prstClr val="black"/>
                  </a:solidFill>
                </a:rPr>
                <a:t>~20 cm</a:t>
              </a:r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6086524" y="93984"/>
              <a:ext cx="2880919" cy="3139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dirty="0" err="1" smtClean="0">
                  <a:solidFill>
                    <a:prstClr val="black"/>
                  </a:solidFill>
                </a:rPr>
                <a:t>Mirobor</a:t>
              </a:r>
              <a:r>
                <a:rPr lang="en-US" dirty="0" smtClean="0">
                  <a:solidFill>
                    <a:prstClr val="black"/>
                  </a:solidFill>
                </a:rPr>
                <a:t> </a:t>
              </a:r>
              <a:r>
                <a:rPr lang="en-US" dirty="0">
                  <a:solidFill>
                    <a:prstClr val="black"/>
                  </a:solidFill>
                </a:rPr>
                <a:t>or other absorber</a:t>
              </a:r>
              <a:endParaRPr lang="fr-FR" dirty="0">
                <a:solidFill>
                  <a:prstClr val="black"/>
                </a:solidFill>
              </a:endParaRPr>
            </a:p>
          </p:txBody>
        </p:sp>
        <p:cxnSp>
          <p:nvCxnSpPr>
            <p:cNvPr id="24" name="Straight Arrow Connector 23"/>
            <p:cNvCxnSpPr>
              <a:endCxn id="2" idx="0"/>
            </p:cNvCxnSpPr>
            <p:nvPr/>
          </p:nvCxnSpPr>
          <p:spPr>
            <a:xfrm>
              <a:off x="7818884" y="355013"/>
              <a:ext cx="173496" cy="409691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971482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236617" y="997449"/>
            <a:ext cx="5852704" cy="5762373"/>
          </a:xfrm>
        </p:spPr>
        <p:txBody>
          <a:bodyPr>
            <a:normAutofit fontScale="92500" lnSpcReduction="20000"/>
          </a:bodyPr>
          <a:lstStyle/>
          <a:p>
            <a:pPr>
              <a:spcBef>
                <a:spcPts val="600"/>
              </a:spcBef>
            </a:pPr>
            <a:r>
              <a:rPr lang="en-US" sz="1700" dirty="0"/>
              <a:t>Gas: </a:t>
            </a:r>
            <a:r>
              <a:rPr lang="en-US" sz="1700" dirty="0">
                <a:solidFill>
                  <a:srgbClr val="C00000"/>
                </a:solidFill>
              </a:rPr>
              <a:t>Helium + quencher </a:t>
            </a:r>
            <a:r>
              <a:rPr lang="en-US" sz="1700" dirty="0"/>
              <a:t>(CO</a:t>
            </a:r>
            <a:r>
              <a:rPr lang="en-US" sz="1700" baseline="-25000" dirty="0"/>
              <a:t>2</a:t>
            </a:r>
            <a:r>
              <a:rPr lang="en-US" sz="1700" dirty="0"/>
              <a:t> </a:t>
            </a:r>
            <a:r>
              <a:rPr lang="en-US" sz="1700" dirty="0" smtClean="0"/>
              <a:t>)</a:t>
            </a:r>
            <a:endParaRPr lang="en-US" sz="1700" dirty="0"/>
          </a:p>
          <a:p>
            <a:pPr lvl="1"/>
            <a:r>
              <a:rPr lang="en-US" sz="1500" dirty="0"/>
              <a:t>High max gain </a:t>
            </a:r>
            <a:r>
              <a:rPr lang="en-US" sz="1500" dirty="0">
                <a:sym typeface="Wingdings" panose="05000000000000000000" pitchFamily="2" charset="2"/>
              </a:rPr>
              <a:t> better stability</a:t>
            </a:r>
          </a:p>
          <a:p>
            <a:pPr lvl="1"/>
            <a:r>
              <a:rPr lang="en-US" sz="1500" dirty="0">
                <a:sym typeface="Wingdings" panose="05000000000000000000" pitchFamily="2" charset="2"/>
              </a:rPr>
              <a:t>Low sensitivity to gamma &amp; </a:t>
            </a:r>
            <a:r>
              <a:rPr lang="en-US" sz="1500" dirty="0" smtClean="0">
                <a:sym typeface="Wingdings" panose="05000000000000000000" pitchFamily="2" charset="2"/>
              </a:rPr>
              <a:t>electrons</a:t>
            </a:r>
          </a:p>
          <a:p>
            <a:pPr lvl="1"/>
            <a:r>
              <a:rPr lang="en-US" sz="1500" dirty="0" smtClean="0">
                <a:sym typeface="Wingdings" panose="05000000000000000000" pitchFamily="2" charset="2"/>
              </a:rPr>
              <a:t>Leek </a:t>
            </a:r>
            <a:r>
              <a:rPr lang="en-US" sz="1500" dirty="0">
                <a:sym typeface="Wingdings" panose="05000000000000000000" pitchFamily="2" charset="2"/>
              </a:rPr>
              <a:t>tightness more difficult</a:t>
            </a:r>
            <a:endParaRPr lang="en-US" sz="1500" dirty="0"/>
          </a:p>
          <a:p>
            <a:pPr>
              <a:spcBef>
                <a:spcPts val="600"/>
              </a:spcBef>
            </a:pPr>
            <a:r>
              <a:rPr lang="en-US" sz="1700" dirty="0" smtClean="0">
                <a:solidFill>
                  <a:srgbClr val="C00000"/>
                </a:solidFill>
              </a:rPr>
              <a:t>Gas circulation at low flux </a:t>
            </a:r>
            <a:endParaRPr lang="en-US" sz="1500" dirty="0"/>
          </a:p>
          <a:p>
            <a:pPr>
              <a:spcBef>
                <a:spcPts val="600"/>
              </a:spcBef>
            </a:pPr>
            <a:r>
              <a:rPr lang="en-US" sz="1700" dirty="0"/>
              <a:t>Front-end electronics integrated</a:t>
            </a:r>
          </a:p>
          <a:p>
            <a:pPr>
              <a:spcBef>
                <a:spcPts val="600"/>
              </a:spcBef>
            </a:pPr>
            <a:r>
              <a:rPr lang="en-US" sz="1700" dirty="0"/>
              <a:t>Applied voltages ~ 500 V</a:t>
            </a:r>
          </a:p>
          <a:p>
            <a:pPr>
              <a:spcBef>
                <a:spcPts val="600"/>
              </a:spcBef>
            </a:pPr>
            <a:r>
              <a:rPr lang="en-US" sz="1700" dirty="0"/>
              <a:t>Possibility of </a:t>
            </a:r>
            <a:r>
              <a:rPr lang="en-US" sz="1700" i="1" dirty="0"/>
              <a:t>segmentation</a:t>
            </a:r>
            <a:r>
              <a:rPr lang="en-US" sz="1700" dirty="0"/>
              <a:t> </a:t>
            </a:r>
            <a:r>
              <a:rPr lang="en-US" sz="1700" dirty="0">
                <a:sym typeface="Wingdings" panose="05000000000000000000" pitchFamily="2" charset="2"/>
              </a:rPr>
              <a:t> multi channel output 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1500" dirty="0">
                <a:sym typeface="Wingdings" panose="05000000000000000000" pitchFamily="2" charset="2"/>
              </a:rPr>
              <a:t>a</a:t>
            </a:r>
            <a:r>
              <a:rPr lang="en-US" sz="1500" dirty="0" smtClean="0">
                <a:sym typeface="Wingdings" panose="05000000000000000000" pitchFamily="2" charset="2"/>
              </a:rPr>
              <a:t>daption to actual rates</a:t>
            </a:r>
            <a:endParaRPr lang="en-US" sz="1500" dirty="0">
              <a:sym typeface="Wingdings" panose="05000000000000000000" pitchFamily="2" charset="2"/>
            </a:endParaRPr>
          </a:p>
          <a:p>
            <a:pPr marL="0" indent="0">
              <a:spcBef>
                <a:spcPts val="600"/>
              </a:spcBef>
              <a:buNone/>
            </a:pPr>
            <a:endParaRPr lang="en-US" sz="500" dirty="0">
              <a:sym typeface="Wingdings" panose="05000000000000000000" pitchFamily="2" charset="2"/>
            </a:endParaRPr>
          </a:p>
          <a:p>
            <a:pPr marL="0" indent="0">
              <a:spcBef>
                <a:spcPts val="600"/>
              </a:spcBef>
              <a:buNone/>
            </a:pPr>
            <a:r>
              <a:rPr lang="en-US" sz="1600" i="1" dirty="0">
                <a:sym typeface="Wingdings" panose="05000000000000000000" pitchFamily="2" charset="2"/>
              </a:rPr>
              <a:t>Detector parameters to be optimized according to the expected </a:t>
            </a:r>
            <a:r>
              <a:rPr lang="en-US" sz="1600" i="1" dirty="0" smtClean="0">
                <a:sym typeface="Wingdings" panose="05000000000000000000" pitchFamily="2" charset="2"/>
              </a:rPr>
              <a:t/>
            </a:r>
            <a:br>
              <a:rPr lang="en-US" sz="1600" i="1" dirty="0" smtClean="0">
                <a:sym typeface="Wingdings" panose="05000000000000000000" pitchFamily="2" charset="2"/>
              </a:rPr>
            </a:br>
            <a:r>
              <a:rPr lang="en-US" sz="1600" i="1" dirty="0" smtClean="0">
                <a:sym typeface="Wingdings" panose="05000000000000000000" pitchFamily="2" charset="2"/>
              </a:rPr>
              <a:t>particle </a:t>
            </a:r>
            <a:r>
              <a:rPr lang="en-US" sz="1600" i="1" dirty="0">
                <a:sym typeface="Wingdings" panose="05000000000000000000" pitchFamily="2" charset="2"/>
              </a:rPr>
              <a:t>fluxes and desired performance.	</a:t>
            </a:r>
          </a:p>
          <a:p>
            <a:pPr marL="0" indent="0">
              <a:spcBef>
                <a:spcPts val="600"/>
              </a:spcBef>
              <a:buNone/>
            </a:pPr>
            <a:endParaRPr lang="en-US" sz="1600" dirty="0">
              <a:sym typeface="Wingdings" panose="05000000000000000000" pitchFamily="2" charset="2"/>
            </a:endParaRPr>
          </a:p>
          <a:p>
            <a:pPr marL="0" indent="0">
              <a:spcBef>
                <a:spcPts val="600"/>
              </a:spcBef>
              <a:buNone/>
            </a:pPr>
            <a:r>
              <a:rPr lang="en-US" sz="1600" dirty="0">
                <a:sym typeface="Wingdings" panose="05000000000000000000" pitchFamily="2" charset="2"/>
              </a:rPr>
              <a:t>Prototype will be characterized at the facilities:</a:t>
            </a:r>
          </a:p>
          <a:p>
            <a:pPr>
              <a:spcBef>
                <a:spcPts val="600"/>
              </a:spcBef>
            </a:pPr>
            <a:r>
              <a:rPr lang="en-US" sz="1600" dirty="0" smtClean="0">
                <a:sym typeface="Wingdings" panose="05000000000000000000" pitchFamily="2" charset="2"/>
              </a:rPr>
              <a:t>LINAC4 (CERN)</a:t>
            </a:r>
          </a:p>
          <a:p>
            <a:pPr>
              <a:spcBef>
                <a:spcPts val="600"/>
              </a:spcBef>
            </a:pPr>
            <a:r>
              <a:rPr lang="en-US" sz="1600" dirty="0" smtClean="0">
                <a:sym typeface="Wingdings" panose="05000000000000000000" pitchFamily="2" charset="2"/>
              </a:rPr>
              <a:t>Birmingham University Irradiation facility</a:t>
            </a:r>
          </a:p>
          <a:p>
            <a:pPr>
              <a:spcBef>
                <a:spcPts val="600"/>
              </a:spcBef>
            </a:pPr>
            <a:r>
              <a:rPr lang="en-US" sz="1600" dirty="0" smtClean="0">
                <a:sym typeface="Wingdings" panose="05000000000000000000" pitchFamily="2" charset="2"/>
              </a:rPr>
              <a:t>LICORNE </a:t>
            </a:r>
            <a:r>
              <a:rPr lang="en-US" sz="1600" dirty="0">
                <a:sym typeface="Wingdings" panose="05000000000000000000" pitchFamily="2" charset="2"/>
              </a:rPr>
              <a:t>(fast neutrons)</a:t>
            </a:r>
          </a:p>
          <a:p>
            <a:pPr>
              <a:spcBef>
                <a:spcPts val="600"/>
              </a:spcBef>
            </a:pPr>
            <a:r>
              <a:rPr lang="en-US" sz="1600" dirty="0" smtClean="0">
                <a:sym typeface="Wingdings" panose="05000000000000000000" pitchFamily="2" charset="2"/>
              </a:rPr>
              <a:t>Searching for </a:t>
            </a:r>
            <a:r>
              <a:rPr lang="el-GR" sz="1600" dirty="0" smtClean="0">
                <a:sym typeface="Wingdings" panose="05000000000000000000" pitchFamily="2" charset="2"/>
              </a:rPr>
              <a:t>γ </a:t>
            </a:r>
            <a:r>
              <a:rPr lang="en-US" sz="1600" dirty="0" smtClean="0">
                <a:sym typeface="Wingdings" panose="05000000000000000000" pitchFamily="2" charset="2"/>
              </a:rPr>
              <a:t>irradiation facility</a:t>
            </a:r>
            <a:endParaRPr lang="en-US" sz="1600" dirty="0">
              <a:sym typeface="Wingdings" panose="05000000000000000000" pitchFamily="2" charset="2"/>
            </a:endParaRPr>
          </a:p>
          <a:p>
            <a:pPr>
              <a:spcBef>
                <a:spcPts val="600"/>
              </a:spcBef>
            </a:pPr>
            <a:r>
              <a:rPr lang="en-US" sz="1600" dirty="0">
                <a:sym typeface="Wingdings" panose="05000000000000000000" pitchFamily="2" charset="2"/>
              </a:rPr>
              <a:t>ORPHEE (high thermal neutron flux / aging)</a:t>
            </a:r>
          </a:p>
          <a:p>
            <a:pPr>
              <a:spcBef>
                <a:spcPts val="600"/>
              </a:spcBef>
            </a:pPr>
            <a:r>
              <a:rPr lang="en-US" sz="1600" dirty="0">
                <a:sym typeface="Wingdings" panose="05000000000000000000" pitchFamily="2" charset="2"/>
              </a:rPr>
              <a:t>SEDI laboratory (long term stability)</a:t>
            </a:r>
          </a:p>
          <a:p>
            <a:pPr marL="0" indent="0">
              <a:spcBef>
                <a:spcPts val="600"/>
              </a:spcBef>
              <a:buNone/>
            </a:pPr>
            <a:endParaRPr lang="en-US" sz="500" dirty="0">
              <a:sym typeface="Wingdings" panose="05000000000000000000" pitchFamily="2" charset="2"/>
            </a:endParaRPr>
          </a:p>
          <a:p>
            <a:pPr marL="0" indent="0">
              <a:spcBef>
                <a:spcPts val="600"/>
              </a:spcBef>
              <a:buNone/>
            </a:pPr>
            <a:r>
              <a:rPr lang="en-US" sz="1600" dirty="0">
                <a:solidFill>
                  <a:srgbClr val="C00000"/>
                </a:solidFill>
                <a:sym typeface="Wingdings" panose="05000000000000000000" pitchFamily="2" charset="2"/>
              </a:rPr>
              <a:t>Project started on June 1</a:t>
            </a:r>
            <a:r>
              <a:rPr lang="en-US" sz="1600" baseline="30000" dirty="0">
                <a:solidFill>
                  <a:srgbClr val="C00000"/>
                </a:solidFill>
                <a:sym typeface="Wingdings" panose="05000000000000000000" pitchFamily="2" charset="2"/>
              </a:rPr>
              <a:t>st</a:t>
            </a:r>
            <a:r>
              <a:rPr lang="en-US" sz="1600" dirty="0">
                <a:solidFill>
                  <a:srgbClr val="C00000"/>
                </a:solidFill>
                <a:sym typeface="Wingdings" panose="05000000000000000000" pitchFamily="2" charset="2"/>
              </a:rPr>
              <a:t> 2016. Estimated time for optimization, design, construction, characterization, installation &amp; commissioning: </a:t>
            </a:r>
            <a:r>
              <a:rPr lang="en-US" sz="1600" b="1" dirty="0" smtClean="0">
                <a:solidFill>
                  <a:srgbClr val="C00000"/>
                </a:solidFill>
                <a:sym typeface="Wingdings" panose="05000000000000000000" pitchFamily="2" charset="2"/>
              </a:rPr>
              <a:t>2.6 </a:t>
            </a:r>
            <a:r>
              <a:rPr lang="en-US" sz="1600" b="1" dirty="0">
                <a:solidFill>
                  <a:srgbClr val="C00000"/>
                </a:solidFill>
                <a:sym typeface="Wingdings" panose="05000000000000000000" pitchFamily="2" charset="2"/>
              </a:rPr>
              <a:t>years </a:t>
            </a:r>
            <a:r>
              <a:rPr lang="en-US" sz="1600" dirty="0">
                <a:solidFill>
                  <a:srgbClr val="C00000"/>
                </a:solidFill>
                <a:sym typeface="Wingdings" panose="05000000000000000000" pitchFamily="2" charset="2"/>
              </a:rPr>
              <a:t>(</a:t>
            </a:r>
            <a:r>
              <a:rPr lang="en-US" sz="1600" dirty="0" smtClean="0">
                <a:solidFill>
                  <a:srgbClr val="C00000"/>
                </a:solidFill>
                <a:sym typeface="Wingdings" panose="05000000000000000000" pitchFamily="2" charset="2"/>
              </a:rPr>
              <a:t>Commissioning</a:t>
            </a:r>
            <a:r>
              <a:rPr lang="en-US" sz="1600" dirty="0">
                <a:solidFill>
                  <a:srgbClr val="C00000"/>
                </a:solidFill>
                <a:sym typeface="Wingdings" panose="05000000000000000000" pitchFamily="2" charset="2"/>
              </a:rPr>
              <a:t>: </a:t>
            </a:r>
            <a:r>
              <a:rPr lang="en-US" sz="1600" dirty="0" smtClean="0">
                <a:solidFill>
                  <a:srgbClr val="C00000"/>
                </a:solidFill>
                <a:sym typeface="Wingdings" panose="05000000000000000000" pitchFamily="2" charset="2"/>
              </a:rPr>
              <a:t>April </a:t>
            </a:r>
            <a:r>
              <a:rPr lang="en-US" sz="1600" dirty="0">
                <a:solidFill>
                  <a:srgbClr val="C00000"/>
                </a:solidFill>
                <a:sym typeface="Wingdings" panose="05000000000000000000" pitchFamily="2" charset="2"/>
              </a:rPr>
              <a:t>2019</a:t>
            </a:r>
            <a:r>
              <a:rPr lang="en-US" sz="1600" dirty="0" smtClean="0">
                <a:solidFill>
                  <a:srgbClr val="C00000"/>
                </a:solidFill>
                <a:sym typeface="Wingdings" panose="05000000000000000000" pitchFamily="2" charset="2"/>
              </a:rPr>
              <a:t>). Budget: 1.18 M€.</a:t>
            </a:r>
            <a:endParaRPr lang="en-US" sz="1600" dirty="0">
              <a:solidFill>
                <a:srgbClr val="C00000"/>
              </a:solidFill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5886551" y="1079057"/>
            <a:ext cx="3080889" cy="4575761"/>
            <a:chOff x="5886552" y="93984"/>
            <a:chExt cx="3080891" cy="4575759"/>
          </a:xfrm>
        </p:grpSpPr>
        <p:grpSp>
          <p:nvGrpSpPr>
            <p:cNvPr id="16" name="Group 15"/>
            <p:cNvGrpSpPr/>
            <p:nvPr/>
          </p:nvGrpSpPr>
          <p:grpSpPr>
            <a:xfrm>
              <a:off x="7092280" y="764704"/>
              <a:ext cx="1800200" cy="3240360"/>
              <a:chOff x="6097751" y="764704"/>
              <a:chExt cx="1800200" cy="3240360"/>
            </a:xfrm>
          </p:grpSpPr>
          <p:sp>
            <p:nvSpPr>
              <p:cNvPr id="27" name="Rectangle 26"/>
              <p:cNvSpPr/>
              <p:nvPr/>
            </p:nvSpPr>
            <p:spPr>
              <a:xfrm>
                <a:off x="6097751" y="764704"/>
                <a:ext cx="1800200" cy="3240360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 w="76200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270" rtlCol="0" anchor="t" anchorCtr="0"/>
              <a:lstStyle/>
              <a:p>
                <a:pPr algn="ctr">
                  <a:buNone/>
                </a:pPr>
                <a:r>
                  <a:rPr lang="en-US" dirty="0">
                    <a:solidFill>
                      <a:srgbClr val="1B587C">
                        <a:lumMod val="50000"/>
                      </a:srgbClr>
                    </a:solidFill>
                  </a:rPr>
                  <a:t>Polyethylene</a:t>
                </a:r>
                <a:endParaRPr lang="fr-FR" dirty="0">
                  <a:solidFill>
                    <a:srgbClr val="1B587C">
                      <a:lumMod val="50000"/>
                    </a:srgbClr>
                  </a:solidFill>
                </a:endParaRPr>
              </a:p>
            </p:txBody>
          </p:sp>
          <p:sp>
            <p:nvSpPr>
              <p:cNvPr id="28" name="Rectangle 27"/>
              <p:cNvSpPr/>
              <p:nvPr/>
            </p:nvSpPr>
            <p:spPr>
              <a:xfrm>
                <a:off x="6673815" y="1376772"/>
                <a:ext cx="648072" cy="2016224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 w="57150">
                <a:solidFill>
                  <a:schemeClr val="bg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algn="ctr">
                  <a:buNone/>
                </a:pPr>
                <a:r>
                  <a:rPr lang="en-US" dirty="0" smtClean="0">
                    <a:solidFill>
                      <a:prstClr val="white"/>
                    </a:solidFill>
                  </a:rPr>
                  <a:t>MM + B</a:t>
                </a:r>
                <a:r>
                  <a:rPr lang="en-US" baseline="-25000" dirty="0" smtClean="0">
                    <a:solidFill>
                      <a:prstClr val="white"/>
                    </a:solidFill>
                  </a:rPr>
                  <a:t>4</a:t>
                </a:r>
                <a:r>
                  <a:rPr lang="en-US" dirty="0" smtClean="0">
                    <a:solidFill>
                      <a:prstClr val="white"/>
                    </a:solidFill>
                  </a:rPr>
                  <a:t>C</a:t>
                </a:r>
                <a:endParaRPr lang="fr-FR" dirty="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7" name="Rectangle 16"/>
            <p:cNvSpPr/>
            <p:nvPr/>
          </p:nvSpPr>
          <p:spPr>
            <a:xfrm>
              <a:off x="6408204" y="1376772"/>
              <a:ext cx="612068" cy="2016224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 w="57150"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>
                <a:buNone/>
              </a:pPr>
              <a:r>
                <a:rPr lang="en-US" dirty="0">
                  <a:solidFill>
                    <a:prstClr val="white"/>
                  </a:solidFill>
                </a:rPr>
                <a:t>MM +</a:t>
              </a:r>
            </a:p>
            <a:p>
              <a:pPr algn="ctr">
                <a:buNone/>
              </a:pPr>
              <a:r>
                <a:rPr lang="en-US" dirty="0">
                  <a:solidFill>
                    <a:prstClr val="white"/>
                  </a:solidFill>
                </a:rPr>
                <a:t>Polyethylene + Al</a:t>
              </a:r>
              <a:endParaRPr lang="fr-FR" dirty="0">
                <a:solidFill>
                  <a:prstClr val="white"/>
                </a:solidFill>
              </a:endParaRPr>
            </a:p>
          </p:txBody>
        </p:sp>
        <p:cxnSp>
          <p:nvCxnSpPr>
            <p:cNvPr id="18" name="Straight Arrow Connector 17"/>
            <p:cNvCxnSpPr/>
            <p:nvPr/>
          </p:nvCxnSpPr>
          <p:spPr>
            <a:xfrm>
              <a:off x="6408204" y="4365104"/>
              <a:ext cx="2484276" cy="0"/>
            </a:xfrm>
            <a:prstGeom prst="straightConnector1">
              <a:avLst/>
            </a:prstGeom>
            <a:ln w="22225">
              <a:solidFill>
                <a:schemeClr val="tx1"/>
              </a:solidFill>
              <a:headEnd type="stealth" w="lg" len="lg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7236295" y="4355811"/>
              <a:ext cx="947696" cy="3139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dirty="0">
                  <a:solidFill>
                    <a:prstClr val="black"/>
                  </a:solidFill>
                </a:rPr>
                <a:t>~10 cm</a:t>
              </a:r>
              <a:endParaRPr lang="fr-FR" dirty="0">
                <a:solidFill>
                  <a:prstClr val="black"/>
                </a:solidFill>
              </a:endParaRPr>
            </a:p>
          </p:txBody>
        </p:sp>
        <p:cxnSp>
          <p:nvCxnSpPr>
            <p:cNvPr id="20" name="Straight Arrow Connector 19"/>
            <p:cNvCxnSpPr/>
            <p:nvPr/>
          </p:nvCxnSpPr>
          <p:spPr>
            <a:xfrm flipV="1">
              <a:off x="6300192" y="764704"/>
              <a:ext cx="0" cy="3312368"/>
            </a:xfrm>
            <a:prstGeom prst="straightConnector1">
              <a:avLst/>
            </a:prstGeom>
            <a:ln w="22225">
              <a:solidFill>
                <a:schemeClr val="tx1"/>
              </a:solidFill>
              <a:headEnd type="stealth" w="lg" len="lg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/>
            <p:cNvSpPr txBox="1"/>
            <p:nvPr/>
          </p:nvSpPr>
          <p:spPr>
            <a:xfrm rot="16200000">
              <a:off x="5569670" y="2194442"/>
              <a:ext cx="947695" cy="3139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dirty="0">
                  <a:solidFill>
                    <a:prstClr val="black"/>
                  </a:solidFill>
                </a:rPr>
                <a:t>~20 cm</a:t>
              </a:r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6086524" y="93984"/>
              <a:ext cx="2880919" cy="3139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dirty="0" err="1" smtClean="0">
                  <a:solidFill>
                    <a:prstClr val="black"/>
                  </a:solidFill>
                </a:rPr>
                <a:t>Mirobor</a:t>
              </a:r>
              <a:r>
                <a:rPr lang="en-US" dirty="0" smtClean="0">
                  <a:solidFill>
                    <a:prstClr val="black"/>
                  </a:solidFill>
                </a:rPr>
                <a:t> </a:t>
              </a:r>
              <a:r>
                <a:rPr lang="en-US" dirty="0">
                  <a:solidFill>
                    <a:prstClr val="black"/>
                  </a:solidFill>
                </a:rPr>
                <a:t>or other absorber</a:t>
              </a:r>
              <a:endParaRPr lang="fr-FR" dirty="0">
                <a:solidFill>
                  <a:prstClr val="black"/>
                </a:solidFill>
              </a:endParaRPr>
            </a:p>
          </p:txBody>
        </p:sp>
        <p:cxnSp>
          <p:nvCxnSpPr>
            <p:cNvPr id="25" name="Straight Arrow Connector 24"/>
            <p:cNvCxnSpPr>
              <a:endCxn id="27" idx="0"/>
            </p:cNvCxnSpPr>
            <p:nvPr/>
          </p:nvCxnSpPr>
          <p:spPr>
            <a:xfrm>
              <a:off x="7818884" y="355013"/>
              <a:ext cx="173496" cy="409691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proposed BLM for ESS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59026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cap="none" dirty="0" smtClean="0"/>
              <a:t>γ</a:t>
            </a:r>
            <a:r>
              <a:rPr lang="fr-FR" cap="none" dirty="0" smtClean="0"/>
              <a:t> </a:t>
            </a:r>
            <a:r>
              <a:rPr lang="el-GR" cap="none" dirty="0" smtClean="0"/>
              <a:t>-</a:t>
            </a:r>
            <a:r>
              <a:rPr lang="fr-FR" cap="none" dirty="0" smtClean="0"/>
              <a:t> n</a:t>
            </a:r>
            <a:r>
              <a:rPr lang="fr-FR" dirty="0" smtClean="0"/>
              <a:t> </a:t>
            </a:r>
            <a:r>
              <a:rPr lang="en-US" dirty="0" smtClean="0"/>
              <a:t>Discrimination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78780" y="970159"/>
            <a:ext cx="8619893" cy="645578"/>
          </a:xfrm>
        </p:spPr>
        <p:txBody>
          <a:bodyPr/>
          <a:lstStyle/>
          <a:p>
            <a:pPr>
              <a:buFont typeface="Wingdings" panose="05000000000000000000" pitchFamily="2" charset="2"/>
              <a:buChar char="F"/>
            </a:pPr>
            <a:r>
              <a:rPr lang="en-US" sz="2000" dirty="0" smtClean="0"/>
              <a:t>Discrimination is based on different </a:t>
            </a:r>
            <a:r>
              <a:rPr lang="en-US" sz="2000" dirty="0" err="1" smtClean="0"/>
              <a:t>dE</a:t>
            </a:r>
            <a:r>
              <a:rPr lang="en-US" sz="2000" dirty="0" smtClean="0"/>
              <a:t>/</a:t>
            </a:r>
            <a:r>
              <a:rPr lang="en-US" sz="2000" dirty="0" err="1" smtClean="0"/>
              <a:t>dX</a:t>
            </a:r>
            <a:r>
              <a:rPr lang="en-US" sz="2000" dirty="0" smtClean="0"/>
              <a:t> of electrons and ions</a:t>
            </a:r>
            <a:endParaRPr lang="el-GR" sz="2000" dirty="0" smtClean="0"/>
          </a:p>
          <a:p>
            <a:pPr>
              <a:buFont typeface="Wingdings" panose="05000000000000000000" pitchFamily="2" charset="2"/>
              <a:buChar char="F"/>
            </a:pPr>
            <a:r>
              <a:rPr lang="en-US" sz="2000" dirty="0" smtClean="0"/>
              <a:t>Drift gap is small, so only part of   the energy is deposited. </a:t>
            </a:r>
          </a:p>
          <a:p>
            <a:pPr>
              <a:buFont typeface="Wingdings" panose="05000000000000000000" pitchFamily="2" charset="2"/>
              <a:buChar char="F"/>
            </a:pPr>
            <a:r>
              <a:rPr lang="en-US" sz="2000" dirty="0" smtClean="0"/>
              <a:t>Ions will deposit much bigger fraction of their energy compared to electrons</a:t>
            </a:r>
            <a:endParaRPr lang="en-US" sz="2000" dirty="0"/>
          </a:p>
        </p:txBody>
      </p:sp>
      <p:grpSp>
        <p:nvGrpSpPr>
          <p:cNvPr id="205" name="Group 204"/>
          <p:cNvGrpSpPr/>
          <p:nvPr/>
        </p:nvGrpSpPr>
        <p:grpSpPr>
          <a:xfrm>
            <a:off x="331179" y="2334959"/>
            <a:ext cx="1800541" cy="2408892"/>
            <a:chOff x="517611" y="2200193"/>
            <a:chExt cx="1800541" cy="2408892"/>
          </a:xfrm>
        </p:grpSpPr>
        <p:grpSp>
          <p:nvGrpSpPr>
            <p:cNvPr id="66" name="Group 65"/>
            <p:cNvGrpSpPr/>
            <p:nvPr/>
          </p:nvGrpSpPr>
          <p:grpSpPr>
            <a:xfrm>
              <a:off x="517611" y="2691511"/>
              <a:ext cx="1800541" cy="1917574"/>
              <a:chOff x="603607" y="1908700"/>
              <a:chExt cx="1800541" cy="1917574"/>
            </a:xfrm>
          </p:grpSpPr>
          <p:grpSp>
            <p:nvGrpSpPr>
              <p:cNvPr id="15" name="Group 14"/>
              <p:cNvGrpSpPr/>
              <p:nvPr/>
            </p:nvGrpSpPr>
            <p:grpSpPr>
              <a:xfrm>
                <a:off x="603607" y="1908700"/>
                <a:ext cx="1800541" cy="1917574"/>
                <a:chOff x="278780" y="836887"/>
                <a:chExt cx="2340133" cy="2492238"/>
              </a:xfrm>
            </p:grpSpPr>
            <p:grpSp>
              <p:nvGrpSpPr>
                <p:cNvPr id="14" name="Group 13"/>
                <p:cNvGrpSpPr/>
                <p:nvPr/>
              </p:nvGrpSpPr>
              <p:grpSpPr>
                <a:xfrm>
                  <a:off x="278780" y="2432481"/>
                  <a:ext cx="2340133" cy="896644"/>
                  <a:chOff x="278780" y="2494625"/>
                  <a:chExt cx="2340133" cy="896644"/>
                </a:xfrm>
              </p:grpSpPr>
              <p:cxnSp>
                <p:nvCxnSpPr>
                  <p:cNvPr id="9" name="Straight Connector 8"/>
                  <p:cNvCxnSpPr/>
                  <p:nvPr/>
                </p:nvCxnSpPr>
                <p:spPr>
                  <a:xfrm>
                    <a:off x="278780" y="2494625"/>
                    <a:ext cx="2340133" cy="8878"/>
                  </a:xfrm>
                  <a:prstGeom prst="line">
                    <a:avLst/>
                  </a:prstGeom>
                  <a:ln w="31750">
                    <a:solidFill>
                      <a:schemeClr val="tx1"/>
                    </a:solidFill>
                    <a:tailEnd type="none" w="lg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" name="Straight Connector 9"/>
                  <p:cNvCxnSpPr/>
                  <p:nvPr/>
                </p:nvCxnSpPr>
                <p:spPr>
                  <a:xfrm>
                    <a:off x="278780" y="3382391"/>
                    <a:ext cx="2340133" cy="8878"/>
                  </a:xfrm>
                  <a:prstGeom prst="line">
                    <a:avLst/>
                  </a:prstGeom>
                  <a:ln w="31750">
                    <a:solidFill>
                      <a:schemeClr val="tx1"/>
                    </a:solidFill>
                    <a:tailEnd type="none" w="lg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3" name="Freeform 12"/>
                <p:cNvSpPr/>
                <p:nvPr/>
              </p:nvSpPr>
              <p:spPr>
                <a:xfrm rot="5400000">
                  <a:off x="514190" y="1609883"/>
                  <a:ext cx="1871372" cy="325380"/>
                </a:xfrm>
                <a:custGeom>
                  <a:avLst/>
                  <a:gdLst>
                    <a:gd name="connsiteX0" fmla="*/ 0 w 6813678"/>
                    <a:gd name="connsiteY0" fmla="*/ 710231 h 1468298"/>
                    <a:gd name="connsiteX1" fmla="*/ 1145220 w 6813678"/>
                    <a:gd name="connsiteY1" fmla="*/ 719109 h 1468298"/>
                    <a:gd name="connsiteX2" fmla="*/ 1447061 w 6813678"/>
                    <a:gd name="connsiteY2" fmla="*/ 26651 h 1468298"/>
                    <a:gd name="connsiteX3" fmla="*/ 2175029 w 6813678"/>
                    <a:gd name="connsiteY3" fmla="*/ 1447078 h 1468298"/>
                    <a:gd name="connsiteX4" fmla="*/ 2894121 w 6813678"/>
                    <a:gd name="connsiteY4" fmla="*/ 18 h 1468298"/>
                    <a:gd name="connsiteX5" fmla="*/ 3595457 w 6813678"/>
                    <a:gd name="connsiteY5" fmla="*/ 1420445 h 1468298"/>
                    <a:gd name="connsiteX6" fmla="*/ 4341181 w 6813678"/>
                    <a:gd name="connsiteY6" fmla="*/ 18 h 1468298"/>
                    <a:gd name="connsiteX7" fmla="*/ 5015884 w 6813678"/>
                    <a:gd name="connsiteY7" fmla="*/ 1455955 h 1468298"/>
                    <a:gd name="connsiteX8" fmla="*/ 5468645 w 6813678"/>
                    <a:gd name="connsiteY8" fmla="*/ 701353 h 1468298"/>
                    <a:gd name="connsiteX9" fmla="*/ 6622742 w 6813678"/>
                    <a:gd name="connsiteY9" fmla="*/ 719109 h 1468298"/>
                    <a:gd name="connsiteX10" fmla="*/ 6800295 w 6813678"/>
                    <a:gd name="connsiteY10" fmla="*/ 710231 h 14682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6813678" h="1468298">
                      <a:moveTo>
                        <a:pt x="0" y="710231"/>
                      </a:moveTo>
                      <a:cubicBezTo>
                        <a:pt x="452021" y="771635"/>
                        <a:pt x="904043" y="833039"/>
                        <a:pt x="1145220" y="719109"/>
                      </a:cubicBezTo>
                      <a:cubicBezTo>
                        <a:pt x="1386397" y="605179"/>
                        <a:pt x="1275426" y="-94677"/>
                        <a:pt x="1447061" y="26651"/>
                      </a:cubicBezTo>
                      <a:cubicBezTo>
                        <a:pt x="1618696" y="147979"/>
                        <a:pt x="1933852" y="1451517"/>
                        <a:pt x="2175029" y="1447078"/>
                      </a:cubicBezTo>
                      <a:cubicBezTo>
                        <a:pt x="2416206" y="1442639"/>
                        <a:pt x="2657383" y="4457"/>
                        <a:pt x="2894121" y="18"/>
                      </a:cubicBezTo>
                      <a:cubicBezTo>
                        <a:pt x="3130859" y="-4421"/>
                        <a:pt x="3354280" y="1420445"/>
                        <a:pt x="3595457" y="1420445"/>
                      </a:cubicBezTo>
                      <a:cubicBezTo>
                        <a:pt x="3836634" y="1420445"/>
                        <a:pt x="4104443" y="-5900"/>
                        <a:pt x="4341181" y="18"/>
                      </a:cubicBezTo>
                      <a:cubicBezTo>
                        <a:pt x="4577919" y="5936"/>
                        <a:pt x="4827973" y="1339066"/>
                        <a:pt x="5015884" y="1455955"/>
                      </a:cubicBezTo>
                      <a:cubicBezTo>
                        <a:pt x="5203795" y="1572844"/>
                        <a:pt x="5200835" y="824161"/>
                        <a:pt x="5468645" y="701353"/>
                      </a:cubicBezTo>
                      <a:cubicBezTo>
                        <a:pt x="5736455" y="578545"/>
                        <a:pt x="6400800" y="717629"/>
                        <a:pt x="6622742" y="719109"/>
                      </a:cubicBezTo>
                      <a:cubicBezTo>
                        <a:pt x="6844684" y="720589"/>
                        <a:pt x="6822489" y="715410"/>
                        <a:pt x="6800295" y="710231"/>
                      </a:cubicBezTo>
                    </a:path>
                  </a:pathLst>
                </a:custGeom>
                <a:noFill/>
                <a:ln w="38100">
                  <a:solidFill>
                    <a:srgbClr val="0000FF"/>
                  </a:solidFill>
                  <a:tailEnd type="triangle" w="lg" len="med"/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18" name="Straight Connector 17"/>
              <p:cNvCxnSpPr/>
              <p:nvPr/>
            </p:nvCxnSpPr>
            <p:spPr>
              <a:xfrm flipV="1">
                <a:off x="603607" y="3719742"/>
                <a:ext cx="1800541" cy="8877"/>
              </a:xfrm>
              <a:prstGeom prst="line">
                <a:avLst/>
              </a:prstGeom>
              <a:ln w="31750">
                <a:solidFill>
                  <a:schemeClr val="tx1"/>
                </a:solidFill>
                <a:prstDash val="sys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5" name="Freeform 34"/>
              <p:cNvSpPr/>
              <p:nvPr/>
            </p:nvSpPr>
            <p:spPr>
              <a:xfrm>
                <a:off x="1340527" y="3346882"/>
                <a:ext cx="289319" cy="130226"/>
              </a:xfrm>
              <a:custGeom>
                <a:avLst/>
                <a:gdLst>
                  <a:gd name="connsiteX0" fmla="*/ 168676 w 275208"/>
                  <a:gd name="connsiteY0" fmla="*/ 0 h 195308"/>
                  <a:gd name="connsiteX1" fmla="*/ 71022 w 275208"/>
                  <a:gd name="connsiteY1" fmla="*/ 44388 h 195308"/>
                  <a:gd name="connsiteX2" fmla="*/ 168676 w 275208"/>
                  <a:gd name="connsiteY2" fmla="*/ 88776 h 195308"/>
                  <a:gd name="connsiteX3" fmla="*/ 168676 w 275208"/>
                  <a:gd name="connsiteY3" fmla="*/ 88776 h 195308"/>
                  <a:gd name="connsiteX4" fmla="*/ 168676 w 275208"/>
                  <a:gd name="connsiteY4" fmla="*/ 88776 h 195308"/>
                  <a:gd name="connsiteX5" fmla="*/ 239697 w 275208"/>
                  <a:gd name="connsiteY5" fmla="*/ 133165 h 195308"/>
                  <a:gd name="connsiteX6" fmla="*/ 142043 w 275208"/>
                  <a:gd name="connsiteY6" fmla="*/ 195308 h 195308"/>
                  <a:gd name="connsiteX7" fmla="*/ 88777 w 275208"/>
                  <a:gd name="connsiteY7" fmla="*/ 133165 h 195308"/>
                  <a:gd name="connsiteX8" fmla="*/ 35511 w 275208"/>
                  <a:gd name="connsiteY8" fmla="*/ 168675 h 195308"/>
                  <a:gd name="connsiteX9" fmla="*/ 0 w 275208"/>
                  <a:gd name="connsiteY9" fmla="*/ 88776 h 195308"/>
                  <a:gd name="connsiteX10" fmla="*/ 79899 w 275208"/>
                  <a:gd name="connsiteY10" fmla="*/ 124287 h 195308"/>
                  <a:gd name="connsiteX11" fmla="*/ 79899 w 275208"/>
                  <a:gd name="connsiteY11" fmla="*/ 124287 h 195308"/>
                  <a:gd name="connsiteX12" fmla="*/ 186431 w 275208"/>
                  <a:gd name="connsiteY12" fmla="*/ 79899 h 195308"/>
                  <a:gd name="connsiteX13" fmla="*/ 275208 w 275208"/>
                  <a:gd name="connsiteY13" fmla="*/ 88776 h 1953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75208" h="195308">
                    <a:moveTo>
                      <a:pt x="168676" y="0"/>
                    </a:moveTo>
                    <a:lnTo>
                      <a:pt x="71022" y="44388"/>
                    </a:lnTo>
                    <a:lnTo>
                      <a:pt x="168676" y="88776"/>
                    </a:lnTo>
                    <a:lnTo>
                      <a:pt x="168676" y="88776"/>
                    </a:lnTo>
                    <a:lnTo>
                      <a:pt x="168676" y="88776"/>
                    </a:lnTo>
                    <a:lnTo>
                      <a:pt x="239697" y="133165"/>
                    </a:lnTo>
                    <a:lnTo>
                      <a:pt x="142043" y="195308"/>
                    </a:lnTo>
                    <a:lnTo>
                      <a:pt x="88777" y="133165"/>
                    </a:lnTo>
                    <a:lnTo>
                      <a:pt x="35511" y="168675"/>
                    </a:lnTo>
                    <a:lnTo>
                      <a:pt x="0" y="88776"/>
                    </a:lnTo>
                    <a:lnTo>
                      <a:pt x="79899" y="124287"/>
                    </a:lnTo>
                    <a:lnTo>
                      <a:pt x="79899" y="124287"/>
                    </a:lnTo>
                    <a:lnTo>
                      <a:pt x="186431" y="79899"/>
                    </a:lnTo>
                    <a:lnTo>
                      <a:pt x="275208" y="88776"/>
                    </a:lnTo>
                  </a:path>
                </a:pathLst>
              </a:cu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" name="Oval 58"/>
              <p:cNvSpPr/>
              <p:nvPr/>
            </p:nvSpPr>
            <p:spPr>
              <a:xfrm>
                <a:off x="1664706" y="3413363"/>
                <a:ext cx="45719" cy="45719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FF0000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 anchor="ctr">
                <a:spAutoFit/>
              </a:bodyPr>
              <a:lstStyle/>
              <a:p>
                <a:pPr algn="ctr">
                  <a:buNone/>
                </a:pPr>
                <a:endParaRPr lang="en-US" sz="1100" dirty="0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60" name="Oval 59"/>
              <p:cNvSpPr/>
              <p:nvPr/>
            </p:nvSpPr>
            <p:spPr>
              <a:xfrm>
                <a:off x="1343895" y="3293647"/>
                <a:ext cx="45719" cy="45719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FF0000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 anchor="ctr">
                <a:spAutoFit/>
              </a:bodyPr>
              <a:lstStyle/>
              <a:p>
                <a:pPr algn="ctr">
                  <a:buNone/>
                </a:pPr>
                <a:endParaRPr lang="en-US" sz="1100" dirty="0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61" name="Oval 60"/>
              <p:cNvSpPr/>
              <p:nvPr/>
            </p:nvSpPr>
            <p:spPr>
              <a:xfrm>
                <a:off x="1437787" y="3506520"/>
                <a:ext cx="45719" cy="45719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FF0000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 anchor="ctr">
                <a:spAutoFit/>
              </a:bodyPr>
              <a:lstStyle/>
              <a:p>
                <a:pPr algn="ctr">
                  <a:buNone/>
                </a:pPr>
                <a:endParaRPr lang="en-US" sz="1100" dirty="0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62" name="Oval 61"/>
              <p:cNvSpPr/>
              <p:nvPr/>
            </p:nvSpPr>
            <p:spPr>
              <a:xfrm>
                <a:off x="1584127" y="3498317"/>
                <a:ext cx="45719" cy="45719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FF0000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 anchor="ctr">
                <a:spAutoFit/>
              </a:bodyPr>
              <a:lstStyle/>
              <a:p>
                <a:pPr algn="ctr">
                  <a:buNone/>
                </a:pPr>
                <a:endParaRPr lang="en-US" sz="1100" dirty="0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63" name="Oval 62"/>
              <p:cNvSpPr/>
              <p:nvPr/>
            </p:nvSpPr>
            <p:spPr>
              <a:xfrm>
                <a:off x="1323988" y="3454248"/>
                <a:ext cx="45719" cy="45719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FF0000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 anchor="ctr">
                <a:spAutoFit/>
              </a:bodyPr>
              <a:lstStyle/>
              <a:p>
                <a:pPr algn="ctr">
                  <a:buNone/>
                </a:pPr>
                <a:endParaRPr lang="en-US" sz="1100" dirty="0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64" name="Oval 63"/>
              <p:cNvSpPr/>
              <p:nvPr/>
            </p:nvSpPr>
            <p:spPr>
              <a:xfrm>
                <a:off x="1600666" y="3340970"/>
                <a:ext cx="45719" cy="45719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FF0000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 anchor="ctr">
                <a:spAutoFit/>
              </a:bodyPr>
              <a:lstStyle/>
              <a:p>
                <a:pPr algn="ctr">
                  <a:buNone/>
                </a:pPr>
                <a:endParaRPr lang="en-US" sz="1100" dirty="0" smtClean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68" name="TextBox 67"/>
            <p:cNvSpPr txBox="1"/>
            <p:nvPr/>
          </p:nvSpPr>
          <p:spPr>
            <a:xfrm>
              <a:off x="960681" y="2200193"/>
              <a:ext cx="914400" cy="311717"/>
            </a:xfrm>
            <a:prstGeom prst="rect">
              <a:avLst/>
            </a:prstGeom>
            <a:solidFill>
              <a:schemeClr val="bg1"/>
            </a:solidFill>
            <a:ln w="50800">
              <a:noFill/>
            </a:ln>
          </p:spPr>
          <p:txBody>
            <a:bodyPr wrap="none" rtlCol="0">
              <a:noAutofit/>
            </a:bodyPr>
            <a:lstStyle/>
            <a:p>
              <a:pPr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r>
                <a:rPr lang="fr-FR" sz="1400" b="1" dirty="0" smtClean="0">
                  <a:latin typeface="Arial"/>
                </a:rPr>
                <a:t>X &lt; 20 </a:t>
              </a:r>
              <a:r>
                <a:rPr lang="fr-FR" sz="1400" b="1" dirty="0" err="1" smtClean="0">
                  <a:latin typeface="Arial"/>
                </a:rPr>
                <a:t>keV</a:t>
              </a:r>
              <a:endParaRPr lang="en-US" sz="1400" b="1" dirty="0" smtClean="0">
                <a:latin typeface="Arial"/>
              </a:endParaRPr>
            </a:p>
          </p:txBody>
        </p:sp>
      </p:grpSp>
      <p:grpSp>
        <p:nvGrpSpPr>
          <p:cNvPr id="206" name="Group 205"/>
          <p:cNvGrpSpPr/>
          <p:nvPr/>
        </p:nvGrpSpPr>
        <p:grpSpPr>
          <a:xfrm>
            <a:off x="2550114" y="2299289"/>
            <a:ext cx="1800541" cy="2444562"/>
            <a:chOff x="2835558" y="2168050"/>
            <a:chExt cx="1800541" cy="2444562"/>
          </a:xfrm>
        </p:grpSpPr>
        <p:grpSp>
          <p:nvGrpSpPr>
            <p:cNvPr id="65" name="Group 64"/>
            <p:cNvGrpSpPr/>
            <p:nvPr/>
          </p:nvGrpSpPr>
          <p:grpSpPr>
            <a:xfrm>
              <a:off x="2835558" y="2498918"/>
              <a:ext cx="1800541" cy="2113694"/>
              <a:chOff x="2735725" y="1696513"/>
              <a:chExt cx="1800541" cy="2113694"/>
            </a:xfrm>
          </p:grpSpPr>
          <p:grpSp>
            <p:nvGrpSpPr>
              <p:cNvPr id="26" name="Group 25"/>
              <p:cNvGrpSpPr/>
              <p:nvPr/>
            </p:nvGrpSpPr>
            <p:grpSpPr>
              <a:xfrm>
                <a:off x="2735725" y="3120313"/>
                <a:ext cx="1800541" cy="689894"/>
                <a:chOff x="278780" y="2494625"/>
                <a:chExt cx="2340133" cy="896644"/>
              </a:xfrm>
            </p:grpSpPr>
            <p:cxnSp>
              <p:nvCxnSpPr>
                <p:cNvPr id="28" name="Straight Connector 27"/>
                <p:cNvCxnSpPr/>
                <p:nvPr/>
              </p:nvCxnSpPr>
              <p:spPr>
                <a:xfrm>
                  <a:off x="278780" y="2494625"/>
                  <a:ext cx="2340133" cy="8878"/>
                </a:xfrm>
                <a:prstGeom prst="line">
                  <a:avLst/>
                </a:prstGeom>
                <a:ln w="31750">
                  <a:solidFill>
                    <a:schemeClr val="tx1"/>
                  </a:solidFill>
                  <a:tailEnd type="none" w="lg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8"/>
                <p:cNvCxnSpPr/>
                <p:nvPr/>
              </p:nvCxnSpPr>
              <p:spPr>
                <a:xfrm>
                  <a:off x="278780" y="3382391"/>
                  <a:ext cx="2340133" cy="8878"/>
                </a:xfrm>
                <a:prstGeom prst="line">
                  <a:avLst/>
                </a:prstGeom>
                <a:ln w="31750">
                  <a:solidFill>
                    <a:schemeClr val="tx1"/>
                  </a:solidFill>
                  <a:tailEnd type="none" w="lg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7" name="Freeform 26"/>
              <p:cNvSpPr/>
              <p:nvPr/>
            </p:nvSpPr>
            <p:spPr>
              <a:xfrm rot="5400000">
                <a:off x="2916854" y="2487390"/>
                <a:ext cx="1439868" cy="250353"/>
              </a:xfrm>
              <a:custGeom>
                <a:avLst/>
                <a:gdLst>
                  <a:gd name="connsiteX0" fmla="*/ 0 w 6813678"/>
                  <a:gd name="connsiteY0" fmla="*/ 710231 h 1468298"/>
                  <a:gd name="connsiteX1" fmla="*/ 1145220 w 6813678"/>
                  <a:gd name="connsiteY1" fmla="*/ 719109 h 1468298"/>
                  <a:gd name="connsiteX2" fmla="*/ 1447061 w 6813678"/>
                  <a:gd name="connsiteY2" fmla="*/ 26651 h 1468298"/>
                  <a:gd name="connsiteX3" fmla="*/ 2175029 w 6813678"/>
                  <a:gd name="connsiteY3" fmla="*/ 1447078 h 1468298"/>
                  <a:gd name="connsiteX4" fmla="*/ 2894121 w 6813678"/>
                  <a:gd name="connsiteY4" fmla="*/ 18 h 1468298"/>
                  <a:gd name="connsiteX5" fmla="*/ 3595457 w 6813678"/>
                  <a:gd name="connsiteY5" fmla="*/ 1420445 h 1468298"/>
                  <a:gd name="connsiteX6" fmla="*/ 4341181 w 6813678"/>
                  <a:gd name="connsiteY6" fmla="*/ 18 h 1468298"/>
                  <a:gd name="connsiteX7" fmla="*/ 5015884 w 6813678"/>
                  <a:gd name="connsiteY7" fmla="*/ 1455955 h 1468298"/>
                  <a:gd name="connsiteX8" fmla="*/ 5468645 w 6813678"/>
                  <a:gd name="connsiteY8" fmla="*/ 701353 h 1468298"/>
                  <a:gd name="connsiteX9" fmla="*/ 6622742 w 6813678"/>
                  <a:gd name="connsiteY9" fmla="*/ 719109 h 1468298"/>
                  <a:gd name="connsiteX10" fmla="*/ 6800295 w 6813678"/>
                  <a:gd name="connsiteY10" fmla="*/ 710231 h 1468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813678" h="1468298">
                    <a:moveTo>
                      <a:pt x="0" y="710231"/>
                    </a:moveTo>
                    <a:cubicBezTo>
                      <a:pt x="452021" y="771635"/>
                      <a:pt x="904043" y="833039"/>
                      <a:pt x="1145220" y="719109"/>
                    </a:cubicBezTo>
                    <a:cubicBezTo>
                      <a:pt x="1386397" y="605179"/>
                      <a:pt x="1275426" y="-94677"/>
                      <a:pt x="1447061" y="26651"/>
                    </a:cubicBezTo>
                    <a:cubicBezTo>
                      <a:pt x="1618696" y="147979"/>
                      <a:pt x="1933852" y="1451517"/>
                      <a:pt x="2175029" y="1447078"/>
                    </a:cubicBezTo>
                    <a:cubicBezTo>
                      <a:pt x="2416206" y="1442639"/>
                      <a:pt x="2657383" y="4457"/>
                      <a:pt x="2894121" y="18"/>
                    </a:cubicBezTo>
                    <a:cubicBezTo>
                      <a:pt x="3130859" y="-4421"/>
                      <a:pt x="3354280" y="1420445"/>
                      <a:pt x="3595457" y="1420445"/>
                    </a:cubicBezTo>
                    <a:cubicBezTo>
                      <a:pt x="3836634" y="1420445"/>
                      <a:pt x="4104443" y="-5900"/>
                      <a:pt x="4341181" y="18"/>
                    </a:cubicBezTo>
                    <a:cubicBezTo>
                      <a:pt x="4577919" y="5936"/>
                      <a:pt x="4827973" y="1339066"/>
                      <a:pt x="5015884" y="1455955"/>
                    </a:cubicBezTo>
                    <a:cubicBezTo>
                      <a:pt x="5203795" y="1572844"/>
                      <a:pt x="5200835" y="824161"/>
                      <a:pt x="5468645" y="701353"/>
                    </a:cubicBezTo>
                    <a:cubicBezTo>
                      <a:pt x="5736455" y="578545"/>
                      <a:pt x="6400800" y="717629"/>
                      <a:pt x="6622742" y="719109"/>
                    </a:cubicBezTo>
                    <a:cubicBezTo>
                      <a:pt x="6844684" y="720589"/>
                      <a:pt x="6822489" y="715410"/>
                      <a:pt x="6800295" y="710231"/>
                    </a:cubicBezTo>
                  </a:path>
                </a:pathLst>
              </a:custGeom>
              <a:noFill/>
              <a:ln w="38100">
                <a:solidFill>
                  <a:srgbClr val="0000FF"/>
                </a:solidFill>
                <a:tailEnd type="triangle" w="lg" len="med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0" name="Straight Connector 29"/>
              <p:cNvCxnSpPr/>
              <p:nvPr/>
            </p:nvCxnSpPr>
            <p:spPr>
              <a:xfrm flipV="1">
                <a:off x="2735725" y="3703675"/>
                <a:ext cx="1800541" cy="8877"/>
              </a:xfrm>
              <a:prstGeom prst="line">
                <a:avLst/>
              </a:prstGeom>
              <a:ln w="31750">
                <a:solidFill>
                  <a:schemeClr val="tx1"/>
                </a:solidFill>
                <a:prstDash val="sys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Arrow Connector 36"/>
              <p:cNvCxnSpPr>
                <a:stCxn id="27" idx="10"/>
              </p:cNvCxnSpPr>
              <p:nvPr/>
            </p:nvCxnSpPr>
            <p:spPr>
              <a:xfrm flipH="1">
                <a:off x="3027285" y="3329673"/>
                <a:ext cx="613582" cy="374002"/>
              </a:xfrm>
              <a:prstGeom prst="straightConnector1">
                <a:avLst/>
              </a:prstGeom>
              <a:ln w="127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4" name="Freeform 43"/>
              <p:cNvSpPr/>
              <p:nvPr/>
            </p:nvSpPr>
            <p:spPr>
              <a:xfrm rot="5400000">
                <a:off x="3509540" y="2291270"/>
                <a:ext cx="1439868" cy="250353"/>
              </a:xfrm>
              <a:custGeom>
                <a:avLst/>
                <a:gdLst>
                  <a:gd name="connsiteX0" fmla="*/ 0 w 6813678"/>
                  <a:gd name="connsiteY0" fmla="*/ 710231 h 1468298"/>
                  <a:gd name="connsiteX1" fmla="*/ 1145220 w 6813678"/>
                  <a:gd name="connsiteY1" fmla="*/ 719109 h 1468298"/>
                  <a:gd name="connsiteX2" fmla="*/ 1447061 w 6813678"/>
                  <a:gd name="connsiteY2" fmla="*/ 26651 h 1468298"/>
                  <a:gd name="connsiteX3" fmla="*/ 2175029 w 6813678"/>
                  <a:gd name="connsiteY3" fmla="*/ 1447078 h 1468298"/>
                  <a:gd name="connsiteX4" fmla="*/ 2894121 w 6813678"/>
                  <a:gd name="connsiteY4" fmla="*/ 18 h 1468298"/>
                  <a:gd name="connsiteX5" fmla="*/ 3595457 w 6813678"/>
                  <a:gd name="connsiteY5" fmla="*/ 1420445 h 1468298"/>
                  <a:gd name="connsiteX6" fmla="*/ 4341181 w 6813678"/>
                  <a:gd name="connsiteY6" fmla="*/ 18 h 1468298"/>
                  <a:gd name="connsiteX7" fmla="*/ 5015884 w 6813678"/>
                  <a:gd name="connsiteY7" fmla="*/ 1455955 h 1468298"/>
                  <a:gd name="connsiteX8" fmla="*/ 5468645 w 6813678"/>
                  <a:gd name="connsiteY8" fmla="*/ 701353 h 1468298"/>
                  <a:gd name="connsiteX9" fmla="*/ 6622742 w 6813678"/>
                  <a:gd name="connsiteY9" fmla="*/ 719109 h 1468298"/>
                  <a:gd name="connsiteX10" fmla="*/ 6800295 w 6813678"/>
                  <a:gd name="connsiteY10" fmla="*/ 710231 h 1468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813678" h="1468298">
                    <a:moveTo>
                      <a:pt x="0" y="710231"/>
                    </a:moveTo>
                    <a:cubicBezTo>
                      <a:pt x="452021" y="771635"/>
                      <a:pt x="904043" y="833039"/>
                      <a:pt x="1145220" y="719109"/>
                    </a:cubicBezTo>
                    <a:cubicBezTo>
                      <a:pt x="1386397" y="605179"/>
                      <a:pt x="1275426" y="-94677"/>
                      <a:pt x="1447061" y="26651"/>
                    </a:cubicBezTo>
                    <a:cubicBezTo>
                      <a:pt x="1618696" y="147979"/>
                      <a:pt x="1933852" y="1451517"/>
                      <a:pt x="2175029" y="1447078"/>
                    </a:cubicBezTo>
                    <a:cubicBezTo>
                      <a:pt x="2416206" y="1442639"/>
                      <a:pt x="2657383" y="4457"/>
                      <a:pt x="2894121" y="18"/>
                    </a:cubicBezTo>
                    <a:cubicBezTo>
                      <a:pt x="3130859" y="-4421"/>
                      <a:pt x="3354280" y="1420445"/>
                      <a:pt x="3595457" y="1420445"/>
                    </a:cubicBezTo>
                    <a:cubicBezTo>
                      <a:pt x="3836634" y="1420445"/>
                      <a:pt x="4104443" y="-5900"/>
                      <a:pt x="4341181" y="18"/>
                    </a:cubicBezTo>
                    <a:cubicBezTo>
                      <a:pt x="4577919" y="5936"/>
                      <a:pt x="4827973" y="1339066"/>
                      <a:pt x="5015884" y="1455955"/>
                    </a:cubicBezTo>
                    <a:cubicBezTo>
                      <a:pt x="5203795" y="1572844"/>
                      <a:pt x="5200835" y="824161"/>
                      <a:pt x="5468645" y="701353"/>
                    </a:cubicBezTo>
                    <a:cubicBezTo>
                      <a:pt x="5736455" y="578545"/>
                      <a:pt x="6400800" y="717629"/>
                      <a:pt x="6622742" y="719109"/>
                    </a:cubicBezTo>
                    <a:cubicBezTo>
                      <a:pt x="6844684" y="720589"/>
                      <a:pt x="6822489" y="715410"/>
                      <a:pt x="6800295" y="710231"/>
                    </a:cubicBezTo>
                  </a:path>
                </a:pathLst>
              </a:custGeom>
              <a:noFill/>
              <a:ln w="38100">
                <a:solidFill>
                  <a:srgbClr val="0000FF"/>
                </a:solidFill>
                <a:tailEnd type="triangle" w="lg" len="med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5" name="Straight Arrow Connector 44"/>
              <p:cNvCxnSpPr>
                <a:stCxn id="44" idx="10"/>
              </p:cNvCxnSpPr>
              <p:nvPr/>
            </p:nvCxnSpPr>
            <p:spPr>
              <a:xfrm flipH="1">
                <a:off x="3626340" y="3133553"/>
                <a:ext cx="607213" cy="560885"/>
              </a:xfrm>
              <a:prstGeom prst="straightConnector1">
                <a:avLst/>
              </a:prstGeom>
              <a:ln w="127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0" name="Oval 49"/>
              <p:cNvSpPr/>
              <p:nvPr/>
            </p:nvSpPr>
            <p:spPr>
              <a:xfrm>
                <a:off x="3411982" y="3357945"/>
                <a:ext cx="45719" cy="45719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FF0000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 anchor="ctr">
                <a:spAutoFit/>
              </a:bodyPr>
              <a:lstStyle/>
              <a:p>
                <a:pPr algn="ctr">
                  <a:buNone/>
                </a:pPr>
                <a:endParaRPr lang="en-US" sz="1100" dirty="0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51" name="Oval 50"/>
              <p:cNvSpPr/>
              <p:nvPr/>
            </p:nvSpPr>
            <p:spPr>
              <a:xfrm>
                <a:off x="3389122" y="3507950"/>
                <a:ext cx="45719" cy="45719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FF0000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 anchor="ctr">
                <a:spAutoFit/>
              </a:bodyPr>
              <a:lstStyle/>
              <a:p>
                <a:pPr algn="ctr">
                  <a:buNone/>
                </a:pPr>
                <a:endParaRPr lang="en-US" sz="1100" dirty="0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52" name="Oval 51"/>
              <p:cNvSpPr/>
              <p:nvPr/>
            </p:nvSpPr>
            <p:spPr>
              <a:xfrm>
                <a:off x="3142161" y="3517516"/>
                <a:ext cx="45719" cy="45719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FF0000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 anchor="ctr">
                <a:spAutoFit/>
              </a:bodyPr>
              <a:lstStyle/>
              <a:p>
                <a:pPr algn="ctr">
                  <a:buNone/>
                </a:pPr>
                <a:endParaRPr lang="en-US" sz="1100" dirty="0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53" name="Oval 52"/>
              <p:cNvSpPr/>
              <p:nvPr/>
            </p:nvSpPr>
            <p:spPr>
              <a:xfrm>
                <a:off x="3624574" y="3351868"/>
                <a:ext cx="45719" cy="45719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FF0000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 anchor="ctr">
                <a:spAutoFit/>
              </a:bodyPr>
              <a:lstStyle/>
              <a:p>
                <a:pPr algn="ctr">
                  <a:buNone/>
                </a:pPr>
                <a:endParaRPr lang="en-US" sz="1100" dirty="0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54" name="Oval 53"/>
              <p:cNvSpPr/>
              <p:nvPr/>
            </p:nvSpPr>
            <p:spPr>
              <a:xfrm>
                <a:off x="4200572" y="3204345"/>
                <a:ext cx="45719" cy="45719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FF0000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 anchor="ctr">
                <a:spAutoFit/>
              </a:bodyPr>
              <a:lstStyle/>
              <a:p>
                <a:pPr algn="ctr">
                  <a:buNone/>
                </a:pPr>
                <a:endParaRPr lang="en-US" sz="1100" dirty="0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55" name="Oval 54"/>
              <p:cNvSpPr/>
              <p:nvPr/>
            </p:nvSpPr>
            <p:spPr>
              <a:xfrm>
                <a:off x="3983576" y="3250064"/>
                <a:ext cx="45719" cy="45719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FF0000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 anchor="ctr">
                <a:spAutoFit/>
              </a:bodyPr>
              <a:lstStyle/>
              <a:p>
                <a:pPr algn="ctr">
                  <a:buNone/>
                </a:pPr>
                <a:endParaRPr lang="en-US" sz="1100" dirty="0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56" name="Oval 55"/>
              <p:cNvSpPr/>
              <p:nvPr/>
            </p:nvSpPr>
            <p:spPr>
              <a:xfrm>
                <a:off x="3937857" y="3436223"/>
                <a:ext cx="45719" cy="45719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FF0000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 anchor="ctr">
                <a:spAutoFit/>
              </a:bodyPr>
              <a:lstStyle/>
              <a:p>
                <a:pPr algn="ctr">
                  <a:buNone/>
                </a:pPr>
                <a:endParaRPr lang="en-US" sz="1100" dirty="0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57" name="Oval 56"/>
              <p:cNvSpPr/>
              <p:nvPr/>
            </p:nvSpPr>
            <p:spPr>
              <a:xfrm>
                <a:off x="3690897" y="3498318"/>
                <a:ext cx="45719" cy="45719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FF0000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 anchor="ctr">
                <a:spAutoFit/>
              </a:bodyPr>
              <a:lstStyle/>
              <a:p>
                <a:pPr algn="ctr">
                  <a:buNone/>
                </a:pPr>
                <a:endParaRPr lang="en-US" sz="1100" dirty="0" smtClean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69" name="TextBox 68"/>
            <p:cNvSpPr txBox="1"/>
            <p:nvPr/>
          </p:nvSpPr>
          <p:spPr>
            <a:xfrm>
              <a:off x="3327469" y="2168050"/>
              <a:ext cx="1270939" cy="307608"/>
            </a:xfrm>
            <a:prstGeom prst="rect">
              <a:avLst/>
            </a:prstGeom>
            <a:solidFill>
              <a:schemeClr val="bg1"/>
            </a:solidFill>
            <a:ln w="50800">
              <a:noFill/>
            </a:ln>
          </p:spPr>
          <p:txBody>
            <a:bodyPr wrap="none" rtlCol="0">
              <a:noAutofit/>
            </a:bodyPr>
            <a:lstStyle/>
            <a:p>
              <a:pPr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r>
                <a:rPr lang="el-GR" sz="1400" b="1" dirty="0" smtClean="0">
                  <a:latin typeface="Arial"/>
                </a:rPr>
                <a:t>γ </a:t>
              </a:r>
              <a:r>
                <a:rPr lang="en-US" sz="1400" b="1" dirty="0" smtClean="0">
                  <a:latin typeface="Arial"/>
                </a:rPr>
                <a:t>or</a:t>
              </a:r>
              <a:r>
                <a:rPr lang="el-GR" sz="1400" b="1" dirty="0" smtClean="0">
                  <a:latin typeface="Arial"/>
                </a:rPr>
                <a:t> </a:t>
              </a:r>
              <a:r>
                <a:rPr lang="fr-FR" sz="1400" b="1" dirty="0" smtClean="0">
                  <a:latin typeface="Arial"/>
                </a:rPr>
                <a:t>X &gt; 20 </a:t>
              </a:r>
              <a:r>
                <a:rPr lang="fr-FR" sz="1400" b="1" dirty="0" err="1" smtClean="0">
                  <a:latin typeface="Arial"/>
                </a:rPr>
                <a:t>keV</a:t>
              </a:r>
              <a:endParaRPr lang="en-US" sz="1400" b="1" dirty="0" smtClean="0">
                <a:latin typeface="Arial"/>
              </a:endParaRPr>
            </a:p>
          </p:txBody>
        </p:sp>
      </p:grpSp>
      <p:grpSp>
        <p:nvGrpSpPr>
          <p:cNvPr id="207" name="Group 206"/>
          <p:cNvGrpSpPr/>
          <p:nvPr/>
        </p:nvGrpSpPr>
        <p:grpSpPr>
          <a:xfrm>
            <a:off x="4769049" y="2312374"/>
            <a:ext cx="1800541" cy="2431477"/>
            <a:chOff x="5163135" y="2205423"/>
            <a:chExt cx="1800541" cy="2431477"/>
          </a:xfrm>
        </p:grpSpPr>
        <p:grpSp>
          <p:nvGrpSpPr>
            <p:cNvPr id="71" name="Group 70"/>
            <p:cNvGrpSpPr/>
            <p:nvPr/>
          </p:nvGrpSpPr>
          <p:grpSpPr>
            <a:xfrm>
              <a:off x="5163135" y="3947006"/>
              <a:ext cx="1800541" cy="689894"/>
              <a:chOff x="278780" y="2494625"/>
              <a:chExt cx="2340133" cy="896644"/>
            </a:xfrm>
          </p:grpSpPr>
          <p:cxnSp>
            <p:nvCxnSpPr>
              <p:cNvPr id="85" name="Straight Connector 84"/>
              <p:cNvCxnSpPr/>
              <p:nvPr/>
            </p:nvCxnSpPr>
            <p:spPr>
              <a:xfrm>
                <a:off x="278780" y="2494625"/>
                <a:ext cx="2340133" cy="8878"/>
              </a:xfrm>
              <a:prstGeom prst="line">
                <a:avLst/>
              </a:prstGeom>
              <a:ln w="31750">
                <a:solidFill>
                  <a:schemeClr val="tx1"/>
                </a:solidFill>
                <a:tailEnd type="none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85"/>
              <p:cNvCxnSpPr/>
              <p:nvPr/>
            </p:nvCxnSpPr>
            <p:spPr>
              <a:xfrm>
                <a:off x="278780" y="3382391"/>
                <a:ext cx="2340133" cy="8878"/>
              </a:xfrm>
              <a:prstGeom prst="line">
                <a:avLst/>
              </a:prstGeom>
              <a:ln w="31750">
                <a:solidFill>
                  <a:schemeClr val="tx1"/>
                </a:solidFill>
                <a:tailEnd type="none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73" name="Straight Connector 72"/>
            <p:cNvCxnSpPr/>
            <p:nvPr/>
          </p:nvCxnSpPr>
          <p:spPr>
            <a:xfrm flipV="1">
              <a:off x="5163135" y="4530368"/>
              <a:ext cx="1800541" cy="8877"/>
            </a:xfrm>
            <a:prstGeom prst="line">
              <a:avLst/>
            </a:prstGeom>
            <a:ln w="31750">
              <a:solidFill>
                <a:schemeClr val="tx1"/>
              </a:solidFill>
              <a:prstDash val="sysDas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Oval 76"/>
            <p:cNvSpPr/>
            <p:nvPr/>
          </p:nvSpPr>
          <p:spPr>
            <a:xfrm>
              <a:off x="5559802" y="4256064"/>
              <a:ext cx="45719" cy="45719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rgbClr val="FF000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 anchor="ctr">
              <a:spAutoFit/>
            </a:bodyPr>
            <a:lstStyle/>
            <a:p>
              <a:pPr algn="ctr">
                <a:buNone/>
              </a:pPr>
              <a:endParaRPr lang="en-US" sz="1100" dirty="0" smtClean="0">
                <a:solidFill>
                  <a:schemeClr val="tx1"/>
                </a:solidFill>
              </a:endParaRPr>
            </a:p>
          </p:txBody>
        </p:sp>
        <p:sp>
          <p:nvSpPr>
            <p:cNvPr id="78" name="Oval 77"/>
            <p:cNvSpPr/>
            <p:nvPr/>
          </p:nvSpPr>
          <p:spPr>
            <a:xfrm>
              <a:off x="5682726" y="4361729"/>
              <a:ext cx="45719" cy="45719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rgbClr val="FF000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 anchor="ctr">
              <a:spAutoFit/>
            </a:bodyPr>
            <a:lstStyle/>
            <a:p>
              <a:pPr algn="ctr">
                <a:buNone/>
              </a:pPr>
              <a:endParaRPr lang="en-US" sz="1100" dirty="0" smtClean="0">
                <a:solidFill>
                  <a:schemeClr val="tx1"/>
                </a:solidFill>
              </a:endParaRPr>
            </a:p>
          </p:txBody>
        </p:sp>
        <p:sp>
          <p:nvSpPr>
            <p:cNvPr id="79" name="Oval 78"/>
            <p:cNvSpPr/>
            <p:nvPr/>
          </p:nvSpPr>
          <p:spPr>
            <a:xfrm>
              <a:off x="5463006" y="4326847"/>
              <a:ext cx="45719" cy="45719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rgbClr val="FF000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 anchor="ctr">
              <a:spAutoFit/>
            </a:bodyPr>
            <a:lstStyle/>
            <a:p>
              <a:pPr algn="ctr">
                <a:buNone/>
              </a:pPr>
              <a:endParaRPr lang="en-US" sz="1100" dirty="0" smtClean="0">
                <a:solidFill>
                  <a:schemeClr val="tx1"/>
                </a:solidFill>
              </a:endParaRPr>
            </a:p>
          </p:txBody>
        </p:sp>
        <p:cxnSp>
          <p:nvCxnSpPr>
            <p:cNvPr id="89" name="Straight Arrow Connector 88"/>
            <p:cNvCxnSpPr/>
            <p:nvPr/>
          </p:nvCxnSpPr>
          <p:spPr>
            <a:xfrm>
              <a:off x="5997209" y="2691510"/>
              <a:ext cx="0" cy="1268736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0" name="TextBox 89"/>
            <p:cNvSpPr txBox="1"/>
            <p:nvPr/>
          </p:nvSpPr>
          <p:spPr>
            <a:xfrm>
              <a:off x="5368546" y="2205423"/>
              <a:ext cx="1270939" cy="307608"/>
            </a:xfrm>
            <a:prstGeom prst="rect">
              <a:avLst/>
            </a:prstGeom>
            <a:solidFill>
              <a:schemeClr val="bg1"/>
            </a:solidFill>
            <a:ln w="50800">
              <a:noFill/>
            </a:ln>
          </p:spPr>
          <p:txBody>
            <a:bodyPr wrap="none" rtlCol="0">
              <a:noAutofit/>
            </a:bodyPr>
            <a:lstStyle/>
            <a:p>
              <a:pPr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r>
                <a:rPr lang="en-US" sz="1400" b="1" dirty="0" err="1">
                  <a:latin typeface="Arial"/>
                </a:rPr>
                <a:t>n</a:t>
              </a:r>
              <a:r>
                <a:rPr lang="en-US" sz="1400" b="1" dirty="0" err="1" smtClean="0">
                  <a:latin typeface="Arial"/>
                </a:rPr>
                <a:t>,p</a:t>
              </a:r>
              <a:endParaRPr lang="en-US" sz="1400" b="1" dirty="0" smtClean="0">
                <a:latin typeface="Arial"/>
              </a:endParaRPr>
            </a:p>
          </p:txBody>
        </p:sp>
        <p:grpSp>
          <p:nvGrpSpPr>
            <p:cNvPr id="116" name="Group 115"/>
            <p:cNvGrpSpPr/>
            <p:nvPr/>
          </p:nvGrpSpPr>
          <p:grpSpPr>
            <a:xfrm>
              <a:off x="5436940" y="3980885"/>
              <a:ext cx="706314" cy="463978"/>
              <a:chOff x="6819187" y="2632123"/>
              <a:chExt cx="706314" cy="463978"/>
            </a:xfrm>
          </p:grpSpPr>
          <p:sp>
            <p:nvSpPr>
              <p:cNvPr id="91" name="Oval 90"/>
              <p:cNvSpPr/>
              <p:nvPr/>
            </p:nvSpPr>
            <p:spPr>
              <a:xfrm>
                <a:off x="7283233" y="2700701"/>
                <a:ext cx="45719" cy="45719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FF0000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 anchor="ctr">
                <a:spAutoFit/>
              </a:bodyPr>
              <a:lstStyle/>
              <a:p>
                <a:pPr algn="ctr">
                  <a:buNone/>
                </a:pPr>
                <a:endParaRPr lang="en-US" sz="1100" dirty="0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92" name="Oval 91"/>
              <p:cNvSpPr/>
              <p:nvPr/>
            </p:nvSpPr>
            <p:spPr>
              <a:xfrm>
                <a:off x="7407282" y="2692788"/>
                <a:ext cx="45719" cy="45719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FF0000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 anchor="ctr">
                <a:spAutoFit/>
              </a:bodyPr>
              <a:lstStyle/>
              <a:p>
                <a:pPr algn="ctr">
                  <a:buNone/>
                </a:pPr>
                <a:endParaRPr lang="en-US" sz="1100" dirty="0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93" name="Oval 92"/>
              <p:cNvSpPr/>
              <p:nvPr/>
            </p:nvSpPr>
            <p:spPr>
              <a:xfrm>
                <a:off x="7190286" y="2738507"/>
                <a:ext cx="45719" cy="45719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FF0000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 anchor="ctr">
                <a:spAutoFit/>
              </a:bodyPr>
              <a:lstStyle/>
              <a:p>
                <a:pPr algn="ctr">
                  <a:buNone/>
                </a:pPr>
                <a:endParaRPr lang="en-US" sz="1100" dirty="0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94" name="Oval 93"/>
              <p:cNvSpPr/>
              <p:nvPr/>
            </p:nvSpPr>
            <p:spPr>
              <a:xfrm>
                <a:off x="7144567" y="2924666"/>
                <a:ext cx="45719" cy="45719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FF0000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 anchor="ctr">
                <a:spAutoFit/>
              </a:bodyPr>
              <a:lstStyle/>
              <a:p>
                <a:pPr algn="ctr">
                  <a:buNone/>
                </a:pPr>
                <a:endParaRPr lang="en-US" sz="1100" dirty="0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95" name="Oval 94"/>
              <p:cNvSpPr/>
              <p:nvPr/>
            </p:nvSpPr>
            <p:spPr>
              <a:xfrm>
                <a:off x="6897607" y="2986761"/>
                <a:ext cx="45719" cy="45719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FF0000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 anchor="ctr">
                <a:spAutoFit/>
              </a:bodyPr>
              <a:lstStyle/>
              <a:p>
                <a:pPr algn="ctr">
                  <a:buNone/>
                </a:pPr>
                <a:endParaRPr lang="en-US" sz="1100" dirty="0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96" name="Oval 95"/>
              <p:cNvSpPr/>
              <p:nvPr/>
            </p:nvSpPr>
            <p:spPr>
              <a:xfrm>
                <a:off x="6973148" y="3036466"/>
                <a:ext cx="45719" cy="45719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FF0000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 anchor="ctr">
                <a:spAutoFit/>
              </a:bodyPr>
              <a:lstStyle/>
              <a:p>
                <a:pPr algn="ctr">
                  <a:buNone/>
                </a:pPr>
                <a:endParaRPr lang="en-US" sz="1100" dirty="0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97" name="Oval 96"/>
              <p:cNvSpPr/>
              <p:nvPr/>
            </p:nvSpPr>
            <p:spPr>
              <a:xfrm>
                <a:off x="7328862" y="2756409"/>
                <a:ext cx="45719" cy="45719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FF0000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 anchor="ctr">
                <a:spAutoFit/>
              </a:bodyPr>
              <a:lstStyle/>
              <a:p>
                <a:pPr algn="ctr">
                  <a:buNone/>
                </a:pPr>
                <a:endParaRPr lang="en-US" sz="1100" dirty="0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98" name="Oval 97"/>
              <p:cNvSpPr/>
              <p:nvPr/>
            </p:nvSpPr>
            <p:spPr>
              <a:xfrm>
                <a:off x="7111866" y="2802128"/>
                <a:ext cx="45719" cy="45719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FF0000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 anchor="ctr">
                <a:spAutoFit/>
              </a:bodyPr>
              <a:lstStyle/>
              <a:p>
                <a:pPr algn="ctr">
                  <a:buNone/>
                </a:pPr>
                <a:endParaRPr lang="en-US" sz="1100" dirty="0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99" name="Oval 98"/>
              <p:cNvSpPr/>
              <p:nvPr/>
            </p:nvSpPr>
            <p:spPr>
              <a:xfrm>
                <a:off x="7066147" y="2988287"/>
                <a:ext cx="45719" cy="45719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FF0000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 anchor="ctr">
                <a:spAutoFit/>
              </a:bodyPr>
              <a:lstStyle/>
              <a:p>
                <a:pPr algn="ctr">
                  <a:buNone/>
                </a:pPr>
                <a:endParaRPr lang="en-US" sz="1100" dirty="0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100" name="Oval 99"/>
              <p:cNvSpPr/>
              <p:nvPr/>
            </p:nvSpPr>
            <p:spPr>
              <a:xfrm>
                <a:off x="6819187" y="3050382"/>
                <a:ext cx="45719" cy="45719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FF0000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 anchor="ctr">
                <a:spAutoFit/>
              </a:bodyPr>
              <a:lstStyle/>
              <a:p>
                <a:pPr algn="ctr">
                  <a:buNone/>
                </a:pPr>
                <a:endParaRPr lang="en-US" sz="1100" dirty="0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101" name="Oval 100"/>
              <p:cNvSpPr/>
              <p:nvPr/>
            </p:nvSpPr>
            <p:spPr>
              <a:xfrm>
                <a:off x="7239926" y="2788287"/>
                <a:ext cx="45719" cy="45719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FF0000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 anchor="ctr">
                <a:spAutoFit/>
              </a:bodyPr>
              <a:lstStyle/>
              <a:p>
                <a:pPr algn="ctr">
                  <a:buNone/>
                </a:pPr>
                <a:endParaRPr lang="en-US" sz="1100" dirty="0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102" name="Oval 101"/>
              <p:cNvSpPr/>
              <p:nvPr/>
            </p:nvSpPr>
            <p:spPr>
              <a:xfrm>
                <a:off x="7479782" y="2632123"/>
                <a:ext cx="45719" cy="45719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FF0000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 anchor="ctr">
                <a:spAutoFit/>
              </a:bodyPr>
              <a:lstStyle/>
              <a:p>
                <a:pPr algn="ctr">
                  <a:buNone/>
                </a:pPr>
                <a:endParaRPr lang="en-US" sz="1100" dirty="0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103" name="Oval 102"/>
              <p:cNvSpPr/>
              <p:nvPr/>
            </p:nvSpPr>
            <p:spPr>
              <a:xfrm>
                <a:off x="7262786" y="2677842"/>
                <a:ext cx="45719" cy="45719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FF0000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 anchor="ctr">
                <a:spAutoFit/>
              </a:bodyPr>
              <a:lstStyle/>
              <a:p>
                <a:pPr algn="ctr">
                  <a:buNone/>
                </a:pPr>
                <a:endParaRPr lang="en-US" sz="1100" dirty="0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104" name="Oval 103"/>
              <p:cNvSpPr/>
              <p:nvPr/>
            </p:nvSpPr>
            <p:spPr>
              <a:xfrm>
                <a:off x="7217067" y="2864001"/>
                <a:ext cx="45719" cy="45719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FF0000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 anchor="ctr">
                <a:spAutoFit/>
              </a:bodyPr>
              <a:lstStyle/>
              <a:p>
                <a:pPr algn="ctr">
                  <a:buNone/>
                </a:pPr>
                <a:endParaRPr lang="en-US" sz="1100" dirty="0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105" name="Oval 104"/>
              <p:cNvSpPr/>
              <p:nvPr/>
            </p:nvSpPr>
            <p:spPr>
              <a:xfrm>
                <a:off x="6970107" y="2926096"/>
                <a:ext cx="45719" cy="45719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FF0000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 anchor="ctr">
                <a:spAutoFit/>
              </a:bodyPr>
              <a:lstStyle/>
              <a:p>
                <a:pPr algn="ctr">
                  <a:buNone/>
                </a:pPr>
                <a:endParaRPr lang="en-US" sz="1100" dirty="0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106" name="Oval 105"/>
              <p:cNvSpPr/>
              <p:nvPr/>
            </p:nvSpPr>
            <p:spPr>
              <a:xfrm>
                <a:off x="7045829" y="2832912"/>
                <a:ext cx="45719" cy="45719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FF0000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 anchor="ctr">
                <a:spAutoFit/>
              </a:bodyPr>
              <a:lstStyle/>
              <a:p>
                <a:pPr algn="ctr">
                  <a:buNone/>
                </a:pPr>
                <a:endParaRPr lang="en-US" sz="1100" dirty="0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107" name="Oval 106"/>
              <p:cNvSpPr/>
              <p:nvPr/>
            </p:nvSpPr>
            <p:spPr>
              <a:xfrm>
                <a:off x="7360337" y="2650769"/>
                <a:ext cx="45719" cy="45719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FF0000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 anchor="ctr">
                <a:spAutoFit/>
              </a:bodyPr>
              <a:lstStyle/>
              <a:p>
                <a:pPr algn="ctr">
                  <a:buNone/>
                </a:pPr>
                <a:endParaRPr lang="en-US" sz="1100" dirty="0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108" name="Oval 107"/>
              <p:cNvSpPr/>
              <p:nvPr/>
            </p:nvSpPr>
            <p:spPr>
              <a:xfrm>
                <a:off x="7404831" y="2731108"/>
                <a:ext cx="45719" cy="45719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FF0000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 anchor="ctr">
                <a:spAutoFit/>
              </a:bodyPr>
              <a:lstStyle/>
              <a:p>
                <a:pPr algn="ctr">
                  <a:buNone/>
                </a:pPr>
                <a:endParaRPr lang="en-US" sz="1100" dirty="0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109" name="Oval 108"/>
              <p:cNvSpPr/>
              <p:nvPr/>
            </p:nvSpPr>
            <p:spPr>
              <a:xfrm>
                <a:off x="7260374" y="2810191"/>
                <a:ext cx="45719" cy="45719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FF0000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 anchor="ctr">
                <a:spAutoFit/>
              </a:bodyPr>
              <a:lstStyle/>
              <a:p>
                <a:pPr algn="ctr">
                  <a:buNone/>
                </a:pPr>
                <a:endParaRPr lang="en-US" sz="1100" dirty="0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0" name="Oval 109"/>
              <p:cNvSpPr/>
              <p:nvPr/>
            </p:nvSpPr>
            <p:spPr>
              <a:xfrm>
                <a:off x="7112152" y="2979362"/>
                <a:ext cx="45719" cy="45719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FF0000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 anchor="ctr">
                <a:spAutoFit/>
              </a:bodyPr>
              <a:lstStyle/>
              <a:p>
                <a:pPr algn="ctr">
                  <a:buNone/>
                </a:pPr>
                <a:endParaRPr lang="en-US" sz="1100" dirty="0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1" name="Oval 110"/>
              <p:cNvSpPr/>
              <p:nvPr/>
            </p:nvSpPr>
            <p:spPr>
              <a:xfrm>
                <a:off x="6983684" y="2992711"/>
                <a:ext cx="45719" cy="45719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FF0000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 anchor="ctr">
                <a:spAutoFit/>
              </a:bodyPr>
              <a:lstStyle/>
              <a:p>
                <a:pPr algn="ctr">
                  <a:buNone/>
                </a:pPr>
                <a:endParaRPr lang="en-US" sz="1100" dirty="0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2" name="Oval 111"/>
              <p:cNvSpPr/>
              <p:nvPr/>
            </p:nvSpPr>
            <p:spPr>
              <a:xfrm>
                <a:off x="7167426" y="2835178"/>
                <a:ext cx="45719" cy="45719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FF0000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 anchor="ctr">
                <a:spAutoFit/>
              </a:bodyPr>
              <a:lstStyle/>
              <a:p>
                <a:pPr algn="ctr">
                  <a:buNone/>
                </a:pPr>
                <a:endParaRPr lang="en-US" sz="1100" dirty="0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3" name="Oval 112"/>
              <p:cNvSpPr/>
              <p:nvPr/>
            </p:nvSpPr>
            <p:spPr>
              <a:xfrm>
                <a:off x="7094963" y="2907772"/>
                <a:ext cx="45719" cy="45719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FF0000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 anchor="ctr">
                <a:spAutoFit/>
              </a:bodyPr>
              <a:lstStyle/>
              <a:p>
                <a:pPr algn="ctr">
                  <a:buNone/>
                </a:pPr>
                <a:endParaRPr lang="en-US" sz="1100" dirty="0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4" name="Oval 113"/>
              <p:cNvSpPr/>
              <p:nvPr/>
            </p:nvSpPr>
            <p:spPr>
              <a:xfrm>
                <a:off x="7066147" y="2934643"/>
                <a:ext cx="45719" cy="45719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FF0000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 anchor="ctr">
                <a:spAutoFit/>
              </a:bodyPr>
              <a:lstStyle/>
              <a:p>
                <a:pPr algn="ctr">
                  <a:buNone/>
                </a:pPr>
                <a:endParaRPr lang="en-US" sz="1100" dirty="0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5" name="Oval 114"/>
              <p:cNvSpPr/>
              <p:nvPr/>
            </p:nvSpPr>
            <p:spPr>
              <a:xfrm>
                <a:off x="6903784" y="3032480"/>
                <a:ext cx="45719" cy="45719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FF0000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 anchor="ctr">
                <a:spAutoFit/>
              </a:bodyPr>
              <a:lstStyle/>
              <a:p>
                <a:pPr algn="ctr">
                  <a:buNone/>
                </a:pPr>
                <a:endParaRPr lang="en-US" sz="1100" dirty="0" smtClean="0">
                  <a:solidFill>
                    <a:schemeClr val="tx1"/>
                  </a:solidFill>
                </a:endParaRPr>
              </a:p>
            </p:txBody>
          </p:sp>
        </p:grpSp>
        <p:cxnSp>
          <p:nvCxnSpPr>
            <p:cNvPr id="74" name="Straight Arrow Connector 73"/>
            <p:cNvCxnSpPr/>
            <p:nvPr/>
          </p:nvCxnSpPr>
          <p:spPr>
            <a:xfrm flipH="1">
              <a:off x="5454695" y="4003224"/>
              <a:ext cx="542514" cy="527144"/>
            </a:xfrm>
            <a:prstGeom prst="straightConnector1">
              <a:avLst/>
            </a:prstGeom>
            <a:ln w="34925">
              <a:solidFill>
                <a:srgbClr val="00823B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8" name="Group 207"/>
          <p:cNvGrpSpPr/>
          <p:nvPr/>
        </p:nvGrpSpPr>
        <p:grpSpPr>
          <a:xfrm>
            <a:off x="6987985" y="2357934"/>
            <a:ext cx="1800541" cy="2385917"/>
            <a:chOff x="7174417" y="2269165"/>
            <a:chExt cx="1800541" cy="2385917"/>
          </a:xfrm>
        </p:grpSpPr>
        <p:grpSp>
          <p:nvGrpSpPr>
            <p:cNvPr id="117" name="Group 116"/>
            <p:cNvGrpSpPr/>
            <p:nvPr/>
          </p:nvGrpSpPr>
          <p:grpSpPr>
            <a:xfrm>
              <a:off x="7174417" y="3965188"/>
              <a:ext cx="1800541" cy="689894"/>
              <a:chOff x="278780" y="2494625"/>
              <a:chExt cx="2340133" cy="896644"/>
            </a:xfrm>
          </p:grpSpPr>
          <p:cxnSp>
            <p:nvCxnSpPr>
              <p:cNvPr id="118" name="Straight Connector 117"/>
              <p:cNvCxnSpPr/>
              <p:nvPr/>
            </p:nvCxnSpPr>
            <p:spPr>
              <a:xfrm>
                <a:off x="278780" y="2494625"/>
                <a:ext cx="2340133" cy="8878"/>
              </a:xfrm>
              <a:prstGeom prst="line">
                <a:avLst/>
              </a:prstGeom>
              <a:ln w="31750">
                <a:solidFill>
                  <a:schemeClr val="tx1"/>
                </a:solidFill>
                <a:tailEnd type="none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" name="Straight Connector 118"/>
              <p:cNvCxnSpPr/>
              <p:nvPr/>
            </p:nvCxnSpPr>
            <p:spPr>
              <a:xfrm>
                <a:off x="278780" y="3382391"/>
                <a:ext cx="2340133" cy="8878"/>
              </a:xfrm>
              <a:prstGeom prst="line">
                <a:avLst/>
              </a:prstGeom>
              <a:ln w="31750">
                <a:solidFill>
                  <a:schemeClr val="tx1"/>
                </a:solidFill>
                <a:tailEnd type="none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20" name="Straight Connector 119"/>
            <p:cNvCxnSpPr/>
            <p:nvPr/>
          </p:nvCxnSpPr>
          <p:spPr>
            <a:xfrm flipV="1">
              <a:off x="7174417" y="4548550"/>
              <a:ext cx="1800541" cy="8877"/>
            </a:xfrm>
            <a:prstGeom prst="line">
              <a:avLst/>
            </a:prstGeom>
            <a:ln w="31750">
              <a:solidFill>
                <a:schemeClr val="tx1"/>
              </a:solidFill>
              <a:prstDash val="sysDas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1" name="Oval 120"/>
            <p:cNvSpPr/>
            <p:nvPr/>
          </p:nvSpPr>
          <p:spPr>
            <a:xfrm>
              <a:off x="7571084" y="4274246"/>
              <a:ext cx="45719" cy="45719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rgbClr val="FF000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 anchor="ctr">
              <a:spAutoFit/>
            </a:bodyPr>
            <a:lstStyle/>
            <a:p>
              <a:pPr algn="ctr">
                <a:buNone/>
              </a:pPr>
              <a:endParaRPr lang="en-US" sz="1100" dirty="0" smtClean="0">
                <a:solidFill>
                  <a:schemeClr val="tx1"/>
                </a:solidFill>
              </a:endParaRPr>
            </a:p>
          </p:txBody>
        </p:sp>
        <p:sp>
          <p:nvSpPr>
            <p:cNvPr id="122" name="Oval 121"/>
            <p:cNvSpPr/>
            <p:nvPr/>
          </p:nvSpPr>
          <p:spPr>
            <a:xfrm>
              <a:off x="7694008" y="4379911"/>
              <a:ext cx="45719" cy="45719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rgbClr val="FF000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 anchor="ctr">
              <a:spAutoFit/>
            </a:bodyPr>
            <a:lstStyle/>
            <a:p>
              <a:pPr algn="ctr">
                <a:buNone/>
              </a:pPr>
              <a:endParaRPr lang="en-US" sz="1100" dirty="0" smtClean="0">
                <a:solidFill>
                  <a:schemeClr val="tx1"/>
                </a:solidFill>
              </a:endParaRPr>
            </a:p>
          </p:txBody>
        </p:sp>
        <p:sp>
          <p:nvSpPr>
            <p:cNvPr id="123" name="Oval 122"/>
            <p:cNvSpPr/>
            <p:nvPr/>
          </p:nvSpPr>
          <p:spPr>
            <a:xfrm>
              <a:off x="7474288" y="4345029"/>
              <a:ext cx="45719" cy="45719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rgbClr val="FF000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 anchor="ctr">
              <a:spAutoFit/>
            </a:bodyPr>
            <a:lstStyle/>
            <a:p>
              <a:pPr algn="ctr">
                <a:buNone/>
              </a:pPr>
              <a:endParaRPr lang="en-US" sz="1100" dirty="0" smtClean="0">
                <a:solidFill>
                  <a:schemeClr val="tx1"/>
                </a:solidFill>
              </a:endParaRPr>
            </a:p>
          </p:txBody>
        </p:sp>
        <p:cxnSp>
          <p:nvCxnSpPr>
            <p:cNvPr id="124" name="Straight Arrow Connector 123"/>
            <p:cNvCxnSpPr/>
            <p:nvPr/>
          </p:nvCxnSpPr>
          <p:spPr>
            <a:xfrm>
              <a:off x="8008491" y="2709692"/>
              <a:ext cx="0" cy="1268736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5" name="TextBox 124"/>
            <p:cNvSpPr txBox="1"/>
            <p:nvPr/>
          </p:nvSpPr>
          <p:spPr>
            <a:xfrm>
              <a:off x="7408423" y="2269165"/>
              <a:ext cx="1270939" cy="307608"/>
            </a:xfrm>
            <a:prstGeom prst="rect">
              <a:avLst/>
            </a:prstGeom>
            <a:solidFill>
              <a:schemeClr val="bg1"/>
            </a:solidFill>
            <a:ln w="50800">
              <a:noFill/>
            </a:ln>
          </p:spPr>
          <p:txBody>
            <a:bodyPr wrap="none" rtlCol="0">
              <a:noAutofit/>
            </a:bodyPr>
            <a:lstStyle/>
            <a:p>
              <a:pPr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r>
                <a:rPr lang="en-US" sz="1400" b="1" baseline="30000" dirty="0" smtClean="0">
                  <a:latin typeface="Arial"/>
                </a:rPr>
                <a:t>10</a:t>
              </a:r>
              <a:r>
                <a:rPr lang="en-US" sz="1400" b="1" dirty="0" smtClean="0">
                  <a:latin typeface="Arial"/>
                </a:rPr>
                <a:t>B(n,</a:t>
              </a:r>
              <a:r>
                <a:rPr lang="el-GR" sz="1400" b="1" dirty="0" smtClean="0">
                  <a:latin typeface="Arial"/>
                </a:rPr>
                <a:t>α</a:t>
              </a:r>
              <a:r>
                <a:rPr lang="en-US" sz="1400" b="1" dirty="0" smtClean="0">
                  <a:latin typeface="Arial"/>
                </a:rPr>
                <a:t>)</a:t>
              </a:r>
              <a:r>
                <a:rPr lang="en-US" sz="1400" b="1" baseline="30000" dirty="0" smtClean="0">
                  <a:latin typeface="Arial"/>
                </a:rPr>
                <a:t>7</a:t>
              </a:r>
              <a:r>
                <a:rPr lang="en-US" sz="1400" b="1" dirty="0" smtClean="0">
                  <a:latin typeface="Arial"/>
                </a:rPr>
                <a:t>Li</a:t>
              </a:r>
            </a:p>
          </p:txBody>
        </p:sp>
        <p:grpSp>
          <p:nvGrpSpPr>
            <p:cNvPr id="126" name="Group 125"/>
            <p:cNvGrpSpPr/>
            <p:nvPr/>
          </p:nvGrpSpPr>
          <p:grpSpPr>
            <a:xfrm>
              <a:off x="7448222" y="3999067"/>
              <a:ext cx="706314" cy="463978"/>
              <a:chOff x="6819187" y="2632123"/>
              <a:chExt cx="706314" cy="463978"/>
            </a:xfrm>
          </p:grpSpPr>
          <p:sp>
            <p:nvSpPr>
              <p:cNvPr id="127" name="Oval 126"/>
              <p:cNvSpPr/>
              <p:nvPr/>
            </p:nvSpPr>
            <p:spPr>
              <a:xfrm>
                <a:off x="7283233" y="2700701"/>
                <a:ext cx="45719" cy="45719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FF0000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 anchor="ctr">
                <a:spAutoFit/>
              </a:bodyPr>
              <a:lstStyle/>
              <a:p>
                <a:pPr algn="ctr">
                  <a:buNone/>
                </a:pPr>
                <a:endParaRPr lang="en-US" sz="1100" dirty="0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128" name="Oval 127"/>
              <p:cNvSpPr/>
              <p:nvPr/>
            </p:nvSpPr>
            <p:spPr>
              <a:xfrm>
                <a:off x="7407282" y="2692788"/>
                <a:ext cx="45719" cy="45719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FF0000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 anchor="ctr">
                <a:spAutoFit/>
              </a:bodyPr>
              <a:lstStyle/>
              <a:p>
                <a:pPr algn="ctr">
                  <a:buNone/>
                </a:pPr>
                <a:endParaRPr lang="en-US" sz="1100" dirty="0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129" name="Oval 128"/>
              <p:cNvSpPr/>
              <p:nvPr/>
            </p:nvSpPr>
            <p:spPr>
              <a:xfrm>
                <a:off x="7190286" y="2738507"/>
                <a:ext cx="45719" cy="45719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FF0000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 anchor="ctr">
                <a:spAutoFit/>
              </a:bodyPr>
              <a:lstStyle/>
              <a:p>
                <a:pPr algn="ctr">
                  <a:buNone/>
                </a:pPr>
                <a:endParaRPr lang="en-US" sz="1100" dirty="0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130" name="Oval 129"/>
              <p:cNvSpPr/>
              <p:nvPr/>
            </p:nvSpPr>
            <p:spPr>
              <a:xfrm>
                <a:off x="7144567" y="2924666"/>
                <a:ext cx="45719" cy="45719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FF0000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 anchor="ctr">
                <a:spAutoFit/>
              </a:bodyPr>
              <a:lstStyle/>
              <a:p>
                <a:pPr algn="ctr">
                  <a:buNone/>
                </a:pPr>
                <a:endParaRPr lang="en-US" sz="1100" dirty="0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131" name="Oval 130"/>
              <p:cNvSpPr/>
              <p:nvPr/>
            </p:nvSpPr>
            <p:spPr>
              <a:xfrm>
                <a:off x="6897607" y="2986761"/>
                <a:ext cx="45719" cy="45719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FF0000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 anchor="ctr">
                <a:spAutoFit/>
              </a:bodyPr>
              <a:lstStyle/>
              <a:p>
                <a:pPr algn="ctr">
                  <a:buNone/>
                </a:pPr>
                <a:endParaRPr lang="en-US" sz="1100" dirty="0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132" name="Oval 131"/>
              <p:cNvSpPr/>
              <p:nvPr/>
            </p:nvSpPr>
            <p:spPr>
              <a:xfrm>
                <a:off x="6973148" y="3036466"/>
                <a:ext cx="45719" cy="45719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FF0000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 anchor="ctr">
                <a:spAutoFit/>
              </a:bodyPr>
              <a:lstStyle/>
              <a:p>
                <a:pPr algn="ctr">
                  <a:buNone/>
                </a:pPr>
                <a:endParaRPr lang="en-US" sz="1100" dirty="0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133" name="Oval 132"/>
              <p:cNvSpPr/>
              <p:nvPr/>
            </p:nvSpPr>
            <p:spPr>
              <a:xfrm>
                <a:off x="7328862" y="2756409"/>
                <a:ext cx="45719" cy="45719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FF0000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 anchor="ctr">
                <a:spAutoFit/>
              </a:bodyPr>
              <a:lstStyle/>
              <a:p>
                <a:pPr algn="ctr">
                  <a:buNone/>
                </a:pPr>
                <a:endParaRPr lang="en-US" sz="1100" dirty="0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134" name="Oval 133"/>
              <p:cNvSpPr/>
              <p:nvPr/>
            </p:nvSpPr>
            <p:spPr>
              <a:xfrm>
                <a:off x="7111866" y="2802128"/>
                <a:ext cx="45719" cy="45719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FF0000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 anchor="ctr">
                <a:spAutoFit/>
              </a:bodyPr>
              <a:lstStyle/>
              <a:p>
                <a:pPr algn="ctr">
                  <a:buNone/>
                </a:pPr>
                <a:endParaRPr lang="en-US" sz="1100" dirty="0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135" name="Oval 134"/>
              <p:cNvSpPr/>
              <p:nvPr/>
            </p:nvSpPr>
            <p:spPr>
              <a:xfrm>
                <a:off x="7066147" y="2988287"/>
                <a:ext cx="45719" cy="45719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FF0000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 anchor="ctr">
                <a:spAutoFit/>
              </a:bodyPr>
              <a:lstStyle/>
              <a:p>
                <a:pPr algn="ctr">
                  <a:buNone/>
                </a:pPr>
                <a:endParaRPr lang="en-US" sz="1100" dirty="0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136" name="Oval 135"/>
              <p:cNvSpPr/>
              <p:nvPr/>
            </p:nvSpPr>
            <p:spPr>
              <a:xfrm>
                <a:off x="6819187" y="3050382"/>
                <a:ext cx="45719" cy="45719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FF0000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 anchor="ctr">
                <a:spAutoFit/>
              </a:bodyPr>
              <a:lstStyle/>
              <a:p>
                <a:pPr algn="ctr">
                  <a:buNone/>
                </a:pPr>
                <a:endParaRPr lang="en-US" sz="1100" dirty="0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137" name="Oval 136"/>
              <p:cNvSpPr/>
              <p:nvPr/>
            </p:nvSpPr>
            <p:spPr>
              <a:xfrm>
                <a:off x="7239926" y="2788287"/>
                <a:ext cx="45719" cy="45719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FF0000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 anchor="ctr">
                <a:spAutoFit/>
              </a:bodyPr>
              <a:lstStyle/>
              <a:p>
                <a:pPr algn="ctr">
                  <a:buNone/>
                </a:pPr>
                <a:endParaRPr lang="en-US" sz="1100" dirty="0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138" name="Oval 137"/>
              <p:cNvSpPr/>
              <p:nvPr/>
            </p:nvSpPr>
            <p:spPr>
              <a:xfrm>
                <a:off x="7479782" y="2632123"/>
                <a:ext cx="45719" cy="45719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FF0000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 anchor="ctr">
                <a:spAutoFit/>
              </a:bodyPr>
              <a:lstStyle/>
              <a:p>
                <a:pPr algn="ctr">
                  <a:buNone/>
                </a:pPr>
                <a:endParaRPr lang="en-US" sz="1100" dirty="0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139" name="Oval 138"/>
              <p:cNvSpPr/>
              <p:nvPr/>
            </p:nvSpPr>
            <p:spPr>
              <a:xfrm>
                <a:off x="7262786" y="2677842"/>
                <a:ext cx="45719" cy="45719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FF0000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 anchor="ctr">
                <a:spAutoFit/>
              </a:bodyPr>
              <a:lstStyle/>
              <a:p>
                <a:pPr algn="ctr">
                  <a:buNone/>
                </a:pPr>
                <a:endParaRPr lang="en-US" sz="1100" dirty="0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140" name="Oval 139"/>
              <p:cNvSpPr/>
              <p:nvPr/>
            </p:nvSpPr>
            <p:spPr>
              <a:xfrm>
                <a:off x="7217067" y="2864001"/>
                <a:ext cx="45719" cy="45719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FF0000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 anchor="ctr">
                <a:spAutoFit/>
              </a:bodyPr>
              <a:lstStyle/>
              <a:p>
                <a:pPr algn="ctr">
                  <a:buNone/>
                </a:pPr>
                <a:endParaRPr lang="en-US" sz="1100" dirty="0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141" name="Oval 140"/>
              <p:cNvSpPr/>
              <p:nvPr/>
            </p:nvSpPr>
            <p:spPr>
              <a:xfrm>
                <a:off x="6970107" y="2926096"/>
                <a:ext cx="45719" cy="45719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FF0000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 anchor="ctr">
                <a:spAutoFit/>
              </a:bodyPr>
              <a:lstStyle/>
              <a:p>
                <a:pPr algn="ctr">
                  <a:buNone/>
                </a:pPr>
                <a:endParaRPr lang="en-US" sz="1100" dirty="0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142" name="Oval 141"/>
              <p:cNvSpPr/>
              <p:nvPr/>
            </p:nvSpPr>
            <p:spPr>
              <a:xfrm>
                <a:off x="7045829" y="2832912"/>
                <a:ext cx="45719" cy="45719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FF0000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 anchor="ctr">
                <a:spAutoFit/>
              </a:bodyPr>
              <a:lstStyle/>
              <a:p>
                <a:pPr algn="ctr">
                  <a:buNone/>
                </a:pPr>
                <a:endParaRPr lang="en-US" sz="1100" dirty="0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143" name="Oval 142"/>
              <p:cNvSpPr/>
              <p:nvPr/>
            </p:nvSpPr>
            <p:spPr>
              <a:xfrm>
                <a:off x="7360337" y="2650769"/>
                <a:ext cx="45719" cy="45719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FF0000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 anchor="ctr">
                <a:spAutoFit/>
              </a:bodyPr>
              <a:lstStyle/>
              <a:p>
                <a:pPr algn="ctr">
                  <a:buNone/>
                </a:pPr>
                <a:endParaRPr lang="en-US" sz="1100" dirty="0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144" name="Oval 143"/>
              <p:cNvSpPr/>
              <p:nvPr/>
            </p:nvSpPr>
            <p:spPr>
              <a:xfrm>
                <a:off x="7404831" y="2731108"/>
                <a:ext cx="45719" cy="45719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FF0000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 anchor="ctr">
                <a:spAutoFit/>
              </a:bodyPr>
              <a:lstStyle/>
              <a:p>
                <a:pPr algn="ctr">
                  <a:buNone/>
                </a:pPr>
                <a:endParaRPr lang="en-US" sz="1100" dirty="0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145" name="Oval 144"/>
              <p:cNvSpPr/>
              <p:nvPr/>
            </p:nvSpPr>
            <p:spPr>
              <a:xfrm>
                <a:off x="7260374" y="2810191"/>
                <a:ext cx="45719" cy="45719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FF0000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 anchor="ctr">
                <a:spAutoFit/>
              </a:bodyPr>
              <a:lstStyle/>
              <a:p>
                <a:pPr algn="ctr">
                  <a:buNone/>
                </a:pPr>
                <a:endParaRPr lang="en-US" sz="1100" dirty="0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146" name="Oval 145"/>
              <p:cNvSpPr/>
              <p:nvPr/>
            </p:nvSpPr>
            <p:spPr>
              <a:xfrm>
                <a:off x="7112152" y="2979362"/>
                <a:ext cx="45719" cy="45719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FF0000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 anchor="ctr">
                <a:spAutoFit/>
              </a:bodyPr>
              <a:lstStyle/>
              <a:p>
                <a:pPr algn="ctr">
                  <a:buNone/>
                </a:pPr>
                <a:endParaRPr lang="en-US" sz="1100" dirty="0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147" name="Oval 146"/>
              <p:cNvSpPr/>
              <p:nvPr/>
            </p:nvSpPr>
            <p:spPr>
              <a:xfrm>
                <a:off x="6983684" y="2992711"/>
                <a:ext cx="45719" cy="45719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FF0000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 anchor="ctr">
                <a:spAutoFit/>
              </a:bodyPr>
              <a:lstStyle/>
              <a:p>
                <a:pPr algn="ctr">
                  <a:buNone/>
                </a:pPr>
                <a:endParaRPr lang="en-US" sz="1100" dirty="0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148" name="Oval 147"/>
              <p:cNvSpPr/>
              <p:nvPr/>
            </p:nvSpPr>
            <p:spPr>
              <a:xfrm>
                <a:off x="7167426" y="2835178"/>
                <a:ext cx="45719" cy="45719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FF0000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 anchor="ctr">
                <a:spAutoFit/>
              </a:bodyPr>
              <a:lstStyle/>
              <a:p>
                <a:pPr algn="ctr">
                  <a:buNone/>
                </a:pPr>
                <a:endParaRPr lang="en-US" sz="1100" dirty="0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149" name="Oval 148"/>
              <p:cNvSpPr/>
              <p:nvPr/>
            </p:nvSpPr>
            <p:spPr>
              <a:xfrm>
                <a:off x="7094963" y="2907772"/>
                <a:ext cx="45719" cy="45719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FF0000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 anchor="ctr">
                <a:spAutoFit/>
              </a:bodyPr>
              <a:lstStyle/>
              <a:p>
                <a:pPr algn="ctr">
                  <a:buNone/>
                </a:pPr>
                <a:endParaRPr lang="en-US" sz="1100" dirty="0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150" name="Oval 149"/>
              <p:cNvSpPr/>
              <p:nvPr/>
            </p:nvSpPr>
            <p:spPr>
              <a:xfrm>
                <a:off x="7066147" y="2934643"/>
                <a:ext cx="45719" cy="45719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FF0000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 anchor="ctr">
                <a:spAutoFit/>
              </a:bodyPr>
              <a:lstStyle/>
              <a:p>
                <a:pPr algn="ctr">
                  <a:buNone/>
                </a:pPr>
                <a:endParaRPr lang="en-US" sz="1100" dirty="0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151" name="Oval 150"/>
              <p:cNvSpPr/>
              <p:nvPr/>
            </p:nvSpPr>
            <p:spPr>
              <a:xfrm>
                <a:off x="6903784" y="3032480"/>
                <a:ext cx="45719" cy="45719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FF0000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 anchor="ctr">
                <a:spAutoFit/>
              </a:bodyPr>
              <a:lstStyle/>
              <a:p>
                <a:pPr algn="ctr">
                  <a:buNone/>
                </a:pPr>
                <a:endParaRPr lang="en-US" sz="1100" dirty="0" smtClean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53" name="Group 152"/>
            <p:cNvGrpSpPr/>
            <p:nvPr/>
          </p:nvGrpSpPr>
          <p:grpSpPr>
            <a:xfrm>
              <a:off x="7431947" y="4062689"/>
              <a:ext cx="706314" cy="463978"/>
              <a:chOff x="6819187" y="2632123"/>
              <a:chExt cx="706314" cy="463978"/>
            </a:xfrm>
          </p:grpSpPr>
          <p:sp>
            <p:nvSpPr>
              <p:cNvPr id="154" name="Oval 153"/>
              <p:cNvSpPr/>
              <p:nvPr/>
            </p:nvSpPr>
            <p:spPr>
              <a:xfrm>
                <a:off x="7283233" y="2700701"/>
                <a:ext cx="45719" cy="45719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FF0000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 anchor="ctr">
                <a:spAutoFit/>
              </a:bodyPr>
              <a:lstStyle/>
              <a:p>
                <a:pPr algn="ctr">
                  <a:buNone/>
                </a:pPr>
                <a:endParaRPr lang="en-US" sz="1100" dirty="0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155" name="Oval 154"/>
              <p:cNvSpPr/>
              <p:nvPr/>
            </p:nvSpPr>
            <p:spPr>
              <a:xfrm>
                <a:off x="7407282" y="2692788"/>
                <a:ext cx="45719" cy="45719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FF0000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 anchor="ctr">
                <a:spAutoFit/>
              </a:bodyPr>
              <a:lstStyle/>
              <a:p>
                <a:pPr algn="ctr">
                  <a:buNone/>
                </a:pPr>
                <a:endParaRPr lang="en-US" sz="1100" dirty="0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156" name="Oval 155"/>
              <p:cNvSpPr/>
              <p:nvPr/>
            </p:nvSpPr>
            <p:spPr>
              <a:xfrm>
                <a:off x="7190286" y="2738507"/>
                <a:ext cx="45719" cy="45719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FF0000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 anchor="ctr">
                <a:spAutoFit/>
              </a:bodyPr>
              <a:lstStyle/>
              <a:p>
                <a:pPr algn="ctr">
                  <a:buNone/>
                </a:pPr>
                <a:endParaRPr lang="en-US" sz="1100" dirty="0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157" name="Oval 156"/>
              <p:cNvSpPr/>
              <p:nvPr/>
            </p:nvSpPr>
            <p:spPr>
              <a:xfrm>
                <a:off x="7144567" y="2924666"/>
                <a:ext cx="45719" cy="45719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FF0000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 anchor="ctr">
                <a:spAutoFit/>
              </a:bodyPr>
              <a:lstStyle/>
              <a:p>
                <a:pPr algn="ctr">
                  <a:buNone/>
                </a:pPr>
                <a:endParaRPr lang="en-US" sz="1100" dirty="0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158" name="Oval 157"/>
              <p:cNvSpPr/>
              <p:nvPr/>
            </p:nvSpPr>
            <p:spPr>
              <a:xfrm>
                <a:off x="6897607" y="2986761"/>
                <a:ext cx="45719" cy="45719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FF0000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 anchor="ctr">
                <a:spAutoFit/>
              </a:bodyPr>
              <a:lstStyle/>
              <a:p>
                <a:pPr algn="ctr">
                  <a:buNone/>
                </a:pPr>
                <a:endParaRPr lang="en-US" sz="1100" dirty="0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159" name="Oval 158"/>
              <p:cNvSpPr/>
              <p:nvPr/>
            </p:nvSpPr>
            <p:spPr>
              <a:xfrm>
                <a:off x="6973148" y="3036466"/>
                <a:ext cx="45719" cy="45719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FF0000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 anchor="ctr">
                <a:spAutoFit/>
              </a:bodyPr>
              <a:lstStyle/>
              <a:p>
                <a:pPr algn="ctr">
                  <a:buNone/>
                </a:pPr>
                <a:endParaRPr lang="en-US" sz="1100" dirty="0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160" name="Oval 159"/>
              <p:cNvSpPr/>
              <p:nvPr/>
            </p:nvSpPr>
            <p:spPr>
              <a:xfrm>
                <a:off x="7328862" y="2756409"/>
                <a:ext cx="45719" cy="45719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FF0000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 anchor="ctr">
                <a:spAutoFit/>
              </a:bodyPr>
              <a:lstStyle/>
              <a:p>
                <a:pPr algn="ctr">
                  <a:buNone/>
                </a:pPr>
                <a:endParaRPr lang="en-US" sz="1100" dirty="0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161" name="Oval 160"/>
              <p:cNvSpPr/>
              <p:nvPr/>
            </p:nvSpPr>
            <p:spPr>
              <a:xfrm>
                <a:off x="7111866" y="2802128"/>
                <a:ext cx="45719" cy="45719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FF0000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 anchor="ctr">
                <a:spAutoFit/>
              </a:bodyPr>
              <a:lstStyle/>
              <a:p>
                <a:pPr algn="ctr">
                  <a:buNone/>
                </a:pPr>
                <a:endParaRPr lang="en-US" sz="1100" dirty="0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162" name="Oval 161"/>
              <p:cNvSpPr/>
              <p:nvPr/>
            </p:nvSpPr>
            <p:spPr>
              <a:xfrm>
                <a:off x="7066147" y="2988287"/>
                <a:ext cx="45719" cy="45719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FF0000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 anchor="ctr">
                <a:spAutoFit/>
              </a:bodyPr>
              <a:lstStyle/>
              <a:p>
                <a:pPr algn="ctr">
                  <a:buNone/>
                </a:pPr>
                <a:endParaRPr lang="en-US" sz="1100" dirty="0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163" name="Oval 162"/>
              <p:cNvSpPr/>
              <p:nvPr/>
            </p:nvSpPr>
            <p:spPr>
              <a:xfrm>
                <a:off x="6819187" y="3050382"/>
                <a:ext cx="45719" cy="45719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FF0000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 anchor="ctr">
                <a:spAutoFit/>
              </a:bodyPr>
              <a:lstStyle/>
              <a:p>
                <a:pPr algn="ctr">
                  <a:buNone/>
                </a:pPr>
                <a:endParaRPr lang="en-US" sz="1100" dirty="0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164" name="Oval 163"/>
              <p:cNvSpPr/>
              <p:nvPr/>
            </p:nvSpPr>
            <p:spPr>
              <a:xfrm>
                <a:off x="7239926" y="2788287"/>
                <a:ext cx="45719" cy="45719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FF0000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 anchor="ctr">
                <a:spAutoFit/>
              </a:bodyPr>
              <a:lstStyle/>
              <a:p>
                <a:pPr algn="ctr">
                  <a:buNone/>
                </a:pPr>
                <a:endParaRPr lang="en-US" sz="1100" dirty="0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165" name="Oval 164"/>
              <p:cNvSpPr/>
              <p:nvPr/>
            </p:nvSpPr>
            <p:spPr>
              <a:xfrm>
                <a:off x="7479782" y="2632123"/>
                <a:ext cx="45719" cy="45719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FF0000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 anchor="ctr">
                <a:spAutoFit/>
              </a:bodyPr>
              <a:lstStyle/>
              <a:p>
                <a:pPr algn="ctr">
                  <a:buNone/>
                </a:pPr>
                <a:endParaRPr lang="en-US" sz="1100" dirty="0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166" name="Oval 165"/>
              <p:cNvSpPr/>
              <p:nvPr/>
            </p:nvSpPr>
            <p:spPr>
              <a:xfrm>
                <a:off x="7262786" y="2677842"/>
                <a:ext cx="45719" cy="45719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FF0000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 anchor="ctr">
                <a:spAutoFit/>
              </a:bodyPr>
              <a:lstStyle/>
              <a:p>
                <a:pPr algn="ctr">
                  <a:buNone/>
                </a:pPr>
                <a:endParaRPr lang="en-US" sz="1100" dirty="0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167" name="Oval 166"/>
              <p:cNvSpPr/>
              <p:nvPr/>
            </p:nvSpPr>
            <p:spPr>
              <a:xfrm>
                <a:off x="7217067" y="2864001"/>
                <a:ext cx="45719" cy="45719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FF0000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 anchor="ctr">
                <a:spAutoFit/>
              </a:bodyPr>
              <a:lstStyle/>
              <a:p>
                <a:pPr algn="ctr">
                  <a:buNone/>
                </a:pPr>
                <a:endParaRPr lang="en-US" sz="1100" dirty="0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168" name="Oval 167"/>
              <p:cNvSpPr/>
              <p:nvPr/>
            </p:nvSpPr>
            <p:spPr>
              <a:xfrm>
                <a:off x="6970107" y="2926096"/>
                <a:ext cx="45719" cy="45719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FF0000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 anchor="ctr">
                <a:spAutoFit/>
              </a:bodyPr>
              <a:lstStyle/>
              <a:p>
                <a:pPr algn="ctr">
                  <a:buNone/>
                </a:pPr>
                <a:endParaRPr lang="en-US" sz="1100" dirty="0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169" name="Oval 168"/>
              <p:cNvSpPr/>
              <p:nvPr/>
            </p:nvSpPr>
            <p:spPr>
              <a:xfrm>
                <a:off x="7045829" y="2832912"/>
                <a:ext cx="45719" cy="45719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FF0000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 anchor="ctr">
                <a:spAutoFit/>
              </a:bodyPr>
              <a:lstStyle/>
              <a:p>
                <a:pPr algn="ctr">
                  <a:buNone/>
                </a:pPr>
                <a:endParaRPr lang="en-US" sz="1100" dirty="0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170" name="Oval 169"/>
              <p:cNvSpPr/>
              <p:nvPr/>
            </p:nvSpPr>
            <p:spPr>
              <a:xfrm>
                <a:off x="7360337" y="2650769"/>
                <a:ext cx="45719" cy="45719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FF0000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 anchor="ctr">
                <a:spAutoFit/>
              </a:bodyPr>
              <a:lstStyle/>
              <a:p>
                <a:pPr algn="ctr">
                  <a:buNone/>
                </a:pPr>
                <a:endParaRPr lang="en-US" sz="1100" dirty="0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171" name="Oval 170"/>
              <p:cNvSpPr/>
              <p:nvPr/>
            </p:nvSpPr>
            <p:spPr>
              <a:xfrm>
                <a:off x="7404831" y="2731108"/>
                <a:ext cx="45719" cy="45719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FF0000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 anchor="ctr">
                <a:spAutoFit/>
              </a:bodyPr>
              <a:lstStyle/>
              <a:p>
                <a:pPr algn="ctr">
                  <a:buNone/>
                </a:pPr>
                <a:endParaRPr lang="en-US" sz="1100" dirty="0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172" name="Oval 171"/>
              <p:cNvSpPr/>
              <p:nvPr/>
            </p:nvSpPr>
            <p:spPr>
              <a:xfrm>
                <a:off x="7260374" y="2810191"/>
                <a:ext cx="45719" cy="45719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FF0000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 anchor="ctr">
                <a:spAutoFit/>
              </a:bodyPr>
              <a:lstStyle/>
              <a:p>
                <a:pPr algn="ctr">
                  <a:buNone/>
                </a:pPr>
                <a:endParaRPr lang="en-US" sz="1100" dirty="0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173" name="Oval 172"/>
              <p:cNvSpPr/>
              <p:nvPr/>
            </p:nvSpPr>
            <p:spPr>
              <a:xfrm>
                <a:off x="7112152" y="2979362"/>
                <a:ext cx="45719" cy="45719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FF0000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 anchor="ctr">
                <a:spAutoFit/>
              </a:bodyPr>
              <a:lstStyle/>
              <a:p>
                <a:pPr algn="ctr">
                  <a:buNone/>
                </a:pPr>
                <a:endParaRPr lang="en-US" sz="1100" dirty="0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174" name="Oval 173"/>
              <p:cNvSpPr/>
              <p:nvPr/>
            </p:nvSpPr>
            <p:spPr>
              <a:xfrm>
                <a:off x="6983684" y="2992711"/>
                <a:ext cx="45719" cy="45719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FF0000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 anchor="ctr">
                <a:spAutoFit/>
              </a:bodyPr>
              <a:lstStyle/>
              <a:p>
                <a:pPr algn="ctr">
                  <a:buNone/>
                </a:pPr>
                <a:endParaRPr lang="en-US" sz="1100" dirty="0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175" name="Oval 174"/>
              <p:cNvSpPr/>
              <p:nvPr/>
            </p:nvSpPr>
            <p:spPr>
              <a:xfrm>
                <a:off x="7167426" y="2835178"/>
                <a:ext cx="45719" cy="45719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FF0000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 anchor="ctr">
                <a:spAutoFit/>
              </a:bodyPr>
              <a:lstStyle/>
              <a:p>
                <a:pPr algn="ctr">
                  <a:buNone/>
                </a:pPr>
                <a:endParaRPr lang="en-US" sz="1100" dirty="0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176" name="Oval 175"/>
              <p:cNvSpPr/>
              <p:nvPr/>
            </p:nvSpPr>
            <p:spPr>
              <a:xfrm>
                <a:off x="7094963" y="2907772"/>
                <a:ext cx="45719" cy="45719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FF0000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 anchor="ctr">
                <a:spAutoFit/>
              </a:bodyPr>
              <a:lstStyle/>
              <a:p>
                <a:pPr algn="ctr">
                  <a:buNone/>
                </a:pPr>
                <a:endParaRPr lang="en-US" sz="1100" dirty="0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177" name="Oval 176"/>
              <p:cNvSpPr/>
              <p:nvPr/>
            </p:nvSpPr>
            <p:spPr>
              <a:xfrm>
                <a:off x="7066147" y="2934643"/>
                <a:ext cx="45719" cy="45719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FF0000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 anchor="ctr">
                <a:spAutoFit/>
              </a:bodyPr>
              <a:lstStyle/>
              <a:p>
                <a:pPr algn="ctr">
                  <a:buNone/>
                </a:pPr>
                <a:endParaRPr lang="en-US" sz="1100" dirty="0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178" name="Oval 177"/>
              <p:cNvSpPr/>
              <p:nvPr/>
            </p:nvSpPr>
            <p:spPr>
              <a:xfrm>
                <a:off x="6903784" y="3032480"/>
                <a:ext cx="45719" cy="45719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FF0000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 anchor="ctr">
                <a:spAutoFit/>
              </a:bodyPr>
              <a:lstStyle/>
              <a:p>
                <a:pPr algn="ctr">
                  <a:buNone/>
                </a:pPr>
                <a:endParaRPr lang="en-US" sz="1100" dirty="0" smtClean="0">
                  <a:solidFill>
                    <a:schemeClr val="tx1"/>
                  </a:solidFill>
                </a:endParaRPr>
              </a:p>
            </p:txBody>
          </p:sp>
        </p:grpSp>
        <p:cxnSp>
          <p:nvCxnSpPr>
            <p:cNvPr id="152" name="Straight Arrow Connector 151"/>
            <p:cNvCxnSpPr/>
            <p:nvPr/>
          </p:nvCxnSpPr>
          <p:spPr>
            <a:xfrm flipH="1">
              <a:off x="7492611" y="4021406"/>
              <a:ext cx="542514" cy="527144"/>
            </a:xfrm>
            <a:prstGeom prst="straightConnector1">
              <a:avLst/>
            </a:prstGeom>
            <a:ln w="53975">
              <a:solidFill>
                <a:srgbClr val="00823B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79" name="Group 178"/>
            <p:cNvGrpSpPr/>
            <p:nvPr/>
          </p:nvGrpSpPr>
          <p:grpSpPr>
            <a:xfrm>
              <a:off x="7459754" y="3939406"/>
              <a:ext cx="706314" cy="463978"/>
              <a:chOff x="6819187" y="2632123"/>
              <a:chExt cx="706314" cy="463978"/>
            </a:xfrm>
          </p:grpSpPr>
          <p:sp>
            <p:nvSpPr>
              <p:cNvPr id="180" name="Oval 179"/>
              <p:cNvSpPr/>
              <p:nvPr/>
            </p:nvSpPr>
            <p:spPr>
              <a:xfrm>
                <a:off x="7283233" y="2700701"/>
                <a:ext cx="45719" cy="45719"/>
              </a:xfrm>
              <a:prstGeom prst="ellipse">
                <a:avLst/>
              </a:prstGeom>
              <a:solidFill>
                <a:srgbClr val="FF0000"/>
              </a:solidFill>
              <a:ln w="6350">
                <a:solidFill>
                  <a:srgbClr val="FF0000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 anchor="ctr">
                <a:spAutoFit/>
              </a:bodyPr>
              <a:lstStyle/>
              <a:p>
                <a:pPr algn="ctr">
                  <a:buNone/>
                </a:pPr>
                <a:endParaRPr lang="en-US" sz="1100" dirty="0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181" name="Oval 180"/>
              <p:cNvSpPr/>
              <p:nvPr/>
            </p:nvSpPr>
            <p:spPr>
              <a:xfrm>
                <a:off x="7407282" y="2692788"/>
                <a:ext cx="45719" cy="45719"/>
              </a:xfrm>
              <a:prstGeom prst="ellipse">
                <a:avLst/>
              </a:prstGeom>
              <a:solidFill>
                <a:srgbClr val="FF0000"/>
              </a:solidFill>
              <a:ln w="6350">
                <a:solidFill>
                  <a:srgbClr val="FF0000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 anchor="ctr">
                <a:spAutoFit/>
              </a:bodyPr>
              <a:lstStyle/>
              <a:p>
                <a:pPr algn="ctr">
                  <a:buNone/>
                </a:pPr>
                <a:endParaRPr lang="en-US" sz="1100" dirty="0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182" name="Oval 181"/>
              <p:cNvSpPr/>
              <p:nvPr/>
            </p:nvSpPr>
            <p:spPr>
              <a:xfrm>
                <a:off x="7190286" y="2738507"/>
                <a:ext cx="45719" cy="45719"/>
              </a:xfrm>
              <a:prstGeom prst="ellipse">
                <a:avLst/>
              </a:prstGeom>
              <a:solidFill>
                <a:srgbClr val="FF0000"/>
              </a:solidFill>
              <a:ln w="6350">
                <a:solidFill>
                  <a:srgbClr val="FF0000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 anchor="ctr">
                <a:spAutoFit/>
              </a:bodyPr>
              <a:lstStyle/>
              <a:p>
                <a:pPr algn="ctr">
                  <a:buNone/>
                </a:pPr>
                <a:endParaRPr lang="en-US" sz="1100" dirty="0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183" name="Oval 182"/>
              <p:cNvSpPr/>
              <p:nvPr/>
            </p:nvSpPr>
            <p:spPr>
              <a:xfrm>
                <a:off x="7144567" y="2924666"/>
                <a:ext cx="45719" cy="45719"/>
              </a:xfrm>
              <a:prstGeom prst="ellipse">
                <a:avLst/>
              </a:prstGeom>
              <a:solidFill>
                <a:srgbClr val="FF0000"/>
              </a:solidFill>
              <a:ln w="6350">
                <a:solidFill>
                  <a:srgbClr val="FF0000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 anchor="ctr">
                <a:spAutoFit/>
              </a:bodyPr>
              <a:lstStyle/>
              <a:p>
                <a:pPr algn="ctr">
                  <a:buNone/>
                </a:pPr>
                <a:endParaRPr lang="en-US" sz="1100" dirty="0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184" name="Oval 183"/>
              <p:cNvSpPr/>
              <p:nvPr/>
            </p:nvSpPr>
            <p:spPr>
              <a:xfrm>
                <a:off x="6897607" y="2986761"/>
                <a:ext cx="45719" cy="45719"/>
              </a:xfrm>
              <a:prstGeom prst="ellipse">
                <a:avLst/>
              </a:prstGeom>
              <a:solidFill>
                <a:srgbClr val="FF0000"/>
              </a:solidFill>
              <a:ln w="6350">
                <a:solidFill>
                  <a:srgbClr val="FF0000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 anchor="ctr">
                <a:spAutoFit/>
              </a:bodyPr>
              <a:lstStyle/>
              <a:p>
                <a:pPr algn="ctr">
                  <a:buNone/>
                </a:pPr>
                <a:endParaRPr lang="en-US" sz="1100" dirty="0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185" name="Oval 184"/>
              <p:cNvSpPr/>
              <p:nvPr/>
            </p:nvSpPr>
            <p:spPr>
              <a:xfrm>
                <a:off x="6973148" y="3036466"/>
                <a:ext cx="45719" cy="45719"/>
              </a:xfrm>
              <a:prstGeom prst="ellipse">
                <a:avLst/>
              </a:prstGeom>
              <a:solidFill>
                <a:srgbClr val="FF0000"/>
              </a:solidFill>
              <a:ln w="6350">
                <a:solidFill>
                  <a:srgbClr val="FF0000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 anchor="ctr">
                <a:spAutoFit/>
              </a:bodyPr>
              <a:lstStyle/>
              <a:p>
                <a:pPr algn="ctr">
                  <a:buNone/>
                </a:pPr>
                <a:endParaRPr lang="en-US" sz="1100" dirty="0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186" name="Oval 185"/>
              <p:cNvSpPr/>
              <p:nvPr/>
            </p:nvSpPr>
            <p:spPr>
              <a:xfrm>
                <a:off x="7328862" y="2756409"/>
                <a:ext cx="45719" cy="45719"/>
              </a:xfrm>
              <a:prstGeom prst="ellipse">
                <a:avLst/>
              </a:prstGeom>
              <a:solidFill>
                <a:srgbClr val="FF0000"/>
              </a:solidFill>
              <a:ln w="6350">
                <a:solidFill>
                  <a:srgbClr val="FF0000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 anchor="ctr">
                <a:spAutoFit/>
              </a:bodyPr>
              <a:lstStyle/>
              <a:p>
                <a:pPr algn="ctr">
                  <a:buNone/>
                </a:pPr>
                <a:endParaRPr lang="en-US" sz="1100" dirty="0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187" name="Oval 186"/>
              <p:cNvSpPr/>
              <p:nvPr/>
            </p:nvSpPr>
            <p:spPr>
              <a:xfrm>
                <a:off x="7111866" y="2802128"/>
                <a:ext cx="45719" cy="45719"/>
              </a:xfrm>
              <a:prstGeom prst="ellipse">
                <a:avLst/>
              </a:prstGeom>
              <a:solidFill>
                <a:srgbClr val="FF0000"/>
              </a:solidFill>
              <a:ln w="6350">
                <a:solidFill>
                  <a:srgbClr val="FF0000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 anchor="ctr">
                <a:spAutoFit/>
              </a:bodyPr>
              <a:lstStyle/>
              <a:p>
                <a:pPr algn="ctr">
                  <a:buNone/>
                </a:pPr>
                <a:endParaRPr lang="en-US" sz="1100" dirty="0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188" name="Oval 187"/>
              <p:cNvSpPr/>
              <p:nvPr/>
            </p:nvSpPr>
            <p:spPr>
              <a:xfrm>
                <a:off x="7066147" y="2988287"/>
                <a:ext cx="45719" cy="45719"/>
              </a:xfrm>
              <a:prstGeom prst="ellipse">
                <a:avLst/>
              </a:prstGeom>
              <a:solidFill>
                <a:srgbClr val="FF0000"/>
              </a:solidFill>
              <a:ln w="6350">
                <a:solidFill>
                  <a:srgbClr val="FF0000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 anchor="ctr">
                <a:spAutoFit/>
              </a:bodyPr>
              <a:lstStyle/>
              <a:p>
                <a:pPr algn="ctr">
                  <a:buNone/>
                </a:pPr>
                <a:endParaRPr lang="en-US" sz="1100" dirty="0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189" name="Oval 188"/>
              <p:cNvSpPr/>
              <p:nvPr/>
            </p:nvSpPr>
            <p:spPr>
              <a:xfrm>
                <a:off x="6819187" y="3050382"/>
                <a:ext cx="45719" cy="45719"/>
              </a:xfrm>
              <a:prstGeom prst="ellipse">
                <a:avLst/>
              </a:prstGeom>
              <a:solidFill>
                <a:srgbClr val="FF0000"/>
              </a:solidFill>
              <a:ln w="6350">
                <a:solidFill>
                  <a:srgbClr val="FF0000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 anchor="ctr">
                <a:spAutoFit/>
              </a:bodyPr>
              <a:lstStyle/>
              <a:p>
                <a:pPr algn="ctr">
                  <a:buNone/>
                </a:pPr>
                <a:endParaRPr lang="en-US" sz="1100" dirty="0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190" name="Oval 189"/>
              <p:cNvSpPr/>
              <p:nvPr/>
            </p:nvSpPr>
            <p:spPr>
              <a:xfrm>
                <a:off x="7239926" y="2788287"/>
                <a:ext cx="45719" cy="45719"/>
              </a:xfrm>
              <a:prstGeom prst="ellipse">
                <a:avLst/>
              </a:prstGeom>
              <a:solidFill>
                <a:srgbClr val="FF0000"/>
              </a:solidFill>
              <a:ln w="6350">
                <a:solidFill>
                  <a:srgbClr val="FF0000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 anchor="ctr">
                <a:spAutoFit/>
              </a:bodyPr>
              <a:lstStyle/>
              <a:p>
                <a:pPr algn="ctr">
                  <a:buNone/>
                </a:pPr>
                <a:endParaRPr lang="en-US" sz="1100" dirty="0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191" name="Oval 190"/>
              <p:cNvSpPr/>
              <p:nvPr/>
            </p:nvSpPr>
            <p:spPr>
              <a:xfrm>
                <a:off x="7479782" y="2632123"/>
                <a:ext cx="45719" cy="45719"/>
              </a:xfrm>
              <a:prstGeom prst="ellipse">
                <a:avLst/>
              </a:prstGeom>
              <a:solidFill>
                <a:srgbClr val="FF0000"/>
              </a:solidFill>
              <a:ln w="6350">
                <a:solidFill>
                  <a:srgbClr val="FF0000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 anchor="ctr">
                <a:spAutoFit/>
              </a:bodyPr>
              <a:lstStyle/>
              <a:p>
                <a:pPr algn="ctr">
                  <a:buNone/>
                </a:pPr>
                <a:endParaRPr lang="en-US" sz="1100" dirty="0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192" name="Oval 191"/>
              <p:cNvSpPr/>
              <p:nvPr/>
            </p:nvSpPr>
            <p:spPr>
              <a:xfrm>
                <a:off x="7262786" y="2677842"/>
                <a:ext cx="45719" cy="45719"/>
              </a:xfrm>
              <a:prstGeom prst="ellipse">
                <a:avLst/>
              </a:prstGeom>
              <a:solidFill>
                <a:srgbClr val="FF0000"/>
              </a:solidFill>
              <a:ln w="6350">
                <a:solidFill>
                  <a:srgbClr val="FF0000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 anchor="ctr">
                <a:spAutoFit/>
              </a:bodyPr>
              <a:lstStyle/>
              <a:p>
                <a:pPr algn="ctr">
                  <a:buNone/>
                </a:pPr>
                <a:endParaRPr lang="en-US" sz="1100" dirty="0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193" name="Oval 192"/>
              <p:cNvSpPr/>
              <p:nvPr/>
            </p:nvSpPr>
            <p:spPr>
              <a:xfrm>
                <a:off x="7217067" y="2864001"/>
                <a:ext cx="45719" cy="45719"/>
              </a:xfrm>
              <a:prstGeom prst="ellipse">
                <a:avLst/>
              </a:prstGeom>
              <a:solidFill>
                <a:srgbClr val="FF0000"/>
              </a:solidFill>
              <a:ln w="6350">
                <a:solidFill>
                  <a:srgbClr val="FF0000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 anchor="ctr">
                <a:spAutoFit/>
              </a:bodyPr>
              <a:lstStyle/>
              <a:p>
                <a:pPr algn="ctr">
                  <a:buNone/>
                </a:pPr>
                <a:endParaRPr lang="en-US" sz="1100" dirty="0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194" name="Oval 193"/>
              <p:cNvSpPr/>
              <p:nvPr/>
            </p:nvSpPr>
            <p:spPr>
              <a:xfrm>
                <a:off x="6970107" y="2926096"/>
                <a:ext cx="45719" cy="45719"/>
              </a:xfrm>
              <a:prstGeom prst="ellipse">
                <a:avLst/>
              </a:prstGeom>
              <a:solidFill>
                <a:srgbClr val="FF0000"/>
              </a:solidFill>
              <a:ln w="6350">
                <a:solidFill>
                  <a:srgbClr val="FF0000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 anchor="ctr">
                <a:spAutoFit/>
              </a:bodyPr>
              <a:lstStyle/>
              <a:p>
                <a:pPr algn="ctr">
                  <a:buNone/>
                </a:pPr>
                <a:endParaRPr lang="en-US" sz="1100" dirty="0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195" name="Oval 194"/>
              <p:cNvSpPr/>
              <p:nvPr/>
            </p:nvSpPr>
            <p:spPr>
              <a:xfrm>
                <a:off x="7045829" y="2832912"/>
                <a:ext cx="45719" cy="45719"/>
              </a:xfrm>
              <a:prstGeom prst="ellipse">
                <a:avLst/>
              </a:prstGeom>
              <a:solidFill>
                <a:srgbClr val="FF0000"/>
              </a:solidFill>
              <a:ln w="6350">
                <a:solidFill>
                  <a:srgbClr val="FF0000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 anchor="ctr">
                <a:spAutoFit/>
              </a:bodyPr>
              <a:lstStyle/>
              <a:p>
                <a:pPr algn="ctr">
                  <a:buNone/>
                </a:pPr>
                <a:endParaRPr lang="en-US" sz="1100" dirty="0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196" name="Oval 195"/>
              <p:cNvSpPr/>
              <p:nvPr/>
            </p:nvSpPr>
            <p:spPr>
              <a:xfrm>
                <a:off x="7360337" y="2650769"/>
                <a:ext cx="45719" cy="45719"/>
              </a:xfrm>
              <a:prstGeom prst="ellipse">
                <a:avLst/>
              </a:prstGeom>
              <a:solidFill>
                <a:srgbClr val="FF0000"/>
              </a:solidFill>
              <a:ln w="6350">
                <a:solidFill>
                  <a:srgbClr val="FF0000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 anchor="ctr">
                <a:spAutoFit/>
              </a:bodyPr>
              <a:lstStyle/>
              <a:p>
                <a:pPr algn="ctr">
                  <a:buNone/>
                </a:pPr>
                <a:endParaRPr lang="en-US" sz="1100" dirty="0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197" name="Oval 196"/>
              <p:cNvSpPr/>
              <p:nvPr/>
            </p:nvSpPr>
            <p:spPr>
              <a:xfrm>
                <a:off x="7404831" y="2731108"/>
                <a:ext cx="45719" cy="45719"/>
              </a:xfrm>
              <a:prstGeom prst="ellipse">
                <a:avLst/>
              </a:prstGeom>
              <a:solidFill>
                <a:srgbClr val="FF0000"/>
              </a:solidFill>
              <a:ln w="6350">
                <a:solidFill>
                  <a:srgbClr val="FF0000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 anchor="ctr">
                <a:spAutoFit/>
              </a:bodyPr>
              <a:lstStyle/>
              <a:p>
                <a:pPr algn="ctr">
                  <a:buNone/>
                </a:pPr>
                <a:endParaRPr lang="en-US" sz="1100" dirty="0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198" name="Oval 197"/>
              <p:cNvSpPr/>
              <p:nvPr/>
            </p:nvSpPr>
            <p:spPr>
              <a:xfrm>
                <a:off x="7260374" y="2810191"/>
                <a:ext cx="45719" cy="45719"/>
              </a:xfrm>
              <a:prstGeom prst="ellipse">
                <a:avLst/>
              </a:prstGeom>
              <a:solidFill>
                <a:srgbClr val="FF0000"/>
              </a:solidFill>
              <a:ln w="6350">
                <a:solidFill>
                  <a:srgbClr val="FF0000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 anchor="ctr">
                <a:spAutoFit/>
              </a:bodyPr>
              <a:lstStyle/>
              <a:p>
                <a:pPr algn="ctr">
                  <a:buNone/>
                </a:pPr>
                <a:endParaRPr lang="en-US" sz="1100" dirty="0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199" name="Oval 198"/>
              <p:cNvSpPr/>
              <p:nvPr/>
            </p:nvSpPr>
            <p:spPr>
              <a:xfrm>
                <a:off x="7112152" y="2979362"/>
                <a:ext cx="45719" cy="45719"/>
              </a:xfrm>
              <a:prstGeom prst="ellipse">
                <a:avLst/>
              </a:prstGeom>
              <a:solidFill>
                <a:srgbClr val="FF0000"/>
              </a:solidFill>
              <a:ln w="6350">
                <a:solidFill>
                  <a:srgbClr val="FF0000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 anchor="ctr">
                <a:spAutoFit/>
              </a:bodyPr>
              <a:lstStyle/>
              <a:p>
                <a:pPr algn="ctr">
                  <a:buNone/>
                </a:pPr>
                <a:endParaRPr lang="en-US" sz="1100" dirty="0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200" name="Oval 199"/>
              <p:cNvSpPr/>
              <p:nvPr/>
            </p:nvSpPr>
            <p:spPr>
              <a:xfrm>
                <a:off x="6983684" y="2992711"/>
                <a:ext cx="45719" cy="45719"/>
              </a:xfrm>
              <a:prstGeom prst="ellipse">
                <a:avLst/>
              </a:prstGeom>
              <a:solidFill>
                <a:srgbClr val="FF0000"/>
              </a:solidFill>
              <a:ln w="6350">
                <a:solidFill>
                  <a:srgbClr val="FF0000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 anchor="ctr">
                <a:spAutoFit/>
              </a:bodyPr>
              <a:lstStyle/>
              <a:p>
                <a:pPr algn="ctr">
                  <a:buNone/>
                </a:pPr>
                <a:endParaRPr lang="en-US" sz="1100" dirty="0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201" name="Oval 200"/>
              <p:cNvSpPr/>
              <p:nvPr/>
            </p:nvSpPr>
            <p:spPr>
              <a:xfrm>
                <a:off x="7167426" y="2835178"/>
                <a:ext cx="45719" cy="45719"/>
              </a:xfrm>
              <a:prstGeom prst="ellipse">
                <a:avLst/>
              </a:prstGeom>
              <a:solidFill>
                <a:srgbClr val="FF0000"/>
              </a:solidFill>
              <a:ln w="6350">
                <a:solidFill>
                  <a:srgbClr val="FF0000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 anchor="ctr">
                <a:spAutoFit/>
              </a:bodyPr>
              <a:lstStyle/>
              <a:p>
                <a:pPr algn="ctr">
                  <a:buNone/>
                </a:pPr>
                <a:endParaRPr lang="en-US" sz="1100" dirty="0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202" name="Oval 201"/>
              <p:cNvSpPr/>
              <p:nvPr/>
            </p:nvSpPr>
            <p:spPr>
              <a:xfrm>
                <a:off x="7094963" y="2907772"/>
                <a:ext cx="45719" cy="45719"/>
              </a:xfrm>
              <a:prstGeom prst="ellipse">
                <a:avLst/>
              </a:prstGeom>
              <a:solidFill>
                <a:srgbClr val="FF0000"/>
              </a:solidFill>
              <a:ln w="6350">
                <a:solidFill>
                  <a:srgbClr val="FF0000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 anchor="ctr">
                <a:spAutoFit/>
              </a:bodyPr>
              <a:lstStyle/>
              <a:p>
                <a:pPr algn="ctr">
                  <a:buNone/>
                </a:pPr>
                <a:endParaRPr lang="en-US" sz="1100" dirty="0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203" name="Oval 202"/>
              <p:cNvSpPr/>
              <p:nvPr/>
            </p:nvSpPr>
            <p:spPr>
              <a:xfrm>
                <a:off x="7066147" y="2934643"/>
                <a:ext cx="45719" cy="45719"/>
              </a:xfrm>
              <a:prstGeom prst="ellipse">
                <a:avLst/>
              </a:prstGeom>
              <a:solidFill>
                <a:srgbClr val="FF0000"/>
              </a:solidFill>
              <a:ln w="6350">
                <a:solidFill>
                  <a:srgbClr val="FF0000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 anchor="ctr">
                <a:spAutoFit/>
              </a:bodyPr>
              <a:lstStyle/>
              <a:p>
                <a:pPr algn="ctr">
                  <a:buNone/>
                </a:pPr>
                <a:endParaRPr lang="en-US" sz="1100" dirty="0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204" name="Oval 203"/>
              <p:cNvSpPr/>
              <p:nvPr/>
            </p:nvSpPr>
            <p:spPr>
              <a:xfrm>
                <a:off x="6903784" y="3032480"/>
                <a:ext cx="45719" cy="45719"/>
              </a:xfrm>
              <a:prstGeom prst="ellipse">
                <a:avLst/>
              </a:prstGeom>
              <a:solidFill>
                <a:srgbClr val="FF0000"/>
              </a:solidFill>
              <a:ln w="6350">
                <a:solidFill>
                  <a:srgbClr val="FF0000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 anchor="ctr">
                <a:spAutoFit/>
              </a:bodyPr>
              <a:lstStyle/>
              <a:p>
                <a:pPr algn="ctr">
                  <a:buNone/>
                </a:pPr>
                <a:endParaRPr lang="en-US" sz="1100" dirty="0" smtClean="0">
                  <a:solidFill>
                    <a:schemeClr val="tx1"/>
                  </a:solidFill>
                </a:endParaRPr>
              </a:p>
            </p:txBody>
          </p:sp>
        </p:grpSp>
      </p:grpSp>
      <p:pic>
        <p:nvPicPr>
          <p:cNvPr id="209" name="Picture 16" descr="Comp_EDEP_gammas_neutrons_poly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15" r="4619"/>
          <a:stretch>
            <a:fillRect/>
          </a:stretch>
        </p:blipFill>
        <p:spPr bwMode="auto">
          <a:xfrm>
            <a:off x="5267948" y="4819394"/>
            <a:ext cx="2851577" cy="203236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14" name="Group 213"/>
          <p:cNvGrpSpPr/>
          <p:nvPr/>
        </p:nvGrpSpPr>
        <p:grpSpPr>
          <a:xfrm>
            <a:off x="1068099" y="4941188"/>
            <a:ext cx="3320318" cy="1843248"/>
            <a:chOff x="1" y="764706"/>
            <a:chExt cx="4727808" cy="2624605"/>
          </a:xfrm>
        </p:grpSpPr>
        <p:pic>
          <p:nvPicPr>
            <p:cNvPr id="211" name="Picture 210"/>
            <p:cNvPicPr/>
            <p:nvPr/>
          </p:nvPicPr>
          <p:blipFill rotWithShape="1">
            <a:blip r:embed="rId3"/>
            <a:srcRect t="7246"/>
            <a:stretch/>
          </p:blipFill>
          <p:spPr>
            <a:xfrm>
              <a:off x="1" y="764706"/>
              <a:ext cx="4358074" cy="2624605"/>
            </a:xfrm>
            <a:prstGeom prst="rect">
              <a:avLst/>
            </a:prstGeom>
          </p:spPr>
        </p:pic>
        <p:sp>
          <p:nvSpPr>
            <p:cNvPr id="212" name="TextShape 3"/>
            <p:cNvSpPr txBox="1"/>
            <p:nvPr/>
          </p:nvSpPr>
          <p:spPr>
            <a:xfrm>
              <a:off x="2651923" y="2290792"/>
              <a:ext cx="2075886" cy="778498"/>
            </a:xfrm>
            <a:prstGeom prst="rect">
              <a:avLst/>
            </a:prstGeom>
          </p:spPr>
          <p:txBody>
            <a:bodyPr wrap="none" lIns="81638" tIns="40819" rIns="81638" bIns="40819"/>
            <a:lstStyle/>
            <a:p>
              <a:pPr>
                <a:buNone/>
              </a:pPr>
              <a:r>
                <a:rPr lang="fr-FR" sz="1100" b="1" i="1" dirty="0"/>
                <a:t>n</a:t>
              </a:r>
              <a:r>
                <a:rPr lang="en-US" sz="1100" b="1" i="1" dirty="0" smtClean="0"/>
                <a:t>,p [10 MeV] </a:t>
              </a:r>
              <a:endParaRPr sz="1100" dirty="0"/>
            </a:p>
            <a:p>
              <a:endParaRPr sz="1100" dirty="0"/>
            </a:p>
            <a:p>
              <a:endParaRPr sz="1100" dirty="0"/>
            </a:p>
          </p:txBody>
        </p:sp>
        <p:sp>
          <p:nvSpPr>
            <p:cNvPr id="213" name="TextShape 4"/>
            <p:cNvSpPr txBox="1"/>
            <p:nvPr/>
          </p:nvSpPr>
          <p:spPr>
            <a:xfrm>
              <a:off x="1575936" y="841543"/>
              <a:ext cx="2075886" cy="1939387"/>
            </a:xfrm>
            <a:prstGeom prst="rect">
              <a:avLst/>
            </a:prstGeom>
          </p:spPr>
          <p:txBody>
            <a:bodyPr wrap="none" lIns="81638" tIns="40819" rIns="81638" bIns="40819"/>
            <a:lstStyle/>
            <a:p>
              <a:r>
                <a:rPr lang="en-US" sz="1100" b="1" i="1" dirty="0">
                  <a:solidFill>
                    <a:srgbClr val="004A4A"/>
                  </a:solidFill>
                </a:rPr>
                <a:t>Photons</a:t>
              </a:r>
              <a:endParaRPr sz="1100" dirty="0"/>
            </a:p>
            <a:p>
              <a:endParaRPr sz="100" dirty="0"/>
            </a:p>
            <a:p>
              <a:r>
                <a:rPr lang="en-US" sz="1100" b="1" i="1" dirty="0">
                  <a:solidFill>
                    <a:srgbClr val="FF0000"/>
                  </a:solidFill>
                </a:rPr>
                <a:t>2 MeV </a:t>
              </a:r>
              <a:endParaRPr sz="1100" dirty="0"/>
            </a:p>
            <a:p>
              <a:r>
                <a:rPr lang="en-US" sz="1100" b="1" i="1" dirty="0">
                  <a:solidFill>
                    <a:srgbClr val="008000"/>
                  </a:solidFill>
                </a:rPr>
                <a:t>1 MeV</a:t>
              </a:r>
              <a:endParaRPr sz="1100" dirty="0"/>
            </a:p>
            <a:p>
              <a:r>
                <a:rPr lang="en-US" sz="1100" b="1" i="1" dirty="0">
                  <a:solidFill>
                    <a:srgbClr val="6B4794"/>
                  </a:solidFill>
                </a:rPr>
                <a:t>500 </a:t>
              </a:r>
              <a:r>
                <a:rPr lang="en-US" sz="1100" b="1" i="1" dirty="0" err="1">
                  <a:solidFill>
                    <a:srgbClr val="6B4794"/>
                  </a:solidFill>
                </a:rPr>
                <a:t>keV</a:t>
              </a:r>
              <a:endParaRPr sz="1100" dirty="0"/>
            </a:p>
            <a:p>
              <a:r>
                <a:rPr lang="en-US" sz="1100" b="1" i="1" dirty="0">
                  <a:solidFill>
                    <a:srgbClr val="996633"/>
                  </a:solidFill>
                </a:rPr>
                <a:t>100 </a:t>
              </a:r>
              <a:r>
                <a:rPr lang="en-US" sz="1100" b="1" i="1" dirty="0" err="1">
                  <a:solidFill>
                    <a:srgbClr val="996633"/>
                  </a:solidFill>
                </a:rPr>
                <a:t>keV</a:t>
              </a:r>
              <a:endParaRPr sz="1100" dirty="0"/>
            </a:p>
            <a:p>
              <a:r>
                <a:rPr lang="en-US" sz="1100" b="1" i="1" dirty="0">
                  <a:solidFill>
                    <a:srgbClr val="0000FF"/>
                  </a:solidFill>
                </a:rPr>
                <a:t>50 </a:t>
              </a:r>
              <a:r>
                <a:rPr lang="en-US" sz="1100" b="1" i="1" dirty="0" err="1">
                  <a:solidFill>
                    <a:srgbClr val="0000FF"/>
                  </a:solidFill>
                </a:rPr>
                <a:t>keV</a:t>
              </a:r>
              <a:endParaRPr sz="1100" dirty="0"/>
            </a:p>
            <a:p>
              <a:r>
                <a:rPr lang="en-US" sz="1100" b="1" i="1" dirty="0">
                  <a:solidFill>
                    <a:srgbClr val="DD4814"/>
                  </a:solidFill>
                </a:rPr>
                <a:t>25 </a:t>
              </a:r>
              <a:r>
                <a:rPr lang="en-US" sz="1100" b="1" i="1" dirty="0" err="1">
                  <a:solidFill>
                    <a:srgbClr val="DD4814"/>
                  </a:solidFill>
                </a:rPr>
                <a:t>keV</a:t>
              </a:r>
              <a:endParaRPr sz="1100" dirty="0"/>
            </a:p>
          </p:txBody>
        </p:sp>
      </p:grpSp>
    </p:spTree>
    <p:extLst>
      <p:ext uri="{BB962C8B-B14F-4D97-AF65-F5344CB8AC3E}">
        <p14:creationId xmlns:p14="http://schemas.microsoft.com/office/powerpoint/2010/main" val="3800916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31158" y="1012930"/>
            <a:ext cx="820817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lvl="1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500" dirty="0" smtClean="0">
                <a:sym typeface="Wingdings" panose="05000000000000000000" pitchFamily="2" charset="2"/>
              </a:rPr>
              <a:t>Neutron </a:t>
            </a:r>
            <a:r>
              <a:rPr lang="en-US" sz="1500" dirty="0">
                <a:sym typeface="Wingdings" panose="05000000000000000000" pitchFamily="2" charset="2"/>
              </a:rPr>
              <a:t>B</a:t>
            </a:r>
            <a:r>
              <a:rPr lang="en-US" sz="1500" dirty="0" smtClean="0">
                <a:sym typeface="Wingdings" panose="05000000000000000000" pitchFamily="2" charset="2"/>
              </a:rPr>
              <a:t>eam </a:t>
            </a:r>
            <a:r>
              <a:rPr lang="en-US" sz="1500" dirty="0">
                <a:sym typeface="Wingdings" panose="05000000000000000000" pitchFamily="2" charset="2"/>
              </a:rPr>
              <a:t>L</a:t>
            </a:r>
            <a:r>
              <a:rPr lang="en-US" sz="1500" dirty="0" smtClean="0">
                <a:sym typeface="Wingdings" panose="05000000000000000000" pitchFamily="2" charset="2"/>
              </a:rPr>
              <a:t>oss </a:t>
            </a:r>
            <a:r>
              <a:rPr lang="en-US" sz="1500" dirty="0">
                <a:sym typeface="Wingdings" panose="05000000000000000000" pitchFamily="2" charset="2"/>
              </a:rPr>
              <a:t>M</a:t>
            </a:r>
            <a:r>
              <a:rPr lang="en-US" sz="1500" dirty="0" smtClean="0">
                <a:sym typeface="Wingdings" panose="05000000000000000000" pitchFamily="2" charset="2"/>
              </a:rPr>
              <a:t>onitors System (</a:t>
            </a:r>
            <a:r>
              <a:rPr lang="en-US" sz="1500" i="1" dirty="0" smtClean="0">
                <a:sym typeface="Wingdings" panose="05000000000000000000" pitchFamily="2" charset="2"/>
              </a:rPr>
              <a:t>Detection of fast neutrons with Micromegas detectors</a:t>
            </a:r>
            <a:r>
              <a:rPr lang="en-US" sz="1500" dirty="0" smtClean="0">
                <a:sym typeface="Wingdings" panose="05000000000000000000" pitchFamily="2" charset="2"/>
              </a:rPr>
              <a:t>)</a:t>
            </a:r>
          </a:p>
          <a:p>
            <a:pPr marL="541338" lvl="1" indent="-28575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500" dirty="0" smtClean="0">
                <a:sym typeface="Wingdings" panose="05000000000000000000" pitchFamily="2" charset="2"/>
              </a:rPr>
              <a:t>Delivery</a:t>
            </a:r>
            <a:r>
              <a:rPr lang="en-US" sz="1500" dirty="0">
                <a:sym typeface="Wingdings" panose="05000000000000000000" pitchFamily="2" charset="2"/>
              </a:rPr>
              <a:t>, installation and commissioning </a:t>
            </a:r>
            <a:r>
              <a:rPr lang="en-US" sz="1500" dirty="0" smtClean="0">
                <a:sym typeface="Wingdings" panose="05000000000000000000" pitchFamily="2" charset="2"/>
              </a:rPr>
              <a:t>of </a:t>
            </a:r>
            <a:r>
              <a:rPr lang="en-US" sz="1500" b="1" i="1" dirty="0" smtClean="0"/>
              <a:t>42 modules by April 2019</a:t>
            </a:r>
          </a:p>
          <a:p>
            <a:pPr marL="541338" lvl="1" indent="-28575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500" dirty="0" smtClean="0"/>
              <a:t>Gas System</a:t>
            </a:r>
          </a:p>
          <a:p>
            <a:pPr marL="541338" lvl="1" indent="-28575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500" dirty="0" smtClean="0"/>
              <a:t>Controls System </a:t>
            </a:r>
          </a:p>
          <a:p>
            <a:pPr marL="541338" lvl="1" indent="-28575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500" dirty="0" smtClean="0"/>
              <a:t>Acquisition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170962" y="2330853"/>
            <a:ext cx="7837993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  <a:spcAft>
                <a:spcPts val="600"/>
              </a:spcAft>
              <a:buNone/>
            </a:pPr>
            <a:r>
              <a:rPr lang="en-GB" sz="1500" dirty="0" smtClean="0"/>
              <a:t>Milestones reached:</a:t>
            </a:r>
          </a:p>
          <a:p>
            <a:pPr marL="742950" lvl="1" indent="-28575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GB" sz="1500" dirty="0" smtClean="0"/>
              <a:t>Kick-off meeting </a:t>
            </a:r>
            <a:r>
              <a:rPr lang="en-GB" sz="1500" dirty="0" smtClean="0">
                <a:sym typeface="Wingdings" panose="05000000000000000000" pitchFamily="2" charset="2"/>
              </a:rPr>
              <a:t> 25/07/2016</a:t>
            </a:r>
            <a:endParaRPr lang="en-GB" sz="1500" dirty="0" smtClean="0"/>
          </a:p>
          <a:p>
            <a:pPr marL="742950" lvl="1" indent="-28575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GB" sz="1500" dirty="0" smtClean="0"/>
              <a:t>PDR1.1 </a:t>
            </a:r>
            <a:r>
              <a:rPr lang="en-GB" sz="1500" dirty="0" smtClean="0">
                <a:sym typeface="Wingdings" panose="05000000000000000000" pitchFamily="2" charset="2"/>
              </a:rPr>
              <a:t> 05/12/2016</a:t>
            </a:r>
            <a:endParaRPr lang="en-GB" sz="1500" dirty="0" smtClean="0"/>
          </a:p>
          <a:p>
            <a:pPr marL="742950" lvl="1" indent="-28575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GB" sz="1500" dirty="0" smtClean="0"/>
              <a:t>PDR1.2 will 10-11</a:t>
            </a:r>
            <a:r>
              <a:rPr lang="en-GB" sz="1500" baseline="30000" dirty="0" smtClean="0"/>
              <a:t>th</a:t>
            </a:r>
            <a:r>
              <a:rPr lang="en-GB" sz="1500" dirty="0" smtClean="0"/>
              <a:t> July at Lund </a:t>
            </a:r>
            <a:endParaRPr lang="en-GB" sz="1500" dirty="0"/>
          </a:p>
        </p:txBody>
      </p:sp>
      <p:sp>
        <p:nvSpPr>
          <p:cNvPr id="7" name="ZoneTexte 6"/>
          <p:cNvSpPr txBox="1"/>
          <p:nvPr/>
        </p:nvSpPr>
        <p:spPr>
          <a:xfrm>
            <a:off x="421777" y="3435745"/>
            <a:ext cx="7863729" cy="3437259"/>
          </a:xfrm>
          <a:prstGeom prst="rect">
            <a:avLst/>
          </a:prstGeom>
          <a:noFill/>
        </p:spPr>
        <p:txBody>
          <a:bodyPr wrap="square" rtlCol="0">
            <a:normAutofit fontScale="77500" lnSpcReduction="20000"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GB" dirty="0" smtClean="0"/>
              <a:t>Status</a:t>
            </a:r>
            <a:endParaRPr lang="en-GB" sz="1600" dirty="0" smtClean="0"/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GB" sz="1600" dirty="0" smtClean="0"/>
              <a:t>Design of the first prototypes</a:t>
            </a:r>
          </a:p>
          <a:p>
            <a:pPr marL="742950" lvl="1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GB" sz="1600" dirty="0" smtClean="0"/>
              <a:t>Mechanics for 2 fast and 2 slow detectors available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GB" sz="1600" dirty="0" smtClean="0"/>
              <a:t>Design of the Micromegas detectors</a:t>
            </a:r>
          </a:p>
          <a:p>
            <a:pPr marL="742950" lvl="1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GB" sz="1600" dirty="0" smtClean="0"/>
              <a:t>First 3 slow detectors arrived in June. FEE integrated to one.</a:t>
            </a:r>
          </a:p>
          <a:p>
            <a:pPr marL="742950" lvl="1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GB" sz="1600" dirty="0" smtClean="0"/>
              <a:t>First 3 fast detectors are expected soon</a:t>
            </a:r>
          </a:p>
          <a:p>
            <a:pPr marL="742950" lvl="1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GB" sz="1600" dirty="0" smtClean="0"/>
              <a:t>First signals acquired with a </a:t>
            </a:r>
            <a:r>
              <a:rPr lang="en-GB" sz="1600" baseline="30000" dirty="0" smtClean="0"/>
              <a:t>252</a:t>
            </a:r>
            <a:r>
              <a:rPr lang="en-GB" sz="1600" dirty="0" smtClean="0"/>
              <a:t>Cf source</a:t>
            </a:r>
          </a:p>
          <a:p>
            <a:pPr marL="742950" lvl="1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GB" sz="1600" dirty="0" smtClean="0"/>
              <a:t>Tests / characterization at SEDI lab during summer</a:t>
            </a:r>
          </a:p>
          <a:p>
            <a:pPr marL="742950" lvl="1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GB" sz="1600" dirty="0" smtClean="0"/>
              <a:t>First tests at different facilities will start in fall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GB" sz="1600" dirty="0" smtClean="0"/>
              <a:t>Design of the FEE &amp;BEE electronics (</a:t>
            </a:r>
            <a:r>
              <a:rPr lang="en-GB" sz="1600" dirty="0"/>
              <a:t>review during PDR1.2</a:t>
            </a:r>
            <a:r>
              <a:rPr lang="en-GB" sz="1600" dirty="0" smtClean="0"/>
              <a:t>)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GB" sz="1600" dirty="0" smtClean="0"/>
              <a:t>Design of the gas system layout (review during PDR1.2)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GB" sz="1600" dirty="0"/>
              <a:t>D</a:t>
            </a:r>
            <a:r>
              <a:rPr lang="en-GB" sz="1600" dirty="0" smtClean="0"/>
              <a:t>esign of the acquisition &amp; control system </a:t>
            </a:r>
            <a:r>
              <a:rPr lang="en-GB" sz="1600" dirty="0"/>
              <a:t>(review during PDR1.2</a:t>
            </a:r>
            <a:r>
              <a:rPr lang="en-GB" sz="1600" dirty="0" smtClean="0"/>
              <a:t>)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GB" sz="1600" dirty="0" smtClean="0"/>
              <a:t>First B</a:t>
            </a:r>
            <a:r>
              <a:rPr lang="en-GB" sz="1600" baseline="-25000" dirty="0" smtClean="0"/>
              <a:t>4</a:t>
            </a:r>
            <a:r>
              <a:rPr lang="en-GB" sz="1600" dirty="0" smtClean="0"/>
              <a:t>C convertor ready. Order 10 more in Linköping in the coming days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GB" sz="1600" dirty="0" smtClean="0"/>
              <a:t>Preparation of polyethylene &amp; thick Mylar convertors ongoing at CEA </a:t>
            </a:r>
            <a:endParaRPr lang="en-GB" sz="1600" dirty="0"/>
          </a:p>
        </p:txBody>
      </p:sp>
      <p:pic>
        <p:nvPicPr>
          <p:cNvPr id="25" name="Image 24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4301" y="1743873"/>
            <a:ext cx="2600652" cy="2304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7" name="Groupe 26"/>
          <p:cNvGrpSpPr>
            <a:grpSpLocks noChangeAspect="1"/>
          </p:cNvGrpSpPr>
          <p:nvPr/>
        </p:nvGrpSpPr>
        <p:grpSpPr>
          <a:xfrm rot="5400000">
            <a:off x="6821200" y="4538623"/>
            <a:ext cx="2751283" cy="1704409"/>
            <a:chOff x="169291" y="698591"/>
            <a:chExt cx="9428798" cy="5841129"/>
          </a:xfrm>
        </p:grpSpPr>
        <p:sp>
          <p:nvSpPr>
            <p:cNvPr id="28" name="Rectangle à coins arrondis 27"/>
            <p:cNvSpPr/>
            <p:nvPr/>
          </p:nvSpPr>
          <p:spPr>
            <a:xfrm>
              <a:off x="7822859" y="3875025"/>
              <a:ext cx="1326221" cy="2459736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29" name="Image 2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9291" y="939800"/>
              <a:ext cx="9428798" cy="5501641"/>
            </a:xfrm>
            <a:prstGeom prst="rect">
              <a:avLst/>
            </a:prstGeom>
          </p:spPr>
        </p:pic>
        <p:sp>
          <p:nvSpPr>
            <p:cNvPr id="30" name="Rectangle à coins arrondis 29"/>
            <p:cNvSpPr/>
            <p:nvPr/>
          </p:nvSpPr>
          <p:spPr>
            <a:xfrm>
              <a:off x="7822859" y="3875025"/>
              <a:ext cx="1326221" cy="2459736"/>
            </a:xfrm>
            <a:prstGeom prst="roundRect">
              <a:avLst/>
            </a:prstGeom>
            <a:noFill/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1" name="ZoneTexte 30"/>
            <p:cNvSpPr txBox="1"/>
            <p:nvPr/>
          </p:nvSpPr>
          <p:spPr>
            <a:xfrm rot="16200000">
              <a:off x="7023628" y="4206591"/>
              <a:ext cx="3769707" cy="8965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100" dirty="0" smtClean="0"/>
                <a:t>SHV </a:t>
              </a:r>
              <a:r>
                <a:rPr lang="en-GB" sz="1100" dirty="0" smtClean="0"/>
                <a:t>Connectors</a:t>
              </a:r>
              <a:endParaRPr lang="en-GB" sz="1100" dirty="0"/>
            </a:p>
          </p:txBody>
        </p:sp>
        <p:sp>
          <p:nvSpPr>
            <p:cNvPr id="32" name="Rectangle à coins arrondis 31"/>
            <p:cNvSpPr/>
            <p:nvPr/>
          </p:nvSpPr>
          <p:spPr>
            <a:xfrm>
              <a:off x="6313378" y="4263059"/>
              <a:ext cx="1326221" cy="2112849"/>
            </a:xfrm>
            <a:prstGeom prst="roundRect">
              <a:avLst/>
            </a:prstGeom>
            <a:noFill/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3" name="ZoneTexte 32"/>
            <p:cNvSpPr txBox="1"/>
            <p:nvPr/>
          </p:nvSpPr>
          <p:spPr>
            <a:xfrm rot="16200000">
              <a:off x="5729361" y="4882216"/>
              <a:ext cx="2041468" cy="7839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400" dirty="0" smtClean="0"/>
                <a:t>HT </a:t>
              </a:r>
              <a:r>
                <a:rPr lang="fr-FR" sz="1400" dirty="0" err="1" smtClean="0"/>
                <a:t>Filter</a:t>
              </a:r>
              <a:endParaRPr lang="fr-FR" sz="1400" dirty="0" smtClean="0"/>
            </a:p>
          </p:txBody>
        </p:sp>
        <p:sp>
          <p:nvSpPr>
            <p:cNvPr id="34" name="Rectangle à coins arrondis 33"/>
            <p:cNvSpPr/>
            <p:nvPr/>
          </p:nvSpPr>
          <p:spPr>
            <a:xfrm>
              <a:off x="5509767" y="959027"/>
              <a:ext cx="1742735" cy="2432130"/>
            </a:xfrm>
            <a:prstGeom prst="roundRect">
              <a:avLst/>
            </a:prstGeom>
            <a:noFill/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5" name="ZoneTexte 34"/>
            <p:cNvSpPr txBox="1"/>
            <p:nvPr/>
          </p:nvSpPr>
          <p:spPr>
            <a:xfrm rot="16200000">
              <a:off x="5206965" y="961190"/>
              <a:ext cx="2687471" cy="21622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900" dirty="0" smtClean="0"/>
                <a:t>LOW voltage</a:t>
              </a:r>
            </a:p>
            <a:p>
              <a:pPr algn="ctr"/>
              <a:r>
                <a:rPr lang="fr-FR" sz="900" dirty="0" smtClean="0"/>
                <a:t>Protection</a:t>
              </a:r>
            </a:p>
            <a:p>
              <a:pPr algn="ctr"/>
              <a:r>
                <a:rPr lang="fr-FR" sz="900" dirty="0" smtClean="0"/>
                <a:t> &amp; </a:t>
              </a:r>
              <a:r>
                <a:rPr lang="fr-FR" sz="900" dirty="0" err="1" smtClean="0"/>
                <a:t>Filters</a:t>
              </a:r>
              <a:endParaRPr lang="fr-FR" sz="900" dirty="0" smtClean="0"/>
            </a:p>
            <a:p>
              <a:pPr algn="ctr"/>
              <a:endParaRPr lang="fr-FR" sz="800" dirty="0" smtClean="0"/>
            </a:p>
          </p:txBody>
        </p:sp>
      </p:grpSp>
      <p:cxnSp>
        <p:nvCxnSpPr>
          <p:cNvPr id="46" name="Connecteur droit avec flèche 45"/>
          <p:cNvCxnSpPr/>
          <p:nvPr/>
        </p:nvCxnSpPr>
        <p:spPr>
          <a:xfrm>
            <a:off x="4658378" y="4246447"/>
            <a:ext cx="2686259" cy="750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necteur droit avec flèche 47"/>
          <p:cNvCxnSpPr/>
          <p:nvPr/>
        </p:nvCxnSpPr>
        <p:spPr>
          <a:xfrm>
            <a:off x="3975891" y="3711598"/>
            <a:ext cx="2686259" cy="750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 overview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2458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6_IPHI_CP">
  <a:themeElements>
    <a:clrScheme name="Custom 2">
      <a:dk1>
        <a:srgbClr val="000000"/>
      </a:dk1>
      <a:lt1>
        <a:srgbClr val="FFFFFF"/>
      </a:lt1>
      <a:dk2>
        <a:srgbClr val="000000"/>
      </a:dk2>
      <a:lt2>
        <a:srgbClr val="C00000"/>
      </a:lt2>
      <a:accent1>
        <a:srgbClr val="FBDF53"/>
      </a:accent1>
      <a:accent2>
        <a:srgbClr val="FF9966"/>
      </a:accent2>
      <a:accent3>
        <a:srgbClr val="000099"/>
      </a:accent3>
      <a:accent4>
        <a:srgbClr val="000000"/>
      </a:accent4>
      <a:accent5>
        <a:srgbClr val="FDECB3"/>
      </a:accent5>
      <a:accent6>
        <a:srgbClr val="E78A5C"/>
      </a:accent6>
      <a:hlink>
        <a:srgbClr val="CC3300"/>
      </a:hlink>
      <a:folHlink>
        <a:srgbClr val="9966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>
          <a:solidFill>
            <a:srgbClr val="FF0000"/>
          </a:solidFill>
        </a:ln>
      </a:spPr>
      <a:bodyPr wrap="square" rtlCol="0" anchor="ctr">
        <a:spAutoFit/>
      </a:bodyPr>
      <a:lstStyle>
        <a:defPPr algn="ctr">
          <a:buNone/>
          <a:defRPr sz="1100" dirty="0" smtClean="0">
            <a:solidFill>
              <a:schemeClr val="tx1"/>
            </a:solidFill>
          </a:defRPr>
        </a:defPPr>
      </a:lstStyle>
      <a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a:style>
    </a:spDef>
    <a:lnDef>
      <a:spPr>
        <a:ln w="31750">
          <a:solidFill>
            <a:schemeClr val="tx1"/>
          </a:solidFill>
          <a:tailEnd type="arrow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solidFill>
          <a:schemeClr val="bg1"/>
        </a:solidFill>
        <a:ln w="50800">
          <a:solidFill>
            <a:srgbClr val="FF0000"/>
          </a:solidFill>
        </a:ln>
      </a:spPr>
      <a:bodyPr wrap="square" rtlCol="0">
        <a:noAutofit/>
      </a:bodyPr>
      <a:lstStyle>
        <a:defPPr algn="ctr" fontAlgn="auto">
          <a:lnSpc>
            <a:spcPct val="100000"/>
          </a:lnSpc>
          <a:spcBef>
            <a:spcPts val="0"/>
          </a:spcBef>
          <a:spcAft>
            <a:spcPts val="0"/>
          </a:spcAft>
          <a:buFontTx/>
          <a:buNone/>
          <a:defRPr sz="1400" b="1" dirty="0" smtClean="0">
            <a:solidFill>
              <a:srgbClr val="FF0000"/>
            </a:solidFill>
            <a:latin typeface="Arial"/>
          </a:defRPr>
        </a:defPPr>
      </a:lstStyle>
    </a:txDef>
  </a:objectDefaults>
  <a:extraClrSchemeLst>
    <a:extraClrScheme>
      <a:clrScheme name="IPHI_CP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PHI_CP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PHI_CP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PHI_CP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PHI_CP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PHI_CP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PHI_CP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PHI_CP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PHI_CP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PHI_CP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PHI_CP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PHI_CP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136860</TotalTime>
  <Words>1335</Words>
  <Application>Microsoft Office PowerPoint</Application>
  <PresentationFormat>On-screen Show (4:3)</PresentationFormat>
  <Paragraphs>304</Paragraphs>
  <Slides>18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9" baseType="lpstr">
      <vt:lpstr>ＭＳ Ｐゴシック</vt:lpstr>
      <vt:lpstr>ＭＳ Ｐゴシック</vt:lpstr>
      <vt:lpstr>Arial</vt:lpstr>
      <vt:lpstr>Calibri</vt:lpstr>
      <vt:lpstr>Century</vt:lpstr>
      <vt:lpstr>Comic Sans MS</vt:lpstr>
      <vt:lpstr>Symbol</vt:lpstr>
      <vt:lpstr>Times New Roman</vt:lpstr>
      <vt:lpstr>Verdana</vt:lpstr>
      <vt:lpstr>Wingdings</vt:lpstr>
      <vt:lpstr>6_IPHI_CP</vt:lpstr>
      <vt:lpstr>PowerPoint Presentation</vt:lpstr>
      <vt:lpstr>Why a new BLM?</vt:lpstr>
      <vt:lpstr>The Micromegas detector</vt:lpstr>
      <vt:lpstr>Neutron detection with Micromegas</vt:lpstr>
      <vt:lpstr>Micromegas Concept for Laser MégaJoule &amp; ICF Facilities</vt:lpstr>
      <vt:lpstr>The proposed BLM for ESS</vt:lpstr>
      <vt:lpstr>The proposed BLM for ESS</vt:lpstr>
      <vt:lpstr>γ - n Discrimination</vt:lpstr>
      <vt:lpstr>Project overview</vt:lpstr>
      <vt:lpstr>Project overview</vt:lpstr>
      <vt:lpstr>nBLM functional architecture</vt:lpstr>
      <vt:lpstr>nBLM Detectors</vt:lpstr>
      <vt:lpstr>nBLM Gas System</vt:lpstr>
      <vt:lpstr>nBLM CONTROL SYSTEM</vt:lpstr>
      <vt:lpstr>nBLM Acquisition SYSTEM</vt:lpstr>
      <vt:lpstr>PowerPoint Presentation</vt:lpstr>
      <vt:lpstr>nBLM risks</vt:lpstr>
      <vt:lpstr>DIAGNOSTICS (mitigation status)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Av. Prog</dc:title>
  <dc:creator>FERRAND</dc:creator>
  <cp:lastModifiedBy>PAPAEVANGELOU Thomas</cp:lastModifiedBy>
  <cp:revision>4340</cp:revision>
  <cp:lastPrinted>2017-07-09T14:12:53Z</cp:lastPrinted>
  <dcterms:created xsi:type="dcterms:W3CDTF">2006-03-11T15:04:19Z</dcterms:created>
  <dcterms:modified xsi:type="dcterms:W3CDTF">2017-07-09T22:20:58Z</dcterms:modified>
</cp:coreProperties>
</file>