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67" r:id="rId3"/>
    <p:sldId id="278" r:id="rId4"/>
    <p:sldId id="279" r:id="rId5"/>
    <p:sldId id="264" r:id="rId6"/>
    <p:sldId id="265" r:id="rId7"/>
    <p:sldId id="266" r:id="rId8"/>
    <p:sldId id="277" r:id="rId9"/>
    <p:sldId id="284" r:id="rId10"/>
    <p:sldId id="281" r:id="rId11"/>
    <p:sldId id="282" r:id="rId12"/>
    <p:sldId id="280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83" r:id="rId21"/>
    <p:sldId id="275" r:id="rId22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76866" autoAdjust="0"/>
  </p:normalViewPr>
  <p:slideViewPr>
    <p:cSldViewPr>
      <p:cViewPr>
        <p:scale>
          <a:sx n="99" d="100"/>
          <a:sy n="99" d="100"/>
        </p:scale>
        <p:origin x="2000" y="-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2017-07-10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1263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4653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are these units connected together, layout?</a:t>
            </a:r>
            <a:r>
              <a:rPr lang="en-US" baseline="0" dirty="0" smtClean="0"/>
              <a:t> Next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86736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a nutshell:</a:t>
            </a:r>
            <a:r>
              <a:rPr lang="en-US" baseline="0" dirty="0" smtClean="0"/>
              <a:t> based on a current to frequency converter, optical links out to a processing board in the micro TCA crate.</a:t>
            </a:r>
          </a:p>
          <a:p>
            <a:r>
              <a:rPr lang="en-US" baseline="0" dirty="0" smtClean="0"/>
              <a:t>This is a more “advanced” approach, providing better performance but more complicated to maintain, support has to come from CERN also</a:t>
            </a:r>
            <a:r>
              <a:rPr lang="mr-IN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1468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response time of the BLM system is a sum of:</a:t>
            </a:r>
          </a:p>
          <a:p>
            <a:pPr lvl="1"/>
            <a:r>
              <a:rPr lang="en-US" dirty="0" smtClean="0"/>
              <a:t>“Particle time” - PT: time between the onset of beam loss (the primary is lost) and the moment particle (primary or secondary) hits the detector.</a:t>
            </a:r>
          </a:p>
          <a:p>
            <a:pPr lvl="1"/>
            <a:r>
              <a:rPr lang="en-US" dirty="0" smtClean="0"/>
              <a:t>Detection time: time needed for the detector signal to develop and to collect enough hits/current</a:t>
            </a:r>
          </a:p>
          <a:p>
            <a:pPr lvl="1"/>
            <a:r>
              <a:rPr lang="en-US" dirty="0" smtClean="0"/>
              <a:t>Processing time: from the output of the detector to the BIS output on the FPGA</a:t>
            </a:r>
          </a:p>
          <a:p>
            <a:pPr lvl="1"/>
            <a:endParaRPr lang="en-US" dirty="0" smtClean="0"/>
          </a:p>
          <a:p>
            <a:pPr marL="0" lvl="0" indent="0">
              <a:buNone/>
            </a:pPr>
            <a:r>
              <a:rPr lang="en-US" dirty="0" smtClean="0"/>
              <a:t>In</a:t>
            </a:r>
            <a:r>
              <a:rPr lang="en-US" baseline="0" dirty="0" smtClean="0"/>
              <a:t> a word: </a:t>
            </a:r>
            <a:r>
              <a:rPr lang="en-US" dirty="0" smtClean="0"/>
              <a:t>Dynamic range specs: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“BLM is required to be able to measure at least 1% of 1W/m loss during normal. operation and up to 1% of the total beam loss”. </a:t>
            </a:r>
          </a:p>
          <a:p>
            <a:pPr lvl="1"/>
            <a:r>
              <a:rPr lang="en-US" dirty="0" smtClean="0"/>
              <a:t>Gave estimation on the ICLBM current range: ~800nA – few mA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87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2413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Std</a:t>
            </a:r>
            <a:r>
              <a:rPr lang="en-US" dirty="0" smtClean="0"/>
              <a:t>(worst): 151nA</a:t>
            </a:r>
          </a:p>
          <a:p>
            <a:r>
              <a:rPr lang="en-US" dirty="0" err="1" smtClean="0"/>
              <a:t>Std</a:t>
            </a:r>
            <a:r>
              <a:rPr lang="en-US" dirty="0" smtClean="0"/>
              <a:t>(10 points moving average): 50nA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Std</a:t>
            </a:r>
            <a:r>
              <a:rPr lang="en-US" dirty="0" smtClean="0"/>
              <a:t>(100 points moving average): 3.6nA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63208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en-GB" noProof="0" smtClean="0"/>
              <a:t>10/07/2017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en-GB" noProof="0" smtClean="0"/>
              <a:t>10/07/2017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en-GB" noProof="0" smtClean="0"/>
              <a:t>10/07/2017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en-GB" noProof="0" smtClean="0"/>
              <a:t>10/07/2017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10/07/2017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www.caenels.com/products/amc-pico-8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NUL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5" Type="http://schemas.openxmlformats.org/officeDocument/2006/relationships/image" Target="NULL"/><Relationship Id="rId6" Type="http://schemas.openxmlformats.org/officeDocument/2006/relationships/image" Target="NUL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 err="1" smtClean="0"/>
              <a:t>icBLM</a:t>
            </a:r>
            <a:r>
              <a:rPr lang="en-GB" sz="4000" dirty="0" smtClean="0"/>
              <a:t> electronics</a:t>
            </a: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Clement </a:t>
            </a:r>
            <a:r>
              <a:rPr lang="en-GB" sz="2000" dirty="0" err="1" smtClean="0">
                <a:solidFill>
                  <a:schemeClr val="bg1"/>
                </a:solidFill>
              </a:rPr>
              <a:t>Derrez</a:t>
            </a:r>
            <a:endParaRPr lang="en-GB" sz="2000" dirty="0" smtClean="0">
              <a:solidFill>
                <a:schemeClr val="bg1"/>
              </a:solidFill>
            </a:endParaRPr>
          </a:p>
          <a:p>
            <a:r>
              <a:rPr lang="en-GB" sz="2000" dirty="0">
                <a:solidFill>
                  <a:schemeClr val="bg1"/>
                </a:solidFill>
              </a:rPr>
              <a:t>Test Engineer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smtClean="0">
                <a:solidFill>
                  <a:srgbClr val="FFFFFF"/>
                </a:solidFill>
              </a:rPr>
              <a:t>www.europeanspallationsource.se</a:t>
            </a:r>
          </a:p>
          <a:p>
            <a:pPr algn="ctr"/>
            <a:fld id="{656E358F-28A8-D04A-99E6-206C49444CD4}" type="datetime3">
              <a:rPr lang="en-GB" sz="1400" smtClean="0">
                <a:solidFill>
                  <a:srgbClr val="FFFFFF"/>
                </a:solidFill>
              </a:rPr>
              <a:t>10 July, 2017</a:t>
            </a:fld>
            <a:endParaRPr lang="en-GB" sz="1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Electronics: </a:t>
            </a:r>
            <a:r>
              <a:rPr lang="en-US" dirty="0" smtClean="0"/>
              <a:t>HV unit </a:t>
            </a:r>
            <a:r>
              <a:rPr lang="en-US" dirty="0"/>
              <a:t>specifications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10</a:t>
            </a:fld>
            <a:endParaRPr lang="en-GB" noProof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745253"/>
              </p:ext>
            </p:extLst>
          </p:nvPr>
        </p:nvGraphicFramePr>
        <p:xfrm>
          <a:off x="457200" y="1772816"/>
          <a:ext cx="8229600" cy="410445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259264"/>
                <a:gridCol w="3303311"/>
                <a:gridCol w="2667025"/>
              </a:tblGrid>
              <a:tr h="1372387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effectLst/>
                        </a:rPr>
                        <a:t>High Voltage Supply: Modulation</a:t>
                      </a:r>
                      <a:endParaRPr lang="en-US" sz="1200" dirty="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2215" marR="62215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effectLst/>
                        </a:rPr>
                        <a:t>Self-testing the ion chamber channels by modulating HV bias voltage shall be </a:t>
                      </a:r>
                      <a:r>
                        <a:rPr lang="en-US" sz="1200" dirty="0" smtClean="0">
                          <a:effectLst/>
                        </a:rPr>
                        <a:t>possible</a:t>
                      </a:r>
                      <a:endParaRPr lang="en-US" sz="1200" dirty="0">
                        <a:effectLst/>
                      </a:endParaRPr>
                    </a:p>
                  </a:txBody>
                  <a:tcPr marL="62215" marR="62215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effectLst/>
                        </a:rPr>
                        <a:t>A pulse or a continuous modulation could be used. This produces a signal by coupling through the capacitance of the ion chamber. </a:t>
                      </a:r>
                      <a:endParaRPr lang="en-US" sz="1200" dirty="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2215" marR="62215" marT="0" marB="0" anchor="ctr"/>
                </a:tc>
              </a:tr>
              <a:tr h="68619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effectLst/>
                        </a:rPr>
                        <a:t>High Voltage Supply: output voltage rating</a:t>
                      </a:r>
                      <a:endParaRPr lang="en-US" sz="1200" dirty="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2215" marR="62215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Positive </a:t>
                      </a:r>
                      <a:r>
                        <a:rPr lang="en-US" sz="1200" dirty="0">
                          <a:effectLst/>
                        </a:rPr>
                        <a:t>voltage of at least 3 kV</a:t>
                      </a:r>
                      <a:endParaRPr lang="en-US" sz="1200" dirty="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2215" marR="62215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the use of “positive polarity” will minimize saturation effects under high dose rates</a:t>
                      </a:r>
                      <a:endParaRPr lang="en-US" sz="12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2215" marR="62215" marT="0" marB="0" anchor="ctr"/>
                </a:tc>
              </a:tr>
              <a:tr h="45746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High Voltage Supply: output power</a:t>
                      </a:r>
                      <a:endParaRPr lang="en-US" sz="12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2215" marR="62215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Maximum </a:t>
                      </a:r>
                      <a:r>
                        <a:rPr lang="en-US" sz="1200" dirty="0">
                          <a:effectLst/>
                        </a:rPr>
                        <a:t>output power of at least 5 W</a:t>
                      </a:r>
                      <a:endParaRPr lang="en-US" sz="1200" dirty="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2215" marR="62215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2215" marR="62215" marT="0" marB="0" anchor="ctr"/>
                </a:tc>
              </a:tr>
              <a:tr h="45746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High Voltage Supply: output voltage ripple</a:t>
                      </a:r>
                      <a:endParaRPr lang="en-US" sz="12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2215" marR="62215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Output </a:t>
                      </a:r>
                      <a:r>
                        <a:rPr lang="en-US" sz="1200" dirty="0">
                          <a:effectLst/>
                        </a:rPr>
                        <a:t>voltage ripple below 4 ppm </a:t>
                      </a:r>
                      <a:r>
                        <a:rPr lang="en-US" sz="1200" dirty="0" err="1">
                          <a:effectLst/>
                        </a:rPr>
                        <a:t>pk-pk</a:t>
                      </a:r>
                      <a:r>
                        <a:rPr lang="en-US" sz="1200" dirty="0">
                          <a:effectLst/>
                        </a:rPr>
                        <a:t>/FS</a:t>
                      </a:r>
                      <a:endParaRPr lang="en-US" sz="1200" dirty="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2215" marR="62215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2215" marR="62215" marT="0" marB="0" anchor="ctr"/>
                </a:tc>
              </a:tr>
              <a:tr h="113095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High Voltage Supply: noise figure</a:t>
                      </a:r>
                      <a:endParaRPr lang="en-US" sz="12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2215" marR="62215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Noise </a:t>
                      </a:r>
                      <a:r>
                        <a:rPr lang="en-US" sz="1200" dirty="0">
                          <a:effectLst/>
                        </a:rPr>
                        <a:t>figure shall be compatible with that of the signal acquisition board. This includes temperature induced noise</a:t>
                      </a:r>
                      <a:endParaRPr lang="en-US" sz="1200" dirty="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2215" marR="62215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2215" marR="6221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4075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Electronics: </a:t>
            </a:r>
            <a:r>
              <a:rPr lang="en-US" dirty="0" smtClean="0"/>
              <a:t>HV unit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COTS solution: </a:t>
            </a:r>
            <a:r>
              <a:rPr lang="en-US" dirty="0" err="1" smtClean="0"/>
              <a:t>CAENels</a:t>
            </a:r>
            <a:r>
              <a:rPr lang="en-US" dirty="0" smtClean="0"/>
              <a:t> HV-PANDA will be evaluated</a:t>
            </a:r>
          </a:p>
          <a:p>
            <a:pPr lvl="1"/>
            <a:r>
              <a:rPr lang="en-US" dirty="0" smtClean="0"/>
              <a:t>Double-width </a:t>
            </a:r>
            <a:r>
              <a:rPr lang="en-US" dirty="0"/>
              <a:t>AMC with MTCA.4 Rear </a:t>
            </a:r>
            <a:r>
              <a:rPr lang="en-US" dirty="0" smtClean="0"/>
              <a:t>I/O</a:t>
            </a:r>
          </a:p>
          <a:p>
            <a:pPr lvl="1"/>
            <a:r>
              <a:rPr lang="en-US" dirty="0" smtClean="0"/>
              <a:t>4 channels rated at 4kV at 7W</a:t>
            </a:r>
          </a:p>
          <a:p>
            <a:pPr lvl="1"/>
            <a:r>
              <a:rPr lang="en-US" dirty="0" smtClean="0"/>
              <a:t>Configurable ramp rate</a:t>
            </a:r>
          </a:p>
          <a:p>
            <a:pPr lvl="1"/>
            <a:r>
              <a:rPr lang="en-US" dirty="0" smtClean="0"/>
              <a:t>Nominal </a:t>
            </a:r>
            <a:r>
              <a:rPr lang="en-US" dirty="0"/>
              <a:t>voltage </a:t>
            </a:r>
            <a:r>
              <a:rPr lang="en-US" dirty="0" smtClean="0"/>
              <a:t>accuracy </a:t>
            </a:r>
            <a:r>
              <a:rPr lang="en-US" dirty="0"/>
              <a:t>better than </a:t>
            </a:r>
            <a:r>
              <a:rPr lang="en-US" dirty="0" smtClean="0"/>
              <a:t>0.05% FS </a:t>
            </a:r>
            <a:r>
              <a:rPr lang="en-US" dirty="0"/>
              <a:t>and a ppm-level peak-to-peak output voltage ripple </a:t>
            </a:r>
            <a:endParaRPr lang="en-US" dirty="0" smtClean="0"/>
          </a:p>
          <a:p>
            <a:pPr lvl="1"/>
            <a:r>
              <a:rPr lang="en-US" dirty="0" smtClean="0"/>
              <a:t>SHV type connectors</a:t>
            </a:r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11</a:t>
            </a:fld>
            <a:endParaRPr lang="en-GB" noProof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809" y="4320480"/>
            <a:ext cx="2480663" cy="24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352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Electronics: </a:t>
            </a:r>
            <a:r>
              <a:rPr lang="en-US" dirty="0" smtClean="0"/>
              <a:t>Signal acquisition unit specifications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12</a:t>
            </a:fld>
            <a:endParaRPr lang="en-GB" noProof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527870"/>
              </p:ext>
            </p:extLst>
          </p:nvPr>
        </p:nvGraphicFramePr>
        <p:xfrm>
          <a:off x="323528" y="1821214"/>
          <a:ext cx="8568952" cy="411206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84961"/>
                <a:gridCol w="2902248"/>
                <a:gridCol w="2343214"/>
                <a:gridCol w="1338529"/>
              </a:tblGrid>
              <a:tr h="123416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Signal acquisition: Dynamic range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endParaRPr lang="en-US" sz="1100" dirty="0">
                        <a:effectLst/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marL="62215" marR="62215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Input current dynamic range: 10 </a:t>
                      </a:r>
                      <a:r>
                        <a:rPr lang="en-US" sz="1100" dirty="0" err="1" smtClean="0"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nA</a:t>
                      </a:r>
                      <a:r>
                        <a:rPr lang="en-US" sz="1100" dirty="0" smtClean="0"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 to 10 mA.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endParaRPr lang="en-US" sz="1100" dirty="0">
                        <a:effectLst/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marL="62215" marR="62215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Two separate ranges shall be used: the low end set by the condition that the operators must be able to tune on beam loss measurements down to 10 </a:t>
                      </a:r>
                      <a:r>
                        <a:rPr lang="en-US" sz="1100" dirty="0" err="1" smtClean="0"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mW</a:t>
                      </a:r>
                      <a:r>
                        <a:rPr lang="en-US" sz="1100" dirty="0" smtClean="0"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/m, while the high end shall allow recording of total beam loss during faults and machine studies</a:t>
                      </a:r>
                    </a:p>
                  </a:txBody>
                  <a:tcPr marL="62215" marR="62215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BLM is required to be able to measure at least 1% of 1W/m loss during normal operation and up to 1% of the total beam loss.</a:t>
                      </a:r>
                    </a:p>
                  </a:txBody>
                  <a:tcPr marL="62215" marR="62215" marT="0" marB="0" anchor="ctr"/>
                </a:tc>
              </a:tr>
              <a:tr h="1870972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Signal acquisition: Response time</a:t>
                      </a:r>
                      <a:endParaRPr lang="en-US" sz="1100" dirty="0">
                        <a:effectLst/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marL="62215" marR="62215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NC LINAC: Calculated melting time values of 3-4 us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SC LINAC: 10 us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The signal acquisition </a:t>
                      </a:r>
                      <a:r>
                        <a:rPr lang="en-US" sz="1100" dirty="0" smtClean="0">
                          <a:effectLst/>
                          <a:latin typeface="+mn-lt"/>
                        </a:rPr>
                        <a:t>card </a:t>
                      </a:r>
                      <a:r>
                        <a:rPr lang="en-US" sz="1100" dirty="0">
                          <a:effectLst/>
                          <a:latin typeface="+mn-lt"/>
                        </a:rPr>
                        <a:t>shall therefore feature a bandwidth of at least 300 KHz and a minimum sampling rate of 1MSPS</a:t>
                      </a:r>
                      <a:endParaRPr lang="en-US" sz="1100" dirty="0">
                        <a:effectLst/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marL="62215" marR="62215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</a:rPr>
                        <a:t>“</a:t>
                      </a:r>
                      <a:r>
                        <a:rPr lang="en-US" sz="1100" dirty="0">
                          <a:effectLst/>
                          <a:latin typeface="+mn-lt"/>
                        </a:rPr>
                        <a:t>Particle time” - PT: time between the onset of beam loss (the primary is lost) and the moment particle (primary or secondary) hits the detector.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Detection time: time needed for the detector signal to develop and to collect enough hits/current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Processing time: from the output of the detector to the BIS output on the </a:t>
                      </a:r>
                      <a:r>
                        <a:rPr lang="en-US" sz="1100" dirty="0" smtClean="0">
                          <a:effectLst/>
                          <a:latin typeface="+mn-lt"/>
                        </a:rPr>
                        <a:t>FPGA</a:t>
                      </a:r>
                      <a:endParaRPr lang="en-US" sz="1100" dirty="0">
                        <a:effectLst/>
                        <a:latin typeface="+mn-lt"/>
                      </a:endParaRPr>
                    </a:p>
                  </a:txBody>
                  <a:tcPr marL="62215" marR="62215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 </a:t>
                      </a:r>
                      <a:endParaRPr lang="en-US" sz="1100" dirty="0">
                        <a:effectLst/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marL="62215" marR="62215" marT="0" marB="0" anchor="ctr"/>
                </a:tc>
              </a:tr>
              <a:tr h="46997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Signal acquisition: resolution</a:t>
                      </a:r>
                      <a:endParaRPr lang="en-US" sz="1100" dirty="0">
                        <a:effectLst/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marL="62215" marR="62215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The signal acquisition card shall have a resolution of at least 20 bits </a:t>
                      </a:r>
                      <a:endParaRPr lang="en-US" sz="1100" dirty="0">
                        <a:effectLst/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marL="62215" marR="62215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 </a:t>
                      </a:r>
                      <a:endParaRPr lang="en-US" sz="1100" dirty="0">
                        <a:effectLst/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marL="62215" marR="62215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 </a:t>
                      </a:r>
                      <a:endParaRPr lang="en-US" sz="1100" dirty="0">
                        <a:effectLst/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marL="62215" marR="62215" marT="0" marB="0" anchor="ctr"/>
                </a:tc>
              </a:tr>
              <a:tr h="22567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Signal acquisition: noise figure</a:t>
                      </a:r>
                      <a:endParaRPr lang="en-US" sz="1100" dirty="0">
                        <a:effectLst/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marL="62215" marR="62215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The signal acquisition card shall have a typical noise better than 10 </a:t>
                      </a:r>
                      <a:r>
                        <a:rPr lang="en-US" sz="1100" dirty="0" err="1">
                          <a:effectLst/>
                          <a:latin typeface="+mn-lt"/>
                        </a:rPr>
                        <a:t>nA</a:t>
                      </a:r>
                      <a:r>
                        <a:rPr lang="en-US" sz="1100" dirty="0">
                          <a:effectLst/>
                          <a:latin typeface="+mn-lt"/>
                        </a:rPr>
                        <a:t> in its lowest range, including temperature induced noise</a:t>
                      </a:r>
                      <a:endParaRPr lang="en-US" sz="1100" dirty="0">
                        <a:effectLst/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marL="62215" marR="62215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 </a:t>
                      </a:r>
                      <a:endParaRPr lang="en-US" sz="1100" dirty="0">
                        <a:effectLst/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marL="62215" marR="62215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 </a:t>
                      </a:r>
                      <a:endParaRPr lang="en-US" sz="1100" dirty="0">
                        <a:effectLst/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marL="62215" marR="6221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7669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Electronics: </a:t>
            </a:r>
            <a:r>
              <a:rPr lang="en-US" dirty="0" smtClean="0"/>
              <a:t>PICO-8 evaluation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COTS solution: </a:t>
            </a:r>
            <a:r>
              <a:rPr lang="en-GB" dirty="0" err="1" smtClean="0"/>
              <a:t>CAENels</a:t>
            </a:r>
            <a:r>
              <a:rPr lang="en-GB" dirty="0" smtClean="0"/>
              <a:t> PICO-8 </a:t>
            </a:r>
          </a:p>
          <a:p>
            <a:r>
              <a:rPr lang="en-US" dirty="0" smtClean="0"/>
              <a:t>8-channel 20 bit Bipolar Floating </a:t>
            </a:r>
            <a:r>
              <a:rPr lang="en-US" dirty="0" err="1" smtClean="0"/>
              <a:t>Picoammeter</a:t>
            </a:r>
            <a:r>
              <a:rPr lang="en-US" dirty="0" smtClean="0"/>
              <a:t> with MTCA.4 REAR I/O </a:t>
            </a:r>
          </a:p>
          <a:p>
            <a:endParaRPr lang="en-US" dirty="0" smtClean="0"/>
          </a:p>
          <a:p>
            <a:r>
              <a:rPr lang="en-GB" dirty="0" smtClean="0"/>
              <a:t>“standard” AMC PICO-8 specs: </a:t>
            </a:r>
            <a:r>
              <a:rPr lang="en-GB" dirty="0" smtClean="0">
                <a:hlinkClick r:id="rId3"/>
              </a:rPr>
              <a:t>http://www.caenels.com/products/amc-pico-8/</a:t>
            </a:r>
            <a:endParaRPr lang="en-GB" dirty="0" smtClean="0"/>
          </a:p>
          <a:p>
            <a:pPr lvl="1"/>
            <a:r>
              <a:rPr lang="en-GB" dirty="0" smtClean="0"/>
              <a:t>Full-scale ranges of 1mA and 1 </a:t>
            </a:r>
            <a:r>
              <a:rPr lang="en-GB" dirty="0" err="1" smtClean="0"/>
              <a:t>uA</a:t>
            </a:r>
            <a:endParaRPr lang="en-GB" dirty="0" smtClean="0"/>
          </a:p>
          <a:p>
            <a:pPr lvl="1"/>
            <a:r>
              <a:rPr lang="en-GB" dirty="0" smtClean="0"/>
              <a:t>Input bandwidth: 10KHz </a:t>
            </a:r>
          </a:p>
          <a:p>
            <a:endParaRPr lang="en-GB" dirty="0" smtClean="0"/>
          </a:p>
          <a:p>
            <a:r>
              <a:rPr lang="en-GB" dirty="0" smtClean="0"/>
              <a:t>ESS custom AMC PICO-8: (different input op-amp)</a:t>
            </a:r>
          </a:p>
          <a:p>
            <a:pPr lvl="1"/>
            <a:r>
              <a:rPr lang="en-GB" dirty="0" smtClean="0"/>
              <a:t>full-scale ranges of 10 mA and 500 </a:t>
            </a:r>
            <a:r>
              <a:rPr lang="en-GB" dirty="0" err="1" smtClean="0"/>
              <a:t>uA</a:t>
            </a:r>
            <a:endParaRPr lang="en-GB" dirty="0" smtClean="0"/>
          </a:p>
          <a:p>
            <a:pPr lvl="1"/>
            <a:r>
              <a:rPr lang="en-GB" dirty="0" smtClean="0"/>
              <a:t>input bandwidth: 300 kHz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6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Electronics: PICO-8 evaluation</a:t>
            </a:r>
            <a:endParaRPr lang="en-US" sz="4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503214"/>
            <a:ext cx="6470848" cy="485313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14</a:t>
            </a:fld>
            <a:endParaRPr lang="en-GB" noProof="0"/>
          </a:p>
        </p:txBody>
      </p:sp>
      <p:sp>
        <p:nvSpPr>
          <p:cNvPr id="6" name="Rectangle 5"/>
          <p:cNvSpPr/>
          <p:nvPr/>
        </p:nvSpPr>
        <p:spPr>
          <a:xfrm>
            <a:off x="4283968" y="2276872"/>
            <a:ext cx="504056" cy="266429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03648" y="4005064"/>
            <a:ext cx="1584176" cy="144016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139952" y="190754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PICO_8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3648" y="4802791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</a:t>
            </a:r>
            <a:r>
              <a:rPr lang="en-US" b="1" dirty="0" smtClean="0">
                <a:solidFill>
                  <a:schemeClr val="bg1"/>
                </a:solidFill>
              </a:rPr>
              <a:t>urrent source </a:t>
            </a:r>
            <a:r>
              <a:rPr lang="en-US" b="1" dirty="0" err="1">
                <a:solidFill>
                  <a:schemeClr val="bg1"/>
                </a:solidFill>
              </a:rPr>
              <a:t>Keithley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6221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83088" y="4103414"/>
            <a:ext cx="1152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CAEN DAMC-FMC25</a:t>
            </a:r>
          </a:p>
        </p:txBody>
      </p:sp>
    </p:spTree>
    <p:extLst>
      <p:ext uri="{BB962C8B-B14F-4D97-AF65-F5344CB8AC3E}">
        <p14:creationId xmlns:p14="http://schemas.microsoft.com/office/powerpoint/2010/main" val="171904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Electronics: PICO-8 evaluation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x-none" sz="2000" dirty="0" smtClean="0">
                    <a:latin typeface="Arial" charset="0"/>
                  </a:rPr>
                  <a:t>Noise levels,</a:t>
                </a:r>
                <a:r>
                  <a:rPr lang="x-none" altLang="x-none" sz="2000" dirty="0" smtClean="0">
                    <a:latin typeface="Arial" charset="0"/>
                  </a:rPr>
                  <a:t> </a:t>
                </a:r>
                <a:r>
                  <a:rPr lang="x-none" altLang="x-none" sz="2000" dirty="0">
                    <a:latin typeface="Arial" charset="0"/>
                  </a:rPr>
                  <a:t>as measured by manufacturer </a:t>
                </a:r>
                <a:r>
                  <a:rPr lang="x-none" altLang="x-none" sz="2000" dirty="0" smtClean="0">
                    <a:latin typeface="Arial" charset="0"/>
                  </a:rPr>
                  <a:t>vs</a:t>
                </a:r>
                <a:r>
                  <a:rPr lang="en-US" altLang="x-none" sz="2000" dirty="0" smtClean="0">
                    <a:latin typeface="Arial" charset="0"/>
                  </a:rPr>
                  <a:t> </a:t>
                </a:r>
                <a:r>
                  <a:rPr lang="x-none" altLang="x-none" sz="2000" dirty="0" smtClean="0">
                    <a:latin typeface="Arial" charset="0"/>
                  </a:rPr>
                  <a:t>measured </a:t>
                </a:r>
                <a:r>
                  <a:rPr lang="x-none" altLang="x-none" sz="2000" dirty="0">
                    <a:latin typeface="Arial" charset="0"/>
                  </a:rPr>
                  <a:t>at ESS</a:t>
                </a:r>
                <a:r>
                  <a:rPr lang="x-none" altLang="x-none" sz="2000" dirty="0" smtClean="0">
                    <a:latin typeface="Arial" charset="0"/>
                  </a:rPr>
                  <a:t>:</a:t>
                </a:r>
                <a:r>
                  <a:rPr lang="en-US" altLang="x-none" sz="2000" dirty="0">
                    <a:latin typeface="Arial" charset="0"/>
                  </a:rPr>
                  <a:t>	</a:t>
                </a:r>
                <a:r>
                  <a:rPr lang="en-US" altLang="x-none" sz="1600" dirty="0" smtClean="0">
                    <a:latin typeface="Arial" charset="0"/>
                  </a:rPr>
                  <a:t>(1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charset="0"/>
                      </a:rPr>
                      <m:t>𝜎</m:t>
                    </m:r>
                  </m:oMath>
                </a14:m>
                <a:r>
                  <a:rPr lang="en-US" altLang="x-none" sz="1600" dirty="0" smtClean="0">
                    <a:latin typeface="Arial" charset="0"/>
                  </a:rPr>
                  <a:t>,10000 points @ 1MSPS)</a:t>
                </a:r>
                <a:endParaRPr lang="en-US" altLang="x-none" sz="1600" dirty="0">
                  <a:latin typeface="Arial" charset="0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x-none" sz="2000" dirty="0" smtClean="0">
                  <a:latin typeface="Arial" charset="0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x-none" sz="2000" dirty="0">
                  <a:latin typeface="Arial" charset="0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x-none" sz="2000" dirty="0" smtClean="0">
                  <a:latin typeface="Arial" charset="0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x-none" sz="2000" dirty="0">
                  <a:latin typeface="Arial" charset="0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x-none" sz="2000" dirty="0" smtClean="0">
                  <a:latin typeface="Arial" charset="0"/>
                </a:endParaRP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x-none" sz="2000" dirty="0" smtClean="0">
                    <a:latin typeface="Arial" charset="0"/>
                  </a:rPr>
                  <a:t>Bandwidth,</a:t>
                </a:r>
                <a:r>
                  <a:rPr lang="x-none" altLang="x-none" sz="2000" dirty="0" smtClean="0">
                    <a:latin typeface="Arial" charset="0"/>
                  </a:rPr>
                  <a:t> </a:t>
                </a:r>
                <a:r>
                  <a:rPr lang="x-none" altLang="x-none" sz="2000" dirty="0">
                    <a:latin typeface="Arial" charset="0"/>
                  </a:rPr>
                  <a:t>as measured by </a:t>
                </a:r>
                <a:r>
                  <a:rPr lang="x-none" altLang="x-none" sz="2000" dirty="0" smtClean="0">
                    <a:latin typeface="Arial" charset="0"/>
                  </a:rPr>
                  <a:t>manufacturer:</a:t>
                </a:r>
                <a:endParaRPr lang="x-none" altLang="x-none" sz="2000" dirty="0">
                  <a:latin typeface="Arial" charset="0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x-none" altLang="x-none" sz="2000" dirty="0">
                  <a:latin typeface="Arial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67" t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15</a:t>
            </a:fld>
            <a:endParaRPr lang="en-GB" noProof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755576" y="4472569"/>
          <a:ext cx="7415385" cy="11791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71249"/>
                <a:gridCol w="2472068"/>
                <a:gridCol w="2472068"/>
              </a:tblGrid>
              <a:tr h="2358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 </a:t>
                      </a:r>
                      <a:endParaRPr lang="en-US" sz="15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8434" marR="8843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CAENels, 10mA range</a:t>
                      </a:r>
                      <a:endParaRPr lang="en-US" sz="15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8434" marR="8843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CAENels, 500uA range</a:t>
                      </a:r>
                      <a:endParaRPr lang="en-US" sz="15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8434" marR="88434" marT="0" marB="0"/>
                </a:tc>
              </a:tr>
              <a:tr h="2358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Ch 0</a:t>
                      </a:r>
                      <a:endParaRPr lang="en-US" sz="15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8434" marR="8843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301 kHz</a:t>
                      </a:r>
                      <a:endParaRPr lang="en-US" sz="15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8434" marR="8843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300 kHz</a:t>
                      </a:r>
                      <a:endParaRPr lang="en-US" sz="15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8434" marR="88434" marT="0" marB="0"/>
                </a:tc>
              </a:tr>
              <a:tr h="2358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Ch 1</a:t>
                      </a:r>
                      <a:endParaRPr lang="en-US" sz="15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8434" marR="8843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294 kHz</a:t>
                      </a:r>
                      <a:endParaRPr lang="en-US" sz="15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8434" marR="8843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292 kHz</a:t>
                      </a:r>
                      <a:endParaRPr lang="en-US" sz="15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8434" marR="88434" marT="0" marB="0"/>
                </a:tc>
              </a:tr>
              <a:tr h="2358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Ch 2</a:t>
                      </a:r>
                      <a:endParaRPr lang="en-US" sz="15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8434" marR="8843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299 kHz</a:t>
                      </a:r>
                      <a:endParaRPr lang="en-US" sz="15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8434" marR="8843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299 kHz</a:t>
                      </a:r>
                      <a:endParaRPr lang="en-US" sz="15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8434" marR="88434" marT="0" marB="0"/>
                </a:tc>
              </a:tr>
              <a:tr h="2358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Ch 3</a:t>
                      </a:r>
                      <a:endParaRPr lang="en-US" sz="15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8434" marR="8843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303 kHz</a:t>
                      </a:r>
                      <a:endParaRPr lang="en-US" sz="15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8434" marR="8843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391 kHz</a:t>
                      </a:r>
                      <a:endParaRPr lang="en-US" sz="15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8434" marR="88434" marT="0" marB="0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755576" y="2348880"/>
          <a:ext cx="7415384" cy="1080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71248"/>
                <a:gridCol w="2472068"/>
                <a:gridCol w="2472068"/>
              </a:tblGrid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CAENels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ESS </a:t>
                      </a:r>
                      <a:r>
                        <a:rPr lang="en-US" sz="1600" dirty="0" err="1">
                          <a:effectLst/>
                        </a:rPr>
                        <a:t>testbench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 mA range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190 </a:t>
                      </a:r>
                      <a:r>
                        <a:rPr lang="en-US" sz="1600" dirty="0" err="1">
                          <a:effectLst/>
                        </a:rPr>
                        <a:t>nA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195 nA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500uA range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 </a:t>
                      </a:r>
                      <a:r>
                        <a:rPr lang="en-US" sz="1600" dirty="0" err="1">
                          <a:effectLst/>
                        </a:rPr>
                        <a:t>nA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 </a:t>
                      </a:r>
                      <a:r>
                        <a:rPr lang="en-US" sz="1600" dirty="0" err="1">
                          <a:effectLst/>
                        </a:rPr>
                        <a:t>nA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897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Electronics: PICO-8 evaluation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16</a:t>
            </a:fld>
            <a:endParaRPr lang="en-GB" noProof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" y="2132856"/>
            <a:ext cx="5030688" cy="3773016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692" y="2156157"/>
            <a:ext cx="4968552" cy="37264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1700808"/>
            <a:ext cx="3826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Shortest pulse: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1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Electronics: PICO-8 evaluation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17</a:t>
            </a:fld>
            <a:endParaRPr lang="en-GB" noProof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816" y="2366839"/>
            <a:ext cx="4972800" cy="3729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1700808"/>
            <a:ext cx="3826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Longest pulse:</a:t>
            </a:r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568" y="2366839"/>
            <a:ext cx="4972800" cy="37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71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Electronics: PICO-8 evaluation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18</a:t>
            </a:fld>
            <a:endParaRPr lang="en-GB" noProof="0"/>
          </a:p>
        </p:txBody>
      </p:sp>
      <p:sp>
        <p:nvSpPr>
          <p:cNvPr id="7" name="TextBox 6"/>
          <p:cNvSpPr txBox="1"/>
          <p:nvPr/>
        </p:nvSpPr>
        <p:spPr>
          <a:xfrm>
            <a:off x="457200" y="1700808"/>
            <a:ext cx="6923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80 </a:t>
            </a:r>
            <a:r>
              <a:rPr lang="en-US" dirty="0" err="1" smtClean="0"/>
              <a:t>uA</a:t>
            </a:r>
            <a:r>
              <a:rPr lang="en-US" dirty="0" smtClean="0"/>
              <a:t> pulse amplitude: 1W/m loss during normal operation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816" y="2611240"/>
            <a:ext cx="4972800" cy="372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592261"/>
            <a:ext cx="5040000" cy="37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47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388497"/>
            <a:ext cx="5040000" cy="378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52" y="2348880"/>
            <a:ext cx="5040000" cy="37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Electronics: PICO-8 evaluation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19</a:t>
            </a:fld>
            <a:endParaRPr lang="en-GB" noProof="0"/>
          </a:p>
        </p:txBody>
      </p:sp>
      <p:sp>
        <p:nvSpPr>
          <p:cNvPr id="7" name="TextBox 6"/>
          <p:cNvSpPr txBox="1"/>
          <p:nvPr/>
        </p:nvSpPr>
        <p:spPr>
          <a:xfrm>
            <a:off x="457200" y="1700808"/>
            <a:ext cx="8507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Worst case: long off the shelf coax cable, moving average: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816" y="2388497"/>
            <a:ext cx="4972800" cy="3729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303062" y="4245831"/>
                <a:ext cx="14401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600" i="1">
                        <a:latin typeface="Cambria Math" charset="0"/>
                      </a:rPr>
                      <m:t>𝜎</m:t>
                    </m:r>
                  </m:oMath>
                </a14:m>
                <a:r>
                  <a:rPr lang="en-US" sz="1600" dirty="0" smtClean="0"/>
                  <a:t> = 50 </a:t>
                </a:r>
                <a:r>
                  <a:rPr lang="en-US" sz="1600" dirty="0" err="1" smtClean="0"/>
                  <a:t>nA</a:t>
                </a:r>
                <a:endParaRPr lang="en-US" sz="1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3062" y="4245831"/>
                <a:ext cx="1440160" cy="338554"/>
              </a:xfrm>
              <a:prstGeom prst="rect">
                <a:avLst/>
              </a:prstGeom>
              <a:blipFill rotWithShape="0">
                <a:blip r:embed="rId5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687254" y="3995683"/>
                <a:ext cx="14401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600" i="1">
                        <a:latin typeface="Cambria Math" charset="0"/>
                      </a:rPr>
                      <m:t>𝜎</m:t>
                    </m:r>
                  </m:oMath>
                </a14:m>
                <a:r>
                  <a:rPr lang="en-US" sz="1600" dirty="0" smtClean="0"/>
                  <a:t> = 150 </a:t>
                </a:r>
                <a:r>
                  <a:rPr lang="en-US" sz="1600" dirty="0" err="1" smtClean="0"/>
                  <a:t>nA</a:t>
                </a:r>
                <a:endParaRPr lang="en-US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7254" y="3995683"/>
                <a:ext cx="1440160" cy="338554"/>
              </a:xfrm>
              <a:prstGeom prst="rect">
                <a:avLst/>
              </a:prstGeom>
              <a:blipFill rotWithShape="0">
                <a:blip r:embed="rId6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967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Conceptual system design</a:t>
            </a:r>
          </a:p>
          <a:p>
            <a:r>
              <a:rPr lang="en-US" dirty="0"/>
              <a:t>D</a:t>
            </a:r>
            <a:r>
              <a:rPr lang="en-US" dirty="0" smtClean="0"/>
              <a:t>etectors</a:t>
            </a:r>
          </a:p>
          <a:p>
            <a:r>
              <a:rPr lang="en-US" dirty="0" smtClean="0"/>
              <a:t>Electronics</a:t>
            </a:r>
          </a:p>
          <a:p>
            <a:pPr lvl="1"/>
            <a:r>
              <a:rPr lang="en-US" dirty="0" smtClean="0"/>
              <a:t>High voltage unit</a:t>
            </a:r>
          </a:p>
          <a:p>
            <a:pPr lvl="1"/>
            <a:r>
              <a:rPr lang="en-US" dirty="0" smtClean="0"/>
              <a:t>Signal acquisition unit</a:t>
            </a:r>
          </a:p>
          <a:p>
            <a:r>
              <a:rPr lang="en-US" dirty="0" smtClean="0"/>
              <a:t>Conclusion &amp; Outlook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245019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Electronics: </a:t>
            </a:r>
            <a:r>
              <a:rPr lang="en-US" dirty="0" smtClean="0"/>
              <a:t>signal acquisition unit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" indent="0">
              <a:buNone/>
            </a:pPr>
            <a:r>
              <a:rPr lang="en-GB" dirty="0" smtClean="0"/>
              <a:t>Alternative solution: </a:t>
            </a:r>
            <a:r>
              <a:rPr lang="en-GB" dirty="0"/>
              <a:t>Custom acquisition crate </a:t>
            </a:r>
            <a:endParaRPr lang="en-GB" dirty="0" smtClean="0"/>
          </a:p>
          <a:p>
            <a:pPr lvl="1"/>
            <a:r>
              <a:rPr lang="en-GB" dirty="0" smtClean="0"/>
              <a:t>CERN </a:t>
            </a:r>
            <a:r>
              <a:rPr lang="en-GB" dirty="0"/>
              <a:t>BLEDP + processing </a:t>
            </a:r>
            <a:r>
              <a:rPr lang="en-GB" dirty="0" smtClean="0"/>
              <a:t>mezzanine</a:t>
            </a:r>
          </a:p>
          <a:p>
            <a:pPr lvl="1"/>
            <a:r>
              <a:rPr lang="en-GB" dirty="0" smtClean="0"/>
              <a:t>Current </a:t>
            </a:r>
            <a:r>
              <a:rPr lang="en-GB" dirty="0"/>
              <a:t>to f</a:t>
            </a:r>
            <a:r>
              <a:rPr lang="en-GB" dirty="0" smtClean="0"/>
              <a:t>requency </a:t>
            </a:r>
            <a:r>
              <a:rPr lang="en-GB" dirty="0"/>
              <a:t>converter, fully differential front </a:t>
            </a:r>
            <a:r>
              <a:rPr lang="en-GB" dirty="0" smtClean="0"/>
              <a:t>end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easurement </a:t>
            </a:r>
            <a:r>
              <a:rPr lang="en-US" dirty="0"/>
              <a:t>of the current input is performed by two different techniques: </a:t>
            </a:r>
          </a:p>
          <a:p>
            <a:pPr lvl="2"/>
            <a:r>
              <a:rPr lang="en-US" sz="1800" dirty="0"/>
              <a:t>Advanced Current to Frequency Converter (ACFC) used in the range </a:t>
            </a:r>
            <a:r>
              <a:rPr lang="en-US" sz="1800" b="1" dirty="0"/>
              <a:t>10pA to 30mA</a:t>
            </a:r>
          </a:p>
          <a:p>
            <a:pPr lvl="2"/>
            <a:r>
              <a:rPr lang="en-US" sz="1800" dirty="0"/>
              <a:t>Direct ADC acquisition (DADC) used in the range </a:t>
            </a:r>
            <a:r>
              <a:rPr lang="en-US" sz="1800" b="1" dirty="0"/>
              <a:t>20.3µA to 200mA</a:t>
            </a:r>
          </a:p>
          <a:p>
            <a:pPr lvl="2"/>
            <a:r>
              <a:rPr lang="en-US" sz="1800" b="1" dirty="0"/>
              <a:t>Transition between ranges managed by an FPGA</a:t>
            </a:r>
          </a:p>
          <a:p>
            <a:pPr lvl="2"/>
            <a:r>
              <a:rPr lang="en-US" sz="1800" b="1" dirty="0"/>
              <a:t>Optical output to post processing </a:t>
            </a:r>
            <a:r>
              <a:rPr lang="en-US" sz="1800" b="1" dirty="0" smtClean="0"/>
              <a:t>unit</a:t>
            </a:r>
            <a:endParaRPr lang="en-US" sz="1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20</a:t>
            </a:fld>
            <a:endParaRPr lang="en-GB" noProof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2869128" y="5464813"/>
            <a:ext cx="3405743" cy="132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9176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&amp; 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System design is moving forward quickly. 285 ICs received last week</a:t>
            </a:r>
          </a:p>
          <a:p>
            <a:endParaRPr lang="en-US" dirty="0"/>
          </a:p>
          <a:p>
            <a:r>
              <a:rPr lang="en-US" dirty="0" smtClean="0"/>
              <a:t>FRU tests: </a:t>
            </a:r>
          </a:p>
          <a:p>
            <a:pPr lvl="1"/>
            <a:r>
              <a:rPr lang="en-US" dirty="0" smtClean="0"/>
              <a:t>Perform a “long-term” measurement to check for possible drift, on HV and signal acquisition units</a:t>
            </a:r>
          </a:p>
          <a:p>
            <a:pPr lvl="1"/>
            <a:r>
              <a:rPr lang="en-US" dirty="0" smtClean="0"/>
              <a:t>Compare CERN solution evaluation with PICO-8</a:t>
            </a:r>
          </a:p>
          <a:p>
            <a:endParaRPr lang="en-US" i="1" dirty="0"/>
          </a:p>
          <a:p>
            <a:r>
              <a:rPr lang="en-US" dirty="0" smtClean="0"/>
              <a:t>Software and Firmware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21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8294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Conceptual system </a:t>
            </a:r>
            <a:r>
              <a:rPr lang="en-US" dirty="0" smtClean="0"/>
              <a:t>design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BLM system: One of </a:t>
            </a:r>
            <a:r>
              <a:rPr lang="en-US" dirty="0"/>
              <a:t>the most important diagnostic system of the ESS </a:t>
            </a:r>
            <a:r>
              <a:rPr lang="en-US" dirty="0" smtClean="0"/>
              <a:t>LINAC. </a:t>
            </a:r>
            <a:endParaRPr lang="en-US" dirty="0"/>
          </a:p>
          <a:p>
            <a:pPr lvl="1"/>
            <a:r>
              <a:rPr lang="en-US" dirty="0" smtClean="0"/>
              <a:t>Keep the </a:t>
            </a:r>
            <a:r>
              <a:rPr lang="en-US" dirty="0"/>
              <a:t>machine safe from beam-induced damage </a:t>
            </a:r>
            <a:endParaRPr lang="en-US" dirty="0" smtClean="0"/>
          </a:p>
          <a:p>
            <a:pPr lvl="1"/>
            <a:r>
              <a:rPr lang="en-US" dirty="0" smtClean="0"/>
              <a:t>Avoid excessive </a:t>
            </a:r>
            <a:r>
              <a:rPr lang="en-US" dirty="0"/>
              <a:t>machine activation by providing critical input to the </a:t>
            </a:r>
            <a:r>
              <a:rPr lang="en-US" dirty="0" smtClean="0"/>
              <a:t>MPS </a:t>
            </a:r>
          </a:p>
          <a:p>
            <a:pPr lvl="1"/>
            <a:endParaRPr lang="en-US" dirty="0" smtClean="0">
              <a:sym typeface="Wingdings"/>
            </a:endParaRPr>
          </a:p>
          <a:p>
            <a:pPr marL="457200" lvl="1" indent="0">
              <a:buNone/>
            </a:pPr>
            <a:r>
              <a:rPr lang="en-US" dirty="0" smtClean="0">
                <a:sym typeface="Wingdings"/>
              </a:rPr>
              <a:t> no blind spots &amp; precise loss locations determination</a:t>
            </a:r>
          </a:p>
          <a:p>
            <a:endParaRPr lang="en-GB" dirty="0" smtClean="0"/>
          </a:p>
          <a:p>
            <a:r>
              <a:rPr lang="en-GB" dirty="0" smtClean="0"/>
              <a:t>System designed for maximum reliability </a:t>
            </a:r>
          </a:p>
          <a:p>
            <a:pPr lvl="1"/>
            <a:r>
              <a:rPr lang="en-GB" dirty="0" smtClean="0"/>
              <a:t>Redundancy</a:t>
            </a:r>
          </a:p>
          <a:p>
            <a:pPr lvl="1"/>
            <a:r>
              <a:rPr lang="en-GB" dirty="0" smtClean="0"/>
              <a:t>low latency</a:t>
            </a:r>
          </a:p>
          <a:p>
            <a:endParaRPr lang="en-GB" dirty="0"/>
          </a:p>
          <a:p>
            <a:r>
              <a:rPr lang="en-GB" dirty="0" smtClean="0"/>
              <a:t>Challenges: </a:t>
            </a:r>
          </a:p>
          <a:p>
            <a:pPr lvl="1"/>
            <a:r>
              <a:rPr lang="en-GB" dirty="0" smtClean="0"/>
              <a:t>Complicated noise situation. </a:t>
            </a:r>
            <a:r>
              <a:rPr lang="en-GB" dirty="0"/>
              <a:t>Additionally, noise sources vary depending on the location within the accelerator</a:t>
            </a:r>
            <a:r>
              <a:rPr lang="en-GB" dirty="0" smtClean="0"/>
              <a:t>.</a:t>
            </a:r>
          </a:p>
          <a:p>
            <a:pPr lvl="1"/>
            <a:r>
              <a:rPr lang="en-GB" dirty="0" smtClean="0"/>
              <a:t>Cabling: This will be covered by </a:t>
            </a:r>
            <a:r>
              <a:rPr lang="en-GB" dirty="0" err="1" smtClean="0"/>
              <a:t>Edvard</a:t>
            </a:r>
            <a:r>
              <a:rPr lang="en-GB" dirty="0" smtClean="0"/>
              <a:t> in the next talk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44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Conceptual system design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4</a:t>
            </a:fld>
            <a:endParaRPr lang="en-GB" noProof="0"/>
          </a:p>
        </p:txBody>
      </p:sp>
      <p:sp>
        <p:nvSpPr>
          <p:cNvPr id="5" name="Can 4"/>
          <p:cNvSpPr/>
          <p:nvPr/>
        </p:nvSpPr>
        <p:spPr>
          <a:xfrm>
            <a:off x="383763" y="3039516"/>
            <a:ext cx="432048" cy="1944216"/>
          </a:xfrm>
          <a:prstGeom prst="ca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n 5"/>
          <p:cNvSpPr/>
          <p:nvPr/>
        </p:nvSpPr>
        <p:spPr>
          <a:xfrm>
            <a:off x="536163" y="3191916"/>
            <a:ext cx="432048" cy="1944216"/>
          </a:xfrm>
          <a:prstGeom prst="ca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n 6"/>
          <p:cNvSpPr/>
          <p:nvPr/>
        </p:nvSpPr>
        <p:spPr>
          <a:xfrm>
            <a:off x="688563" y="3344316"/>
            <a:ext cx="432048" cy="1944216"/>
          </a:xfrm>
          <a:prstGeom prst="ca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n 7"/>
          <p:cNvSpPr/>
          <p:nvPr/>
        </p:nvSpPr>
        <p:spPr>
          <a:xfrm>
            <a:off x="840963" y="3496716"/>
            <a:ext cx="432048" cy="1944216"/>
          </a:xfrm>
          <a:prstGeom prst="ca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n 8"/>
          <p:cNvSpPr/>
          <p:nvPr/>
        </p:nvSpPr>
        <p:spPr>
          <a:xfrm>
            <a:off x="993363" y="3649116"/>
            <a:ext cx="432048" cy="1944216"/>
          </a:xfrm>
          <a:prstGeom prst="ca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/>
          <p:cNvSpPr/>
          <p:nvPr/>
        </p:nvSpPr>
        <p:spPr>
          <a:xfrm>
            <a:off x="1145763" y="3801516"/>
            <a:ext cx="432048" cy="1944216"/>
          </a:xfrm>
          <a:prstGeom prst="ca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n 10"/>
          <p:cNvSpPr/>
          <p:nvPr/>
        </p:nvSpPr>
        <p:spPr>
          <a:xfrm>
            <a:off x="1298163" y="3953916"/>
            <a:ext cx="432048" cy="1944216"/>
          </a:xfrm>
          <a:prstGeom prst="ca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n 11"/>
          <p:cNvSpPr/>
          <p:nvPr/>
        </p:nvSpPr>
        <p:spPr>
          <a:xfrm>
            <a:off x="1450563" y="4106316"/>
            <a:ext cx="432048" cy="1944216"/>
          </a:xfrm>
          <a:prstGeom prst="ca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48671" y="2204864"/>
            <a:ext cx="14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Detectors: ICs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3267670" y="3697796"/>
            <a:ext cx="576064" cy="6673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HV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3267670" y="4439970"/>
            <a:ext cx="1382465" cy="6673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Signal acquisition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4930845" y="3982970"/>
            <a:ext cx="1873404" cy="11742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FPGA processing,</a:t>
            </a:r>
          </a:p>
          <a:p>
            <a:pPr algn="ctr"/>
            <a:r>
              <a:rPr lang="en-US" dirty="0" smtClean="0"/>
              <a:t>interfacing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4067944" y="5417714"/>
            <a:ext cx="2736304" cy="56930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EPICS </a:t>
            </a:r>
            <a:r>
              <a:rPr lang="en-US" dirty="0" smtClean="0"/>
              <a:t>IOC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3275345" y="3019184"/>
            <a:ext cx="3510172" cy="56930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Timing receiver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7542859" y="3140968"/>
            <a:ext cx="1296341" cy="284605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User screens,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Archiver</a:t>
            </a:r>
            <a:r>
              <a:rPr lang="mr-IN" dirty="0" smtClean="0"/>
              <a:t>…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2275930" y="4869160"/>
            <a:ext cx="999926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2275930" y="4016558"/>
            <a:ext cx="9999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301462" y="2204864"/>
            <a:ext cx="14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microTCA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092280" y="6399630"/>
            <a:ext cx="191845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ESS control room</a:t>
            </a:r>
            <a:endParaRPr lang="en-US" b="1" dirty="0"/>
          </a:p>
        </p:txBody>
      </p:sp>
      <p:sp>
        <p:nvSpPr>
          <p:cNvPr id="26" name="Rounded Rectangle 25"/>
          <p:cNvSpPr/>
          <p:nvPr/>
        </p:nvSpPr>
        <p:spPr>
          <a:xfrm>
            <a:off x="179512" y="2718043"/>
            <a:ext cx="2096418" cy="363830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2986961" y="2718043"/>
            <a:ext cx="3988019" cy="363830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80530" y="6400793"/>
            <a:ext cx="14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Tunnel</a:t>
            </a:r>
            <a:endParaRPr lang="en-US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4359635" y="6426888"/>
            <a:ext cx="14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Gallery</a:t>
            </a:r>
            <a:endParaRPr lang="en-US" b="1" dirty="0"/>
          </a:p>
        </p:txBody>
      </p:sp>
      <p:sp>
        <p:nvSpPr>
          <p:cNvPr id="33" name="Rounded Rectangle 32"/>
          <p:cNvSpPr/>
          <p:nvPr/>
        </p:nvSpPr>
        <p:spPr>
          <a:xfrm>
            <a:off x="2173111" y="1491169"/>
            <a:ext cx="1067841" cy="667308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Possibly FE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2627784" y="2204864"/>
            <a:ext cx="0" cy="3782154"/>
          </a:xfrm>
          <a:prstGeom prst="line">
            <a:avLst/>
          </a:prstGeom>
          <a:ln w="381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2275930" y="4725144"/>
            <a:ext cx="999926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2275930" y="4581128"/>
            <a:ext cx="999926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2275930" y="4437112"/>
            <a:ext cx="999926" cy="0"/>
          </a:xfrm>
          <a:prstGeom prst="line">
            <a:avLst/>
          </a:prstGeom>
          <a:ln w="38100">
            <a:solidFill>
              <a:srgbClr val="FFC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Left-Right Arrow 45"/>
          <p:cNvSpPr/>
          <p:nvPr/>
        </p:nvSpPr>
        <p:spPr>
          <a:xfrm flipV="1">
            <a:off x="6804248" y="5579093"/>
            <a:ext cx="738612" cy="259769"/>
          </a:xfrm>
          <a:prstGeom prst="leftRightArrow">
            <a:avLst>
              <a:gd name="adj1" fmla="val 39125"/>
              <a:gd name="adj2" fmla="val 50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/>
          <p:cNvSpPr/>
          <p:nvPr/>
        </p:nvSpPr>
        <p:spPr>
          <a:xfrm>
            <a:off x="6549332" y="1490813"/>
            <a:ext cx="1511442" cy="8580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MPS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Post mortem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Timing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3" name="Elbow Connector 52"/>
          <p:cNvCxnSpPr>
            <a:stCxn id="51" idx="1"/>
          </p:cNvCxnSpPr>
          <p:nvPr/>
        </p:nvCxnSpPr>
        <p:spPr>
          <a:xfrm rot="10800000" flipV="1">
            <a:off x="5867548" y="1919826"/>
            <a:ext cx="681785" cy="787782"/>
          </a:xfrm>
          <a:prstGeom prst="bentConnector2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504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Conceptual system design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5</a:t>
            </a:fld>
            <a:endParaRPr lang="en-GB" noProof="0"/>
          </a:p>
        </p:txBody>
      </p:sp>
      <p:sp>
        <p:nvSpPr>
          <p:cNvPr id="6" name="TextBox 5"/>
          <p:cNvSpPr txBox="1"/>
          <p:nvPr/>
        </p:nvSpPr>
        <p:spPr>
          <a:xfrm>
            <a:off x="457200" y="1436583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Units deployed in the support area fit in a 47U </a:t>
            </a:r>
            <a:r>
              <a:rPr lang="en-GB" dirty="0" smtClean="0"/>
              <a:t>rack</a:t>
            </a:r>
          </a:p>
          <a:p>
            <a:pPr marL="742950" lvl="1" indent="-285750">
              <a:buFont typeface="Arial" charset="0"/>
              <a:buChar char="•"/>
            </a:pPr>
            <a:r>
              <a:rPr lang="en-GB" dirty="0" smtClean="0"/>
              <a:t>	Specified by BI</a:t>
            </a:r>
          </a:p>
          <a:p>
            <a:pPr marL="742950" lvl="1" indent="-285750">
              <a:buFont typeface="Arial" charset="0"/>
              <a:buChar char="•"/>
            </a:pPr>
            <a:r>
              <a:rPr lang="en-GB" dirty="0"/>
              <a:t>	</a:t>
            </a:r>
            <a:r>
              <a:rPr lang="en-GB" dirty="0" smtClean="0"/>
              <a:t>Provided by </a:t>
            </a:r>
            <a:r>
              <a:rPr lang="en-GB" dirty="0"/>
              <a:t>WP15.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840185"/>
              </p:ext>
            </p:extLst>
          </p:nvPr>
        </p:nvGraphicFramePr>
        <p:xfrm>
          <a:off x="539552" y="2372952"/>
          <a:ext cx="7776863" cy="43814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7886"/>
                <a:gridCol w="1673008"/>
                <a:gridCol w="2438677"/>
                <a:gridCol w="2007292"/>
              </a:tblGrid>
              <a:tr h="161058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Unit description</a:t>
                      </a:r>
                      <a:endParaRPr lang="en-US" sz="11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Installation area</a:t>
                      </a:r>
                      <a:endParaRPr lang="en-US" sz="11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Comment</a:t>
                      </a:r>
                      <a:endParaRPr lang="en-US" sz="11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Entity</a:t>
                      </a:r>
                      <a:endParaRPr lang="en-US" sz="11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75" marR="68575" marT="0" marB="0"/>
                </a:tc>
              </a:tr>
              <a:tr h="48317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Current readout</a:t>
                      </a:r>
                      <a:endParaRPr lang="en-US" sz="11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Support</a:t>
                      </a:r>
                      <a:endParaRPr lang="en-US" sz="11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FMC or custom acquisition crate</a:t>
                      </a:r>
                      <a:endParaRPr lang="en-US" sz="11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100" dirty="0" err="1">
                          <a:effectLst/>
                        </a:rPr>
                        <a:t>CAENels</a:t>
                      </a:r>
                      <a:r>
                        <a:rPr lang="en-GB" sz="1100" dirty="0">
                          <a:effectLst/>
                        </a:rPr>
                        <a:t> </a:t>
                      </a:r>
                      <a:r>
                        <a:rPr lang="en-GB" sz="1100" dirty="0" smtClean="0">
                          <a:effectLst/>
                        </a:rPr>
                        <a:t>FMC-PICO</a:t>
                      </a:r>
                      <a:r>
                        <a:rPr lang="en-GB" sz="1100" baseline="0" dirty="0" smtClean="0">
                          <a:effectLst/>
                        </a:rPr>
                        <a:t> or custom acquisition crate (CERN Solution)</a:t>
                      </a:r>
                      <a:endParaRPr lang="en-US" sz="1100" dirty="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75" marR="68575" marT="0" marB="0"/>
                </a:tc>
              </a:tr>
              <a:tr h="48317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High voltage supply</a:t>
                      </a:r>
                      <a:endParaRPr lang="en-US" sz="11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Support</a:t>
                      </a:r>
                      <a:endParaRPr lang="en-US" sz="11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1 is needed per mTCA chassis</a:t>
                      </a:r>
                      <a:endParaRPr lang="en-US" sz="11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100" dirty="0" err="1">
                          <a:effectLst/>
                        </a:rPr>
                        <a:t>CAENels</a:t>
                      </a:r>
                      <a:r>
                        <a:rPr lang="en-GB" sz="1100" dirty="0">
                          <a:effectLst/>
                        </a:rPr>
                        <a:t> HV-PANDA</a:t>
                      </a:r>
                      <a:r>
                        <a:rPr lang="en-GB" sz="1100" dirty="0" smtClean="0">
                          <a:effectLst/>
                        </a:rPr>
                        <a:t>.</a:t>
                      </a:r>
                      <a:endParaRPr lang="en-US" sz="1100" dirty="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75" marR="68575" marT="0" marB="0"/>
                </a:tc>
              </a:tr>
              <a:tr h="32211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Timing Receiver</a:t>
                      </a:r>
                      <a:endParaRPr lang="en-US" sz="11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Support</a:t>
                      </a:r>
                      <a:endParaRPr lang="en-US" sz="11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Event receiver for triggers and clock</a:t>
                      </a:r>
                      <a:endParaRPr lang="en-US" sz="11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The unit is provided by ICS.</a:t>
                      </a:r>
                      <a:endParaRPr lang="en-US" sz="11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75" marR="68575" marT="0" marB="0"/>
                </a:tc>
              </a:tr>
              <a:tr h="32211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Power supply</a:t>
                      </a:r>
                      <a:endParaRPr lang="en-US" sz="11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Support</a:t>
                      </a:r>
                      <a:endParaRPr lang="en-US" sz="11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Power supply for mTCA chassis</a:t>
                      </a:r>
                      <a:endParaRPr lang="en-US" sz="11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The unit is provided by ICS.</a:t>
                      </a:r>
                      <a:endParaRPr lang="en-US" sz="11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75" marR="68575" marT="0" marB="0"/>
                </a:tc>
              </a:tr>
              <a:tr h="32211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Central Processing Unit</a:t>
                      </a:r>
                      <a:endParaRPr lang="en-US" sz="11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Support</a:t>
                      </a:r>
                      <a:endParaRPr lang="en-US" sz="11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CPU for mTCA chassis, Intel i7</a:t>
                      </a:r>
                      <a:endParaRPr lang="en-US" sz="11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The unit is provided by ICS.</a:t>
                      </a:r>
                      <a:endParaRPr lang="en-US" sz="11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75" marR="68575" marT="0" marB="0"/>
                </a:tc>
              </a:tr>
              <a:tr h="483139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Chassis</a:t>
                      </a:r>
                      <a:endParaRPr lang="en-US" sz="11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Support</a:t>
                      </a:r>
                      <a:endParaRPr lang="en-US" sz="11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The microTCA chassis </a:t>
                      </a:r>
                      <a:endParaRPr lang="en-US" sz="11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3U microTCA crate. The unit is provided by ICS.</a:t>
                      </a:r>
                      <a:endParaRPr lang="en-US" sz="11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75" marR="68575" marT="0" marB="0"/>
                </a:tc>
              </a:tr>
              <a:tr h="32211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MicroTCA Carrier Hub</a:t>
                      </a:r>
                      <a:endParaRPr lang="en-US" sz="11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Support</a:t>
                      </a:r>
                      <a:endParaRPr lang="en-US" sz="11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1 is needed per mTCA chassis</a:t>
                      </a:r>
                      <a:endParaRPr lang="en-US" sz="11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The unit is provided by ICS.</a:t>
                      </a:r>
                      <a:endParaRPr lang="en-US" sz="11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75" marR="68575" marT="0" marB="0"/>
                </a:tc>
              </a:tr>
              <a:tr h="48317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Rack</a:t>
                      </a:r>
                      <a:endParaRPr lang="en-US" sz="11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Support</a:t>
                      </a:r>
                      <a:endParaRPr lang="en-US" sz="11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Electronics rack</a:t>
                      </a:r>
                      <a:endParaRPr lang="en-US" sz="11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100" dirty="0">
                          <a:effectLst/>
                        </a:rPr>
                        <a:t>The unit is provided by WP15 and specified by BI.</a:t>
                      </a:r>
                      <a:endParaRPr lang="en-US" sz="1100" dirty="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75" marR="68575" marT="0" marB="0"/>
                </a:tc>
              </a:tr>
              <a:tr h="32211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Rack patch panel</a:t>
                      </a:r>
                      <a:endParaRPr lang="en-US" sz="11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Support</a:t>
                      </a:r>
                      <a:endParaRPr lang="en-US" sz="11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Installed on top of the rack</a:t>
                      </a:r>
                      <a:endParaRPr lang="en-US" sz="11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100" dirty="0">
                          <a:effectLst/>
                        </a:rPr>
                        <a:t>The patch panel will be designed by WUT</a:t>
                      </a:r>
                      <a:endParaRPr lang="en-US" sz="1100" dirty="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75" marR="68575" marT="0" marB="0"/>
                </a:tc>
              </a:tr>
              <a:tr h="32211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Sensor</a:t>
                      </a:r>
                      <a:endParaRPr lang="en-US" sz="11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Tunnel</a:t>
                      </a:r>
                      <a:endParaRPr lang="en-US" sz="11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Ionization chamber</a:t>
                      </a:r>
                      <a:endParaRPr lang="en-US" sz="11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endParaRPr lang="en-US" sz="1100" dirty="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75" marR="68575" marT="0" marB="0"/>
                </a:tc>
              </a:tr>
              <a:tr h="32211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Beam Line Element Patch Panel</a:t>
                      </a:r>
                      <a:endParaRPr lang="en-US" sz="11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Tunnel</a:t>
                      </a:r>
                      <a:endParaRPr lang="en-US" sz="11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75" marR="6857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092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Conceptual system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Baseline solution, being </a:t>
            </a:r>
            <a:r>
              <a:rPr lang="en-US" sz="2000" dirty="0" smtClean="0"/>
              <a:t>evaluated: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6</a:t>
            </a:fld>
            <a:endParaRPr lang="en-GB" noProof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190" y="2029906"/>
            <a:ext cx="6407696" cy="469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9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Conceptual system </a:t>
            </a:r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Alternative </a:t>
            </a:r>
            <a:r>
              <a:rPr lang="en-US" sz="2000" dirty="0" smtClean="0"/>
              <a:t>solution: custom acquisition crate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7</a:t>
            </a:fld>
            <a:endParaRPr lang="en-GB" noProof="0"/>
          </a:p>
        </p:txBody>
      </p:sp>
      <p:pic>
        <p:nvPicPr>
          <p:cNvPr id="5" name="Picture 4" descr="/Users/clementderrez/Documents/icBLM/BLM block diagram image2014-9-3 17_38_44-2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941" y="2204864"/>
            <a:ext cx="6850117" cy="45166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7250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Details have been covered in the </a:t>
            </a:r>
            <a:r>
              <a:rPr lang="en-US" dirty="0" err="1" smtClean="0"/>
              <a:t>icBLM</a:t>
            </a:r>
            <a:r>
              <a:rPr lang="en-US" dirty="0" smtClean="0"/>
              <a:t> detectors talk:</a:t>
            </a:r>
          </a:p>
          <a:p>
            <a:pPr lvl="1"/>
            <a:r>
              <a:rPr lang="en-US" dirty="0" smtClean="0"/>
              <a:t>LHC-type</a:t>
            </a:r>
          </a:p>
          <a:p>
            <a:pPr lvl="1"/>
            <a:r>
              <a:rPr lang="en-US" dirty="0" smtClean="0"/>
              <a:t>Design criteria: signal speed &amp; robustness against ageing</a:t>
            </a:r>
          </a:p>
          <a:p>
            <a:pPr lvl="1"/>
            <a:r>
              <a:rPr lang="en-US" dirty="0" smtClean="0"/>
              <a:t>Operated at 1.5 kV</a:t>
            </a:r>
          </a:p>
          <a:p>
            <a:pPr lvl="1"/>
            <a:r>
              <a:rPr lang="en-US" dirty="0" smtClean="0"/>
              <a:t>Low pass filter at HV input</a:t>
            </a:r>
            <a:endParaRPr lang="en-US" dirty="0"/>
          </a:p>
          <a:p>
            <a:pPr lvl="1"/>
            <a:r>
              <a:rPr lang="en-US" dirty="0" smtClean="0"/>
              <a:t>285 ionization chambers received			        at ESS in Jul.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8</a:t>
            </a:fld>
            <a:endParaRPr lang="en-GB" noProof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3636435"/>
            <a:ext cx="2200103" cy="2925322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154865" y="5589240"/>
            <a:ext cx="5569263" cy="105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511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L4 requirements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9</a:t>
            </a:fld>
            <a:endParaRPr lang="en-GB" noProof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80" y="2132856"/>
            <a:ext cx="8532440" cy="324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242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B44B2280-2390-4D03-8D38-6C24B0BAA245}" vid="{0B7C071A-F5F7-47CF-A93A-F42DBF607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Chess Core Powerpoint</Template>
  <TotalTime>9053</TotalTime>
  <Words>1342</Words>
  <Application>Microsoft Macintosh PowerPoint</Application>
  <PresentationFormat>On-screen Show (4:3)</PresentationFormat>
  <Paragraphs>268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Calibri</vt:lpstr>
      <vt:lpstr>Cambria Math</vt:lpstr>
      <vt:lpstr>Mangal</vt:lpstr>
      <vt:lpstr>Tahoma</vt:lpstr>
      <vt:lpstr>Times New Roman</vt:lpstr>
      <vt:lpstr>Wingdings</vt:lpstr>
      <vt:lpstr>Arial</vt:lpstr>
      <vt:lpstr>Office Theme</vt:lpstr>
      <vt:lpstr>icBLM electronics</vt:lpstr>
      <vt:lpstr>Outline</vt:lpstr>
      <vt:lpstr>Conceptual system design</vt:lpstr>
      <vt:lpstr>Conceptual system design</vt:lpstr>
      <vt:lpstr>Conceptual system design</vt:lpstr>
      <vt:lpstr>Conceptual system design</vt:lpstr>
      <vt:lpstr>Conceptual system design</vt:lpstr>
      <vt:lpstr>Detectors</vt:lpstr>
      <vt:lpstr>L4 requirements</vt:lpstr>
      <vt:lpstr>Electronics: HV unit specifications</vt:lpstr>
      <vt:lpstr>Electronics: HV unit</vt:lpstr>
      <vt:lpstr>Electronics: Signal acquisition unit specifications</vt:lpstr>
      <vt:lpstr>Electronics: PICO-8 evaluation</vt:lpstr>
      <vt:lpstr>Electronics: PICO-8 evaluation</vt:lpstr>
      <vt:lpstr>Electronics: PICO-8 evaluation</vt:lpstr>
      <vt:lpstr>Electronics: PICO-8 evaluation</vt:lpstr>
      <vt:lpstr>Electronics: PICO-8 evaluation</vt:lpstr>
      <vt:lpstr>Electronics: PICO-8 evaluation</vt:lpstr>
      <vt:lpstr>Electronics: PICO-8 evaluation</vt:lpstr>
      <vt:lpstr>Electronics: signal acquisition unit</vt:lpstr>
      <vt:lpstr>Conclusions &amp; Outlook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Microsoft Office User</dc:creator>
  <cp:lastModifiedBy>Microsoft Office User</cp:lastModifiedBy>
  <cp:revision>74</cp:revision>
  <cp:lastPrinted>2017-07-10T07:26:19Z</cp:lastPrinted>
  <dcterms:created xsi:type="dcterms:W3CDTF">2017-06-27T15:07:58Z</dcterms:created>
  <dcterms:modified xsi:type="dcterms:W3CDTF">2017-07-10T07:27:33Z</dcterms:modified>
</cp:coreProperties>
</file>