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72" r:id="rId6"/>
    <p:sldId id="261" r:id="rId7"/>
    <p:sldId id="274" r:id="rId8"/>
    <p:sldId id="273" r:id="rId9"/>
    <p:sldId id="264" r:id="rId10"/>
    <p:sldId id="281" r:id="rId11"/>
    <p:sldId id="277" r:id="rId12"/>
    <p:sldId id="279" r:id="rId13"/>
    <p:sldId id="278" r:id="rId14"/>
    <p:sldId id="271" r:id="rId15"/>
    <p:sldId id="275" r:id="rId16"/>
    <p:sldId id="280" r:id="rId17"/>
    <p:sldId id="276" r:id="rId18"/>
    <p:sldId id="266" r:id="rId19"/>
    <p:sldId id="267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7" autoAdjust="0"/>
    <p:restoredTop sz="94676" autoAdjust="0"/>
  </p:normalViewPr>
  <p:slideViewPr>
    <p:cSldViewPr>
      <p:cViewPr>
        <p:scale>
          <a:sx n="63" d="100"/>
          <a:sy n="63" d="100"/>
        </p:scale>
        <p:origin x="-2080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07/07/17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07/07/17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07/07/17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07/07/17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07/07/17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07/07/17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Controls Infrastructure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Timo Korhonen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ICS Chief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7 July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platform (IFC/IOxOS) support from PSI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955" t="1782" r="-11232" b="-1782"/>
          <a:stretch/>
        </p:blipFill>
        <p:spPr>
          <a:xfrm rot="5400000">
            <a:off x="956332" y="1428044"/>
            <a:ext cx="398043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6" name="TextBox 5"/>
          <p:cNvSpPr txBox="1"/>
          <p:nvPr/>
        </p:nvSpPr>
        <p:spPr>
          <a:xfrm>
            <a:off x="5652120" y="1988840"/>
            <a:ext cx="2880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1410/1420 test/</a:t>
            </a:r>
            <a:r>
              <a:rPr lang="en-US" dirty="0" err="1"/>
              <a:t>devl</a:t>
            </a:r>
            <a:r>
              <a:rPr lang="en-US" dirty="0"/>
              <a:t>. environment </a:t>
            </a:r>
            <a:r>
              <a:rPr lang="en-US" dirty="0" smtClean="0"/>
              <a:t>setup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1410 </a:t>
            </a:r>
            <a:r>
              <a:rPr lang="en-US" dirty="0"/>
              <a:t>Prototype </a:t>
            </a:r>
            <a:r>
              <a:rPr lang="en-US" dirty="0" smtClean="0"/>
              <a:t>tests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Procurement of </a:t>
            </a:r>
            <a:r>
              <a:rPr lang="en-US" dirty="0" smtClean="0"/>
              <a:t>1410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1420 </a:t>
            </a:r>
            <a:r>
              <a:rPr lang="en-US" dirty="0"/>
              <a:t>prototype tests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Porting FW &amp; SW packages (from IFC1210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Procurement of 1420 (1411 + DAQ 1430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Series productions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Maturation support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Integration </a:t>
            </a:r>
            <a:r>
              <a:rPr lang="en-US" dirty="0"/>
              <a:t>support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Final </a:t>
            </a:r>
            <a:r>
              <a:rPr lang="en-US" dirty="0"/>
              <a:t>reports 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7332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 addition: potential in-kind contribution from Poland/Lodz for the (</a:t>
            </a:r>
            <a:r>
              <a:rPr lang="en-US" dirty="0" err="1" smtClean="0"/>
              <a:t>i</a:t>
            </a:r>
            <a:r>
              <a:rPr lang="en-US" dirty="0" smtClean="0"/>
              <a:t>)BLM project –proposal  to be discussed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6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IFC_1410 board without FMC modules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5647" r="-2564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6819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/>
          <a:srcRect l="-22091" r="-22091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IFC1410 overview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08104" y="1916832"/>
            <a:ext cx="1368152" cy="18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BIS special</a:t>
            </a:r>
          </a:p>
          <a:p>
            <a:pPr algn="ctr"/>
            <a:r>
              <a:rPr lang="en-US" dirty="0" smtClean="0"/>
              <a:t>Mezzanine</a:t>
            </a:r>
          </a:p>
          <a:p>
            <a:pPr algn="ctr"/>
            <a:r>
              <a:rPr lang="en-US" dirty="0" smtClean="0"/>
              <a:t>(backside mounted)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88024" y="1844824"/>
            <a:ext cx="2160240" cy="1800200"/>
          </a:xfrm>
          <a:prstGeom prst="rect">
            <a:avLst/>
          </a:prstGeom>
          <a:solidFill>
            <a:schemeClr val="bg1">
              <a:lumMod val="65000"/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FMC slot #1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8024" y="4005064"/>
            <a:ext cx="2160240" cy="1800200"/>
          </a:xfrm>
          <a:prstGeom prst="rect">
            <a:avLst/>
          </a:prstGeom>
          <a:solidFill>
            <a:schemeClr val="bg1">
              <a:lumMod val="65000"/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FMC slot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561662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67744" y="1916832"/>
            <a:ext cx="4464496" cy="39604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35896" y="3356992"/>
            <a:ext cx="936104" cy="936104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</a:p>
          <a:p>
            <a:pPr algn="ctr"/>
            <a:r>
              <a:rPr lang="en-US" dirty="0" smtClean="0"/>
              <a:t>Xilinx</a:t>
            </a:r>
          </a:p>
          <a:p>
            <a:pPr algn="ctr"/>
            <a:r>
              <a:rPr lang="en-US" dirty="0" smtClean="0"/>
              <a:t>KU040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71800" y="3284984"/>
            <a:ext cx="648072" cy="648072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</a:p>
        </p:txBody>
      </p:sp>
      <p:sp>
        <p:nvSpPr>
          <p:cNvPr id="14" name="Left-Up Arrow 13"/>
          <p:cNvSpPr/>
          <p:nvPr/>
        </p:nvSpPr>
        <p:spPr>
          <a:xfrm rot="10800000">
            <a:off x="3995936" y="2492895"/>
            <a:ext cx="720080" cy="86409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Up Arrow 14"/>
          <p:cNvSpPr/>
          <p:nvPr/>
        </p:nvSpPr>
        <p:spPr>
          <a:xfrm rot="10800000" flipV="1">
            <a:off x="3923928" y="4293096"/>
            <a:ext cx="792088" cy="864096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520" y="1916832"/>
            <a:ext cx="15121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BIS interface </a:t>
            </a:r>
            <a:r>
              <a:rPr lang="en-US" dirty="0" smtClean="0"/>
              <a:t>can </a:t>
            </a:r>
            <a:r>
              <a:rPr lang="en-US" dirty="0" smtClean="0"/>
              <a:t>also be implemented on a Rear Transition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4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ADC3110 (FMC)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124943"/>
          </a:xfrm>
        </p:spPr>
        <p:txBody>
          <a:bodyPr/>
          <a:lstStyle/>
          <a:p>
            <a:r>
              <a:rPr lang="en-US" dirty="0" smtClean="0"/>
              <a:t>8 channels, 250 MSPS, 16-bit ADC</a:t>
            </a:r>
          </a:p>
          <a:p>
            <a:pPr lvl="1"/>
            <a:r>
              <a:rPr lang="en-US" dirty="0" smtClean="0"/>
              <a:t>Characterized on IFC_1410 by PSI</a:t>
            </a:r>
          </a:p>
          <a:p>
            <a:pPr lvl="1"/>
            <a:r>
              <a:rPr lang="en-US" dirty="0" smtClean="0"/>
              <a:t>250 MHz clock, 39.66 MHz signal</a:t>
            </a:r>
          </a:p>
          <a:p>
            <a:pPr lvl="2"/>
            <a:r>
              <a:rPr lang="en-US" dirty="0" smtClean="0"/>
              <a:t>Noise floor ~120 </a:t>
            </a:r>
            <a:r>
              <a:rPr lang="en-US" dirty="0" err="1" smtClean="0"/>
              <a:t>dBFS</a:t>
            </a:r>
            <a:r>
              <a:rPr lang="en-US" dirty="0" smtClean="0"/>
              <a:t>, integrated noise floor ~75 </a:t>
            </a:r>
            <a:r>
              <a:rPr lang="en-US" dirty="0" err="1" smtClean="0"/>
              <a:t>dbFS</a:t>
            </a:r>
            <a:endParaRPr lang="en-US" dirty="0" smtClean="0"/>
          </a:p>
          <a:p>
            <a:pPr lvl="2"/>
            <a:r>
              <a:rPr lang="en-US" dirty="0" smtClean="0"/>
              <a:t>SNR ~73 </a:t>
            </a:r>
            <a:r>
              <a:rPr lang="en-US" dirty="0" err="1" smtClean="0"/>
              <a:t>dBFS</a:t>
            </a:r>
            <a:r>
              <a:rPr lang="en-US" dirty="0" smtClean="0"/>
              <a:t>, SFDR ~85 </a:t>
            </a:r>
            <a:r>
              <a:rPr lang="en-US" dirty="0" err="1" smtClean="0"/>
              <a:t>dBFS</a:t>
            </a:r>
            <a:r>
              <a:rPr lang="en-US" dirty="0" smtClean="0"/>
              <a:t>, SINAD ~73 </a:t>
            </a:r>
            <a:r>
              <a:rPr lang="en-US" dirty="0" err="1" smtClean="0"/>
              <a:t>dBFS</a:t>
            </a:r>
            <a:r>
              <a:rPr lang="en-US" dirty="0" smtClean="0"/>
              <a:t>, ENOB 11.8</a:t>
            </a:r>
          </a:p>
          <a:p>
            <a:pPr lvl="1"/>
            <a:r>
              <a:rPr lang="en-US" dirty="0" smtClean="0"/>
              <a:t>Full report available</a:t>
            </a:r>
          </a:p>
          <a:p>
            <a:pPr lvl="2"/>
            <a:r>
              <a:rPr lang="en-US" dirty="0" smtClean="0"/>
              <a:t>Measurements can be repeated at desired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1025" name="Picture 1" descr="adc01_dat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664296" cy="200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725144"/>
            <a:ext cx="4527252" cy="17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0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 and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 design done</a:t>
            </a:r>
          </a:p>
          <a:p>
            <a:pPr lvl="1"/>
            <a:r>
              <a:rPr lang="en-US" dirty="0" smtClean="0"/>
              <a:t>Technical (aka controls) network backbone</a:t>
            </a:r>
          </a:p>
          <a:p>
            <a:pPr lvl="1"/>
            <a:r>
              <a:rPr lang="en-US" dirty="0" smtClean="0"/>
              <a:t>State-of-the-art performance level</a:t>
            </a:r>
          </a:p>
          <a:p>
            <a:pPr lvl="1"/>
            <a:r>
              <a:rPr lang="en-US" dirty="0" smtClean="0"/>
              <a:t>Hardware in-kind contribution from Norway</a:t>
            </a:r>
          </a:p>
          <a:p>
            <a:pPr lvl="1"/>
            <a:r>
              <a:rPr lang="en-US" dirty="0" smtClean="0"/>
              <a:t>Installation, cabling is underway</a:t>
            </a:r>
          </a:p>
          <a:p>
            <a:pPr lvl="2"/>
            <a:r>
              <a:rPr lang="en-US" dirty="0" smtClean="0"/>
              <a:t>System-level connection details to be defined</a:t>
            </a:r>
          </a:p>
          <a:p>
            <a:r>
              <a:rPr lang="en-US" dirty="0" smtClean="0"/>
              <a:t>Some EPICS IOCs already running on site</a:t>
            </a:r>
          </a:p>
          <a:p>
            <a:pPr lvl="1"/>
            <a:r>
              <a:rPr lang="en-US" dirty="0" smtClean="0"/>
              <a:t>CF systems with PLCs</a:t>
            </a:r>
          </a:p>
          <a:p>
            <a:r>
              <a:rPr lang="en-US" dirty="0" smtClean="0"/>
              <a:t>Temporary control room being equipped</a:t>
            </a:r>
          </a:p>
          <a:p>
            <a:pPr lvl="1"/>
            <a:r>
              <a:rPr lang="en-US" dirty="0" smtClean="0"/>
              <a:t>As well as server infrastructure (also temporary until server room ready)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946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support from 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EPICS base infrastructure </a:t>
            </a:r>
          </a:p>
          <a:p>
            <a:pPr lvl="1"/>
            <a:r>
              <a:rPr lang="en-US" dirty="0" smtClean="0"/>
              <a:t>EEE (ESS EPICS Environment) is designed to support </a:t>
            </a:r>
          </a:p>
          <a:p>
            <a:pPr lvl="2"/>
            <a:r>
              <a:rPr lang="en-US" dirty="0" smtClean="0"/>
              <a:t>Distributed development</a:t>
            </a:r>
          </a:p>
          <a:p>
            <a:pPr lvl="2"/>
            <a:r>
              <a:rPr lang="en-US" dirty="0" smtClean="0"/>
              <a:t>Continuous integration, test procedures</a:t>
            </a:r>
          </a:p>
          <a:p>
            <a:pPr lvl="2"/>
            <a:r>
              <a:rPr lang="en-US" dirty="0" smtClean="0"/>
              <a:t> closed loop from development to deployment</a:t>
            </a:r>
          </a:p>
          <a:p>
            <a:pPr lvl="1"/>
            <a:r>
              <a:rPr lang="en-US" dirty="0" smtClean="0"/>
              <a:t>Scripting support (Python)</a:t>
            </a:r>
          </a:p>
          <a:p>
            <a:r>
              <a:rPr lang="en-US" dirty="0" smtClean="0"/>
              <a:t>EPICS (7) services</a:t>
            </a:r>
          </a:p>
          <a:p>
            <a:pPr lvl="1"/>
            <a:r>
              <a:rPr lang="en-US" dirty="0" smtClean="0"/>
              <a:t>Archiving, alarm system, </a:t>
            </a:r>
            <a:r>
              <a:rPr lang="en-US" dirty="0" err="1" smtClean="0"/>
              <a:t>save&amp;restore</a:t>
            </a:r>
            <a:endParaRPr lang="en-US" dirty="0" smtClean="0"/>
          </a:p>
          <a:p>
            <a:pPr lvl="1"/>
            <a:r>
              <a:rPr lang="en-US" dirty="0" smtClean="0"/>
              <a:t>Channel Finder for (flat) namespace management</a:t>
            </a:r>
          </a:p>
          <a:p>
            <a:pPr lvl="2"/>
            <a:r>
              <a:rPr lang="en-US" dirty="0" smtClean="0"/>
              <a:t>Generate higher level abstraction(s) and </a:t>
            </a:r>
            <a:r>
              <a:rPr lang="en-US" dirty="0" smtClean="0"/>
              <a:t>grouping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5827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support from 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Configuration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Databases (</a:t>
            </a:r>
            <a:r>
              <a:rPr lang="en-US" dirty="0" err="1" smtClean="0"/>
              <a:t>CableDB</a:t>
            </a:r>
            <a:r>
              <a:rPr lang="en-US" dirty="0" smtClean="0"/>
              <a:t>, CCDB)</a:t>
            </a:r>
            <a:endParaRPr lang="en-US" dirty="0" smtClean="0"/>
          </a:p>
          <a:p>
            <a:r>
              <a:rPr lang="en-US" dirty="0" smtClean="0"/>
              <a:t>Data management tools</a:t>
            </a:r>
          </a:p>
          <a:p>
            <a:pPr lvl="1"/>
            <a:r>
              <a:rPr lang="en-US" dirty="0" smtClean="0"/>
              <a:t>Calibration data for various devices</a:t>
            </a:r>
          </a:p>
          <a:p>
            <a:pPr lvl="1"/>
            <a:r>
              <a:rPr lang="en-US" dirty="0" smtClean="0"/>
              <a:t>Storage and indexing of measurement results</a:t>
            </a:r>
          </a:p>
          <a:p>
            <a:pPr lvl="1"/>
            <a:r>
              <a:rPr lang="en-US" dirty="0" smtClean="0"/>
              <a:t>Under design, based on use of HDF5 file format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5" name="Picture 4" descr="calibration-sr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413171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3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Deployment environment overview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17</a:t>
            </a:fld>
            <a:endParaRPr lang="en-GB"/>
          </a:p>
        </p:txBody>
      </p:sp>
      <p:sp>
        <p:nvSpPr>
          <p:cNvPr id="6" name="Can 5"/>
          <p:cNvSpPr/>
          <p:nvPr/>
        </p:nvSpPr>
        <p:spPr>
          <a:xfrm>
            <a:off x="683568" y="3068960"/>
            <a:ext cx="822960" cy="822960"/>
          </a:xfrm>
          <a:prstGeom prst="can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CCDB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9552" y="4581128"/>
            <a:ext cx="1152128" cy="822960"/>
          </a:xfrm>
          <a:prstGeom prst="ellipse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IOC Factory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3888" y="3573016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core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4355976" y="3573016"/>
            <a:ext cx="864096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5292080" y="3573016"/>
            <a:ext cx="720080" cy="57606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(RT)OS image</a:t>
            </a:r>
            <a:endParaRPr lang="en-US" sz="1200" dirty="0"/>
          </a:p>
        </p:txBody>
      </p:sp>
      <p:sp>
        <p:nvSpPr>
          <p:cNvPr id="14" name="Can 13"/>
          <p:cNvSpPr/>
          <p:nvPr/>
        </p:nvSpPr>
        <p:spPr>
          <a:xfrm>
            <a:off x="4499992" y="4581128"/>
            <a:ext cx="822960" cy="822960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 smtClean="0"/>
              <a:t>File system (NFS)</a:t>
            </a:r>
            <a:endParaRPr lang="en-US" sz="1200" dirty="0"/>
          </a:p>
        </p:txBody>
      </p:sp>
      <p:pic>
        <p:nvPicPr>
          <p:cNvPr id="15" name="Picture 14" descr="AA04453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505042" cy="576064"/>
          </a:xfrm>
          <a:prstGeom prst="rect">
            <a:avLst/>
          </a:prstGeom>
        </p:spPr>
      </p:pic>
      <p:pic>
        <p:nvPicPr>
          <p:cNvPr id="17" name="Picture 16" descr="AA04574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" cy="1089554"/>
          </a:xfrm>
          <a:prstGeom prst="rect">
            <a:avLst/>
          </a:prstGeom>
        </p:spPr>
      </p:pic>
      <p:pic>
        <p:nvPicPr>
          <p:cNvPr id="18" name="Picture 17" descr="AA03924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990611" cy="238152"/>
          </a:xfrm>
          <a:prstGeom prst="rect">
            <a:avLst/>
          </a:prstGeom>
        </p:spPr>
      </p:pic>
      <p:pic>
        <p:nvPicPr>
          <p:cNvPr id="19" name="Picture 18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899592" cy="743484"/>
          </a:xfrm>
          <a:prstGeom prst="rect">
            <a:avLst/>
          </a:prstGeom>
        </p:spPr>
      </p:pic>
      <p:sp>
        <p:nvSpPr>
          <p:cNvPr id="21" name="Document 20"/>
          <p:cNvSpPr/>
          <p:nvPr/>
        </p:nvSpPr>
        <p:spPr>
          <a:xfrm>
            <a:off x="2627784" y="4725144"/>
            <a:ext cx="822960" cy="576064"/>
          </a:xfrm>
          <a:prstGeom prst="flowChartDocumen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t.cmd</a:t>
            </a:r>
            <a:endParaRPr lang="en-US" dirty="0"/>
          </a:p>
        </p:txBody>
      </p:sp>
      <p:sp>
        <p:nvSpPr>
          <p:cNvPr id="24" name="Manual Input 23"/>
          <p:cNvSpPr/>
          <p:nvPr/>
        </p:nvSpPr>
        <p:spPr>
          <a:xfrm>
            <a:off x="6948264" y="1772816"/>
            <a:ext cx="1440160" cy="512171"/>
          </a:xfrm>
          <a:prstGeom prst="flowChartManualInpu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 (ESS)</a:t>
            </a:r>
            <a:endParaRPr lang="en-US" sz="1200" dirty="0"/>
          </a:p>
        </p:txBody>
      </p:sp>
      <p:sp>
        <p:nvSpPr>
          <p:cNvPr id="26" name="Cloud 25"/>
          <p:cNvSpPr/>
          <p:nvPr/>
        </p:nvSpPr>
        <p:spPr>
          <a:xfrm>
            <a:off x="3275857" y="1700808"/>
            <a:ext cx="864096" cy="533379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Base</a:t>
            </a:r>
            <a:endParaRPr lang="en-US" sz="1200" dirty="0"/>
          </a:p>
        </p:txBody>
      </p:sp>
      <p:sp>
        <p:nvSpPr>
          <p:cNvPr id="27" name="Cloud 26"/>
          <p:cNvSpPr/>
          <p:nvPr/>
        </p:nvSpPr>
        <p:spPr>
          <a:xfrm>
            <a:off x="4499992" y="1700808"/>
            <a:ext cx="1872208" cy="588453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200" dirty="0" smtClean="0"/>
              <a:t>EPICS modules (community)</a:t>
            </a:r>
            <a:endParaRPr lang="en-US" sz="1200" dirty="0"/>
          </a:p>
        </p:txBody>
      </p:sp>
      <p:pic>
        <p:nvPicPr>
          <p:cNvPr id="30" name="Picture 29" descr="BU00130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21088"/>
            <a:ext cx="611560" cy="1267687"/>
          </a:xfrm>
          <a:prstGeom prst="rect">
            <a:avLst/>
          </a:prstGeom>
        </p:spPr>
      </p:pic>
      <p:cxnSp>
        <p:nvCxnSpPr>
          <p:cNvPr id="32" name="Elbow Connector 31"/>
          <p:cNvCxnSpPr>
            <a:stCxn id="7" idx="6"/>
            <a:endCxn id="21" idx="1"/>
          </p:cNvCxnSpPr>
          <p:nvPr/>
        </p:nvCxnSpPr>
        <p:spPr>
          <a:xfrm>
            <a:off x="1691680" y="4992608"/>
            <a:ext cx="936104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6" idx="3"/>
            <a:endCxn id="7" idx="0"/>
          </p:cNvCxnSpPr>
          <p:nvPr/>
        </p:nvCxnSpPr>
        <p:spPr>
          <a:xfrm rot="16200000" flipH="1">
            <a:off x="760728" y="4226240"/>
            <a:ext cx="689208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6" idx="1"/>
            <a:endCxn id="15" idx="0"/>
          </p:cNvCxnSpPr>
          <p:nvPr/>
        </p:nvCxnSpPr>
        <p:spPr>
          <a:xfrm rot="16200000" flipH="1">
            <a:off x="4028563" y="1912961"/>
            <a:ext cx="403293" cy="104460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27" idx="1"/>
            <a:endCxn id="15" idx="0"/>
          </p:cNvCxnSpPr>
          <p:nvPr/>
        </p:nvCxnSpPr>
        <p:spPr>
          <a:xfrm rot="5400000">
            <a:off x="4920166" y="2120982"/>
            <a:ext cx="348278" cy="68358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4" idx="2"/>
            <a:endCxn id="15" idx="0"/>
          </p:cNvCxnSpPr>
          <p:nvPr/>
        </p:nvCxnSpPr>
        <p:spPr>
          <a:xfrm rot="5400000">
            <a:off x="6034467" y="1003034"/>
            <a:ext cx="351925" cy="291583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n 40"/>
          <p:cNvSpPr/>
          <p:nvPr/>
        </p:nvSpPr>
        <p:spPr>
          <a:xfrm>
            <a:off x="7740352" y="4437112"/>
            <a:ext cx="822960" cy="864096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/>
              <a:t>File system (</a:t>
            </a:r>
            <a:r>
              <a:rPr lang="en-US" sz="1200" dirty="0" smtClean="0"/>
              <a:t>NFS)</a:t>
            </a:r>
            <a:endParaRPr lang="en-US" sz="1200" dirty="0"/>
          </a:p>
        </p:txBody>
      </p:sp>
      <p:sp>
        <p:nvSpPr>
          <p:cNvPr id="42" name="Cloud 41"/>
          <p:cNvSpPr/>
          <p:nvPr/>
        </p:nvSpPr>
        <p:spPr>
          <a:xfrm>
            <a:off x="6228184" y="4653136"/>
            <a:ext cx="1296144" cy="576064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200" dirty="0" err="1" smtClean="0"/>
              <a:t>rsync</a:t>
            </a:r>
            <a:endParaRPr lang="en-US" sz="1200" dirty="0"/>
          </a:p>
        </p:txBody>
      </p:sp>
      <p:cxnSp>
        <p:nvCxnSpPr>
          <p:cNvPr id="44" name="Elbow Connector 43"/>
          <p:cNvCxnSpPr>
            <a:stCxn id="14" idx="4"/>
            <a:endCxn id="42" idx="2"/>
          </p:cNvCxnSpPr>
          <p:nvPr/>
        </p:nvCxnSpPr>
        <p:spPr>
          <a:xfrm flipV="1">
            <a:off x="5322952" y="4941168"/>
            <a:ext cx="909252" cy="5144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2" idx="0"/>
            <a:endCxn id="41" idx="2"/>
          </p:cNvCxnSpPr>
          <p:nvPr/>
        </p:nvCxnSpPr>
        <p:spPr>
          <a:xfrm flipV="1">
            <a:off x="7523248" y="4869160"/>
            <a:ext cx="217104" cy="7200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1" idx="3"/>
            <a:endCxn id="14" idx="2"/>
          </p:cNvCxnSpPr>
          <p:nvPr/>
        </p:nvCxnSpPr>
        <p:spPr>
          <a:xfrm flipV="1">
            <a:off x="3450744" y="4992608"/>
            <a:ext cx="1049248" cy="205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9" idx="2"/>
            <a:endCxn id="14" idx="1"/>
          </p:cNvCxnSpPr>
          <p:nvPr/>
        </p:nvCxnSpPr>
        <p:spPr>
          <a:xfrm rot="16200000" flipH="1">
            <a:off x="4201676" y="3871332"/>
            <a:ext cx="432048" cy="987544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10" idx="2"/>
            <a:endCxn id="14" idx="1"/>
          </p:cNvCxnSpPr>
          <p:nvPr/>
        </p:nvCxnSpPr>
        <p:spPr>
          <a:xfrm rot="16200000" flipH="1">
            <a:off x="4633724" y="4303380"/>
            <a:ext cx="432048" cy="1234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11" idx="2"/>
            <a:endCxn id="14" idx="1"/>
          </p:cNvCxnSpPr>
          <p:nvPr/>
        </p:nvCxnSpPr>
        <p:spPr>
          <a:xfrm rot="5400000">
            <a:off x="5065772" y="3994780"/>
            <a:ext cx="432048" cy="74064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skd188803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924944"/>
            <a:ext cx="1152128" cy="952197"/>
          </a:xfrm>
          <a:prstGeom prst="rect">
            <a:avLst/>
          </a:prstGeom>
        </p:spPr>
      </p:pic>
      <p:cxnSp>
        <p:nvCxnSpPr>
          <p:cNvPr id="99" name="Curved Connector 98"/>
          <p:cNvCxnSpPr>
            <a:stCxn id="15" idx="2"/>
            <a:endCxn id="9" idx="0"/>
          </p:cNvCxnSpPr>
          <p:nvPr/>
        </p:nvCxnSpPr>
        <p:spPr>
          <a:xfrm rot="5400000">
            <a:off x="4158201" y="2978704"/>
            <a:ext cx="360040" cy="82858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15" idx="2"/>
            <a:endCxn id="10" idx="0"/>
          </p:cNvCxnSpPr>
          <p:nvPr/>
        </p:nvCxnSpPr>
        <p:spPr>
          <a:xfrm rot="16200000" flipH="1">
            <a:off x="4590248" y="3375240"/>
            <a:ext cx="360040" cy="3551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15" idx="2"/>
            <a:endCxn id="11" idx="0"/>
          </p:cNvCxnSpPr>
          <p:nvPr/>
        </p:nvCxnSpPr>
        <p:spPr>
          <a:xfrm rot="16200000" flipH="1">
            <a:off x="5022296" y="2943192"/>
            <a:ext cx="360040" cy="89960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Curved Left Arrow 108"/>
          <p:cNvSpPr/>
          <p:nvPr/>
        </p:nvSpPr>
        <p:spPr>
          <a:xfrm>
            <a:off x="1691680" y="2564904"/>
            <a:ext cx="360040" cy="100811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Frame 113"/>
          <p:cNvSpPr/>
          <p:nvPr/>
        </p:nvSpPr>
        <p:spPr>
          <a:xfrm>
            <a:off x="4283968" y="2492896"/>
            <a:ext cx="1008112" cy="792088"/>
          </a:xfrm>
          <a:prstGeom prst="frame">
            <a:avLst/>
          </a:prstGeom>
          <a:solidFill>
            <a:srgbClr val="CCFFCC">
              <a:alpha val="5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483768" y="1844824"/>
            <a:ext cx="1080120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Community release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5004048" y="1916832"/>
            <a:ext cx="1440160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Community (various sources)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7164288" y="2060848"/>
            <a:ext cx="1656184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>
                  <a:solidFill>
                    <a:schemeClr val="tx1"/>
                  </a:solidFill>
                </a:ln>
              </a:rPr>
              <a:t>ESS internal or in-kind</a:t>
            </a:r>
            <a:endParaRPr lang="en-US" sz="11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20" name="Picture 119" descr="12slotWithAd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661248"/>
            <a:ext cx="936104" cy="895793"/>
          </a:xfrm>
          <a:prstGeom prst="rect">
            <a:avLst/>
          </a:prstGeom>
        </p:spPr>
      </p:pic>
      <p:pic>
        <p:nvPicPr>
          <p:cNvPr id="127" name="Picture 126" descr="12slotWithAd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805264"/>
            <a:ext cx="936104" cy="895793"/>
          </a:xfrm>
          <a:prstGeom prst="rect">
            <a:avLst/>
          </a:prstGeom>
        </p:spPr>
      </p:pic>
      <p:cxnSp>
        <p:nvCxnSpPr>
          <p:cNvPr id="136" name="Straight Arrow Connector 135"/>
          <p:cNvCxnSpPr>
            <a:stCxn id="74" idx="2"/>
            <a:endCxn id="41" idx="1"/>
          </p:cNvCxnSpPr>
          <p:nvPr/>
        </p:nvCxnSpPr>
        <p:spPr>
          <a:xfrm>
            <a:off x="7884368" y="3877141"/>
            <a:ext cx="267464" cy="5599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1" idx="3"/>
            <a:endCxn id="127" idx="0"/>
          </p:cNvCxnSpPr>
          <p:nvPr/>
        </p:nvCxnSpPr>
        <p:spPr>
          <a:xfrm flipH="1">
            <a:off x="7848364" y="5301208"/>
            <a:ext cx="30346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" idx="3"/>
            <a:endCxn id="120" idx="0"/>
          </p:cNvCxnSpPr>
          <p:nvPr/>
        </p:nvCxnSpPr>
        <p:spPr>
          <a:xfrm flipH="1">
            <a:off x="4824028" y="5404088"/>
            <a:ext cx="87444" cy="257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491880" y="3356992"/>
            <a:ext cx="2592288" cy="21602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2987824" y="2492896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Download, configure, test, etc.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5580112" y="2348880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Download, configure, test, etc.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7380312" y="2276872"/>
            <a:ext cx="864096" cy="5040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Develop, configure, test, etc.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156176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Continuous integration, tests, etc.</a:t>
            </a:r>
            <a:endParaRPr lang="en-US" sz="1200" dirty="0"/>
          </a:p>
        </p:txBody>
      </p:sp>
      <p:grpSp>
        <p:nvGrpSpPr>
          <p:cNvPr id="215" name="Group 214"/>
          <p:cNvGrpSpPr/>
          <p:nvPr/>
        </p:nvGrpSpPr>
        <p:grpSpPr>
          <a:xfrm>
            <a:off x="2339752" y="3212976"/>
            <a:ext cx="1728192" cy="360040"/>
            <a:chOff x="2339752" y="3212976"/>
            <a:chExt cx="1728192" cy="360040"/>
          </a:xfrm>
        </p:grpSpPr>
        <p:sp>
          <p:nvSpPr>
            <p:cNvPr id="186" name="Rectangle 185"/>
            <p:cNvSpPr/>
            <p:nvPr/>
          </p:nvSpPr>
          <p:spPr>
            <a:xfrm>
              <a:off x="2339752" y="3212976"/>
              <a:ext cx="864096" cy="360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</a:rPr>
                <a:t>Compilation, maintenance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191" name="Straight Arrow Connector 190"/>
            <p:cNvCxnSpPr/>
            <p:nvPr/>
          </p:nvCxnSpPr>
          <p:spPr>
            <a:xfrm>
              <a:off x="3275856" y="3429000"/>
              <a:ext cx="792088" cy="0"/>
            </a:xfrm>
            <a:prstGeom prst="straightConnector1">
              <a:avLst/>
            </a:prstGeom>
            <a:ln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971600" y="5517232"/>
            <a:ext cx="86409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System integration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8172400" y="5445224"/>
            <a:ext cx="64807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Boot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14" name="Left Arrow 213"/>
          <p:cNvSpPr/>
          <p:nvPr/>
        </p:nvSpPr>
        <p:spPr>
          <a:xfrm>
            <a:off x="1691680" y="3645025"/>
            <a:ext cx="1800200" cy="144015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6" name="TextBox 215"/>
          <p:cNvSpPr txBox="1"/>
          <p:nvPr/>
        </p:nvSpPr>
        <p:spPr>
          <a:xfrm>
            <a:off x="6228184" y="5229200"/>
            <a:ext cx="118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Synchronization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82" grpId="0" animBg="1"/>
      <p:bldP spid="183" grpId="0" animBg="1"/>
      <p:bldP spid="184" grpId="0" animBg="1"/>
      <p:bldP spid="185" grpId="0"/>
      <p:bldP spid="192" grpId="0" animBg="1"/>
      <p:bldP spid="212" grpId="0" animBg="1"/>
      <p:bldP spid="2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Interface with Beam </a:t>
            </a:r>
            <a:r>
              <a:rPr lang="en-GB" dirty="0" smtClean="0"/>
              <a:t>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180" y="1772816"/>
            <a:ext cx="368275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From our latest ICD document (should be updated and finalized)</a:t>
            </a:r>
          </a:p>
          <a:p>
            <a:r>
              <a:rPr lang="en-US" sz="2400" dirty="0" smtClean="0"/>
              <a:t>MPS/BIS interface to be finalized</a:t>
            </a:r>
          </a:p>
          <a:p>
            <a:r>
              <a:rPr lang="en-US" sz="2400" dirty="0" smtClean="0"/>
              <a:t>Discussion on data interfaces (EPICS PVs, to beam physics, etc. to be done)</a:t>
            </a:r>
          </a:p>
          <a:p>
            <a:r>
              <a:rPr lang="en-US" sz="2400" dirty="0" smtClean="0"/>
              <a:t>Work on defining requirements for archiving and other services necessary</a:t>
            </a:r>
          </a:p>
          <a:p>
            <a:r>
              <a:rPr lang="en-US" sz="2400" dirty="0" smtClean="0"/>
              <a:t>Data management, calibration, operating procedures to be discussed in detail.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862139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24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MTCA base infrastructure defined</a:t>
            </a:r>
          </a:p>
          <a:p>
            <a:pPr lvl="1"/>
            <a:r>
              <a:rPr lang="en-US" dirty="0" smtClean="0"/>
              <a:t>Crates and related components, platform boards, FMCs</a:t>
            </a:r>
            <a:endParaRPr lang="en-US" dirty="0" smtClean="0"/>
          </a:p>
          <a:p>
            <a:r>
              <a:rPr lang="en-US" dirty="0" smtClean="0"/>
              <a:t>Timing system components defined</a:t>
            </a:r>
          </a:p>
          <a:p>
            <a:pPr lvl="1"/>
            <a:r>
              <a:rPr lang="en-US" dirty="0" smtClean="0"/>
              <a:t>Procurement process in preparation</a:t>
            </a:r>
          </a:p>
          <a:p>
            <a:r>
              <a:rPr lang="en-US" dirty="0" smtClean="0"/>
              <a:t>Platform </a:t>
            </a:r>
            <a:r>
              <a:rPr lang="en-US" dirty="0" smtClean="0"/>
              <a:t>support improving</a:t>
            </a:r>
            <a:endParaRPr lang="en-US" dirty="0" smtClean="0"/>
          </a:p>
          <a:p>
            <a:pPr lvl="1"/>
            <a:r>
              <a:rPr lang="en-US" dirty="0" smtClean="0"/>
              <a:t>IFC (IOxOS)</a:t>
            </a:r>
            <a:r>
              <a:rPr lang="en-US" dirty="0" smtClean="0"/>
              <a:t> </a:t>
            </a:r>
            <a:r>
              <a:rPr lang="en-US" dirty="0" smtClean="0"/>
              <a:t>platform </a:t>
            </a:r>
            <a:r>
              <a:rPr lang="en-US" dirty="0" smtClean="0"/>
              <a:t>support catching </a:t>
            </a:r>
            <a:r>
              <a:rPr lang="en-US" dirty="0" smtClean="0"/>
              <a:t>up after a slow </a:t>
            </a:r>
            <a:r>
              <a:rPr lang="en-US" dirty="0" smtClean="0"/>
              <a:t>start</a:t>
            </a:r>
          </a:p>
          <a:p>
            <a:pPr lvl="1"/>
            <a:r>
              <a:rPr lang="en-US" dirty="0" smtClean="0"/>
              <a:t>Potential in-kind support for (</a:t>
            </a:r>
            <a:r>
              <a:rPr lang="en-US" dirty="0" err="1" smtClean="0"/>
              <a:t>i</a:t>
            </a:r>
            <a:r>
              <a:rPr lang="en-US" dirty="0" smtClean="0"/>
              <a:t>)BLM project from Poland (Lodz)</a:t>
            </a:r>
            <a:endParaRPr lang="en-US" dirty="0" smtClean="0"/>
          </a:p>
          <a:p>
            <a:r>
              <a:rPr lang="en-US" dirty="0" smtClean="0"/>
              <a:t>Control system services defined but more details to be discussed</a:t>
            </a:r>
          </a:p>
          <a:p>
            <a:pPr lvl="1"/>
            <a:r>
              <a:rPr lang="en-US" dirty="0" smtClean="0"/>
              <a:t>Definition of PVs for operation (waveforms, integrated values,</a:t>
            </a:r>
            <a:r>
              <a:rPr lang="is-IS" dirty="0" smtClean="0"/>
              <a:t>…)</a:t>
            </a:r>
            <a:endParaRPr lang="en-US" dirty="0" smtClean="0"/>
          </a:p>
          <a:p>
            <a:pPr lvl="1"/>
            <a:r>
              <a:rPr lang="en-US" dirty="0" smtClean="0"/>
              <a:t>Archiving requirements</a:t>
            </a:r>
          </a:p>
          <a:p>
            <a:pPr lvl="1"/>
            <a:r>
              <a:rPr lang="en-US" dirty="0" smtClean="0"/>
              <a:t>Post-mortem and beam</a:t>
            </a:r>
            <a:r>
              <a:rPr lang="en-US" dirty="0" smtClean="0"/>
              <a:t>-synchronous data </a:t>
            </a:r>
            <a:r>
              <a:rPr lang="en-US" dirty="0" smtClean="0"/>
              <a:t>handling</a:t>
            </a:r>
          </a:p>
          <a:p>
            <a:pPr lvl="1"/>
            <a:r>
              <a:rPr lang="en-US" dirty="0" smtClean="0"/>
              <a:t>Calibration requirements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335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Control system infrastructure components</a:t>
            </a:r>
          </a:p>
          <a:p>
            <a:r>
              <a:rPr lang="en-GB" dirty="0" smtClean="0"/>
              <a:t>MTCA base infrastructure</a:t>
            </a:r>
          </a:p>
          <a:p>
            <a:r>
              <a:rPr lang="en-GB" dirty="0" smtClean="0"/>
              <a:t>Timing system</a:t>
            </a:r>
          </a:p>
          <a:p>
            <a:r>
              <a:rPr lang="en-GB" dirty="0" smtClean="0"/>
              <a:t>Machine Protection </a:t>
            </a:r>
            <a:r>
              <a:rPr lang="en-GB" dirty="0" smtClean="0"/>
              <a:t>System (Annika’s talk)</a:t>
            </a:r>
            <a:endParaRPr lang="en-GB" dirty="0" smtClean="0"/>
          </a:p>
          <a:p>
            <a:r>
              <a:rPr lang="en-GB" dirty="0" smtClean="0"/>
              <a:t>Digital </a:t>
            </a:r>
            <a:r>
              <a:rPr lang="en-GB" dirty="0" smtClean="0"/>
              <a:t>platform IFC1410, </a:t>
            </a:r>
            <a:r>
              <a:rPr lang="en-GB" dirty="0" smtClean="0"/>
              <a:t>status and support</a:t>
            </a:r>
          </a:p>
          <a:p>
            <a:r>
              <a:rPr lang="en-GB" dirty="0" smtClean="0"/>
              <a:t>Interface </a:t>
            </a:r>
            <a:r>
              <a:rPr lang="en-GB" dirty="0" smtClean="0"/>
              <a:t>with Beam Instrumentation</a:t>
            </a:r>
          </a:p>
          <a:p>
            <a:r>
              <a:rPr lang="en-GB" dirty="0" smtClean="0"/>
              <a:t>Software services</a:t>
            </a:r>
          </a:p>
          <a:p>
            <a:r>
              <a:rPr lang="en-GB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Control system infrastructure </a:t>
            </a:r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MTCA.4 </a:t>
            </a:r>
          </a:p>
          <a:p>
            <a:pPr lvl="1"/>
            <a:r>
              <a:rPr lang="en-GB" dirty="0" smtClean="0"/>
              <a:t>Crates, MCH, Cooling Units, PSU</a:t>
            </a:r>
          </a:p>
          <a:p>
            <a:pPr lvl="1"/>
            <a:r>
              <a:rPr lang="en-GB" dirty="0" smtClean="0"/>
              <a:t>Platform Management</a:t>
            </a:r>
          </a:p>
          <a:p>
            <a:pPr lvl="1"/>
            <a:r>
              <a:rPr lang="en-GB" dirty="0" smtClean="0"/>
              <a:t>Crate variants: 12-slot and 6-slot</a:t>
            </a:r>
            <a:endParaRPr lang="is-IS" dirty="0" smtClean="0"/>
          </a:p>
          <a:p>
            <a:r>
              <a:rPr lang="is-IS" dirty="0" smtClean="0"/>
              <a:t>I/O and processing</a:t>
            </a:r>
          </a:p>
          <a:p>
            <a:pPr lvl="1"/>
            <a:r>
              <a:rPr lang="en-US" dirty="0" smtClean="0"/>
              <a:t>D</a:t>
            </a:r>
            <a:r>
              <a:rPr lang="is-IS" dirty="0" smtClean="0"/>
              <a:t>igital platforms</a:t>
            </a:r>
          </a:p>
          <a:p>
            <a:r>
              <a:rPr lang="is-IS" dirty="0" smtClean="0"/>
              <a:t>Network and servers</a:t>
            </a:r>
          </a:p>
          <a:p>
            <a:pPr lvl="1"/>
            <a:r>
              <a:rPr lang="en-US" dirty="0" smtClean="0"/>
              <a:t>Network hardware</a:t>
            </a:r>
            <a:r>
              <a:rPr lang="is-IS" dirty="0" smtClean="0"/>
              <a:t> in-kind contribution from Norway</a:t>
            </a:r>
          </a:p>
          <a:p>
            <a:r>
              <a:rPr lang="is-IS" dirty="0" smtClean="0"/>
              <a:t>Timing System</a:t>
            </a:r>
          </a:p>
          <a:p>
            <a:pPr lvl="1"/>
            <a:r>
              <a:rPr lang="is-IS" dirty="0" smtClean="0"/>
              <a:t>EVG, EVR, Distribution System</a:t>
            </a:r>
          </a:p>
          <a:p>
            <a:r>
              <a:rPr lang="is-IS" dirty="0" smtClean="0"/>
              <a:t>EPICS and associated software</a:t>
            </a:r>
          </a:p>
          <a:p>
            <a:r>
              <a:rPr lang="is-IS" dirty="0" smtClean="0"/>
              <a:t>Configuration management tools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MTCA base </a:t>
            </a:r>
            <a:r>
              <a:rPr lang="en-GB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Crates in two variants</a:t>
            </a:r>
          </a:p>
          <a:p>
            <a:r>
              <a:rPr lang="en-US" dirty="0" smtClean="0"/>
              <a:t>12-slot, 9U crate</a:t>
            </a:r>
          </a:p>
          <a:p>
            <a:pPr lvl="1"/>
            <a:r>
              <a:rPr lang="en-US" dirty="0" smtClean="0"/>
              <a:t>For (LL)RF systems that can utilize many slots</a:t>
            </a:r>
          </a:p>
          <a:p>
            <a:pPr lvl="1"/>
            <a:r>
              <a:rPr lang="en-US" dirty="0" smtClean="0"/>
              <a:t>Has been in use, stable configuration</a:t>
            </a:r>
          </a:p>
          <a:p>
            <a:r>
              <a:rPr lang="en-US" dirty="0" smtClean="0"/>
              <a:t>6-slot, 3U crate</a:t>
            </a:r>
          </a:p>
          <a:p>
            <a:pPr lvl="1"/>
            <a:r>
              <a:rPr lang="en-US" dirty="0" smtClean="0"/>
              <a:t>For smaller, more distributed systems (saves rack space) </a:t>
            </a:r>
          </a:p>
          <a:p>
            <a:pPr lvl="1"/>
            <a:r>
              <a:rPr lang="en-US" dirty="0" smtClean="0"/>
              <a:t>Backplane issues</a:t>
            </a:r>
          </a:p>
          <a:p>
            <a:pPr lvl="2"/>
            <a:r>
              <a:rPr lang="en-US" dirty="0" smtClean="0"/>
              <a:t>Vendors consider MTCA backplanes as “custom”</a:t>
            </a:r>
          </a:p>
          <a:p>
            <a:pPr lvl="2"/>
            <a:r>
              <a:rPr lang="en-US" dirty="0" smtClean="0"/>
              <a:t>Defined an “ESS-specific” backplane – follows layout of the bigger crate</a:t>
            </a:r>
          </a:p>
          <a:p>
            <a:pPr lvl="1"/>
            <a:r>
              <a:rPr lang="en-US" dirty="0" smtClean="0"/>
              <a:t>Cooling and airflow issues with prototype</a:t>
            </a:r>
          </a:p>
          <a:p>
            <a:pPr lvl="2"/>
            <a:r>
              <a:rPr lang="en-US" dirty="0" smtClean="0"/>
              <a:t>Added one fan to improve airflow</a:t>
            </a:r>
          </a:p>
          <a:p>
            <a:pPr lvl="2"/>
            <a:r>
              <a:rPr lang="en-US" dirty="0" smtClean="0"/>
              <a:t>Front-to-rear cooling is challenging due to small air inlet area</a:t>
            </a:r>
          </a:p>
          <a:p>
            <a:r>
              <a:rPr lang="en-US" dirty="0" smtClean="0"/>
              <a:t>MCH (Micro Channel Hub) standardized on N.A.T.</a:t>
            </a:r>
          </a:p>
          <a:p>
            <a:r>
              <a:rPr lang="en-US" dirty="0" smtClean="0"/>
              <a:t>Power supplies need final definition</a:t>
            </a:r>
          </a:p>
          <a:p>
            <a:pPr lvl="1"/>
            <a:r>
              <a:rPr lang="en-US" dirty="0" smtClean="0"/>
              <a:t>Wiener has good noise performance but issues with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836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MTCA Crate variants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352" b="-5878"/>
          <a:stretch/>
        </p:blipFill>
        <p:spPr>
          <a:xfrm>
            <a:off x="179512" y="1988840"/>
            <a:ext cx="4320480" cy="14408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00808"/>
            <a:ext cx="4007958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933056"/>
            <a:ext cx="33843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3U, 6-slot crate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slots with place for rear transition module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CPU, EVR in remaining slots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Primary candidate for the BCM systems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797152"/>
            <a:ext cx="33843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U, 12-slot crate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12 slots with place for rear transition module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MCH slots (redundancy)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PSU slots (2 with double width, e.g. WIENER)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9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</a:t>
            </a:r>
            <a:r>
              <a:rPr lang="en-GB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MRF Event System</a:t>
            </a:r>
          </a:p>
          <a:p>
            <a:pPr lvl="1"/>
            <a:r>
              <a:rPr lang="en-US" dirty="0" smtClean="0"/>
              <a:t>Components defined</a:t>
            </a:r>
          </a:p>
          <a:p>
            <a:pPr lvl="1"/>
            <a:r>
              <a:rPr lang="en-US" dirty="0" smtClean="0"/>
              <a:t>Uses latest design with active delay compensation</a:t>
            </a:r>
          </a:p>
          <a:p>
            <a:pPr lvl="2"/>
            <a:r>
              <a:rPr lang="en-US" dirty="0" smtClean="0"/>
              <a:t>Higher frame rate possible</a:t>
            </a:r>
          </a:p>
          <a:p>
            <a:pPr lvl="2"/>
            <a:r>
              <a:rPr lang="en-US" dirty="0" smtClean="0"/>
              <a:t>Unlimited fan-out depth</a:t>
            </a:r>
          </a:p>
          <a:p>
            <a:pPr lvl="2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MTCA.4 version with backplane trigger and clock support</a:t>
            </a:r>
          </a:p>
          <a:p>
            <a:pPr lvl="2"/>
            <a:r>
              <a:rPr lang="en-US" dirty="0" smtClean="0"/>
              <a:t>Software support to be finalized </a:t>
            </a:r>
          </a:p>
          <a:p>
            <a:r>
              <a:rPr lang="en-US" dirty="0" smtClean="0"/>
              <a:t>Details of interfacing to BI (and other) systems to be discussed and finalized</a:t>
            </a:r>
          </a:p>
          <a:p>
            <a:pPr lvl="1"/>
            <a:r>
              <a:rPr lang="en-US" dirty="0" smtClean="0"/>
              <a:t>A preliminary, incomplete definition exists (ESS-0088633)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827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107994" y="2901667"/>
            <a:ext cx="6416334" cy="2881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sequences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201622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Pre-programmed sequences repeat at 14 Hz</a:t>
            </a:r>
          </a:p>
          <a:p>
            <a:pPr lvl="1"/>
            <a:r>
              <a:rPr lang="en-US" sz="1600" dirty="0" smtClean="0"/>
              <a:t>Sequencer with a RF-synchronous 88 MHz clock (can be changed)</a:t>
            </a:r>
          </a:p>
          <a:p>
            <a:pPr lvl="1"/>
            <a:r>
              <a:rPr lang="en-US" sz="1600" dirty="0" smtClean="0"/>
              <a:t>“programming” can happen in less than a millisecond</a:t>
            </a:r>
          </a:p>
          <a:p>
            <a:r>
              <a:rPr lang="en-US" sz="2000" dirty="0" smtClean="0"/>
              <a:t>“Data”, i.e., beam envelope mode, etc., transmitted in parallel</a:t>
            </a:r>
          </a:p>
          <a:p>
            <a:pPr lvl="1"/>
            <a:r>
              <a:rPr lang="en-US" sz="1600" dirty="0" smtClean="0"/>
              <a:t>Contains “plan” for the next cycle: envelope mode, beam/no beam, pulse counter, rep rate,</a:t>
            </a:r>
            <a:r>
              <a:rPr lang="is-IS" sz="1600" dirty="0" smtClean="0"/>
              <a:t>…</a:t>
            </a:r>
          </a:p>
          <a:p>
            <a:pPr lvl="1"/>
            <a:r>
              <a:rPr lang="en-US" sz="1600" dirty="0" smtClean="0"/>
              <a:t> Mode changes require a handshake with BIS</a:t>
            </a:r>
          </a:p>
          <a:p>
            <a:pPr lvl="2"/>
            <a:r>
              <a:rPr lang="en-US" sz="1300" dirty="0" smtClean="0"/>
              <a:t>When mode change is transmitted, timing does not send beam before MPS/BIS gives OK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5" name="Rectangle 4"/>
          <p:cNvSpPr/>
          <p:nvPr/>
        </p:nvSpPr>
        <p:spPr>
          <a:xfrm>
            <a:off x="1619672" y="199101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ight Arrow 15"/>
          <p:cNvSpPr/>
          <p:nvPr/>
        </p:nvSpPr>
        <p:spPr>
          <a:xfrm>
            <a:off x="7380312" y="1844824"/>
            <a:ext cx="792088" cy="504056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80182" y="2276872"/>
            <a:ext cx="1591618" cy="5760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23928" y="2276872"/>
            <a:ext cx="3600400" cy="5760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99792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581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11760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27784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71800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5577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31840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9573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19672" y="2901667"/>
            <a:ext cx="0" cy="1319421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7565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3068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3569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563888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19872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851920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79912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524328" y="2901667"/>
            <a:ext cx="3811" cy="1247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339752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75856" y="2901667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2771800" y="198884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5" name="Rectangle 124"/>
          <p:cNvSpPr/>
          <p:nvPr/>
        </p:nvSpPr>
        <p:spPr>
          <a:xfrm>
            <a:off x="3923928" y="198884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7" name="Rectangle 126"/>
          <p:cNvSpPr/>
          <p:nvPr/>
        </p:nvSpPr>
        <p:spPr>
          <a:xfrm>
            <a:off x="5076056" y="198884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9" name="Rectangle 128"/>
          <p:cNvSpPr/>
          <p:nvPr/>
        </p:nvSpPr>
        <p:spPr>
          <a:xfrm>
            <a:off x="6228184" y="1988840"/>
            <a:ext cx="1152128" cy="216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2" name="TextBox 131"/>
          <p:cNvSpPr txBox="1"/>
          <p:nvPr/>
        </p:nvSpPr>
        <p:spPr>
          <a:xfrm>
            <a:off x="7596336" y="1916832"/>
            <a:ext cx="2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36" name="Straight Connector 135"/>
          <p:cNvCxnSpPr/>
          <p:nvPr/>
        </p:nvCxnSpPr>
        <p:spPr>
          <a:xfrm>
            <a:off x="2771800" y="1772816"/>
            <a:ext cx="0" cy="43219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923928" y="1772816"/>
            <a:ext cx="0" cy="43219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076056" y="1772816"/>
            <a:ext cx="0" cy="43219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228184" y="1772816"/>
            <a:ext cx="0" cy="432198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2915816" y="1556792"/>
            <a:ext cx="92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71.4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ms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4067944" y="1556792"/>
            <a:ext cx="92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71.4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ms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5163386" y="1556792"/>
            <a:ext cx="92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71.4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ms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6387522" y="1556792"/>
            <a:ext cx="34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4427984" y="3645024"/>
            <a:ext cx="1659995" cy="288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sv-SE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4427984" y="3645024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6093361" y="3653233"/>
            <a:ext cx="0" cy="2881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979712" y="2901667"/>
            <a:ext cx="0" cy="1031389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339752" y="2996952"/>
            <a:ext cx="0" cy="671349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2843808" y="2901667"/>
            <a:ext cx="0" cy="504056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174"/>
          <p:cNvSpPr/>
          <p:nvPr/>
        </p:nvSpPr>
        <p:spPr>
          <a:xfrm>
            <a:off x="395536" y="1556792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14 Hz &lt;-&gt; 71.4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76" name="Rectangle 175"/>
          <p:cNvSpPr/>
          <p:nvPr/>
        </p:nvSpPr>
        <p:spPr>
          <a:xfrm>
            <a:off x="1640091" y="4057327"/>
            <a:ext cx="1859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Modulator, t=0+500 us </a:t>
            </a:r>
            <a:endParaRPr lang="en-US" sz="1400" dirty="0"/>
          </a:p>
        </p:txBody>
      </p:sp>
      <p:sp>
        <p:nvSpPr>
          <p:cNvPr id="177" name="Rectangle 176"/>
          <p:cNvSpPr/>
          <p:nvPr/>
        </p:nvSpPr>
        <p:spPr>
          <a:xfrm>
            <a:off x="2051720" y="3769295"/>
            <a:ext cx="16865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RF Pulse, t=0+530 us </a:t>
            </a:r>
            <a:endParaRPr lang="en-US" sz="1400" dirty="0"/>
          </a:p>
        </p:txBody>
      </p:sp>
      <p:sp>
        <p:nvSpPr>
          <p:cNvPr id="178" name="Rectangle 177"/>
          <p:cNvSpPr/>
          <p:nvPr/>
        </p:nvSpPr>
        <p:spPr>
          <a:xfrm>
            <a:off x="2380933" y="3501008"/>
            <a:ext cx="1707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Beam </a:t>
            </a:r>
            <a:r>
              <a:rPr lang="en-US" sz="1400" dirty="0" err="1" smtClean="0"/>
              <a:t>On,t</a:t>
            </a:r>
            <a:r>
              <a:rPr lang="en-US" sz="1400" dirty="0" smtClean="0"/>
              <a:t>=0+535 us </a:t>
            </a:r>
            <a:endParaRPr lang="en-US" sz="1400" dirty="0"/>
          </a:p>
        </p:txBody>
      </p:sp>
      <p:sp>
        <p:nvSpPr>
          <p:cNvPr id="179" name="Rectangle 178"/>
          <p:cNvSpPr/>
          <p:nvPr/>
        </p:nvSpPr>
        <p:spPr>
          <a:xfrm>
            <a:off x="2884989" y="3265239"/>
            <a:ext cx="1849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Beam Off, t=0+3395 us </a:t>
            </a:r>
            <a:endParaRPr lang="en-US" sz="1400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6156176" y="3789040"/>
            <a:ext cx="136815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6228184" y="39330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Transmit (well) before next cycle</a:t>
            </a:r>
            <a:endParaRPr lang="en-US" sz="1200" dirty="0"/>
          </a:p>
        </p:txBody>
      </p:sp>
      <p:cxnSp>
        <p:nvCxnSpPr>
          <p:cNvPr id="184" name="Straight Connector 183"/>
          <p:cNvCxnSpPr/>
          <p:nvPr/>
        </p:nvCxnSpPr>
        <p:spPr>
          <a:xfrm flipH="1">
            <a:off x="1115616" y="2901667"/>
            <a:ext cx="3811" cy="1247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2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timing with </a:t>
            </a:r>
            <a:r>
              <a:rPr lang="en-US" dirty="0" smtClean="0"/>
              <a:t>BLM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BLMs measure continuously – as far as I have understood</a:t>
            </a:r>
          </a:p>
          <a:p>
            <a:pPr lvl="1"/>
            <a:r>
              <a:rPr lang="en-US" dirty="0" smtClean="0"/>
              <a:t>Interface less critical</a:t>
            </a:r>
          </a:p>
          <a:p>
            <a:pPr lvl="1"/>
            <a:r>
              <a:rPr lang="en-US" dirty="0" err="1" smtClean="0"/>
              <a:t>Timestamping</a:t>
            </a:r>
            <a:r>
              <a:rPr lang="en-US" dirty="0" smtClean="0"/>
              <a:t> for post-mortem, correlations, etc.</a:t>
            </a:r>
          </a:p>
          <a:p>
            <a:r>
              <a:rPr lang="en-US" dirty="0" smtClean="0"/>
              <a:t>Requirements, wishes, etc. welcome</a:t>
            </a:r>
          </a:p>
          <a:p>
            <a:pPr lvl="1"/>
            <a:r>
              <a:rPr lang="en-US" dirty="0" smtClean="0"/>
              <a:t>Radical changes would be hard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961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platforms, status and </a:t>
            </a:r>
            <a:r>
              <a:rPr lang="en-GB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IOxOS IFC_1410</a:t>
            </a:r>
          </a:p>
          <a:p>
            <a:pPr lvl="1"/>
            <a:r>
              <a:rPr lang="en-US" dirty="0" smtClean="0"/>
              <a:t>Hardware ready for production</a:t>
            </a:r>
          </a:p>
          <a:p>
            <a:pPr lvl="2"/>
            <a:r>
              <a:rPr lang="en-US" dirty="0" smtClean="0"/>
              <a:t>In-kind partner (PSI) preparing series procurements</a:t>
            </a:r>
          </a:p>
          <a:p>
            <a:pPr lvl="1"/>
            <a:r>
              <a:rPr lang="en-US" dirty="0" smtClean="0"/>
              <a:t>Firmware framework (TOSCA) available</a:t>
            </a:r>
          </a:p>
          <a:p>
            <a:pPr lvl="2"/>
            <a:r>
              <a:rPr lang="en-US" dirty="0" smtClean="0"/>
              <a:t>Supports all available features of the board</a:t>
            </a:r>
          </a:p>
          <a:p>
            <a:pPr lvl="3"/>
            <a:r>
              <a:rPr lang="en-US" dirty="0" err="1" smtClean="0"/>
              <a:t>PCIe</a:t>
            </a:r>
            <a:r>
              <a:rPr lang="en-US" dirty="0" smtClean="0"/>
              <a:t>, DMA engines, interrupts, shared memory, etc.</a:t>
            </a:r>
          </a:p>
          <a:p>
            <a:pPr lvl="3"/>
            <a:r>
              <a:rPr lang="en-US" dirty="0" smtClean="0"/>
              <a:t>Earlier firmware applications (for IFC_1210) ported or in progress</a:t>
            </a:r>
          </a:p>
          <a:p>
            <a:pPr lvl="1"/>
            <a:r>
              <a:rPr lang="en-US" dirty="0" smtClean="0"/>
              <a:t>Software support exists (Linux, EPICS)</a:t>
            </a:r>
          </a:p>
          <a:p>
            <a:pPr lvl="2"/>
            <a:r>
              <a:rPr lang="en-US" dirty="0" smtClean="0"/>
              <a:t>PSI is working on upgraded drivers</a:t>
            </a:r>
          </a:p>
          <a:p>
            <a:pPr lvl="3"/>
            <a:r>
              <a:rPr lang="en-US" dirty="0" smtClean="0"/>
              <a:t>Closing completion</a:t>
            </a:r>
          </a:p>
          <a:p>
            <a:pPr lvl="2"/>
            <a:r>
              <a:rPr lang="en-US" dirty="0" smtClean="0"/>
              <a:t>Linux </a:t>
            </a:r>
            <a:r>
              <a:rPr lang="en-US" dirty="0" err="1" smtClean="0"/>
              <a:t>Yocto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FMCs:</a:t>
            </a:r>
          </a:p>
          <a:p>
            <a:pPr lvl="2"/>
            <a:r>
              <a:rPr lang="en-US" dirty="0" smtClean="0"/>
              <a:t>ADC3110 (250 MSPS), ADC3112 (1 GSPS), ADC3117 (5 MSPS, 20ch)</a:t>
            </a:r>
          </a:p>
          <a:p>
            <a:pPr lvl="2"/>
            <a:r>
              <a:rPr lang="en-US" dirty="0" smtClean="0"/>
              <a:t>Quad SFP+ FMC, digital I/O,</a:t>
            </a:r>
            <a:r>
              <a:rPr lang="is-IS" dirty="0" smtClean="0"/>
              <a:t>… as required</a:t>
            </a:r>
          </a:p>
          <a:p>
            <a:pPr lvl="2"/>
            <a:r>
              <a:rPr lang="is-IS" dirty="0" smtClean="0"/>
              <a:t>PICO-8 to be developed/adapted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601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6042</TotalTime>
  <Words>1294</Words>
  <Application>Microsoft Macintosh PowerPoint</Application>
  <PresentationFormat>On-screen Show (4:3)</PresentationFormat>
  <Paragraphs>233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Chess Core Powerpoint</vt:lpstr>
      <vt:lpstr>Controls Infrastructure</vt:lpstr>
      <vt:lpstr>Overview</vt:lpstr>
      <vt:lpstr>Control system infrastructure components</vt:lpstr>
      <vt:lpstr>MTCA base infrastructure</vt:lpstr>
      <vt:lpstr>MTCA Crate variants</vt:lpstr>
      <vt:lpstr>Timing system</vt:lpstr>
      <vt:lpstr>Accelerator sequences </vt:lpstr>
      <vt:lpstr>Interaction of timing with BLM system</vt:lpstr>
      <vt:lpstr>Digital platforms, status and support</vt:lpstr>
      <vt:lpstr>Digital platform (IFC/IOxOS) support from PSI </vt:lpstr>
      <vt:lpstr>IFC_1410 board without FMC modules</vt:lpstr>
      <vt:lpstr>IFC1410 overview</vt:lpstr>
      <vt:lpstr>ADC3110 (FMC)</vt:lpstr>
      <vt:lpstr>Networks and servers</vt:lpstr>
      <vt:lpstr>Software support from ICS</vt:lpstr>
      <vt:lpstr>Software support from ICS</vt:lpstr>
      <vt:lpstr>Deployment environment overview</vt:lpstr>
      <vt:lpstr>Interface with Beam Instrumentation</vt:lpstr>
      <vt:lpstr>Summary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Timo Korhonen</cp:lastModifiedBy>
  <cp:revision>59</cp:revision>
  <dcterms:created xsi:type="dcterms:W3CDTF">2013-10-29T16:05:10Z</dcterms:created>
  <dcterms:modified xsi:type="dcterms:W3CDTF">2017-07-10T09:12:02Z</dcterms:modified>
</cp:coreProperties>
</file>