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72" r:id="rId3"/>
    <p:sldId id="258" r:id="rId4"/>
    <p:sldId id="259" r:id="rId5"/>
    <p:sldId id="261" r:id="rId6"/>
    <p:sldId id="262" r:id="rId7"/>
    <p:sldId id="265" r:id="rId8"/>
    <p:sldId id="266" r:id="rId9"/>
    <p:sldId id="273" r:id="rId10"/>
    <p:sldId id="267" r:id="rId11"/>
    <p:sldId id="268" r:id="rId12"/>
    <p:sldId id="269" r:id="rId13"/>
    <p:sldId id="274" r:id="rId14"/>
  </p:sldIdLst>
  <p:sldSz cx="9144000" cy="6858000" type="screen4x3"/>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676"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5" d="100"/>
          <a:sy n="155" d="100"/>
        </p:scale>
        <p:origin x="-6728" y="-10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E09F57FC-B3FF-4DF2-9417-962901C07B3B}" type="datetimeFigureOut">
              <a:rPr lang="sv-SE" smtClean="0"/>
              <a:t>2017-07-10</a:t>
            </a:fld>
            <a:endParaRPr lang="sv-SE"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1</a:t>
            </a:fld>
            <a:endParaRPr lang="sv-SE" dirty="0"/>
          </a:p>
        </p:txBody>
      </p:sp>
    </p:spTree>
    <p:extLst>
      <p:ext uri="{BB962C8B-B14F-4D97-AF65-F5344CB8AC3E}">
        <p14:creationId xmlns:p14="http://schemas.microsoft.com/office/powerpoint/2010/main" val="104126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3</a:t>
            </a:fld>
            <a:endParaRPr lang="sv-SE" dirty="0"/>
          </a:p>
        </p:txBody>
      </p:sp>
    </p:spTree>
    <p:extLst>
      <p:ext uri="{BB962C8B-B14F-4D97-AF65-F5344CB8AC3E}">
        <p14:creationId xmlns:p14="http://schemas.microsoft.com/office/powerpoint/2010/main" val="2625516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161A53A7-64CD-4D0E-AAE8-1AC9C79D7085}" type="slidenum">
              <a:rPr lang="sv-SE" smtClean="0"/>
              <a:t>10</a:t>
            </a:fld>
            <a:endParaRPr lang="sv-SE" dirty="0"/>
          </a:p>
        </p:txBody>
      </p:sp>
    </p:spTree>
    <p:extLst>
      <p:ext uri="{BB962C8B-B14F-4D97-AF65-F5344CB8AC3E}">
        <p14:creationId xmlns:p14="http://schemas.microsoft.com/office/powerpoint/2010/main" val="554481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noProof="0" smtClean="0"/>
              <a:t>Click to edit Master title style</a:t>
            </a:r>
            <a:endParaRPr lang="en-GB" noProof="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4" name="Date Placeholder 3"/>
          <p:cNvSpPr>
            <a:spLocks noGrp="1"/>
          </p:cNvSpPr>
          <p:nvPr>
            <p:ph type="dt" sz="half" idx="10"/>
          </p:nvPr>
        </p:nvSpPr>
        <p:spPr/>
        <p:txBody>
          <a:bodyPr/>
          <a:lstStyle/>
          <a:p>
            <a:fld id="{5ED7AC81-318B-4D49-A602-9E30227C87EC}" type="datetime1">
              <a:rPr lang="en-GB" noProof="0" smtClean="0"/>
              <a:t>10/07/2017</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en-GB" noProof="0" smtClean="0"/>
              <a:t>10/07/2017</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5" name="Date Placeholder 4"/>
          <p:cNvSpPr>
            <a:spLocks noGrp="1"/>
          </p:cNvSpPr>
          <p:nvPr>
            <p:ph type="dt" sz="half" idx="10"/>
          </p:nvPr>
        </p:nvSpPr>
        <p:spPr/>
        <p:txBody>
          <a:bodyPr/>
          <a:lstStyle/>
          <a:p>
            <a:fld id="{42E66B7F-8271-49DA-A25A-F4BB9F476347}" type="datetime1">
              <a:rPr lang="en-GB" noProof="0" smtClean="0"/>
              <a:t>10/07/2017</a:t>
            </a:fld>
            <a:endParaRPr lang="en-GB" noProof="0"/>
          </a:p>
        </p:txBody>
      </p:sp>
      <p:sp>
        <p:nvSpPr>
          <p:cNvPr id="6" name="Footer Placeholder 5"/>
          <p:cNvSpPr>
            <a:spLocks noGrp="1"/>
          </p:cNvSpPr>
          <p:nvPr>
            <p:ph type="ftr" sz="quarter" idx="11"/>
          </p:nvPr>
        </p:nvSpPr>
        <p:spPr/>
        <p:txBody>
          <a:bodyPr/>
          <a:lstStyle/>
          <a:p>
            <a:endParaRPr lang="en-GB" noProof="0"/>
          </a:p>
        </p:txBody>
      </p:sp>
      <p:sp>
        <p:nvSpPr>
          <p:cNvPr id="7" name="Slide Number Placeholder 6"/>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smtClean="0"/>
              <a:t>Click to edit Master title style</a:t>
            </a:r>
            <a:endParaRPr lang="en-GB" noProof="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7" name="Date Placeholder 6"/>
          <p:cNvSpPr>
            <a:spLocks noGrp="1"/>
          </p:cNvSpPr>
          <p:nvPr>
            <p:ph type="dt" sz="half" idx="10"/>
          </p:nvPr>
        </p:nvSpPr>
        <p:spPr/>
        <p:txBody>
          <a:bodyPr/>
          <a:lstStyle/>
          <a:p>
            <a:fld id="{3C7D23FA-05C4-4CC1-B281-2F815585BC1C}" type="datetime1">
              <a:rPr lang="en-GB" noProof="0" smtClean="0"/>
              <a:t>10/07/2017</a:t>
            </a:fld>
            <a:endParaRPr lang="en-GB" noProof="0"/>
          </a:p>
        </p:txBody>
      </p:sp>
      <p:sp>
        <p:nvSpPr>
          <p:cNvPr id="8" name="Footer Placeholder 7"/>
          <p:cNvSpPr>
            <a:spLocks noGrp="1"/>
          </p:cNvSpPr>
          <p:nvPr>
            <p:ph type="ftr" sz="quarter" idx="11"/>
          </p:nvPr>
        </p:nvSpPr>
        <p:spPr/>
        <p:txBody>
          <a:bodyPr/>
          <a:lstStyle/>
          <a:p>
            <a:endParaRPr lang="en-GB" noProof="0"/>
          </a:p>
        </p:txBody>
      </p:sp>
      <p:sp>
        <p:nvSpPr>
          <p:cNvPr id="9" name="Slide Number Placeholder 8"/>
          <p:cNvSpPr>
            <a:spLocks noGrp="1"/>
          </p:cNvSpPr>
          <p:nvPr>
            <p:ph type="sldNum" sz="quarter" idx="12"/>
          </p:nvPr>
        </p:nvSpPr>
        <p:spPr/>
        <p:txBody>
          <a:bodyPr/>
          <a:lstStyle/>
          <a:p>
            <a:fld id="{551115BC-487E-4422-894C-CB7CD3E79223}" type="slidenum">
              <a:rPr lang="en-GB" noProof="0" smtClean="0"/>
              <a:t>‹#›</a:t>
            </a:fld>
            <a:endParaRPr lang="en-GB" noProof="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noProof="0" smtClean="0"/>
              <a:t>Click to edit Master title style</a:t>
            </a:r>
            <a:endParaRPr lang="en-GB" noProof="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en-GB" noProof="0" smtClean="0"/>
              <a:t>10/07/2017</a:t>
            </a:fld>
            <a:endParaRPr lang="en-GB" noProof="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en-GB" noProof="0" smtClean="0"/>
              <a:t>‹#›</a:t>
            </a:fld>
            <a:endParaRPr lang="en-GB" noProof="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GB" sz="4000" dirty="0" err="1" smtClean="0"/>
              <a:t>icBLM</a:t>
            </a:r>
            <a:r>
              <a:rPr lang="en-GB" sz="4000" dirty="0" smtClean="0"/>
              <a:t>/</a:t>
            </a:r>
            <a:r>
              <a:rPr lang="en-GB" sz="4000" dirty="0" err="1" smtClean="0"/>
              <a:t>nBLM</a:t>
            </a:r>
            <a:r>
              <a:rPr lang="en-GB" sz="4000" dirty="0" smtClean="0"/>
              <a:t> &amp; EMC overview</a:t>
            </a:r>
            <a:endParaRPr lang="en-GB" sz="4000" dirty="0"/>
          </a:p>
        </p:txBody>
      </p:sp>
      <p:sp>
        <p:nvSpPr>
          <p:cNvPr id="3" name="Subtitle 2"/>
          <p:cNvSpPr>
            <a:spLocks noGrp="1"/>
          </p:cNvSpPr>
          <p:nvPr>
            <p:ph type="subTitle" idx="1"/>
          </p:nvPr>
        </p:nvSpPr>
        <p:spPr/>
        <p:txBody>
          <a:bodyPr>
            <a:noAutofit/>
          </a:bodyPr>
          <a:lstStyle/>
          <a:p>
            <a:r>
              <a:rPr lang="en-GB" sz="2000" dirty="0" smtClean="0">
                <a:solidFill>
                  <a:schemeClr val="bg1"/>
                </a:solidFill>
              </a:rPr>
              <a:t>Edvard Bergman</a:t>
            </a:r>
          </a:p>
          <a:p>
            <a:r>
              <a:rPr lang="en-GB" sz="2000" dirty="0" smtClean="0">
                <a:solidFill>
                  <a:schemeClr val="bg1"/>
                </a:solidFill>
              </a:rPr>
              <a:t>Technician Beam Diagnostics</a:t>
            </a:r>
            <a:endParaRPr lang="en-GB" sz="2000" dirty="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smtClean="0">
                <a:solidFill>
                  <a:srgbClr val="FFFFFF"/>
                </a:solidFill>
              </a:rPr>
              <a:t>www.europeanspallationsource.se</a:t>
            </a:r>
          </a:p>
          <a:p>
            <a:pPr algn="ctr"/>
            <a:fld id="{656E358F-28A8-D04A-99E6-206C49444CD4}" type="datetime3">
              <a:rPr lang="en-GB" sz="1400" smtClean="0">
                <a:solidFill>
                  <a:srgbClr val="FFFFFF"/>
                </a:solidFill>
              </a:rPr>
              <a:t>10 July, 2017</a:t>
            </a:fld>
            <a:endParaRPr lang="en-GB" sz="1400" smtClean="0">
              <a:solidFill>
                <a:srgbClr val="FFFFFF"/>
              </a:solidFill>
            </a:endParaRPr>
          </a:p>
        </p:txBody>
      </p:sp>
    </p:spTree>
    <p:extLst>
      <p:ext uri="{BB962C8B-B14F-4D97-AF65-F5344CB8AC3E}">
        <p14:creationId xmlns:p14="http://schemas.microsoft.com/office/powerpoint/2010/main" val="1394613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err="1">
                <a:solidFill>
                  <a:prstClr val="white"/>
                </a:solidFill>
              </a:rPr>
              <a:t>n</a:t>
            </a:r>
            <a:r>
              <a:rPr lang="en-US" sz="2400" dirty="0" err="1" smtClean="0">
                <a:solidFill>
                  <a:prstClr val="white"/>
                </a:solidFill>
              </a:rPr>
              <a:t>BLM</a:t>
            </a:r>
            <a:r>
              <a:rPr lang="en-US" sz="2400" dirty="0" smtClean="0">
                <a:solidFill>
                  <a:prstClr val="white"/>
                </a:solidFill>
              </a:rPr>
              <a:t> CABLE </a:t>
            </a:r>
            <a:r>
              <a:rPr lang="en-US" sz="2400" dirty="0">
                <a:solidFill>
                  <a:prstClr val="white"/>
                </a:solidFill>
              </a:rPr>
              <a:t>SPECIFICATIONS </a:t>
            </a:r>
            <a:r>
              <a:rPr lang="en-US" sz="2400" dirty="0" smtClean="0">
                <a:solidFill>
                  <a:prstClr val="white"/>
                </a:solidFill>
              </a:rPr>
              <a:t>System</a:t>
            </a:r>
            <a:r>
              <a:rPr lang="en-US" sz="2400" dirty="0">
                <a:solidFill>
                  <a:prstClr val="white"/>
                </a:solidFill>
              </a:rPr>
              <a:t>. PDR 2017-07-10</a:t>
            </a:r>
            <a:endParaRPr lang="sv-SE" dirty="0"/>
          </a:p>
        </p:txBody>
      </p:sp>
      <p:sp>
        <p:nvSpPr>
          <p:cNvPr id="3" name="Content Placeholder 2"/>
          <p:cNvSpPr>
            <a:spLocks noGrp="1"/>
          </p:cNvSpPr>
          <p:nvPr>
            <p:ph idx="1"/>
          </p:nvPr>
        </p:nvSpPr>
        <p:spPr/>
        <p:txBody>
          <a:bodyPr>
            <a:normAutofit/>
          </a:bodyPr>
          <a:lstStyle/>
          <a:p>
            <a:pPr marL="0" indent="0">
              <a:buNone/>
            </a:pPr>
            <a:r>
              <a:rPr lang="en-US" sz="1800" dirty="0" smtClean="0"/>
              <a:t>	Number </a:t>
            </a:r>
            <a:r>
              <a:rPr lang="en-US" sz="1800" dirty="0"/>
              <a:t>of cables</a:t>
            </a:r>
          </a:p>
          <a:p>
            <a:pPr marL="0" indent="0">
              <a:buNone/>
            </a:pPr>
            <a:r>
              <a:rPr lang="en-US" sz="1400" dirty="0" smtClean="0"/>
              <a:t>	In </a:t>
            </a:r>
            <a:r>
              <a:rPr lang="en-US" sz="1400" dirty="0"/>
              <a:t>brief, each detector needs:</a:t>
            </a:r>
          </a:p>
          <a:p>
            <a:r>
              <a:rPr lang="en-US" sz="1400" dirty="0" smtClean="0"/>
              <a:t>2 </a:t>
            </a:r>
            <a:r>
              <a:rPr lang="en-US" sz="1400" dirty="0"/>
              <a:t>High Voltages cables: for the cathode and the mesh</a:t>
            </a:r>
          </a:p>
          <a:p>
            <a:r>
              <a:rPr lang="en-US" sz="1400" dirty="0" smtClean="0"/>
              <a:t>3 Low voltage cables </a:t>
            </a:r>
            <a:r>
              <a:rPr lang="en-US" sz="1400" dirty="0"/>
              <a:t>(±5V, Ground)</a:t>
            </a:r>
          </a:p>
          <a:p>
            <a:pPr marL="0" indent="0">
              <a:buNone/>
            </a:pPr>
            <a:r>
              <a:rPr lang="en-US" sz="1400" dirty="0" smtClean="0"/>
              <a:t>	o </a:t>
            </a:r>
            <a:r>
              <a:rPr lang="en-US" sz="1400" dirty="0"/>
              <a:t>Several detectors could be grouped for the low voltage.</a:t>
            </a:r>
          </a:p>
          <a:p>
            <a:r>
              <a:rPr lang="en-US" sz="1400" dirty="0" smtClean="0"/>
              <a:t>At </a:t>
            </a:r>
            <a:r>
              <a:rPr lang="en-US" sz="1400" dirty="0"/>
              <a:t>least 1 signal </a:t>
            </a:r>
            <a:r>
              <a:rPr lang="en-US" sz="1400" dirty="0" smtClean="0"/>
              <a:t>cable o </a:t>
            </a:r>
            <a:r>
              <a:rPr lang="en-US" sz="1400" dirty="0"/>
              <a:t>Or </a:t>
            </a:r>
            <a:r>
              <a:rPr lang="en-US" sz="1400" dirty="0" smtClean="0"/>
              <a:t>maximum </a:t>
            </a:r>
            <a:r>
              <a:rPr lang="en-US" sz="1400" dirty="0"/>
              <a:t>4 signals cables if we read all the </a:t>
            </a:r>
            <a:r>
              <a:rPr lang="en-US" sz="1400" dirty="0" smtClean="0"/>
              <a:t>	anode strips</a:t>
            </a:r>
          </a:p>
          <a:p>
            <a:pPr marL="0" indent="0">
              <a:buNone/>
            </a:pPr>
            <a:endParaRPr lang="en-US" sz="1400" dirty="0" smtClean="0"/>
          </a:p>
          <a:p>
            <a:pPr marL="0" indent="0">
              <a:buNone/>
            </a:pPr>
            <a:r>
              <a:rPr lang="en-US" sz="1400" b="1" dirty="0">
                <a:solidFill>
                  <a:srgbClr val="000000"/>
                </a:solidFill>
                <a:latin typeface="Calibri" panose="020F0502020204030204" pitchFamily="34" charset="0"/>
              </a:rPr>
              <a:t>For the low and high voltage cables </a:t>
            </a:r>
            <a:r>
              <a:rPr lang="en-US" sz="1400" dirty="0" smtClean="0">
                <a:solidFill>
                  <a:srgbClr val="000000"/>
                </a:solidFill>
                <a:latin typeface="Calibri" panose="020F0502020204030204" pitchFamily="34" charset="0"/>
              </a:rPr>
              <a:t>we </a:t>
            </a:r>
            <a:r>
              <a:rPr lang="en-US" sz="1400" dirty="0">
                <a:solidFill>
                  <a:srgbClr val="000000"/>
                </a:solidFill>
                <a:latin typeface="Calibri" panose="020F0502020204030204" pitchFamily="34" charset="0"/>
              </a:rPr>
              <a:t>can have the detectors all feed from the same rack where the HV and LV modules will be connected. (Still true for 500mm cables?? Problem may appear for low voltages, </a:t>
            </a:r>
            <a:r>
              <a:rPr lang="en-US" sz="1400" dirty="0">
                <a:solidFill>
                  <a:srgbClr val="000000"/>
                </a:solidFill>
                <a:latin typeface="Wingdings" panose="05000000000000000000" pitchFamily="2" charset="2"/>
              </a:rPr>
              <a:t> </a:t>
            </a:r>
            <a:r>
              <a:rPr lang="en-US" sz="1400" dirty="0">
                <a:solidFill>
                  <a:srgbClr val="000000"/>
                </a:solidFill>
                <a:latin typeface="Calibri" panose="020F0502020204030204" pitchFamily="34" charset="0"/>
              </a:rPr>
              <a:t>we need space in more than one rack to put the modules closer to the stub of the detectors </a:t>
            </a:r>
            <a:r>
              <a:rPr lang="en-US" sz="1400" dirty="0">
                <a:solidFill>
                  <a:srgbClr val="000000"/>
                </a:solidFill>
                <a:latin typeface="Wingdings" panose="05000000000000000000" pitchFamily="2" charset="2"/>
              </a:rPr>
              <a:t> </a:t>
            </a:r>
            <a:r>
              <a:rPr lang="en-US" sz="1400" dirty="0">
                <a:solidFill>
                  <a:srgbClr val="000000"/>
                </a:solidFill>
                <a:latin typeface="Calibri" panose="020F0502020204030204" pitchFamily="34" charset="0"/>
              </a:rPr>
              <a:t>extra CAEN crates needed </a:t>
            </a:r>
            <a:r>
              <a:rPr lang="en-US" sz="1400" dirty="0">
                <a:solidFill>
                  <a:srgbClr val="000000"/>
                </a:solidFill>
                <a:latin typeface="Wingdings" panose="05000000000000000000" pitchFamily="2" charset="2"/>
              </a:rPr>
              <a:t> </a:t>
            </a:r>
            <a:r>
              <a:rPr lang="en-US" sz="1400" dirty="0">
                <a:solidFill>
                  <a:srgbClr val="000000"/>
                </a:solidFill>
                <a:latin typeface="Calibri" panose="020F0502020204030204" pitchFamily="34" charset="0"/>
              </a:rPr>
              <a:t>extra cost</a:t>
            </a:r>
            <a:r>
              <a:rPr lang="en-US" sz="1400" dirty="0" smtClean="0">
                <a:solidFill>
                  <a:srgbClr val="000000"/>
                </a:solidFill>
                <a:latin typeface="Calibri" panose="020F0502020204030204" pitchFamily="34" charset="0"/>
              </a:rPr>
              <a:t>!).</a:t>
            </a:r>
          </a:p>
          <a:p>
            <a:pPr marL="0" indent="0">
              <a:buNone/>
            </a:pPr>
            <a:endParaRPr lang="en-US" sz="1400" dirty="0" smtClean="0">
              <a:solidFill>
                <a:srgbClr val="000000"/>
              </a:solidFill>
              <a:latin typeface="Calibri" panose="020F0502020204030204" pitchFamily="34" charset="0"/>
            </a:endParaRPr>
          </a:p>
          <a:p>
            <a:pPr marL="0" indent="0">
              <a:buNone/>
            </a:pPr>
            <a:r>
              <a:rPr lang="en-US" sz="1400" b="1" dirty="0">
                <a:solidFill>
                  <a:srgbClr val="000000"/>
                </a:solidFill>
                <a:latin typeface="Calibri" panose="020F0502020204030204" pitchFamily="34" charset="0"/>
              </a:rPr>
              <a:t>For the low voltage </a:t>
            </a:r>
            <a:r>
              <a:rPr lang="en-US" sz="1400" dirty="0">
                <a:solidFill>
                  <a:srgbClr val="000000"/>
                </a:solidFill>
                <a:latin typeface="Calibri" panose="020F0502020204030204" pitchFamily="34" charset="0"/>
              </a:rPr>
              <a:t>we propose to group the detectors per location and give to all of them the low voltage power from same input low voltage cable coming from the gallery rack where the module is. Once in the tunnel it will connect to a patch panel to be distributed later to each detector. We are considering to use CAEN module A2519 that can connect to the SY crates.</a:t>
            </a:r>
          </a:p>
          <a:p>
            <a:pPr marL="0" indent="0">
              <a:buNone/>
            </a:pPr>
            <a:endParaRPr lang="en-US" sz="1400" dirty="0"/>
          </a:p>
          <a:p>
            <a:pPr marL="0" indent="0">
              <a:buNone/>
            </a:pPr>
            <a:endParaRPr lang="en-US" sz="1400" dirty="0" smtClean="0"/>
          </a:p>
          <a:p>
            <a:pPr marL="0" indent="0">
              <a:buNone/>
            </a:pPr>
            <a:endParaRPr lang="sv-SE" sz="1400"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10</a:t>
            </a:fld>
            <a:endParaRPr lang="en-GB" noProof="0"/>
          </a:p>
        </p:txBody>
      </p:sp>
    </p:spTree>
    <p:extLst>
      <p:ext uri="{BB962C8B-B14F-4D97-AF65-F5344CB8AC3E}">
        <p14:creationId xmlns:p14="http://schemas.microsoft.com/office/powerpoint/2010/main" val="3128126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nBLM Patch panels</a:t>
            </a:r>
            <a:endParaRPr lang="sv-SE" dirty="0"/>
          </a:p>
        </p:txBody>
      </p:sp>
      <p:sp>
        <p:nvSpPr>
          <p:cNvPr id="3" name="Content Placeholder 2"/>
          <p:cNvSpPr>
            <a:spLocks noGrp="1"/>
          </p:cNvSpPr>
          <p:nvPr>
            <p:ph idx="1"/>
          </p:nvPr>
        </p:nvSpPr>
        <p:spPr/>
        <p:txBody>
          <a:bodyPr>
            <a:normAutofit/>
          </a:bodyPr>
          <a:lstStyle/>
          <a:p>
            <a:r>
              <a:rPr lang="en-US" sz="1600" dirty="0"/>
              <a:t>We propose to install a patch panel at each location where several detectors will be placed. Therefore, we propose 5 patch panels, 1 per DTL + 3 patch panels to be place at high energy regions, spokes and </a:t>
            </a:r>
            <a:r>
              <a:rPr lang="en-US" sz="1600" dirty="0" smtClean="0"/>
              <a:t>high-B </a:t>
            </a:r>
            <a:r>
              <a:rPr lang="en-US" sz="1600" dirty="0"/>
              <a:t>region. The exact location of these 3 extra patch panels need to be decided with ESS. Maximum capacity per patch panel will be 10 modules, i.e. 20 detectors. (Please comment/verify. Reduce to XX modules</a:t>
            </a:r>
            <a:r>
              <a:rPr lang="en-US" sz="1600" dirty="0" smtClean="0"/>
              <a:t>?)</a:t>
            </a:r>
          </a:p>
          <a:p>
            <a:endParaRPr lang="en-US" sz="1600" dirty="0"/>
          </a:p>
          <a:p>
            <a:endParaRPr lang="sv-SE" sz="1600"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11</a:t>
            </a:fld>
            <a:endParaRPr lang="en-GB" noProof="0"/>
          </a:p>
        </p:txBody>
      </p:sp>
      <p:graphicFrame>
        <p:nvGraphicFramePr>
          <p:cNvPr id="5" name="Table 4"/>
          <p:cNvGraphicFramePr>
            <a:graphicFrameLocks noGrp="1"/>
          </p:cNvGraphicFramePr>
          <p:nvPr>
            <p:extLst>
              <p:ext uri="{D42A27DB-BD31-4B8C-83A1-F6EECF244321}">
                <p14:modId xmlns:p14="http://schemas.microsoft.com/office/powerpoint/2010/main" val="21813126"/>
              </p:ext>
            </p:extLst>
          </p:nvPr>
        </p:nvGraphicFramePr>
        <p:xfrm>
          <a:off x="457200" y="3429000"/>
          <a:ext cx="8229600" cy="2768600"/>
        </p:xfrm>
        <a:graphic>
          <a:graphicData uri="http://schemas.openxmlformats.org/drawingml/2006/table">
            <a:tbl>
              <a:tblPr firstRow="1" bandRow="1">
                <a:tableStyleId>{5C22544A-7EE6-4342-B048-85BDC9FD1C3A}</a:tableStyleId>
              </a:tblPr>
              <a:tblGrid>
                <a:gridCol w="1810544">
                  <a:extLst>
                    <a:ext uri="{9D8B030D-6E8A-4147-A177-3AD203B41FA5}">
                      <a16:colId xmlns:a16="http://schemas.microsoft.com/office/drawing/2014/main" val="3513279946"/>
                    </a:ext>
                  </a:extLst>
                </a:gridCol>
                <a:gridCol w="1584176">
                  <a:extLst>
                    <a:ext uri="{9D8B030D-6E8A-4147-A177-3AD203B41FA5}">
                      <a16:colId xmlns:a16="http://schemas.microsoft.com/office/drawing/2014/main" val="1170695367"/>
                    </a:ext>
                  </a:extLst>
                </a:gridCol>
                <a:gridCol w="2520280">
                  <a:extLst>
                    <a:ext uri="{9D8B030D-6E8A-4147-A177-3AD203B41FA5}">
                      <a16:colId xmlns:a16="http://schemas.microsoft.com/office/drawing/2014/main" val="3377726194"/>
                    </a:ext>
                  </a:extLst>
                </a:gridCol>
                <a:gridCol w="2314600">
                  <a:extLst>
                    <a:ext uri="{9D8B030D-6E8A-4147-A177-3AD203B41FA5}">
                      <a16:colId xmlns:a16="http://schemas.microsoft.com/office/drawing/2014/main" val="74221034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b="0" i="0" u="none" strike="noStrike" kern="1200" baseline="0" dirty="0" smtClean="0">
                          <a:solidFill>
                            <a:schemeClr val="lt1"/>
                          </a:solidFill>
                          <a:latin typeface="+mn-lt"/>
                          <a:ea typeface="+mn-ea"/>
                          <a:cs typeface="+mn-cs"/>
                        </a:rPr>
                        <a:t>Cables/Scenario 	</a:t>
                      </a:r>
                    </a:p>
                    <a:p>
                      <a:endParaRPr lang="sv-S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b="0" i="0" u="none" strike="noStrike" kern="1200" baseline="0" dirty="0" err="1" smtClean="0">
                          <a:solidFill>
                            <a:schemeClr val="lt1"/>
                          </a:solidFill>
                          <a:latin typeface="+mn-lt"/>
                          <a:ea typeface="+mn-ea"/>
                          <a:cs typeface="+mn-cs"/>
                        </a:rPr>
                        <a:t>Baseline</a:t>
                      </a:r>
                      <a:r>
                        <a:rPr lang="sv-SE" sz="1800" b="0" i="0" u="none" strike="noStrike" kern="1200" baseline="0" dirty="0" smtClean="0">
                          <a:solidFill>
                            <a:schemeClr val="lt1"/>
                          </a:solidFill>
                          <a:latin typeface="+mn-lt"/>
                          <a:ea typeface="+mn-ea"/>
                          <a:cs typeface="+mn-cs"/>
                        </a:rPr>
                        <a:t> 	</a:t>
                      </a:r>
                    </a:p>
                    <a:p>
                      <a:endParaRPr lang="sv-S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b="0" i="0" u="none" strike="noStrike" kern="1200" baseline="0" dirty="0" smtClean="0">
                          <a:solidFill>
                            <a:schemeClr val="lt1"/>
                          </a:solidFill>
                          <a:latin typeface="+mn-lt"/>
                          <a:ea typeface="+mn-ea"/>
                          <a:cs typeface="+mn-cs"/>
                        </a:rPr>
                        <a:t>2 signals per detector 	</a:t>
                      </a:r>
                    </a:p>
                    <a:p>
                      <a:endParaRPr lang="sv-S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b="0" i="0" u="none" strike="noStrike" kern="1200" baseline="0" dirty="0" smtClean="0">
                          <a:solidFill>
                            <a:schemeClr val="lt1"/>
                          </a:solidFill>
                          <a:latin typeface="+mn-lt"/>
                          <a:ea typeface="+mn-ea"/>
                          <a:cs typeface="+mn-cs"/>
                        </a:rPr>
                        <a:t>4 signals per detector 	</a:t>
                      </a:r>
                    </a:p>
                    <a:p>
                      <a:endParaRPr lang="sv-SE" dirty="0"/>
                    </a:p>
                  </a:txBody>
                  <a:tcPr/>
                </a:tc>
                <a:extLst>
                  <a:ext uri="{0D108BD9-81ED-4DB2-BD59-A6C34878D82A}">
                    <a16:rowId xmlns:a16="http://schemas.microsoft.com/office/drawing/2014/main" val="37963424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b="0" i="0" u="none" strike="noStrike" kern="1200" baseline="0" dirty="0" smtClean="0">
                          <a:solidFill>
                            <a:schemeClr val="dk1"/>
                          </a:solidFill>
                          <a:latin typeface="+mn-lt"/>
                          <a:ea typeface="+mn-ea"/>
                          <a:cs typeface="+mn-cs"/>
                        </a:rPr>
                        <a:t>Signal </a:t>
                      </a:r>
                      <a:r>
                        <a:rPr lang="sv-SE" sz="1800" b="0" i="0" u="none" strike="noStrike" kern="1200" baseline="0" dirty="0" err="1" smtClean="0">
                          <a:solidFill>
                            <a:schemeClr val="dk1"/>
                          </a:solidFill>
                          <a:latin typeface="+mn-lt"/>
                          <a:ea typeface="+mn-ea"/>
                          <a:cs typeface="+mn-cs"/>
                        </a:rPr>
                        <a:t>cables</a:t>
                      </a:r>
                      <a:r>
                        <a:rPr lang="sv-SE" sz="1800" b="0" i="0" u="none" strike="noStrike" kern="1200" baseline="0" dirty="0" smtClean="0">
                          <a:solidFill>
                            <a:schemeClr val="dk1"/>
                          </a:solidFill>
                          <a:latin typeface="+mn-lt"/>
                          <a:ea typeface="+mn-ea"/>
                          <a:cs typeface="+mn-cs"/>
                        </a:rPr>
                        <a:t> </a:t>
                      </a:r>
                    </a:p>
                  </a:txBody>
                  <a:tcPr/>
                </a:tc>
                <a:tc>
                  <a:txBody>
                    <a:bodyPr/>
                    <a:lstStyle/>
                    <a:p>
                      <a:r>
                        <a:rPr lang="sv-SE" dirty="0" smtClean="0"/>
                        <a:t>114</a:t>
                      </a:r>
                      <a:endParaRPr lang="sv-SE" dirty="0"/>
                    </a:p>
                  </a:txBody>
                  <a:tcPr/>
                </a:tc>
                <a:tc>
                  <a:txBody>
                    <a:bodyPr/>
                    <a:lstStyle/>
                    <a:p>
                      <a:r>
                        <a:rPr lang="sv-SE" dirty="0" smtClean="0"/>
                        <a:t>208</a:t>
                      </a:r>
                      <a:endParaRPr lang="sv-SE" dirty="0"/>
                    </a:p>
                  </a:txBody>
                  <a:tcPr/>
                </a:tc>
                <a:tc>
                  <a:txBody>
                    <a:bodyPr/>
                    <a:lstStyle/>
                    <a:p>
                      <a:r>
                        <a:rPr lang="sv-SE" dirty="0" smtClean="0"/>
                        <a:t>366</a:t>
                      </a:r>
                      <a:endParaRPr lang="sv-SE" dirty="0"/>
                    </a:p>
                  </a:txBody>
                  <a:tcPr/>
                </a:tc>
                <a:extLst>
                  <a:ext uri="{0D108BD9-81ED-4DB2-BD59-A6C34878D82A}">
                    <a16:rowId xmlns:a16="http://schemas.microsoft.com/office/drawing/2014/main" val="30813998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b="0" i="0" u="none" strike="noStrike" kern="1200" baseline="0" dirty="0" smtClean="0">
                          <a:solidFill>
                            <a:schemeClr val="dk1"/>
                          </a:solidFill>
                          <a:latin typeface="+mn-lt"/>
                          <a:ea typeface="+mn-ea"/>
                          <a:cs typeface="+mn-cs"/>
                        </a:rPr>
                        <a:t>HV </a:t>
                      </a:r>
                      <a:r>
                        <a:rPr lang="sv-SE" sz="1800" b="0" i="0" u="none" strike="noStrike" kern="1200" baseline="0" dirty="0" err="1" smtClean="0">
                          <a:solidFill>
                            <a:schemeClr val="dk1"/>
                          </a:solidFill>
                          <a:latin typeface="+mn-lt"/>
                          <a:ea typeface="+mn-ea"/>
                          <a:cs typeface="+mn-cs"/>
                        </a:rPr>
                        <a:t>cables</a:t>
                      </a:r>
                      <a:endParaRPr lang="sv-SE" sz="1800" b="0" i="0" u="none" strike="noStrike" kern="1200" baseline="0" dirty="0" smtClean="0">
                        <a:solidFill>
                          <a:schemeClr val="dk1"/>
                        </a:solidFill>
                        <a:latin typeface="+mn-lt"/>
                        <a:ea typeface="+mn-ea"/>
                        <a:cs typeface="+mn-cs"/>
                      </a:endParaRPr>
                    </a:p>
                  </a:txBody>
                  <a:tcPr/>
                </a:tc>
                <a:tc>
                  <a:txBody>
                    <a:bodyPr/>
                    <a:lstStyle/>
                    <a:p>
                      <a:r>
                        <a:rPr lang="sv-SE" dirty="0" smtClean="0"/>
                        <a:t>208</a:t>
                      </a:r>
                      <a:endParaRPr lang="sv-SE" dirty="0"/>
                    </a:p>
                  </a:txBody>
                  <a:tcPr/>
                </a:tc>
                <a:tc>
                  <a:txBody>
                    <a:bodyPr/>
                    <a:lstStyle/>
                    <a:p>
                      <a:r>
                        <a:rPr lang="sv-SE" dirty="0" smtClean="0"/>
                        <a:t>208</a:t>
                      </a:r>
                      <a:endParaRPr lang="sv-SE" dirty="0"/>
                    </a:p>
                  </a:txBody>
                  <a:tcPr/>
                </a:tc>
                <a:tc>
                  <a:txBody>
                    <a:bodyPr/>
                    <a:lstStyle/>
                    <a:p>
                      <a:r>
                        <a:rPr lang="sv-SE" dirty="0" smtClean="0"/>
                        <a:t>208</a:t>
                      </a:r>
                      <a:endParaRPr lang="sv-SE" dirty="0"/>
                    </a:p>
                  </a:txBody>
                  <a:tcPr/>
                </a:tc>
                <a:extLst>
                  <a:ext uri="{0D108BD9-81ED-4DB2-BD59-A6C34878D82A}">
                    <a16:rowId xmlns:a16="http://schemas.microsoft.com/office/drawing/2014/main" val="3861281548"/>
                  </a:ext>
                </a:extLst>
              </a:tr>
              <a:tr h="370840">
                <a:tc>
                  <a:txBody>
                    <a:bodyPr/>
                    <a:lstStyle/>
                    <a:p>
                      <a:r>
                        <a:rPr lang="sv-SE" dirty="0" smtClean="0"/>
                        <a:t>LV </a:t>
                      </a:r>
                      <a:r>
                        <a:rPr lang="sv-SE" dirty="0" err="1" smtClean="0"/>
                        <a:t>cables</a:t>
                      </a:r>
                      <a:endParaRPr lang="sv-SE" dirty="0"/>
                    </a:p>
                  </a:txBody>
                  <a:tcPr/>
                </a:tc>
                <a:tc>
                  <a:txBody>
                    <a:bodyPr/>
                    <a:lstStyle/>
                    <a:p>
                      <a:r>
                        <a:rPr lang="sv-SE" dirty="0" smtClean="0"/>
                        <a:t>32</a:t>
                      </a:r>
                      <a:endParaRPr lang="sv-SE" dirty="0"/>
                    </a:p>
                  </a:txBody>
                  <a:tcPr/>
                </a:tc>
                <a:tc>
                  <a:txBody>
                    <a:bodyPr/>
                    <a:lstStyle/>
                    <a:p>
                      <a:r>
                        <a:rPr lang="sv-SE" dirty="0" smtClean="0"/>
                        <a:t>32</a:t>
                      </a:r>
                      <a:endParaRPr lang="sv-SE" dirty="0"/>
                    </a:p>
                  </a:txBody>
                  <a:tcPr/>
                </a:tc>
                <a:tc>
                  <a:txBody>
                    <a:bodyPr/>
                    <a:lstStyle/>
                    <a:p>
                      <a:r>
                        <a:rPr lang="sv-SE" dirty="0" smtClean="0"/>
                        <a:t>32</a:t>
                      </a:r>
                      <a:endParaRPr lang="sv-SE" dirty="0"/>
                    </a:p>
                  </a:txBody>
                  <a:tcPr/>
                </a:tc>
                <a:extLst>
                  <a:ext uri="{0D108BD9-81ED-4DB2-BD59-A6C34878D82A}">
                    <a16:rowId xmlns:a16="http://schemas.microsoft.com/office/drawing/2014/main" val="365924138"/>
                  </a:ext>
                </a:extLst>
              </a:tr>
              <a:tr h="370840">
                <a:tc>
                  <a:txBody>
                    <a:bodyPr/>
                    <a:lstStyle/>
                    <a:p>
                      <a:r>
                        <a:rPr lang="sv-SE" dirty="0" smtClean="0"/>
                        <a:t>Ground Cables</a:t>
                      </a:r>
                      <a:endParaRPr lang="sv-SE" dirty="0"/>
                    </a:p>
                  </a:txBody>
                  <a:tcPr/>
                </a:tc>
                <a:tc>
                  <a:txBody>
                    <a:bodyPr/>
                    <a:lstStyle/>
                    <a:p>
                      <a:r>
                        <a:rPr lang="sv-SE" dirty="0" smtClean="0"/>
                        <a:t>16</a:t>
                      </a:r>
                      <a:endParaRPr lang="sv-SE" dirty="0"/>
                    </a:p>
                  </a:txBody>
                  <a:tcPr/>
                </a:tc>
                <a:tc>
                  <a:txBody>
                    <a:bodyPr/>
                    <a:lstStyle/>
                    <a:p>
                      <a:r>
                        <a:rPr lang="sv-SE" dirty="0" smtClean="0"/>
                        <a:t>16</a:t>
                      </a:r>
                      <a:endParaRPr lang="sv-SE" dirty="0"/>
                    </a:p>
                  </a:txBody>
                  <a:tcPr/>
                </a:tc>
                <a:tc>
                  <a:txBody>
                    <a:bodyPr/>
                    <a:lstStyle/>
                    <a:p>
                      <a:r>
                        <a:rPr lang="sv-SE" dirty="0" smtClean="0"/>
                        <a:t>16</a:t>
                      </a:r>
                      <a:endParaRPr lang="sv-SE" dirty="0"/>
                    </a:p>
                  </a:txBody>
                  <a:tcPr/>
                </a:tc>
                <a:extLst>
                  <a:ext uri="{0D108BD9-81ED-4DB2-BD59-A6C34878D82A}">
                    <a16:rowId xmlns:a16="http://schemas.microsoft.com/office/drawing/2014/main" val="2047784816"/>
                  </a:ext>
                </a:extLst>
              </a:tr>
              <a:tr h="370840">
                <a:tc>
                  <a:txBody>
                    <a:bodyPr/>
                    <a:lstStyle/>
                    <a:p>
                      <a:r>
                        <a:rPr lang="sv-SE" dirty="0" smtClean="0"/>
                        <a:t>Total</a:t>
                      </a:r>
                      <a:endParaRPr lang="sv-SE" dirty="0"/>
                    </a:p>
                  </a:txBody>
                  <a:tcPr/>
                </a:tc>
                <a:tc>
                  <a:txBody>
                    <a:bodyPr/>
                    <a:lstStyle/>
                    <a:p>
                      <a:r>
                        <a:rPr lang="sv-SE" dirty="0" smtClean="0"/>
                        <a:t>307</a:t>
                      </a:r>
                      <a:endParaRPr lang="sv-SE" dirty="0"/>
                    </a:p>
                  </a:txBody>
                  <a:tcPr/>
                </a:tc>
                <a:tc>
                  <a:txBody>
                    <a:bodyPr/>
                    <a:lstStyle/>
                    <a:p>
                      <a:r>
                        <a:rPr lang="sv-SE" dirty="0" smtClean="0"/>
                        <a:t>454</a:t>
                      </a:r>
                      <a:endParaRPr lang="sv-SE" dirty="0"/>
                    </a:p>
                  </a:txBody>
                  <a:tcPr/>
                </a:tc>
                <a:tc>
                  <a:txBody>
                    <a:bodyPr/>
                    <a:lstStyle/>
                    <a:p>
                      <a:r>
                        <a:rPr lang="sv-SE" dirty="0" smtClean="0"/>
                        <a:t>622</a:t>
                      </a:r>
                      <a:endParaRPr lang="sv-SE" dirty="0"/>
                    </a:p>
                  </a:txBody>
                  <a:tcPr/>
                </a:tc>
                <a:extLst>
                  <a:ext uri="{0D108BD9-81ED-4DB2-BD59-A6C34878D82A}">
                    <a16:rowId xmlns:a16="http://schemas.microsoft.com/office/drawing/2014/main" val="423308574"/>
                  </a:ext>
                </a:extLst>
              </a:tr>
            </a:tbl>
          </a:graphicData>
        </a:graphic>
      </p:graphicFrame>
    </p:spTree>
    <p:extLst>
      <p:ext uri="{BB962C8B-B14F-4D97-AF65-F5344CB8AC3E}">
        <p14:creationId xmlns:p14="http://schemas.microsoft.com/office/powerpoint/2010/main" val="7090193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nBLM Cables.</a:t>
            </a:r>
            <a:endParaRPr lang="sv-SE" dirty="0"/>
          </a:p>
        </p:txBody>
      </p:sp>
      <p:sp>
        <p:nvSpPr>
          <p:cNvPr id="3" name="Content Placeholder 2"/>
          <p:cNvSpPr>
            <a:spLocks noGrp="1"/>
          </p:cNvSpPr>
          <p:nvPr>
            <p:ph idx="1"/>
          </p:nvPr>
        </p:nvSpPr>
        <p:spPr/>
        <p:txBody>
          <a:bodyPr>
            <a:normAutofit/>
          </a:bodyPr>
          <a:lstStyle/>
          <a:p>
            <a:pPr marL="0" indent="0">
              <a:buNone/>
            </a:pPr>
            <a:endParaRPr lang="en-US" sz="1200" dirty="0"/>
          </a:p>
          <a:p>
            <a:pPr marL="0" indent="0">
              <a:buNone/>
            </a:pPr>
            <a:r>
              <a:rPr lang="en-US" sz="1600" b="1" dirty="0"/>
              <a:t>High Voltage Cables</a:t>
            </a:r>
          </a:p>
          <a:p>
            <a:pPr marL="0" indent="0">
              <a:buNone/>
            </a:pPr>
            <a:r>
              <a:rPr lang="en-US" sz="1600" dirty="0" smtClean="0"/>
              <a:t>SHV </a:t>
            </a:r>
            <a:r>
              <a:rPr lang="en-US" sz="1600" dirty="0"/>
              <a:t>Cable that can handle up to </a:t>
            </a:r>
            <a:r>
              <a:rPr lang="en-US" sz="1600" dirty="0" smtClean="0"/>
              <a:t>8kV. For </a:t>
            </a:r>
            <a:r>
              <a:rPr lang="en-US" sz="1600" dirty="0"/>
              <a:t>example,</a:t>
            </a:r>
          </a:p>
          <a:p>
            <a:pPr marL="0" indent="0">
              <a:buNone/>
            </a:pPr>
            <a:r>
              <a:rPr lang="en-US" sz="1600" dirty="0"/>
              <a:t>1C20 RG 58 </a:t>
            </a:r>
            <a:r>
              <a:rPr lang="en-US" sz="1600" dirty="0" smtClean="0"/>
              <a:t>HV(already </a:t>
            </a:r>
            <a:r>
              <a:rPr lang="en-US" sz="1600" dirty="0"/>
              <a:t>approved by ESS</a:t>
            </a:r>
            <a:r>
              <a:rPr lang="en-US" sz="1600" dirty="0" smtClean="0"/>
              <a:t>)</a:t>
            </a:r>
          </a:p>
          <a:p>
            <a:pPr marL="0" indent="0">
              <a:buNone/>
            </a:pPr>
            <a:endParaRPr lang="en-US" sz="1600" dirty="0" smtClean="0"/>
          </a:p>
          <a:p>
            <a:pPr marL="0" indent="0">
              <a:buNone/>
            </a:pPr>
            <a:r>
              <a:rPr lang="sv-SE" sz="1600" b="1" dirty="0"/>
              <a:t>Low Voltage Cables</a:t>
            </a:r>
          </a:p>
          <a:p>
            <a:pPr marL="0" indent="0">
              <a:buNone/>
            </a:pPr>
            <a:r>
              <a:rPr lang="sv-SE" sz="1600" dirty="0" smtClean="0"/>
              <a:t>Low </a:t>
            </a:r>
            <a:r>
              <a:rPr lang="sv-SE" sz="1600" dirty="0"/>
              <a:t>voltage: </a:t>
            </a:r>
            <a:r>
              <a:rPr lang="sv-SE" sz="1600" dirty="0" smtClean="0"/>
              <a:t>1C13RG-213HF</a:t>
            </a:r>
            <a:endParaRPr lang="sv-SE" sz="1600" dirty="0"/>
          </a:p>
          <a:p>
            <a:pPr marL="0" indent="0">
              <a:buNone/>
            </a:pPr>
            <a:r>
              <a:rPr lang="sv-SE" sz="1600" dirty="0" smtClean="0"/>
              <a:t>Ground: FXQJ </a:t>
            </a:r>
            <a:r>
              <a:rPr lang="sv-SE" sz="1600" dirty="0"/>
              <a:t>3x6/6 </a:t>
            </a:r>
            <a:r>
              <a:rPr lang="sv-SE" sz="1600" dirty="0" smtClean="0"/>
              <a:t>EMC</a:t>
            </a:r>
          </a:p>
          <a:p>
            <a:pPr marL="0" indent="0">
              <a:buNone/>
            </a:pPr>
            <a:endParaRPr lang="en-US" sz="1600" dirty="0"/>
          </a:p>
          <a:p>
            <a:pPr marL="0" indent="0">
              <a:buNone/>
            </a:pPr>
            <a:endParaRPr lang="en-US" sz="1600" dirty="0" smtClean="0"/>
          </a:p>
          <a:p>
            <a:pPr marL="0" indent="0">
              <a:buNone/>
            </a:pPr>
            <a:r>
              <a:rPr lang="en-US" sz="1600" b="1" dirty="0"/>
              <a:t>Signal Cables</a:t>
            </a:r>
          </a:p>
          <a:p>
            <a:pPr marL="0" indent="0">
              <a:buNone/>
            </a:pPr>
            <a:r>
              <a:rPr lang="en-US" sz="1600" dirty="0"/>
              <a:t>Need to use use low loss coaxial cables.</a:t>
            </a:r>
          </a:p>
          <a:p>
            <a:pPr marL="0" indent="0">
              <a:buNone/>
            </a:pPr>
            <a:r>
              <a:rPr lang="en-US" sz="1600" dirty="0" smtClean="0"/>
              <a:t>For </a:t>
            </a:r>
            <a:r>
              <a:rPr lang="en-US" sz="1600" dirty="0"/>
              <a:t>example </a:t>
            </a:r>
            <a:r>
              <a:rPr lang="en-US" sz="1600" dirty="0" smtClean="0"/>
              <a:t>cable:</a:t>
            </a:r>
            <a:endParaRPr lang="en-US" sz="1600" dirty="0"/>
          </a:p>
          <a:p>
            <a:pPr marL="0" indent="0">
              <a:buNone/>
            </a:pPr>
            <a:r>
              <a:rPr lang="en-US" sz="1600" dirty="0" smtClean="0"/>
              <a:t>1CRG-174 </a:t>
            </a:r>
            <a:r>
              <a:rPr lang="en-US" sz="1600" dirty="0"/>
              <a:t>HF, already approved by </a:t>
            </a:r>
            <a:r>
              <a:rPr lang="en-US" sz="1600" dirty="0" smtClean="0"/>
              <a:t>ESS</a:t>
            </a:r>
          </a:p>
          <a:p>
            <a:pPr marL="0" indent="0">
              <a:buNone/>
            </a:pPr>
            <a:endParaRPr lang="en-US" sz="1200" dirty="0"/>
          </a:p>
          <a:p>
            <a:pPr marL="0" indent="0">
              <a:buNone/>
            </a:pPr>
            <a:endParaRPr lang="sv-SE" sz="1200"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12</a:t>
            </a:fld>
            <a:endParaRPr lang="en-GB" noProof="0"/>
          </a:p>
        </p:txBody>
      </p:sp>
    </p:spTree>
    <p:extLst>
      <p:ext uri="{BB962C8B-B14F-4D97-AF65-F5344CB8AC3E}">
        <p14:creationId xmlns:p14="http://schemas.microsoft.com/office/powerpoint/2010/main" val="3442216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nBLM Gallery - Tunnel</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13</a:t>
            </a:fld>
            <a:endParaRPr lang="en-GB" noProof="0"/>
          </a:p>
        </p:txBody>
      </p:sp>
      <p:pic>
        <p:nvPicPr>
          <p:cNvPr id="5" name="Content Placeholder 4"/>
          <p:cNvPicPr>
            <a:picLocks noGrp="1" noChangeAspect="1"/>
          </p:cNvPicPr>
          <p:nvPr>
            <p:ph idx="1"/>
          </p:nvPr>
        </p:nvPicPr>
        <p:blipFill>
          <a:blip r:embed="rId2"/>
          <a:stretch>
            <a:fillRect/>
          </a:stretch>
        </p:blipFill>
        <p:spPr>
          <a:xfrm>
            <a:off x="1404645" y="1600200"/>
            <a:ext cx="6334710" cy="4525963"/>
          </a:xfrm>
          <a:prstGeom prst="rect">
            <a:avLst/>
          </a:prstGeom>
        </p:spPr>
      </p:pic>
    </p:spTree>
    <p:extLst>
      <p:ext uri="{BB962C8B-B14F-4D97-AF65-F5344CB8AC3E}">
        <p14:creationId xmlns:p14="http://schemas.microsoft.com/office/powerpoint/2010/main" val="1652616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Cabling &amp; Rack installation common.</a:t>
            </a:r>
            <a:endParaRPr lang="sv-SE" dirty="0"/>
          </a:p>
        </p:txBody>
      </p:sp>
      <p:sp>
        <p:nvSpPr>
          <p:cNvPr id="3" name="Content Placeholder 2"/>
          <p:cNvSpPr>
            <a:spLocks noGrp="1"/>
          </p:cNvSpPr>
          <p:nvPr>
            <p:ph idx="1"/>
          </p:nvPr>
        </p:nvSpPr>
        <p:spPr/>
        <p:txBody>
          <a:bodyPr>
            <a:normAutofit lnSpcReduction="10000"/>
          </a:bodyPr>
          <a:lstStyle/>
          <a:p>
            <a:r>
              <a:rPr lang="en-US" sz="2400" dirty="0" smtClean="0"/>
              <a:t>Implementation of Rack responsible:</a:t>
            </a:r>
          </a:p>
          <a:p>
            <a:pPr marL="0" indent="0">
              <a:buNone/>
            </a:pPr>
            <a:r>
              <a:rPr lang="en-US" sz="2400" dirty="0" smtClean="0"/>
              <a:t>	ESS ERIC, </a:t>
            </a:r>
            <a:r>
              <a:rPr lang="en-US" sz="2400" dirty="0" err="1" smtClean="0"/>
              <a:t>Frithiof</a:t>
            </a:r>
            <a:r>
              <a:rPr lang="en-US" sz="2400" dirty="0" smtClean="0"/>
              <a:t> Jensen</a:t>
            </a:r>
          </a:p>
          <a:p>
            <a:pPr marL="0" indent="0">
              <a:buNone/>
            </a:pPr>
            <a:r>
              <a:rPr lang="en-US" sz="2400" dirty="0"/>
              <a:t>	</a:t>
            </a:r>
            <a:r>
              <a:rPr lang="en-US" sz="2400" dirty="0" smtClean="0"/>
              <a:t>ESS ERIC, Jörgen Jönsson, rack layout, power switches &amp; 	patch panel.</a:t>
            </a:r>
            <a:endParaRPr lang="en-US" sz="2400" dirty="0"/>
          </a:p>
          <a:p>
            <a:pPr marL="0" indent="0">
              <a:buNone/>
            </a:pPr>
            <a:r>
              <a:rPr lang="en-US" sz="2400" dirty="0" smtClean="0"/>
              <a:t>	Equipment &amp; cables inside RACK implementation made 	by in kind WUT collaboration with BI.</a:t>
            </a:r>
          </a:p>
          <a:p>
            <a:r>
              <a:rPr lang="en-US" sz="2400" dirty="0" smtClean="0"/>
              <a:t>Implementation of long cables responsible:</a:t>
            </a:r>
          </a:p>
          <a:p>
            <a:pPr marL="0" indent="0">
              <a:buNone/>
            </a:pPr>
            <a:r>
              <a:rPr lang="en-US" sz="2400" dirty="0" smtClean="0"/>
              <a:t>	ESS ERIC, Evangelia Vaena, supported by BI.</a:t>
            </a:r>
            <a:endParaRPr lang="en-US" sz="2400" dirty="0"/>
          </a:p>
          <a:p>
            <a:pPr marL="0" indent="0">
              <a:buNone/>
            </a:pPr>
            <a:r>
              <a:rPr lang="en-US" sz="2400" dirty="0" smtClean="0"/>
              <a:t>	BI responsible for type, specification, amount and 	location on LINAC. </a:t>
            </a:r>
          </a:p>
          <a:p>
            <a:r>
              <a:rPr lang="en-US" sz="2400" dirty="0" smtClean="0"/>
              <a:t>nBLM responsible CEA SACLAY</a:t>
            </a:r>
            <a:endParaRPr lang="sv-SE" sz="2400"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2</a:t>
            </a:fld>
            <a:endParaRPr lang="en-GB" noProof="0" dirty="0"/>
          </a:p>
        </p:txBody>
      </p:sp>
    </p:spTree>
    <p:extLst>
      <p:ext uri="{BB962C8B-B14F-4D97-AF65-F5344CB8AC3E}">
        <p14:creationId xmlns:p14="http://schemas.microsoft.com/office/powerpoint/2010/main" val="130276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CABLE SPECIFICATIONS </a:t>
            </a:r>
            <a:r>
              <a:rPr lang="en-US" sz="2400" dirty="0" err="1"/>
              <a:t>icBLM</a:t>
            </a:r>
            <a:r>
              <a:rPr lang="en-US" sz="2400" dirty="0"/>
              <a:t> System. PDR 2017-07-10</a:t>
            </a:r>
            <a:endParaRPr lang="en-GB" sz="2400" dirty="0"/>
          </a:p>
        </p:txBody>
      </p:sp>
      <p:sp>
        <p:nvSpPr>
          <p:cNvPr id="4" name="Slide Number Placeholder 3"/>
          <p:cNvSpPr>
            <a:spLocks noGrp="1"/>
          </p:cNvSpPr>
          <p:nvPr>
            <p:ph type="sldNum" sz="quarter" idx="12"/>
          </p:nvPr>
        </p:nvSpPr>
        <p:spPr/>
        <p:txBody>
          <a:bodyPr/>
          <a:lstStyle/>
          <a:p>
            <a:fld id="{551115BC-487E-4422-894C-CB7CD3E79223}" type="slidenum">
              <a:rPr lang="en-GB" smtClean="0"/>
              <a:t>3</a:t>
            </a:fld>
            <a:endParaRPr lang="en-GB"/>
          </a:p>
        </p:txBody>
      </p:sp>
      <p:sp>
        <p:nvSpPr>
          <p:cNvPr id="20" name="Content Placeholder 19"/>
          <p:cNvSpPr>
            <a:spLocks noGrp="1"/>
          </p:cNvSpPr>
          <p:nvPr>
            <p:ph idx="1"/>
          </p:nvPr>
        </p:nvSpPr>
        <p:spPr>
          <a:xfrm>
            <a:off x="539552" y="2012949"/>
            <a:ext cx="8229600" cy="4525963"/>
          </a:xfrm>
        </p:spPr>
        <p:txBody>
          <a:bodyPr>
            <a:normAutofit/>
          </a:bodyPr>
          <a:lstStyle/>
          <a:p>
            <a:pPr marL="514350" lvl="0" indent="-514350">
              <a:buFont typeface="+mj-lt"/>
              <a:buAutoNum type="arabicPeriod"/>
            </a:pPr>
            <a:r>
              <a:rPr lang="en-US" dirty="0"/>
              <a:t>Number of cables</a:t>
            </a:r>
            <a:endParaRPr lang="sv-SE" dirty="0"/>
          </a:p>
          <a:p>
            <a:pPr marL="0" indent="0">
              <a:buNone/>
            </a:pPr>
            <a:endParaRPr lang="en-US" sz="2000" dirty="0"/>
          </a:p>
          <a:p>
            <a:pPr marL="0" indent="0">
              <a:buNone/>
            </a:pPr>
            <a:r>
              <a:rPr lang="en-US" sz="2000" dirty="0"/>
              <a:t>	</a:t>
            </a:r>
            <a:r>
              <a:rPr lang="en-US" sz="1500" dirty="0" smtClean="0"/>
              <a:t>Each </a:t>
            </a:r>
            <a:r>
              <a:rPr lang="en-US" sz="1500" dirty="0"/>
              <a:t>detector </a:t>
            </a:r>
            <a:r>
              <a:rPr lang="en-US" sz="1500" dirty="0" smtClean="0"/>
              <a:t>needs:</a:t>
            </a:r>
            <a:endParaRPr lang="sv-SE" sz="1500" dirty="0"/>
          </a:p>
          <a:p>
            <a:pPr lvl="2"/>
            <a:r>
              <a:rPr lang="en-US" sz="1400" dirty="0" smtClean="0"/>
              <a:t>One </a:t>
            </a:r>
            <a:r>
              <a:rPr lang="en-US" sz="1400" dirty="0"/>
              <a:t>High Voltages cable: for the cathode and the mesh?</a:t>
            </a:r>
            <a:endParaRPr lang="sv-SE" sz="1400" dirty="0"/>
          </a:p>
          <a:p>
            <a:pPr lvl="2"/>
            <a:r>
              <a:rPr lang="en-US" sz="1400" dirty="0" smtClean="0"/>
              <a:t>One </a:t>
            </a:r>
            <a:r>
              <a:rPr lang="en-US" sz="1400" dirty="0"/>
              <a:t>signal cable</a:t>
            </a:r>
            <a:r>
              <a:rPr lang="en-US" sz="1400" dirty="0" smtClean="0"/>
              <a:t>.</a:t>
            </a:r>
          </a:p>
          <a:p>
            <a:pPr lvl="0"/>
            <a:endParaRPr lang="sv-SE" sz="1500" dirty="0"/>
          </a:p>
          <a:p>
            <a:pPr marL="0" lvl="0" indent="0">
              <a:buNone/>
            </a:pPr>
            <a:r>
              <a:rPr lang="en-US" sz="1500" dirty="0" smtClean="0"/>
              <a:t>	For </a:t>
            </a:r>
            <a:r>
              <a:rPr lang="en-US" sz="1500" dirty="0"/>
              <a:t>HV we would like to have SHV cables</a:t>
            </a:r>
            <a:endParaRPr lang="sv-SE" sz="1500" dirty="0"/>
          </a:p>
          <a:p>
            <a:pPr marL="0" lvl="0" indent="0">
              <a:buNone/>
            </a:pPr>
            <a:r>
              <a:rPr lang="en-US" sz="1500" dirty="0" smtClean="0"/>
              <a:t>	For </a:t>
            </a:r>
            <a:r>
              <a:rPr lang="en-US" sz="1500" dirty="0"/>
              <a:t>Signal we would like to have </a:t>
            </a:r>
            <a:r>
              <a:rPr lang="en-US" sz="1500" dirty="0" err="1" smtClean="0"/>
              <a:t>Triaxial</a:t>
            </a:r>
            <a:r>
              <a:rPr lang="en-US" sz="1500" dirty="0" smtClean="0"/>
              <a:t> cables</a:t>
            </a:r>
          </a:p>
          <a:p>
            <a:pPr marL="0" lvl="0" indent="0">
              <a:buNone/>
            </a:pPr>
            <a:endParaRPr lang="en-US" sz="1500" dirty="0"/>
          </a:p>
          <a:p>
            <a:pPr marL="0" lvl="0" indent="0">
              <a:buNone/>
            </a:pPr>
            <a:r>
              <a:rPr lang="en-US" sz="1500" dirty="0" smtClean="0"/>
              <a:t>	</a:t>
            </a:r>
            <a:endParaRPr lang="sv-SE" sz="1500" dirty="0"/>
          </a:p>
          <a:p>
            <a:endParaRPr lang="sv-SE" sz="1500" dirty="0"/>
          </a:p>
        </p:txBody>
      </p:sp>
    </p:spTree>
    <p:extLst>
      <p:ext uri="{BB962C8B-B14F-4D97-AF65-F5344CB8AC3E}">
        <p14:creationId xmlns:p14="http://schemas.microsoft.com/office/powerpoint/2010/main" val="2024815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prstClr val="white"/>
                </a:solidFill>
              </a:rPr>
              <a:t>CABLE SPECIFICATIONS </a:t>
            </a:r>
            <a:r>
              <a:rPr lang="en-US" sz="2400" dirty="0" err="1">
                <a:solidFill>
                  <a:prstClr val="white"/>
                </a:solidFill>
              </a:rPr>
              <a:t>icBLM</a:t>
            </a:r>
            <a:r>
              <a:rPr lang="en-US" sz="2400" dirty="0">
                <a:solidFill>
                  <a:prstClr val="white"/>
                </a:solidFill>
              </a:rPr>
              <a:t> System. PDR 2017-07-10</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4</a:t>
            </a:fld>
            <a:endParaRPr lang="en-GB" noProof="0"/>
          </a:p>
        </p:txBody>
      </p:sp>
      <p:sp>
        <p:nvSpPr>
          <p:cNvPr id="6" name="Content Placeholder 5"/>
          <p:cNvSpPr>
            <a:spLocks noGrp="1"/>
          </p:cNvSpPr>
          <p:nvPr>
            <p:ph idx="1"/>
          </p:nvPr>
        </p:nvSpPr>
        <p:spPr/>
        <p:txBody>
          <a:bodyPr>
            <a:normAutofit/>
          </a:bodyPr>
          <a:lstStyle/>
          <a:p>
            <a:pPr marL="0" indent="0">
              <a:buNone/>
            </a:pPr>
            <a:r>
              <a:rPr lang="sv-SE" dirty="0" smtClean="0"/>
              <a:t>2. Cables </a:t>
            </a:r>
            <a:r>
              <a:rPr lang="sv-SE" dirty="0"/>
              <a:t>specifications</a:t>
            </a:r>
          </a:p>
          <a:p>
            <a:pPr marL="0" indent="0">
              <a:buNone/>
            </a:pPr>
            <a:r>
              <a:rPr lang="sv-SE" sz="1500" dirty="0"/>
              <a:t>Dimensions, type, etc...</a:t>
            </a:r>
          </a:p>
          <a:p>
            <a:endParaRPr lang="sv-SE" sz="1500" dirty="0"/>
          </a:p>
          <a:p>
            <a:pPr marL="0" indent="0">
              <a:buNone/>
            </a:pPr>
            <a:r>
              <a:rPr lang="sv-SE" sz="1500" dirty="0" smtClean="0"/>
              <a:t>2.1. High </a:t>
            </a:r>
            <a:r>
              <a:rPr lang="sv-SE" sz="1500" dirty="0"/>
              <a:t>Voltage Cables, SHV connector.</a:t>
            </a:r>
          </a:p>
          <a:p>
            <a:pPr marL="0" indent="0">
              <a:buNone/>
            </a:pPr>
            <a:r>
              <a:rPr lang="sv-SE" sz="1500" dirty="0" smtClean="0"/>
              <a:t>	SHV </a:t>
            </a:r>
            <a:r>
              <a:rPr lang="sv-SE" sz="1500" dirty="0"/>
              <a:t>Cable that can handle up to 8kV. For example,</a:t>
            </a:r>
          </a:p>
          <a:p>
            <a:pPr marL="0" indent="0">
              <a:buNone/>
            </a:pPr>
            <a:r>
              <a:rPr lang="sv-SE" sz="1500" dirty="0" smtClean="0"/>
              <a:t>	1C20RG-58HV (al ready </a:t>
            </a:r>
            <a:r>
              <a:rPr lang="sv-SE" sz="1500" dirty="0"/>
              <a:t>approved by ESS; HV-</a:t>
            </a:r>
            <a:r>
              <a:rPr lang="sv-SE" sz="1500" dirty="0" err="1"/>
              <a:t>Coax</a:t>
            </a:r>
            <a:r>
              <a:rPr lang="sv-SE" sz="1500" dirty="0"/>
              <a:t>, Working voltage &gt; 7kV, RG58 size,</a:t>
            </a:r>
          </a:p>
          <a:p>
            <a:pPr marL="0" indent="0">
              <a:buNone/>
            </a:pPr>
            <a:r>
              <a:rPr lang="sv-SE" sz="1500" dirty="0" smtClean="0"/>
              <a:t>	XPE </a:t>
            </a:r>
            <a:r>
              <a:rPr lang="sv-SE" sz="1500" dirty="0"/>
              <a:t>Insulation, Red Jacket)</a:t>
            </a:r>
          </a:p>
          <a:p>
            <a:endParaRPr lang="sv-SE" sz="1500" dirty="0"/>
          </a:p>
          <a:p>
            <a:pPr marL="0" indent="0">
              <a:buNone/>
            </a:pPr>
            <a:r>
              <a:rPr lang="sv-SE" sz="1500" dirty="0" smtClean="0"/>
              <a:t>2.2. Signal </a:t>
            </a:r>
            <a:r>
              <a:rPr lang="sv-SE" sz="1500" dirty="0"/>
              <a:t>Cables, LEMO connectors (PP-</a:t>
            </a:r>
            <a:r>
              <a:rPr lang="sv-SE" sz="1500" dirty="0" err="1"/>
              <a:t>uTCA</a:t>
            </a:r>
            <a:r>
              <a:rPr lang="sv-SE" sz="1500" dirty="0"/>
              <a:t>), TRIAX-BNC connectors.</a:t>
            </a:r>
          </a:p>
          <a:p>
            <a:pPr marL="0" indent="0">
              <a:buNone/>
            </a:pPr>
            <a:r>
              <a:rPr lang="sv-SE" sz="1500" dirty="0" smtClean="0"/>
              <a:t>	Need </a:t>
            </a:r>
            <a:r>
              <a:rPr lang="sv-SE" sz="1500" dirty="0"/>
              <a:t>to use </a:t>
            </a:r>
            <a:r>
              <a:rPr lang="sv-SE" sz="1500" dirty="0" err="1"/>
              <a:t>low</a:t>
            </a:r>
            <a:r>
              <a:rPr lang="sv-SE" sz="1500" dirty="0"/>
              <a:t> loss </a:t>
            </a:r>
            <a:r>
              <a:rPr lang="sv-SE" sz="1500" dirty="0" err="1"/>
              <a:t>coaxial</a:t>
            </a:r>
            <a:r>
              <a:rPr lang="sv-SE" sz="1500" dirty="0"/>
              <a:t> </a:t>
            </a:r>
            <a:r>
              <a:rPr lang="sv-SE" sz="1500" dirty="0" smtClean="0"/>
              <a:t>Cables. Preferable Triax cable</a:t>
            </a:r>
            <a:endParaRPr lang="sv-SE" sz="1500" dirty="0"/>
          </a:p>
          <a:p>
            <a:pPr marL="0" indent="0">
              <a:buNone/>
            </a:pPr>
            <a:r>
              <a:rPr lang="sv-SE" sz="1500" dirty="0" smtClean="0"/>
              <a:t>	For </a:t>
            </a:r>
            <a:r>
              <a:rPr lang="sv-SE" sz="1500" dirty="0"/>
              <a:t>example, cable:</a:t>
            </a:r>
          </a:p>
          <a:p>
            <a:pPr marL="0" indent="0">
              <a:buNone/>
            </a:pPr>
            <a:r>
              <a:rPr lang="sv-SE" sz="1500" dirty="0" smtClean="0"/>
              <a:t>	1CRG-174HF</a:t>
            </a:r>
            <a:r>
              <a:rPr lang="sv-SE" sz="1500" dirty="0"/>
              <a:t>, (already approved by ESS; 1 conductor RG-174 A/U, 50ohm</a:t>
            </a:r>
            <a:r>
              <a:rPr lang="sv-SE" sz="1500" dirty="0" smtClean="0"/>
              <a:t>)</a:t>
            </a:r>
          </a:p>
          <a:p>
            <a:pPr marL="0" indent="0">
              <a:buNone/>
            </a:pPr>
            <a:endParaRPr lang="en-US" sz="1500" dirty="0"/>
          </a:p>
          <a:p>
            <a:pPr marL="0" indent="0">
              <a:buNone/>
            </a:pPr>
            <a:r>
              <a:rPr lang="en-US" sz="1500" dirty="0" smtClean="0"/>
              <a:t>	(Preferable </a:t>
            </a:r>
            <a:r>
              <a:rPr lang="en-US" sz="1500" dirty="0" err="1" smtClean="0"/>
              <a:t>Triax</a:t>
            </a:r>
            <a:r>
              <a:rPr lang="en-US" sz="1500" dirty="0" smtClean="0"/>
              <a:t> cable even for </a:t>
            </a:r>
            <a:r>
              <a:rPr lang="en-US" sz="1500" dirty="0" err="1" smtClean="0"/>
              <a:t>nBLM</a:t>
            </a:r>
            <a:r>
              <a:rPr lang="en-US" sz="1500" dirty="0" smtClean="0"/>
              <a:t>?; 2YC2YC(St)H. Manufactory </a:t>
            </a:r>
            <a:r>
              <a:rPr lang="en-US" sz="1500" dirty="0" err="1" smtClean="0"/>
              <a:t>Draka</a:t>
            </a:r>
            <a:r>
              <a:rPr lang="en-US" sz="1500" dirty="0" smtClean="0"/>
              <a:t>)</a:t>
            </a:r>
            <a:endParaRPr lang="sv-SE" sz="1500" dirty="0"/>
          </a:p>
          <a:p>
            <a:pPr marL="0" indent="0">
              <a:buNone/>
            </a:pPr>
            <a:r>
              <a:rPr lang="en-US" sz="1300" dirty="0" smtClean="0"/>
              <a:t>	Coaxial </a:t>
            </a:r>
            <a:r>
              <a:rPr lang="en-US" sz="1300" dirty="0"/>
              <a:t>and </a:t>
            </a:r>
            <a:r>
              <a:rPr lang="en-US" sz="1300" dirty="0" err="1"/>
              <a:t>Triaxial</a:t>
            </a:r>
            <a:r>
              <a:rPr lang="en-US" sz="1300" dirty="0"/>
              <a:t> FRNC-High Voltage Low Power Cables acc. to </a:t>
            </a:r>
            <a:r>
              <a:rPr lang="en-US" sz="1300" dirty="0" smtClean="0"/>
              <a:t>CERN and </a:t>
            </a:r>
            <a:r>
              <a:rPr lang="en-US" sz="1300" dirty="0"/>
              <a:t>DESY </a:t>
            </a:r>
            <a:r>
              <a:rPr lang="en-US" sz="1300" dirty="0" smtClean="0"/>
              <a:t>Specifications, 70 Ohm 	impedance.</a:t>
            </a:r>
            <a:endParaRPr lang="sv-SE" sz="1300" dirty="0"/>
          </a:p>
        </p:txBody>
      </p:sp>
    </p:spTree>
    <p:extLst>
      <p:ext uri="{BB962C8B-B14F-4D97-AF65-F5344CB8AC3E}">
        <p14:creationId xmlns:p14="http://schemas.microsoft.com/office/powerpoint/2010/main" val="1069158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icBLM</a:t>
            </a:r>
            <a:r>
              <a:rPr lang="en-US" dirty="0" smtClean="0"/>
              <a:t> Gallery - Tunnel</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5</a:t>
            </a:fld>
            <a:endParaRPr lang="en-GB" noProof="0"/>
          </a:p>
        </p:txBody>
      </p:sp>
      <p:pic>
        <p:nvPicPr>
          <p:cNvPr id="7" name="Content Placeholder 6"/>
          <p:cNvPicPr>
            <a:picLocks noGrp="1" noChangeAspect="1"/>
          </p:cNvPicPr>
          <p:nvPr>
            <p:ph idx="1"/>
          </p:nvPr>
        </p:nvPicPr>
        <p:blipFill>
          <a:blip r:embed="rId2"/>
          <a:stretch>
            <a:fillRect/>
          </a:stretch>
        </p:blipFill>
        <p:spPr>
          <a:xfrm>
            <a:off x="1043608" y="1600200"/>
            <a:ext cx="6620350" cy="4845386"/>
          </a:xfrm>
          <a:prstGeom prst="rect">
            <a:avLst/>
          </a:prstGeom>
        </p:spPr>
      </p:pic>
    </p:spTree>
    <p:extLst>
      <p:ext uri="{BB962C8B-B14F-4D97-AF65-F5344CB8AC3E}">
        <p14:creationId xmlns:p14="http://schemas.microsoft.com/office/powerpoint/2010/main" val="1271175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icBLM</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6</a:t>
            </a:fld>
            <a:endParaRPr lang="en-GB" noProof="0"/>
          </a:p>
        </p:txBody>
      </p:sp>
      <p:pic>
        <p:nvPicPr>
          <p:cNvPr id="5" name="Content Placeholder 4"/>
          <p:cNvPicPr>
            <a:picLocks noGrp="1" noChangeAspect="1"/>
          </p:cNvPicPr>
          <p:nvPr>
            <p:ph idx="1"/>
          </p:nvPr>
        </p:nvPicPr>
        <p:blipFill>
          <a:blip r:embed="rId2"/>
          <a:stretch>
            <a:fillRect/>
          </a:stretch>
        </p:blipFill>
        <p:spPr>
          <a:xfrm>
            <a:off x="457200" y="1769005"/>
            <a:ext cx="8229600" cy="4188352"/>
          </a:xfrm>
          <a:prstGeom prst="rect">
            <a:avLst/>
          </a:prstGeom>
        </p:spPr>
      </p:pic>
    </p:spTree>
    <p:extLst>
      <p:ext uri="{BB962C8B-B14F-4D97-AF65-F5344CB8AC3E}">
        <p14:creationId xmlns:p14="http://schemas.microsoft.com/office/powerpoint/2010/main" val="3723401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EMC Cabling &amp; connections</a:t>
            </a:r>
            <a:endParaRPr lang="sv-SE" dirty="0"/>
          </a:p>
        </p:txBody>
      </p:sp>
      <p:sp>
        <p:nvSpPr>
          <p:cNvPr id="3" name="Content Placeholder 2"/>
          <p:cNvSpPr>
            <a:spLocks noGrp="1"/>
          </p:cNvSpPr>
          <p:nvPr>
            <p:ph idx="1"/>
          </p:nvPr>
        </p:nvSpPr>
        <p:spPr/>
        <p:txBody>
          <a:bodyPr>
            <a:normAutofit/>
          </a:bodyPr>
          <a:lstStyle/>
          <a:p>
            <a:pPr marL="0" indent="0">
              <a:buNone/>
            </a:pPr>
            <a:r>
              <a:rPr lang="en-US" dirty="0"/>
              <a:t>3.	</a:t>
            </a:r>
            <a:r>
              <a:rPr lang="en-US" sz="2400" dirty="0"/>
              <a:t>Rack instruments to consider for EMC cable layout</a:t>
            </a:r>
          </a:p>
          <a:p>
            <a:pPr marL="0" indent="0">
              <a:buNone/>
            </a:pPr>
            <a:r>
              <a:rPr lang="en-US" sz="1400" dirty="0" smtClean="0"/>
              <a:t>3.1.The </a:t>
            </a:r>
            <a:r>
              <a:rPr lang="en-US" sz="1400" dirty="0"/>
              <a:t>HV power supply </a:t>
            </a:r>
            <a:r>
              <a:rPr lang="en-US" sz="1400" dirty="0" smtClean="0"/>
              <a:t>switch-mode?</a:t>
            </a:r>
          </a:p>
          <a:p>
            <a:pPr marL="0" indent="0">
              <a:buNone/>
            </a:pPr>
            <a:endParaRPr lang="en-US" sz="1400" dirty="0"/>
          </a:p>
          <a:p>
            <a:pPr marL="0" indent="0">
              <a:buNone/>
            </a:pPr>
            <a:r>
              <a:rPr lang="en-US" sz="1400" dirty="0" smtClean="0"/>
              <a:t>3.2.Attenuate </a:t>
            </a:r>
            <a:r>
              <a:rPr lang="en-US" sz="1400" dirty="0"/>
              <a:t>low harmonics from switching power supply (&lt;</a:t>
            </a:r>
            <a:r>
              <a:rPr lang="en-US" sz="1400" dirty="0" smtClean="0"/>
              <a:t>1MHz) &amp; RF environment radiation.</a:t>
            </a:r>
          </a:p>
          <a:p>
            <a:pPr marL="0" indent="0">
              <a:buNone/>
            </a:pPr>
            <a:endParaRPr lang="en-US" sz="1400" dirty="0"/>
          </a:p>
          <a:p>
            <a:pPr marL="0" indent="0">
              <a:buNone/>
            </a:pPr>
            <a:r>
              <a:rPr lang="en-US" sz="1400" dirty="0" smtClean="0"/>
              <a:t>3.3.One </a:t>
            </a:r>
            <a:r>
              <a:rPr lang="en-US" sz="1400" dirty="0"/>
              <a:t>major source is the voltage developed within the circuit´s ground reference. This is why it is good practice to couple the circuit to ground at the interfaces, which will minimize noise voltage</a:t>
            </a:r>
            <a:r>
              <a:rPr lang="en-US" sz="1400" dirty="0" smtClean="0"/>
              <a:t>.</a:t>
            </a:r>
          </a:p>
          <a:p>
            <a:pPr marL="0" indent="0">
              <a:buNone/>
            </a:pPr>
            <a:endParaRPr lang="en-US" sz="1400" dirty="0"/>
          </a:p>
          <a:p>
            <a:pPr marL="0" indent="0">
              <a:buNone/>
            </a:pPr>
            <a:r>
              <a:rPr lang="en-US" sz="1400" dirty="0" smtClean="0"/>
              <a:t>3.4.Differential </a:t>
            </a:r>
            <a:r>
              <a:rPr lang="en-US" sz="1400" dirty="0"/>
              <a:t>mode current is the current that flows in one direction along one cable conductor and in the reverse direction along another. It is normally equal to the signal or power current, and with shielded cable, is not present the shield. It contributes little to the net radiation because the total loop area formed by the two conductors is small, the two currents tends to cancel each other, depending cable length</a:t>
            </a:r>
            <a:r>
              <a:rPr lang="en-US" sz="1400" dirty="0" smtClean="0"/>
              <a:t>.</a:t>
            </a:r>
          </a:p>
          <a:p>
            <a:pPr marL="0" indent="0">
              <a:buNone/>
            </a:pPr>
            <a:endParaRPr lang="en-US" sz="1400" dirty="0"/>
          </a:p>
          <a:p>
            <a:pPr marL="0" indent="0">
              <a:buNone/>
            </a:pPr>
            <a:r>
              <a:rPr lang="en-US" sz="1400" dirty="0"/>
              <a:t>3.5. Common mode current, ICM, Flows equally in the same direction along all conductors in the cable, including the shield if this is present, and may or may not be related to the signal currents. That part of the signal current which does not return via the cable but leaks through stray coupling, does appear as a common mode component; this aspect is related to the longitudinal conversion loss of the cable.</a:t>
            </a:r>
          </a:p>
          <a:p>
            <a:pPr marL="0" indent="0">
              <a:buNone/>
            </a:pP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7</a:t>
            </a:fld>
            <a:endParaRPr lang="en-GB" noProof="0"/>
          </a:p>
        </p:txBody>
      </p:sp>
    </p:spTree>
    <p:extLst>
      <p:ext uri="{BB962C8B-B14F-4D97-AF65-F5344CB8AC3E}">
        <p14:creationId xmlns:p14="http://schemas.microsoft.com/office/powerpoint/2010/main" val="3254635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EMC cabling &amp; connections</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8</a:t>
            </a:fld>
            <a:endParaRPr lang="en-GB" noProof="0"/>
          </a:p>
        </p:txBody>
      </p:sp>
      <p:pic>
        <p:nvPicPr>
          <p:cNvPr id="5" name="Content Placeholder 4"/>
          <p:cNvPicPr>
            <a:picLocks noGrp="1" noChangeAspect="1"/>
          </p:cNvPicPr>
          <p:nvPr>
            <p:ph idx="1"/>
          </p:nvPr>
        </p:nvPicPr>
        <p:blipFill>
          <a:blip r:embed="rId2"/>
          <a:stretch>
            <a:fillRect/>
          </a:stretch>
        </p:blipFill>
        <p:spPr>
          <a:xfrm>
            <a:off x="1365652" y="1600200"/>
            <a:ext cx="6412696" cy="4525963"/>
          </a:xfrm>
          <a:prstGeom prst="rect">
            <a:avLst/>
          </a:prstGeom>
        </p:spPr>
      </p:pic>
    </p:spTree>
    <p:extLst>
      <p:ext uri="{BB962C8B-B14F-4D97-AF65-F5344CB8AC3E}">
        <p14:creationId xmlns:p14="http://schemas.microsoft.com/office/powerpoint/2010/main" val="3190391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icBLM</a:t>
            </a:r>
            <a:r>
              <a:rPr lang="en-US" dirty="0" smtClean="0"/>
              <a:t> Cable profile</a:t>
            </a:r>
            <a:endParaRPr lang="sv-SE" dirty="0"/>
          </a:p>
        </p:txBody>
      </p:sp>
      <p:sp>
        <p:nvSpPr>
          <p:cNvPr id="3" name="Content Placeholder 2"/>
          <p:cNvSpPr>
            <a:spLocks noGrp="1"/>
          </p:cNvSpPr>
          <p:nvPr>
            <p:ph idx="1"/>
          </p:nvPr>
        </p:nvSpPr>
        <p:spPr/>
        <p:txBody>
          <a:bodyPr/>
          <a:lstStyle/>
          <a:p>
            <a:pPr marL="0" indent="0">
              <a:buNone/>
            </a:pPr>
            <a:endParaRPr lang="en-US" dirty="0" smtClean="0"/>
          </a:p>
          <a:p>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9</a:t>
            </a:fld>
            <a:endParaRPr lang="en-GB" noProof="0"/>
          </a:p>
        </p:txBody>
      </p:sp>
      <p:pic>
        <p:nvPicPr>
          <p:cNvPr id="8" name="Picture 7"/>
          <p:cNvPicPr>
            <a:picLocks noChangeAspect="1"/>
          </p:cNvPicPr>
          <p:nvPr/>
        </p:nvPicPr>
        <p:blipFill>
          <a:blip r:embed="rId2"/>
          <a:stretch>
            <a:fillRect/>
          </a:stretch>
        </p:blipFill>
        <p:spPr>
          <a:xfrm>
            <a:off x="1618209" y="1417638"/>
            <a:ext cx="5907582" cy="4852467"/>
          </a:xfrm>
          <a:prstGeom prst="rect">
            <a:avLst/>
          </a:prstGeom>
        </p:spPr>
      </p:pic>
    </p:spTree>
    <p:extLst>
      <p:ext uri="{BB962C8B-B14F-4D97-AF65-F5344CB8AC3E}">
        <p14:creationId xmlns:p14="http://schemas.microsoft.com/office/powerpoint/2010/main" val="2541161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5" id="{B44B2280-2390-4D03-8D38-6C24B0BAA245}" vid="{0B7C071A-F5F7-47CF-A93A-F42DBF6073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Chess Core Powerpoint</Template>
  <TotalTime>2180</TotalTime>
  <Words>270</Words>
  <Application>Microsoft Office PowerPoint</Application>
  <PresentationFormat>On-screen Show (4:3)</PresentationFormat>
  <Paragraphs>125</Paragraphs>
  <Slides>13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Office Theme</vt:lpstr>
      <vt:lpstr>icBLM/nBLM &amp; EMC overview</vt:lpstr>
      <vt:lpstr> Cabling &amp; Rack installation common.</vt:lpstr>
      <vt:lpstr>CABLE SPECIFICATIONS icBLM System. PDR 2017-07-10</vt:lpstr>
      <vt:lpstr>CABLE SPECIFICATIONS icBLM System. PDR 2017-07-10</vt:lpstr>
      <vt:lpstr>  icBLM Gallery - Tunnel</vt:lpstr>
      <vt:lpstr>    icBLM</vt:lpstr>
      <vt:lpstr>             EMC Cabling &amp; connections</vt:lpstr>
      <vt:lpstr>  EMC cabling &amp; connections</vt:lpstr>
      <vt:lpstr>   icBLM Cable profile</vt:lpstr>
      <vt:lpstr>nBLM CABLE SPECIFICATIONS System. PDR 2017-07-10</vt:lpstr>
      <vt:lpstr>nBLM Patch panels</vt:lpstr>
      <vt:lpstr>nBLM Cables.</vt:lpstr>
      <vt:lpstr>  nBLM Gallery - Tunnel</vt:lpstr>
    </vt:vector>
  </TitlesOfParts>
  <Company>European Spallation Source ERIC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Edvard Bergman</dc:creator>
  <cp:lastModifiedBy>Edvard Bergman</cp:lastModifiedBy>
  <cp:revision>78</cp:revision>
  <cp:lastPrinted>2017-07-06T12:58:32Z</cp:lastPrinted>
  <dcterms:created xsi:type="dcterms:W3CDTF">2017-07-04T08:37:53Z</dcterms:created>
  <dcterms:modified xsi:type="dcterms:W3CDTF">2017-07-10T06:15:07Z</dcterms:modified>
</cp:coreProperties>
</file>