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300" r:id="rId3"/>
    <p:sldId id="299" r:id="rId4"/>
    <p:sldId id="290" r:id="rId5"/>
    <p:sldId id="292" r:id="rId6"/>
    <p:sldId id="291" r:id="rId7"/>
    <p:sldId id="305" r:id="rId8"/>
    <p:sldId id="295" r:id="rId9"/>
    <p:sldId id="298" r:id="rId10"/>
    <p:sldId id="296" r:id="rId11"/>
    <p:sldId id="297" r:id="rId12"/>
    <p:sldId id="306" r:id="rId13"/>
    <p:sldId id="294" r:id="rId14"/>
    <p:sldId id="304" r:id="rId15"/>
    <p:sldId id="303" r:id="rId16"/>
    <p:sldId id="30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B2B2B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76893" autoAdjust="0"/>
  </p:normalViewPr>
  <p:slideViewPr>
    <p:cSldViewPr>
      <p:cViewPr varScale="1">
        <p:scale>
          <a:sx n="39" d="100"/>
          <a:sy n="39" d="100"/>
        </p:scale>
        <p:origin x="149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904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70F9A-1075-4710-B505-C0EB3AEEA429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82503-47DD-46C0-8885-268218389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421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10/07/2017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9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mainly</a:t>
            </a:r>
            <a:r>
              <a:rPr lang="fr-FR" dirty="0" smtClean="0"/>
              <a:t> talk about the </a:t>
            </a:r>
            <a:r>
              <a:rPr lang="fr-FR" dirty="0" err="1" smtClean="0"/>
              <a:t>nBLM</a:t>
            </a:r>
            <a:r>
              <a:rPr lang="fr-FR" dirty="0" smtClean="0"/>
              <a:t> acquisition CS for one </a:t>
            </a:r>
            <a:r>
              <a:rPr lang="fr-FR" dirty="0" err="1" smtClean="0"/>
              <a:t>nBLM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01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baseline="0" dirty="0" smtClean="0"/>
              <a:t>16 </a:t>
            </a:r>
            <a:r>
              <a:rPr lang="fr-FR" baseline="0" dirty="0" smtClean="0"/>
              <a:t>Acquisitions </a:t>
            </a:r>
            <a:r>
              <a:rPr lang="fr-FR" baseline="0" dirty="0" err="1" smtClean="0"/>
              <a:t>signals</a:t>
            </a:r>
            <a:r>
              <a:rPr lang="fr-FR" baseline="0" dirty="0" smtClean="0"/>
              <a:t> at 250 </a:t>
            </a:r>
            <a:r>
              <a:rPr lang="fr-FR" baseline="0" dirty="0" smtClean="0"/>
              <a:t>Mhz</a:t>
            </a:r>
          </a:p>
          <a:p>
            <a:pPr marL="171450" indent="-171450">
              <a:buFontTx/>
              <a:buChar char="-"/>
            </a:pPr>
            <a:r>
              <a:rPr lang="fr-FR" dirty="0" err="1" smtClean="0"/>
              <a:t>Parameters</a:t>
            </a:r>
            <a:r>
              <a:rPr lang="fr-FR" dirty="0" smtClean="0"/>
              <a:t> for neutron </a:t>
            </a:r>
            <a:r>
              <a:rPr lang="fr-FR" dirty="0" err="1" smtClean="0"/>
              <a:t>peak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baseline="0" dirty="0" smtClean="0"/>
              <a:t> 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Diagnostics data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Debug</a:t>
            </a:r>
            <a:r>
              <a:rPr lang="fr-FR" baseline="0" dirty="0" smtClean="0"/>
              <a:t> data (</a:t>
            </a:r>
            <a:r>
              <a:rPr lang="fr-FR" baseline="0" dirty="0" err="1" smtClean="0"/>
              <a:t>raw</a:t>
            </a:r>
            <a:r>
              <a:rPr lang="fr-FR" baseline="0" dirty="0" smtClean="0"/>
              <a:t> data on a </a:t>
            </a:r>
            <a:r>
              <a:rPr lang="fr-FR" baseline="0" dirty="0" err="1" smtClean="0"/>
              <a:t>peak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detection</a:t>
            </a:r>
            <a:r>
              <a:rPr lang="fr-FR" baseline="0" dirty="0" smtClean="0"/>
              <a:t> trigger + </a:t>
            </a:r>
            <a:r>
              <a:rPr lang="fr-FR" baseline="0" dirty="0" err="1" smtClean="0"/>
              <a:t>calculated</a:t>
            </a:r>
            <a:r>
              <a:rPr lang="fr-FR" baseline="0" dirty="0" smtClean="0"/>
              <a:t> data)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16 </a:t>
            </a:r>
            <a:r>
              <a:rPr lang="fr-FR" baseline="0" dirty="0" err="1" smtClean="0"/>
              <a:t>Alarm</a:t>
            </a:r>
            <a:r>
              <a:rPr lang="fr-FR" baseline="0" dirty="0" smtClean="0"/>
              <a:t> output </a:t>
            </a:r>
            <a:r>
              <a:rPr lang="fr-FR" baseline="0" dirty="0" err="1" smtClean="0"/>
              <a:t>signals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707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 2 et 3</a:t>
            </a: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Peak detection with the slope for example</a:t>
            </a: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considering only ideal shapes for neutron signals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654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242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Proposition of </a:t>
            </a:r>
            <a:r>
              <a:rPr lang="fr-FR" dirty="0" err="1" smtClean="0"/>
              <a:t>nBLM</a:t>
            </a:r>
            <a:r>
              <a:rPr lang="fr-FR" dirty="0" smtClean="0"/>
              <a:t> distribution </a:t>
            </a:r>
            <a:r>
              <a:rPr lang="fr-FR" dirty="0" err="1" smtClean="0"/>
              <a:t>inside</a:t>
            </a:r>
            <a:r>
              <a:rPr lang="fr-FR" baseline="0" dirty="0" smtClean="0"/>
              <a:t> Cabinet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4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 cabinets for 34 </a:t>
            </a:r>
            <a:r>
              <a:rPr lang="fr-FR" baseline="0" dirty="0" err="1" smtClean="0"/>
              <a:t>nBLM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HV and LV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in the first cabinet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There are 34 </a:t>
            </a:r>
            <a:r>
              <a:rPr lang="fr-FR" baseline="0" dirty="0" err="1" smtClean="0"/>
              <a:t>nBLM</a:t>
            </a:r>
            <a:r>
              <a:rPr lang="fr-FR" baseline="0" dirty="0" smtClean="0"/>
              <a:t> in the first ESS proposition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location. The CEA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provide</a:t>
            </a:r>
            <a:r>
              <a:rPr lang="fr-FR" baseline="0" dirty="0" smtClean="0"/>
              <a:t> 42 </a:t>
            </a:r>
            <a:r>
              <a:rPr lang="fr-FR" baseline="0" dirty="0" err="1" smtClean="0"/>
              <a:t>nBLM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enough</a:t>
            </a:r>
            <a:r>
              <a:rPr lang="fr-FR" baseline="0" dirty="0" smtClean="0"/>
              <a:t> FMC and IFC </a:t>
            </a:r>
            <a:r>
              <a:rPr lang="fr-FR" baseline="0" dirty="0" err="1" smtClean="0"/>
              <a:t>boards</a:t>
            </a:r>
            <a:r>
              <a:rPr lang="fr-FR" baseline="0" dirty="0" smtClean="0"/>
              <a:t> .</a:t>
            </a:r>
          </a:p>
          <a:p>
            <a:r>
              <a:rPr lang="fr-FR" baseline="0" dirty="0" smtClean="0"/>
              <a:t>But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important to know the position of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nBLM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592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tx1"/>
                </a:solidFill>
              </a:rPr>
              <a:t>Architecture of the all HV and LV in the CAEN </a:t>
            </a:r>
            <a:r>
              <a:rPr lang="fr-FR" sz="1200" dirty="0" err="1" smtClean="0">
                <a:solidFill>
                  <a:schemeClr val="tx1"/>
                </a:solidFill>
              </a:rPr>
              <a:t>crate</a:t>
            </a:r>
            <a:endParaRPr lang="fr-FR" dirty="0" smtClean="0"/>
          </a:p>
          <a:p>
            <a:r>
              <a:rPr lang="fr-FR" dirty="0" smtClean="0"/>
              <a:t>5 HV 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baseline="0" dirty="0" smtClean="0"/>
              <a:t>and 1 LV</a:t>
            </a:r>
            <a:r>
              <a:rPr lang="fr-FR" dirty="0" smtClean="0"/>
              <a:t> </a:t>
            </a:r>
            <a:r>
              <a:rPr lang="fr-FR" dirty="0" err="1" smtClean="0"/>
              <a:t>boards</a:t>
            </a:r>
            <a:r>
              <a:rPr lang="fr-FR" dirty="0" smtClean="0"/>
              <a:t> are </a:t>
            </a:r>
            <a:r>
              <a:rPr lang="fr-FR" dirty="0" err="1" smtClean="0"/>
              <a:t>enough</a:t>
            </a:r>
            <a:r>
              <a:rPr lang="fr-FR" dirty="0" smtClean="0"/>
              <a:t> for</a:t>
            </a:r>
            <a:r>
              <a:rPr lang="fr-FR" baseline="0" dirty="0" smtClean="0"/>
              <a:t> 42 </a:t>
            </a:r>
            <a:r>
              <a:rPr lang="fr-FR" baseline="0" dirty="0" err="1" smtClean="0"/>
              <a:t>nBLM</a:t>
            </a:r>
            <a:endParaRPr lang="fr-FR" baseline="0" dirty="0" smtClean="0"/>
          </a:p>
          <a:p>
            <a:r>
              <a:rPr lang="fr-FR" dirty="0" smtClean="0"/>
              <a:t>1 IOC for the SY4527 </a:t>
            </a:r>
            <a:r>
              <a:rPr lang="fr-FR" dirty="0" err="1" smtClean="0"/>
              <a:t>containing</a:t>
            </a:r>
            <a:r>
              <a:rPr lang="fr-FR" dirty="0" smtClean="0"/>
              <a:t> all HV and LV </a:t>
            </a:r>
            <a:r>
              <a:rPr lang="fr-FR" dirty="0" err="1" smtClean="0"/>
              <a:t>boards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04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The </a:t>
            </a:r>
            <a:r>
              <a:rPr lang="fr-FR" dirty="0" err="1" smtClean="0"/>
              <a:t>next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step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go on </a:t>
            </a:r>
            <a:r>
              <a:rPr lang="fr-FR" baseline="0" dirty="0" err="1" smtClean="0"/>
              <a:t>specification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nBLM</a:t>
            </a:r>
            <a:r>
              <a:rPr lang="fr-FR" baseline="0" dirty="0" smtClean="0"/>
              <a:t> Control System Design document) and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on the MTCA IOxOS </a:t>
            </a:r>
            <a:r>
              <a:rPr lang="fr-FR" baseline="0" dirty="0" err="1" smtClean="0"/>
              <a:t>board</a:t>
            </a:r>
            <a:r>
              <a:rPr lang="fr-FR" baseline="0" dirty="0" smtClean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aseline="0" dirty="0" err="1" smtClean="0"/>
              <a:t>Pileup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treatment</a:t>
            </a:r>
            <a:r>
              <a:rPr lang="fr-FR" baseline="0" dirty="0" smtClean="0"/>
              <a:t>…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IOxOS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a RTM </a:t>
            </a:r>
            <a:r>
              <a:rPr lang="fr-FR" baseline="0" dirty="0" err="1" smtClean="0"/>
              <a:t>board</a:t>
            </a:r>
            <a:r>
              <a:rPr lang="fr-FR" baseline="0" dirty="0" smtClean="0"/>
              <a:t> 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SP_1461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ethernet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(but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 outputs), FMC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board</a:t>
            </a:r>
            <a:r>
              <a:rPr lang="fr-F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aseline="0" dirty="0" smtClean="0"/>
              <a:t>Location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important for the </a:t>
            </a:r>
            <a:r>
              <a:rPr lang="fr-FR" baseline="0" dirty="0" err="1" smtClean="0"/>
              <a:t>facilities</a:t>
            </a:r>
            <a:r>
              <a:rPr lang="fr-FR" baseline="0" dirty="0" smtClean="0"/>
              <a:t> and CS architecture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5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Sub</a:t>
            </a:r>
            <a:r>
              <a:rPr lang="fr-FR" dirty="0" smtClean="0"/>
              <a:t>-part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489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For the </a:t>
            </a:r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alarms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connected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Beam</a:t>
            </a:r>
            <a:r>
              <a:rPr lang="fr-FR" baseline="0" dirty="0" smtClean="0"/>
              <a:t> Interlocks System to stop the </a:t>
            </a:r>
            <a:r>
              <a:rPr lang="fr-FR" baseline="0" dirty="0" err="1" smtClean="0"/>
              <a:t>beam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60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 err="1" smtClean="0"/>
              <a:t>nBLM</a:t>
            </a:r>
            <a:r>
              <a:rPr lang="fr-FR" dirty="0" smtClean="0"/>
              <a:t> : 2 </a:t>
            </a:r>
            <a:r>
              <a:rPr lang="fr-FR" dirty="0" err="1" smtClean="0"/>
              <a:t>micromegas</a:t>
            </a:r>
            <a:r>
              <a:rPr lang="fr-FR" baseline="0" dirty="0" smtClean="0"/>
              <a:t> detectors : </a:t>
            </a:r>
            <a:r>
              <a:rPr lang="fr-FR" baseline="0" dirty="0" err="1" smtClean="0"/>
              <a:t>fast</a:t>
            </a:r>
            <a:r>
              <a:rPr lang="fr-FR" baseline="0" dirty="0" smtClean="0"/>
              <a:t> and slow</a:t>
            </a:r>
          </a:p>
          <a:p>
            <a:r>
              <a:rPr lang="fr-FR" baseline="0" dirty="0" smtClean="0"/>
              <a:t>FEE : </a:t>
            </a:r>
            <a:r>
              <a:rPr lang="fr-FR" baseline="0" dirty="0" err="1" smtClean="0"/>
              <a:t>electronic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preamplifier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LV)</a:t>
            </a:r>
          </a:p>
          <a:p>
            <a:r>
              <a:rPr lang="fr-FR" baseline="0" dirty="0" smtClean="0"/>
              <a:t>- BIS and </a:t>
            </a:r>
            <a:r>
              <a:rPr lang="fr-FR" baseline="0" dirty="0" err="1" smtClean="0"/>
              <a:t>Beam</a:t>
            </a:r>
            <a:r>
              <a:rPr lang="fr-FR" baseline="0" dirty="0" smtClean="0"/>
              <a:t> Timing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in ESS site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06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 SY4527 </a:t>
            </a:r>
            <a:r>
              <a:rPr lang="fr-FR" dirty="0" err="1" smtClean="0"/>
              <a:t>provides</a:t>
            </a:r>
            <a:r>
              <a:rPr lang="fr-FR" dirty="0" smtClean="0"/>
              <a:t> an</a:t>
            </a:r>
            <a:r>
              <a:rPr lang="fr-FR" baseline="0" dirty="0" smtClean="0"/>
              <a:t> EPICS service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access</a:t>
            </a:r>
            <a:r>
              <a:rPr lang="fr-FR" baseline="0" dirty="0" smtClean="0"/>
              <a:t> to PV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the CA </a:t>
            </a:r>
            <a:r>
              <a:rPr lang="fr-FR" baseline="0" dirty="0" err="1" smtClean="0"/>
              <a:t>protocol</a:t>
            </a:r>
            <a:endParaRPr lang="fr-FR" dirty="0" smtClean="0"/>
          </a:p>
          <a:p>
            <a:r>
              <a:rPr lang="fr-FR" dirty="0" smtClean="0"/>
              <a:t>  HV : A7030  -&gt; 48 </a:t>
            </a:r>
            <a:r>
              <a:rPr lang="fr-FR" dirty="0" err="1" smtClean="0"/>
              <a:t>channels</a:t>
            </a:r>
            <a:endParaRPr lang="fr-FR" dirty="0" smtClean="0"/>
          </a:p>
          <a:p>
            <a:r>
              <a:rPr lang="fr-FR" dirty="0" smtClean="0"/>
              <a:t>  LV : A2419 -&gt;</a:t>
            </a:r>
            <a:r>
              <a:rPr lang="fr-FR" baseline="0" dirty="0" smtClean="0"/>
              <a:t> 8 </a:t>
            </a:r>
            <a:r>
              <a:rPr lang="fr-FR" baseline="0" dirty="0" err="1" smtClean="0"/>
              <a:t>channels</a:t>
            </a:r>
            <a:endParaRPr lang="fr-FR" dirty="0" smtClean="0"/>
          </a:p>
          <a:p>
            <a:r>
              <a:rPr lang="fr-FR" dirty="0" smtClean="0"/>
              <a:t>- AMC </a:t>
            </a:r>
            <a:r>
              <a:rPr lang="fr-FR" dirty="0" err="1" smtClean="0"/>
              <a:t>board</a:t>
            </a:r>
            <a:r>
              <a:rPr lang="fr-FR" dirty="0" smtClean="0"/>
              <a:t> IFC1410 on MTCA </a:t>
            </a:r>
            <a:r>
              <a:rPr lang="fr-FR" dirty="0" err="1" smtClean="0"/>
              <a:t>crate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CPU and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Kintex</a:t>
            </a:r>
            <a:r>
              <a:rPr lang="fr-FR" baseline="0" dirty="0" smtClean="0"/>
              <a:t> FPGA. 2 FMC slots</a:t>
            </a:r>
            <a:endParaRPr lang="fr-FR" dirty="0" smtClean="0"/>
          </a:p>
          <a:p>
            <a:r>
              <a:rPr lang="fr-FR" dirty="0" smtClean="0"/>
              <a:t>  ADC3111 -&gt; 8 ADC </a:t>
            </a:r>
            <a:r>
              <a:rPr lang="fr-FR" dirty="0" err="1" smtClean="0"/>
              <a:t>channels</a:t>
            </a:r>
            <a:r>
              <a:rPr lang="fr-FR" dirty="0" smtClean="0"/>
              <a:t>, 250 Mhz 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Kontron</a:t>
            </a:r>
            <a:r>
              <a:rPr lang="fr-FR" dirty="0" smtClean="0"/>
              <a:t> </a:t>
            </a:r>
            <a:r>
              <a:rPr lang="fr-FR" dirty="0" err="1" smtClean="0"/>
              <a:t>Industrial</a:t>
            </a:r>
            <a:r>
              <a:rPr lang="fr-FR" baseline="0" dirty="0" smtClean="0"/>
              <a:t> PC + Siemens PLC + Siemens Input/output </a:t>
            </a:r>
            <a:r>
              <a:rPr lang="fr-FR" baseline="0" dirty="0" err="1" smtClean="0"/>
              <a:t>cards</a:t>
            </a:r>
            <a:r>
              <a:rPr lang="fr-FR" baseline="0" dirty="0" smtClean="0"/>
              <a:t>. An EPICS server </a:t>
            </a:r>
            <a:r>
              <a:rPr lang="fr-FR" baseline="0" dirty="0" err="1" smtClean="0"/>
              <a:t>runs</a:t>
            </a:r>
            <a:r>
              <a:rPr lang="fr-FR" baseline="0" dirty="0" smtClean="0"/>
              <a:t> on PLC and </a:t>
            </a:r>
            <a:r>
              <a:rPr lang="fr-FR" baseline="0" dirty="0" err="1" smtClean="0"/>
              <a:t>communicates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s7plc driver on the </a:t>
            </a:r>
            <a:r>
              <a:rPr lang="fr-FR" baseline="0" dirty="0" err="1" smtClean="0"/>
              <a:t>industrial</a:t>
            </a:r>
            <a:r>
              <a:rPr lang="fr-FR" baseline="0" dirty="0" smtClean="0"/>
              <a:t> PC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29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Layers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HW to CS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29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 smtClean="0">
                <a:solidFill>
                  <a:schemeClr val="tx1"/>
                </a:solidFill>
              </a:rPr>
              <a:t>GUI for</a:t>
            </a:r>
            <a:r>
              <a:rPr lang="fr-FR" baseline="0" dirty="0" smtClean="0">
                <a:solidFill>
                  <a:schemeClr val="tx1"/>
                </a:solidFill>
              </a:rPr>
              <a:t> one detector </a:t>
            </a:r>
            <a:r>
              <a:rPr lang="fr-FR" baseline="0" dirty="0" err="1" smtClean="0">
                <a:solidFill>
                  <a:schemeClr val="tx1"/>
                </a:solidFill>
              </a:rPr>
              <a:t>with</a:t>
            </a:r>
            <a:r>
              <a:rPr lang="fr-FR" baseline="0" dirty="0" smtClean="0">
                <a:solidFill>
                  <a:schemeClr val="tx1"/>
                </a:solidFill>
              </a:rPr>
              <a:t> the </a:t>
            </a:r>
            <a:r>
              <a:rPr lang="fr-FR" dirty="0" smtClean="0">
                <a:solidFill>
                  <a:schemeClr val="tx1"/>
                </a:solidFill>
              </a:rPr>
              <a:t>Control</a:t>
            </a:r>
            <a:r>
              <a:rPr lang="fr-FR" baseline="0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status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Diagnostics (</a:t>
            </a:r>
            <a:r>
              <a:rPr lang="fr-FR" dirty="0" err="1" smtClean="0">
                <a:solidFill>
                  <a:schemeClr val="tx1"/>
                </a:solidFill>
              </a:rPr>
              <a:t>like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neutons</a:t>
            </a:r>
            <a:r>
              <a:rPr lang="fr-FR" dirty="0" smtClean="0">
                <a:solidFill>
                  <a:schemeClr val="tx1"/>
                </a:solidFill>
              </a:rPr>
              <a:t> count, </a:t>
            </a:r>
            <a:r>
              <a:rPr lang="fr-FR" dirty="0" err="1" smtClean="0">
                <a:solidFill>
                  <a:schemeClr val="tx1"/>
                </a:solidFill>
              </a:rPr>
              <a:t>current</a:t>
            </a:r>
            <a:r>
              <a:rPr lang="fr-FR" dirty="0" smtClean="0">
                <a:solidFill>
                  <a:schemeClr val="tx1"/>
                </a:solidFill>
              </a:rPr>
              <a:t>…), and </a:t>
            </a:r>
            <a:r>
              <a:rPr lang="fr-FR" dirty="0" err="1" smtClean="0"/>
              <a:t>Debug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1"/>
                </a:solidFill>
              </a:rPr>
              <a:t>(oscilloscope)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 smtClean="0">
                <a:solidFill>
                  <a:schemeClr val="tx1"/>
                </a:solidFill>
              </a:rPr>
              <a:t>The</a:t>
            </a:r>
            <a:r>
              <a:rPr lang="fr-FR" baseline="0" dirty="0" smtClean="0">
                <a:solidFill>
                  <a:schemeClr val="tx1"/>
                </a:solidFill>
              </a:rPr>
              <a:t> </a:t>
            </a:r>
            <a:r>
              <a:rPr lang="fr-FR" baseline="0" dirty="0" err="1" smtClean="0">
                <a:solidFill>
                  <a:schemeClr val="tx1"/>
                </a:solidFill>
              </a:rPr>
              <a:t>debug</a:t>
            </a:r>
            <a:r>
              <a:rPr lang="fr-FR" baseline="0" dirty="0" smtClean="0">
                <a:solidFill>
                  <a:schemeClr val="tx1"/>
                </a:solidFill>
              </a:rPr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help</a:t>
            </a:r>
            <a:r>
              <a:rPr lang="fr-FR" dirty="0" smtClean="0"/>
              <a:t> for the FPGA </a:t>
            </a:r>
            <a:r>
              <a:rPr lang="fr-FR" dirty="0" err="1" smtClean="0"/>
              <a:t>firmware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.</a:t>
            </a:r>
            <a:endParaRPr lang="fr-FR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 smtClean="0"/>
              <a:t>Data</a:t>
            </a:r>
            <a:r>
              <a:rPr lang="fr-FR" baseline="0" dirty="0" smtClean="0"/>
              <a:t> Rise time, charge… are </a:t>
            </a:r>
            <a:r>
              <a:rPr lang="fr-FR" baseline="0" dirty="0" err="1" smtClean="0"/>
              <a:t>calculated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one </a:t>
            </a:r>
            <a:r>
              <a:rPr lang="fr-FR" baseline="0" dirty="0" err="1" smtClean="0"/>
              <a:t>shot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raw</a:t>
            </a:r>
            <a:r>
              <a:rPr lang="fr-FR" baseline="0" dirty="0" smtClean="0"/>
              <a:t> data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5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nBLM</a:t>
            </a:r>
            <a:r>
              <a:rPr lang="fr-FR" dirty="0" smtClean="0"/>
              <a:t> group = FEE + BEE</a:t>
            </a:r>
          </a:p>
          <a:p>
            <a:r>
              <a:rPr lang="fr-FR" dirty="0" smtClean="0"/>
              <a:t>BEE = </a:t>
            </a:r>
            <a:r>
              <a:rPr lang="fr-FR" dirty="0" err="1" smtClean="0"/>
              <a:t>digitizer</a:t>
            </a:r>
            <a:endParaRPr lang="fr-FR" dirty="0" smtClean="0"/>
          </a:p>
          <a:p>
            <a:r>
              <a:rPr lang="fr-FR" dirty="0" smtClean="0"/>
              <a:t>The FPGA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by ESS. 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CEA in the </a:t>
            </a:r>
            <a:r>
              <a:rPr lang="fr-FR" baseline="0" dirty="0" err="1" smtClean="0"/>
              <a:t>nBLM</a:t>
            </a:r>
            <a:r>
              <a:rPr lang="fr-FR" baseline="0" dirty="0" smtClean="0"/>
              <a:t> Control System Design document. A </a:t>
            </a:r>
            <a:r>
              <a:rPr lang="fr-FR" baseline="0" dirty="0" err="1" smtClean="0"/>
              <a:t>preliminary</a:t>
            </a:r>
            <a:r>
              <a:rPr lang="fr-FR" baseline="0" dirty="0" smtClean="0"/>
              <a:t> version </a:t>
            </a:r>
            <a:r>
              <a:rPr lang="fr-FR" baseline="0" dirty="0" err="1" smtClean="0"/>
              <a:t>exists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sent.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67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relability</a:t>
            </a:r>
            <a:r>
              <a:rPr lang="fr-FR" dirty="0" smtClean="0"/>
              <a:t> of the system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nBLM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coincidence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algorithm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inside</a:t>
            </a:r>
            <a:r>
              <a:rPr lang="fr-FR" baseline="0" dirty="0" smtClean="0"/>
              <a:t> the FPGA.</a:t>
            </a:r>
          </a:p>
          <a:p>
            <a:r>
              <a:rPr lang="fr-FR" baseline="0" dirty="0" smtClean="0"/>
              <a:t>It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detect</a:t>
            </a:r>
            <a:r>
              <a:rPr lang="fr-FR" baseline="0" dirty="0" smtClean="0"/>
              <a:t> false trigger in a </a:t>
            </a:r>
            <a:r>
              <a:rPr lang="fr-FR" baseline="0" dirty="0" err="1" smtClean="0"/>
              <a:t>nBLM</a:t>
            </a:r>
            <a:r>
              <a:rPr lang="fr-FR" baseline="0" dirty="0" smtClean="0"/>
              <a:t> (due to detector </a:t>
            </a:r>
            <a:r>
              <a:rPr lang="fr-FR" baseline="0" dirty="0" err="1" smtClean="0"/>
              <a:t>malfunction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sparks</a:t>
            </a:r>
            <a:r>
              <a:rPr lang="fr-FR" baseline="0" dirty="0" smtClean="0"/>
              <a:t>).</a:t>
            </a:r>
          </a:p>
          <a:p>
            <a:r>
              <a:rPr lang="fr-FR" baseline="0" dirty="0" smtClean="0"/>
              <a:t>But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for one </a:t>
            </a:r>
            <a:r>
              <a:rPr lang="fr-FR" baseline="0" dirty="0" err="1" smtClean="0"/>
              <a:t>nBLM</a:t>
            </a:r>
            <a:r>
              <a:rPr lang="fr-FR" baseline="0" dirty="0" smtClean="0"/>
              <a:t> test in Saclay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7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520259"/>
            <a:ext cx="1450504" cy="365125"/>
          </a:xfrm>
        </p:spPr>
        <p:txBody>
          <a:bodyPr/>
          <a:lstStyle/>
          <a:p>
            <a:fld id="{215806A7-BCCE-4741-AB47-7A26318FFE5F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520259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+mj-lt"/>
              </a:rPr>
              <a:t>www.cea.fr</a:t>
            </a:r>
            <a:endParaRPr lang="fr-FR" sz="11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1026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18" name="ZoneTexte 17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2017/07/10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2017/07/10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520259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520259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5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7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6" name="ZoneTexte 25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520259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520259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0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5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4" name="ZoneTexte 23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2000" b="1" i="1" kern="1200" cap="all" baseline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2017/07/10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424" y="188640"/>
            <a:ext cx="645260" cy="642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2000" b="1" i="1" kern="1200" cap="all" baseline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2017/07/10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424" y="188640"/>
            <a:ext cx="645260" cy="642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2000" b="1" i="1" kern="1200" cap="all" baseline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dirty="0" smtClean="0"/>
              <a:t>CEA | 2017/07/10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424" y="188640"/>
            <a:ext cx="645260" cy="642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2000" b="1" i="1" kern="1200" cap="all" baseline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701655-DB86-4BDD-ACDB-98A835538BBF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424" y="188640"/>
            <a:ext cx="645260" cy="642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2000" b="1" i="1" kern="1200" cap="all" baseline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2017/07/10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424" y="188640"/>
            <a:ext cx="645260" cy="642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520259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520259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CEA | 2017/07/10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518665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S:\CHARTE - LOGOS 2012\Fond dégradé Logo CEA 2012.jpg"/>
          <p:cNvPicPr preferRelativeResize="0"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954000"/>
          </a:xfrm>
          <a:prstGeom prst="rect">
            <a:avLst/>
          </a:prstGeom>
          <a:noFill/>
        </p:spPr>
      </p:pic>
      <p:pic>
        <p:nvPicPr>
          <p:cNvPr id="14" name="Picture 3" descr="S:\CHARTE - LOGOS 2012\Logo\Logo anglais\CEA_GB_logotype_4c_defonce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309" y="44624"/>
            <a:ext cx="1045006" cy="850672"/>
          </a:xfrm>
          <a:prstGeom prst="rect">
            <a:avLst/>
          </a:prstGeom>
          <a:noFill/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388424" y="188640"/>
            <a:ext cx="645260" cy="6427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8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3635896" y="1628800"/>
            <a:ext cx="5112568" cy="709616"/>
          </a:xfrm>
        </p:spPr>
        <p:txBody>
          <a:bodyPr/>
          <a:lstStyle/>
          <a:p>
            <a:pPr algn="ctr"/>
            <a:r>
              <a:rPr lang="fr-FR" sz="3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System for 1 </a:t>
            </a:r>
            <a:r>
              <a:rPr lang="fr-FR" sz="3600" b="1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nBLM</a:t>
            </a:r>
            <a:r>
              <a:rPr lang="fr-FR" sz="3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 in Saclay</a:t>
            </a:r>
            <a:r>
              <a:rPr lang="fr-FR" sz="32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2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3960000" y="6237312"/>
            <a:ext cx="4788464" cy="504056"/>
          </a:xfrm>
        </p:spPr>
        <p:txBody>
          <a:bodyPr/>
          <a:lstStyle/>
          <a:p>
            <a:r>
              <a:rPr lang="fr-FR" dirty="0" smtClean="0"/>
              <a:t>2017/07/10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960000" y="4725144"/>
            <a:ext cx="4788464" cy="1224136"/>
          </a:xfrm>
        </p:spPr>
        <p:txBody>
          <a:bodyPr/>
          <a:lstStyle/>
          <a:p>
            <a:r>
              <a:rPr lang="fr-FR" sz="1400" dirty="0" smtClean="0"/>
              <a:t>CEA\DRF\IRFU\SIS </a:t>
            </a:r>
            <a:r>
              <a:rPr lang="fr-FR" sz="1400" b="1" dirty="0" smtClean="0">
                <a:solidFill>
                  <a:schemeClr val="bg2"/>
                </a:solidFill>
              </a:rPr>
              <a:t>| </a:t>
            </a:r>
            <a:r>
              <a:rPr lang="fr-FR" sz="1400" dirty="0" smtClean="0"/>
              <a:t>Yannick Mariette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CEA | 10 AVRIL 2012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144" y="3608542"/>
            <a:ext cx="158417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FPGA interface and data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2017/07/10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89630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FPGA algorithm for neutron detection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2017/07/10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745075"/>
            <a:ext cx="4536504" cy="184664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80728"/>
            <a:ext cx="5411400" cy="37159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56176" y="1879344"/>
            <a:ext cx="291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In case of an ideal shape </a:t>
            </a:r>
            <a:r>
              <a:rPr lang="en-GB" i="1" dirty="0"/>
              <a:t>for </a:t>
            </a:r>
            <a:r>
              <a:rPr lang="en-GB" i="1" dirty="0" smtClean="0"/>
              <a:t>a neutron signal </a:t>
            </a:r>
            <a:endParaRPr lang="fr-FR" dirty="0"/>
          </a:p>
        </p:txBody>
      </p:sp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"/>
          <a:stretch>
            <a:fillRect/>
          </a:stretch>
        </p:blipFill>
        <p:spPr bwMode="auto">
          <a:xfrm>
            <a:off x="5786020" y="2525675"/>
            <a:ext cx="3331388" cy="254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5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276872"/>
            <a:ext cx="9649072" cy="4176464"/>
          </a:xfrm>
        </p:spPr>
        <p:txBody>
          <a:bodyPr/>
          <a:lstStyle/>
          <a:p>
            <a:pPr marL="1266825" indent="-342900">
              <a:buFontTx/>
              <a:buChar char="-"/>
            </a:pPr>
            <a:r>
              <a:rPr lang="fr-FR" sz="2400" dirty="0" smtClean="0">
                <a:solidFill>
                  <a:schemeClr val="tx1"/>
                </a:solidFill>
              </a:rPr>
              <a:t>Control system for 1 </a:t>
            </a:r>
            <a:r>
              <a:rPr lang="fr-FR" sz="2400" dirty="0" err="1" smtClean="0">
                <a:solidFill>
                  <a:schemeClr val="tx1"/>
                </a:solidFill>
              </a:rPr>
              <a:t>nBLM</a:t>
            </a:r>
            <a:r>
              <a:rPr lang="fr-FR" sz="2400" dirty="0" smtClean="0">
                <a:solidFill>
                  <a:schemeClr val="tx1"/>
                </a:solidFill>
              </a:rPr>
              <a:t> test in Saclay</a:t>
            </a:r>
          </a:p>
          <a:p>
            <a:pPr marL="1524000" lvl="1" indent="-34290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/>
                </a:solidFill>
              </a:rPr>
              <a:t>Control system </a:t>
            </a:r>
            <a:r>
              <a:rPr lang="fr-FR" sz="2400" dirty="0" err="1">
                <a:solidFill>
                  <a:schemeClr val="tx1"/>
                </a:solidFill>
              </a:rPr>
              <a:t>requirements</a:t>
            </a:r>
            <a:r>
              <a:rPr lang="fr-FR" sz="2400" dirty="0">
                <a:solidFill>
                  <a:schemeClr val="tx1"/>
                </a:solidFill>
              </a:rPr>
              <a:t>, interfaces and </a:t>
            </a:r>
            <a:r>
              <a:rPr lang="fr-FR" sz="2400" dirty="0" err="1">
                <a:solidFill>
                  <a:schemeClr val="tx1"/>
                </a:solidFill>
              </a:rPr>
              <a:t>facilities</a:t>
            </a:r>
            <a:endParaRPr lang="fr-FR" sz="2400" dirty="0">
              <a:solidFill>
                <a:schemeClr val="tx1"/>
              </a:solidFill>
            </a:endParaRPr>
          </a:p>
          <a:p>
            <a:pPr marL="1524000" lvl="1" indent="-34290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/>
                </a:solidFill>
              </a:rPr>
              <a:t>Architecture of a </a:t>
            </a:r>
            <a:r>
              <a:rPr lang="fr-FR" sz="2400" dirty="0" err="1">
                <a:solidFill>
                  <a:schemeClr val="tx1"/>
                </a:solidFill>
              </a:rPr>
              <a:t>nBLM</a:t>
            </a:r>
            <a:r>
              <a:rPr lang="fr-FR" sz="2400" dirty="0">
                <a:solidFill>
                  <a:schemeClr val="tx1"/>
                </a:solidFill>
              </a:rPr>
              <a:t> group</a:t>
            </a:r>
          </a:p>
          <a:p>
            <a:pPr marL="1524000" lvl="1" indent="-34290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/>
                </a:solidFill>
              </a:rPr>
              <a:t>FPGA </a:t>
            </a:r>
            <a:r>
              <a:rPr lang="fr-FR" sz="2400" dirty="0" err="1">
                <a:solidFill>
                  <a:schemeClr val="tx1"/>
                </a:solidFill>
              </a:rPr>
              <a:t>considerations</a:t>
            </a:r>
            <a:endParaRPr lang="fr-FR" sz="2400" dirty="0">
              <a:solidFill>
                <a:schemeClr val="tx1"/>
              </a:solidFill>
            </a:endParaRPr>
          </a:p>
          <a:p>
            <a:pPr marL="1266825" indent="-342900">
              <a:buFontTx/>
              <a:buChar char="-"/>
            </a:pPr>
            <a:r>
              <a:rPr lang="fr-FR" sz="2400" dirty="0" smtClean="0">
                <a:solidFill>
                  <a:srgbClr val="FF0000"/>
                </a:solidFill>
              </a:rPr>
              <a:t>Proposition </a:t>
            </a:r>
            <a:r>
              <a:rPr lang="fr-FR" sz="2400" dirty="0">
                <a:solidFill>
                  <a:srgbClr val="FF0000"/>
                </a:solidFill>
              </a:rPr>
              <a:t>of the control for all </a:t>
            </a:r>
            <a:r>
              <a:rPr lang="fr-FR" sz="2400" dirty="0" err="1" smtClean="0">
                <a:solidFill>
                  <a:srgbClr val="FF0000"/>
                </a:solidFill>
              </a:rPr>
              <a:t>nBLMs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2017/07/10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1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26158"/>
            <a:ext cx="8776101" cy="4971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of the control for all </a:t>
            </a:r>
            <a:r>
              <a:rPr lang="fr-FR" dirty="0" err="1" smtClean="0"/>
              <a:t>nBLM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2017/07/10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988" y="980728"/>
            <a:ext cx="665251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High and </a:t>
            </a:r>
            <a:r>
              <a:rPr lang="fr-FR" dirty="0" err="1" smtClean="0"/>
              <a:t>low</a:t>
            </a:r>
            <a:r>
              <a:rPr lang="fr-FR" dirty="0" smtClean="0"/>
              <a:t> voltages distribution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2017/07/10</a:t>
            </a:r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196752"/>
            <a:ext cx="820891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and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550113"/>
            <a:ext cx="8172464" cy="4968552"/>
          </a:xfrm>
        </p:spPr>
        <p:txBody>
          <a:bodyPr/>
          <a:lstStyle/>
          <a:p>
            <a:pPr marL="531813" indent="-342900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Go </a:t>
            </a:r>
            <a:r>
              <a:rPr lang="fr-FR" sz="2000" dirty="0">
                <a:solidFill>
                  <a:schemeClr val="tx1"/>
                </a:solidFill>
              </a:rPr>
              <a:t>on </a:t>
            </a:r>
            <a:r>
              <a:rPr lang="fr-FR" sz="2000" dirty="0" err="1" smtClean="0">
                <a:solidFill>
                  <a:schemeClr val="tx1"/>
                </a:solidFill>
              </a:rPr>
              <a:t>specifications</a:t>
            </a:r>
            <a:r>
              <a:rPr lang="fr-FR" sz="2000" dirty="0" smtClean="0">
                <a:solidFill>
                  <a:schemeClr val="tx1"/>
                </a:solidFill>
              </a:rPr>
              <a:t> and </a:t>
            </a:r>
            <a:r>
              <a:rPr lang="fr-FR" sz="2000" dirty="0" err="1" smtClean="0">
                <a:solidFill>
                  <a:schemeClr val="tx1"/>
                </a:solidFill>
              </a:rPr>
              <a:t>work</a:t>
            </a:r>
            <a:r>
              <a:rPr lang="fr-FR" sz="2000" dirty="0" smtClean="0">
                <a:solidFill>
                  <a:schemeClr val="tx1"/>
                </a:solidFill>
              </a:rPr>
              <a:t> on IFC1410 </a:t>
            </a:r>
            <a:r>
              <a:rPr lang="fr-FR" sz="2000" dirty="0" err="1" smtClean="0">
                <a:solidFill>
                  <a:schemeClr val="tx1"/>
                </a:solidFill>
              </a:rPr>
              <a:t>board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531813" indent="-342900">
              <a:buFontTx/>
              <a:buChar char="-"/>
            </a:pPr>
            <a:r>
              <a:rPr lang="fr-FR" sz="2000" dirty="0" err="1" smtClean="0">
                <a:solidFill>
                  <a:schemeClr val="tx1"/>
                </a:solidFill>
              </a:rPr>
              <a:t>We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will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need</a:t>
            </a:r>
            <a:r>
              <a:rPr lang="fr-FR" sz="2000" dirty="0" smtClean="0">
                <a:solidFill>
                  <a:schemeClr val="tx1"/>
                </a:solidFill>
              </a:rPr>
              <a:t> a first FPGA </a:t>
            </a:r>
            <a:r>
              <a:rPr lang="fr-FR" sz="2000" dirty="0" err="1" smtClean="0">
                <a:solidFill>
                  <a:schemeClr val="tx1"/>
                </a:solidFill>
              </a:rPr>
              <a:t>firmware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version for IOC </a:t>
            </a:r>
            <a:r>
              <a:rPr lang="fr-FR" sz="2000" dirty="0" err="1">
                <a:solidFill>
                  <a:schemeClr val="tx1"/>
                </a:solidFill>
              </a:rPr>
              <a:t>development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and </a:t>
            </a:r>
            <a:r>
              <a:rPr lang="fr-FR" sz="2000" dirty="0" err="1" smtClean="0">
                <a:solidFill>
                  <a:schemeClr val="tx1"/>
                </a:solidFill>
              </a:rPr>
              <a:t>then</a:t>
            </a:r>
            <a:r>
              <a:rPr lang="fr-FR" sz="2000" dirty="0" smtClean="0">
                <a:solidFill>
                  <a:schemeClr val="tx1"/>
                </a:solidFill>
              </a:rPr>
              <a:t> to tune neutron </a:t>
            </a:r>
            <a:r>
              <a:rPr lang="fr-FR" sz="2000" dirty="0" err="1" smtClean="0">
                <a:solidFill>
                  <a:schemeClr val="tx1"/>
                </a:solidFill>
              </a:rPr>
              <a:t>detection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531813" lvl="4" indent="-342900">
              <a:lnSpc>
                <a:spcPct val="100000"/>
              </a:lnSpc>
              <a:spcBef>
                <a:spcPts val="2000"/>
              </a:spcBef>
              <a:spcAft>
                <a:spcPts val="1500"/>
              </a:spcAft>
              <a:buClrTx/>
              <a:buFontTx/>
              <a:buChar char="-"/>
              <a:tabLst/>
            </a:pPr>
            <a:r>
              <a:rPr lang="fr-FR" sz="2000" dirty="0" err="1">
                <a:solidFill>
                  <a:schemeClr val="tx1"/>
                </a:solidFill>
              </a:rPr>
              <a:t>Which</a:t>
            </a:r>
            <a:r>
              <a:rPr lang="fr-FR" sz="2000" dirty="0">
                <a:solidFill>
                  <a:schemeClr val="tx1"/>
                </a:solidFill>
              </a:rPr>
              <a:t> I/O </a:t>
            </a:r>
            <a:r>
              <a:rPr lang="fr-FR" sz="2000" dirty="0" err="1">
                <a:solidFill>
                  <a:schemeClr val="tx1"/>
                </a:solidFill>
              </a:rPr>
              <a:t>board</a:t>
            </a:r>
            <a:r>
              <a:rPr lang="fr-FR" sz="2000" dirty="0">
                <a:solidFill>
                  <a:schemeClr val="tx1"/>
                </a:solidFill>
              </a:rPr>
              <a:t> for </a:t>
            </a:r>
            <a:r>
              <a:rPr lang="fr-FR" sz="2000" dirty="0" err="1">
                <a:solidFill>
                  <a:schemeClr val="tx1"/>
                </a:solidFill>
              </a:rPr>
              <a:t>alarms</a:t>
            </a:r>
            <a:r>
              <a:rPr lang="fr-FR" sz="2000" dirty="0">
                <a:solidFill>
                  <a:schemeClr val="tx1"/>
                </a:solidFill>
              </a:rPr>
              <a:t> and communication </a:t>
            </a:r>
            <a:r>
              <a:rPr lang="fr-FR" sz="2000" dirty="0" err="1">
                <a:solidFill>
                  <a:schemeClr val="tx1"/>
                </a:solidFill>
              </a:rPr>
              <a:t>extender</a:t>
            </a:r>
            <a:r>
              <a:rPr lang="fr-FR" sz="2000" dirty="0">
                <a:solidFill>
                  <a:schemeClr val="tx1"/>
                </a:solidFill>
              </a:rPr>
              <a:t> for </a:t>
            </a:r>
            <a:r>
              <a:rPr lang="fr-FR" sz="2000" dirty="0" smtClean="0">
                <a:solidFill>
                  <a:schemeClr val="tx1"/>
                </a:solidFill>
              </a:rPr>
              <a:t>CA </a:t>
            </a:r>
            <a:r>
              <a:rPr lang="fr-FR" sz="2000" dirty="0">
                <a:solidFill>
                  <a:schemeClr val="tx1"/>
                </a:solidFill>
              </a:rPr>
              <a:t>?</a:t>
            </a:r>
          </a:p>
          <a:p>
            <a:pPr marL="531813" lvl="4" indent="-342900">
              <a:lnSpc>
                <a:spcPct val="100000"/>
              </a:lnSpc>
              <a:spcBef>
                <a:spcPts val="2000"/>
              </a:spcBef>
              <a:spcAft>
                <a:spcPts val="1500"/>
              </a:spcAft>
              <a:buClrTx/>
              <a:buFontTx/>
              <a:buChar char="-"/>
              <a:tabLst/>
            </a:pPr>
            <a:r>
              <a:rPr lang="fr-FR" sz="2000" dirty="0" err="1" smtClean="0">
                <a:solidFill>
                  <a:schemeClr val="tx1"/>
                </a:solidFill>
              </a:rPr>
              <a:t>Concerning</a:t>
            </a:r>
            <a:r>
              <a:rPr lang="fr-FR" sz="2000" dirty="0" smtClean="0">
                <a:solidFill>
                  <a:schemeClr val="tx1"/>
                </a:solidFill>
              </a:rPr>
              <a:t> the future in ESS, </a:t>
            </a:r>
            <a:r>
              <a:rPr lang="fr-FR" sz="2000" dirty="0" err="1" smtClean="0">
                <a:solidFill>
                  <a:schemeClr val="tx1"/>
                </a:solidFill>
              </a:rPr>
              <a:t>still</a:t>
            </a:r>
            <a:r>
              <a:rPr lang="fr-FR" sz="2000" dirty="0" smtClean="0">
                <a:solidFill>
                  <a:schemeClr val="tx1"/>
                </a:solidFill>
              </a:rPr>
              <a:t> important questions :</a:t>
            </a:r>
          </a:p>
          <a:p>
            <a:pPr marL="984250" lvl="4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Location of the </a:t>
            </a:r>
            <a:r>
              <a:rPr lang="fr-FR" sz="2000" dirty="0" err="1">
                <a:solidFill>
                  <a:schemeClr val="tx1"/>
                </a:solidFill>
              </a:rPr>
              <a:t>rest</a:t>
            </a:r>
            <a:r>
              <a:rPr lang="fr-FR" sz="2000" dirty="0">
                <a:solidFill>
                  <a:schemeClr val="tx1"/>
                </a:solidFill>
              </a:rPr>
              <a:t> of </a:t>
            </a:r>
            <a:r>
              <a:rPr lang="fr-FR" sz="2000" dirty="0" err="1" smtClean="0">
                <a:solidFill>
                  <a:schemeClr val="tx1"/>
                </a:solidFill>
              </a:rPr>
              <a:t>nBLMs</a:t>
            </a:r>
            <a:r>
              <a:rPr lang="fr-FR" sz="2000" dirty="0" smtClean="0">
                <a:solidFill>
                  <a:schemeClr val="tx1"/>
                </a:solidFill>
              </a:rPr>
              <a:t> ?</a:t>
            </a:r>
            <a:endParaRPr lang="fr-FR" sz="2000" dirty="0">
              <a:solidFill>
                <a:schemeClr val="tx1"/>
              </a:solidFill>
            </a:endParaRPr>
          </a:p>
          <a:p>
            <a:pPr marL="984250" lvl="4" indent="-342900"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tx1"/>
                </a:solidFill>
              </a:rPr>
              <a:t>Beam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loss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coincidence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inside</a:t>
            </a:r>
            <a:r>
              <a:rPr lang="fr-FR" sz="2000" dirty="0">
                <a:solidFill>
                  <a:schemeClr val="tx1"/>
                </a:solidFill>
              </a:rPr>
              <a:t> the FPGA or/and </a:t>
            </a:r>
            <a:r>
              <a:rPr lang="fr-FR" sz="2000" dirty="0" err="1">
                <a:solidFill>
                  <a:schemeClr val="tx1"/>
                </a:solidFill>
              </a:rPr>
              <a:t>inside</a:t>
            </a:r>
            <a:r>
              <a:rPr lang="fr-FR" sz="2000" dirty="0">
                <a:solidFill>
                  <a:schemeClr val="tx1"/>
                </a:solidFill>
              </a:rPr>
              <a:t> the BIS. </a:t>
            </a:r>
            <a:r>
              <a:rPr lang="fr-FR" sz="2000" dirty="0" smtClean="0">
                <a:solidFill>
                  <a:schemeClr val="tx1"/>
                </a:solidFill>
              </a:rPr>
              <a:t>Is </a:t>
            </a:r>
            <a:r>
              <a:rPr lang="fr-FR" sz="2000" dirty="0" err="1" smtClean="0">
                <a:solidFill>
                  <a:schemeClr val="tx1"/>
                </a:solidFill>
              </a:rPr>
              <a:t>it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needed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? </a:t>
            </a:r>
            <a:r>
              <a:rPr lang="fr-FR" sz="2000" dirty="0" err="1">
                <a:solidFill>
                  <a:schemeClr val="tx1"/>
                </a:solidFill>
              </a:rPr>
              <a:t>who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does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it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?</a:t>
            </a:r>
          </a:p>
          <a:p>
            <a:pPr marL="984250" lvl="4" indent="-342900"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tx1"/>
                </a:solidFill>
              </a:rPr>
              <a:t>Who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will</a:t>
            </a:r>
            <a:r>
              <a:rPr lang="fr-FR" sz="2000" dirty="0" smtClean="0">
                <a:solidFill>
                  <a:schemeClr val="tx1"/>
                </a:solidFill>
              </a:rPr>
              <a:t> do the CS </a:t>
            </a:r>
            <a:r>
              <a:rPr lang="fr-FR" sz="2000" dirty="0">
                <a:solidFill>
                  <a:schemeClr val="tx1"/>
                </a:solidFill>
              </a:rPr>
              <a:t>for all </a:t>
            </a:r>
            <a:r>
              <a:rPr lang="fr-FR" sz="2000" dirty="0" err="1" smtClean="0">
                <a:solidFill>
                  <a:schemeClr val="tx1"/>
                </a:solidFill>
              </a:rPr>
              <a:t>nBLMs</a:t>
            </a:r>
            <a:r>
              <a:rPr lang="fr-FR" sz="2000" smtClean="0">
                <a:solidFill>
                  <a:schemeClr val="tx1"/>
                </a:solidFill>
              </a:rPr>
              <a:t> ?</a:t>
            </a:r>
            <a:endParaRPr lang="fr-FR" sz="2000" dirty="0">
              <a:solidFill>
                <a:schemeClr val="tx1"/>
              </a:solidFill>
            </a:endParaRPr>
          </a:p>
          <a:p>
            <a:pPr marL="641350" lvl="4"/>
            <a:endParaRPr lang="fr-FR" dirty="0">
              <a:solidFill>
                <a:schemeClr val="tx1"/>
              </a:solidFill>
            </a:endParaRPr>
          </a:p>
          <a:p>
            <a:pPr marL="984250" lvl="4" indent="-34290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704850" lvl="4" indent="-34290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2017/07/10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54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864" y="2780928"/>
            <a:ext cx="7956440" cy="1944216"/>
          </a:xfrm>
        </p:spPr>
        <p:txBody>
          <a:bodyPr/>
          <a:lstStyle/>
          <a:p>
            <a:pPr algn="ctr"/>
            <a:r>
              <a:rPr lang="fr-FR" sz="5400" dirty="0" err="1" smtClean="0"/>
              <a:t>Thank</a:t>
            </a:r>
            <a:r>
              <a:rPr lang="fr-FR" sz="5400" dirty="0" smtClean="0"/>
              <a:t> </a:t>
            </a:r>
            <a:r>
              <a:rPr lang="fr-FR" sz="5400" dirty="0" err="1" smtClean="0"/>
              <a:t>you</a:t>
            </a:r>
            <a:r>
              <a:rPr lang="fr-FR" sz="5400" dirty="0" smtClean="0"/>
              <a:t> for </a:t>
            </a:r>
            <a:r>
              <a:rPr lang="fr-FR" sz="5400" dirty="0" err="1" smtClean="0"/>
              <a:t>your</a:t>
            </a:r>
            <a:r>
              <a:rPr lang="fr-FR" sz="5400" dirty="0" smtClean="0"/>
              <a:t> attention</a:t>
            </a:r>
            <a:endParaRPr lang="fr-FR" sz="5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2017/07/10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71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276872"/>
            <a:ext cx="9649072" cy="4176464"/>
          </a:xfrm>
        </p:spPr>
        <p:txBody>
          <a:bodyPr/>
          <a:lstStyle/>
          <a:p>
            <a:pPr marL="1266825" indent="-342900">
              <a:buFontTx/>
              <a:buChar char="-"/>
            </a:pPr>
            <a:r>
              <a:rPr lang="fr-FR" sz="2400" dirty="0" smtClean="0">
                <a:solidFill>
                  <a:srgbClr val="FF0000"/>
                </a:solidFill>
              </a:rPr>
              <a:t>Control system for 1 </a:t>
            </a:r>
            <a:r>
              <a:rPr lang="fr-FR" sz="2400" dirty="0" err="1" smtClean="0">
                <a:solidFill>
                  <a:srgbClr val="FF0000"/>
                </a:solidFill>
              </a:rPr>
              <a:t>nBLM</a:t>
            </a:r>
            <a:r>
              <a:rPr lang="fr-FR" sz="2400" dirty="0" smtClean="0">
                <a:solidFill>
                  <a:srgbClr val="FF0000"/>
                </a:solidFill>
              </a:rPr>
              <a:t> test in Saclay</a:t>
            </a:r>
          </a:p>
          <a:p>
            <a:pPr marL="1524000" lvl="1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Control </a:t>
            </a:r>
            <a:r>
              <a:rPr lang="fr-FR" sz="2400" dirty="0">
                <a:solidFill>
                  <a:schemeClr val="tx1"/>
                </a:solidFill>
              </a:rPr>
              <a:t>system </a:t>
            </a:r>
            <a:r>
              <a:rPr lang="fr-FR" sz="2400" dirty="0" err="1">
                <a:solidFill>
                  <a:schemeClr val="tx1"/>
                </a:solidFill>
              </a:rPr>
              <a:t>requirements</a:t>
            </a:r>
            <a:r>
              <a:rPr lang="fr-FR" sz="2400" dirty="0">
                <a:solidFill>
                  <a:schemeClr val="tx1"/>
                </a:solidFill>
              </a:rPr>
              <a:t>, </a:t>
            </a:r>
            <a:r>
              <a:rPr lang="fr-FR" sz="2400" dirty="0" smtClean="0">
                <a:solidFill>
                  <a:schemeClr val="tx1"/>
                </a:solidFill>
              </a:rPr>
              <a:t>interfaces and </a:t>
            </a:r>
            <a:r>
              <a:rPr lang="fr-FR" sz="2400" dirty="0" err="1" smtClean="0">
                <a:solidFill>
                  <a:schemeClr val="tx1"/>
                </a:solidFill>
              </a:rPr>
              <a:t>facilities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1524000" lvl="1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Architecture of a </a:t>
            </a:r>
            <a:r>
              <a:rPr lang="fr-FR" sz="2400" dirty="0" err="1" smtClean="0">
                <a:solidFill>
                  <a:schemeClr val="tx1"/>
                </a:solidFill>
              </a:rPr>
              <a:t>nBLM</a:t>
            </a:r>
            <a:r>
              <a:rPr lang="fr-FR" sz="2400" dirty="0" smtClean="0">
                <a:solidFill>
                  <a:schemeClr val="tx1"/>
                </a:solidFill>
              </a:rPr>
              <a:t> group</a:t>
            </a:r>
          </a:p>
          <a:p>
            <a:pPr marL="1524000" lvl="1" indent="-34290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/>
                </a:solidFill>
              </a:rPr>
              <a:t>FPGA </a:t>
            </a:r>
            <a:r>
              <a:rPr lang="fr-FR" sz="2400" dirty="0" err="1" smtClean="0">
                <a:solidFill>
                  <a:schemeClr val="tx1"/>
                </a:solidFill>
              </a:rPr>
              <a:t>considerations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1266825" indent="-342900">
              <a:buFontTx/>
              <a:buChar char="-"/>
            </a:pPr>
            <a:r>
              <a:rPr lang="fr-FR" sz="2400" dirty="0">
                <a:solidFill>
                  <a:schemeClr val="tx1"/>
                </a:solidFill>
              </a:rPr>
              <a:t>Proposition of the control for all </a:t>
            </a:r>
            <a:r>
              <a:rPr lang="fr-FR" sz="2400" dirty="0" err="1" smtClean="0">
                <a:solidFill>
                  <a:schemeClr val="tx1"/>
                </a:solidFill>
              </a:rPr>
              <a:t>nBLMs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2017/07/10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7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Control system </a:t>
            </a:r>
            <a:r>
              <a:rPr lang="fr-FR" dirty="0" err="1" smtClean="0"/>
              <a:t>Requirements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204864"/>
            <a:ext cx="7688568" cy="3845551"/>
          </a:xfrm>
        </p:spPr>
        <p:txBody>
          <a:bodyPr/>
          <a:lstStyle/>
          <a:p>
            <a:pPr marL="1266825" indent="-342900">
              <a:buFontTx/>
              <a:buChar char="-"/>
            </a:pPr>
            <a:r>
              <a:rPr lang="fr-FR" sz="2400" dirty="0" smtClean="0">
                <a:solidFill>
                  <a:schemeClr val="tx1"/>
                </a:solidFill>
              </a:rPr>
              <a:t>42 </a:t>
            </a:r>
            <a:r>
              <a:rPr lang="fr-FR" sz="2400" dirty="0" err="1" smtClean="0">
                <a:solidFill>
                  <a:schemeClr val="tx1"/>
                </a:solidFill>
              </a:rPr>
              <a:t>nBLMs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will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be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distributed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all </a:t>
            </a:r>
            <a:r>
              <a:rPr lang="fr-FR" sz="2400" dirty="0" err="1">
                <a:solidFill>
                  <a:schemeClr val="tx1"/>
                </a:solidFill>
              </a:rPr>
              <a:t>along</a:t>
            </a:r>
            <a:r>
              <a:rPr lang="fr-FR" sz="2400" dirty="0">
                <a:solidFill>
                  <a:schemeClr val="tx1"/>
                </a:solidFill>
              </a:rPr>
              <a:t> the Linac</a:t>
            </a:r>
          </a:p>
          <a:p>
            <a:pPr marL="1266825" indent="-342900">
              <a:buFontTx/>
              <a:buChar char="-"/>
            </a:pPr>
            <a:r>
              <a:rPr lang="fr-FR" sz="2400" dirty="0" err="1" smtClean="0">
                <a:solidFill>
                  <a:schemeClr val="tx1"/>
                </a:solidFill>
              </a:rPr>
              <a:t>Each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nBLM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contributes</a:t>
            </a:r>
            <a:r>
              <a:rPr lang="fr-FR" sz="2400" dirty="0" smtClean="0">
                <a:solidFill>
                  <a:schemeClr val="tx1"/>
                </a:solidFill>
              </a:rPr>
              <a:t> to the </a:t>
            </a:r>
            <a:r>
              <a:rPr lang="fr-FR" sz="2400" dirty="0" err="1" smtClean="0">
                <a:solidFill>
                  <a:schemeClr val="tx1"/>
                </a:solidFill>
              </a:rPr>
              <a:t>accelerator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safety</a:t>
            </a:r>
            <a:r>
              <a:rPr lang="fr-FR" sz="2400" dirty="0" smtClean="0">
                <a:solidFill>
                  <a:schemeClr val="tx1"/>
                </a:solidFill>
              </a:rPr>
              <a:t>, the </a:t>
            </a:r>
            <a:r>
              <a:rPr lang="fr-FR" sz="2400" dirty="0" err="1" smtClean="0">
                <a:solidFill>
                  <a:schemeClr val="tx1"/>
                </a:solidFill>
              </a:rPr>
              <a:t>beam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tuning</a:t>
            </a:r>
            <a:r>
              <a:rPr lang="fr-FR" sz="2400" dirty="0">
                <a:solidFill>
                  <a:schemeClr val="tx1"/>
                </a:solidFill>
              </a:rPr>
              <a:t> and </a:t>
            </a:r>
            <a:r>
              <a:rPr lang="fr-FR" sz="2400" dirty="0" smtClean="0">
                <a:solidFill>
                  <a:schemeClr val="tx1"/>
                </a:solidFill>
              </a:rPr>
              <a:t>the long </a:t>
            </a:r>
            <a:r>
              <a:rPr lang="fr-FR" sz="2400" dirty="0" err="1">
                <a:solidFill>
                  <a:schemeClr val="tx1"/>
                </a:solidFill>
              </a:rPr>
              <a:t>term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monitoring</a:t>
            </a:r>
            <a:endParaRPr lang="fr-FR" sz="2400" dirty="0">
              <a:solidFill>
                <a:schemeClr val="tx1"/>
              </a:solidFill>
            </a:endParaRPr>
          </a:p>
          <a:p>
            <a:pPr marL="1266825" indent="-342900">
              <a:buFontTx/>
              <a:buChar char="-"/>
            </a:pPr>
            <a:r>
              <a:rPr lang="fr-FR" sz="2400" dirty="0" smtClean="0">
                <a:solidFill>
                  <a:schemeClr val="tx1"/>
                </a:solidFill>
              </a:rPr>
              <a:t>Slow control for the HV, LV and </a:t>
            </a:r>
            <a:r>
              <a:rPr lang="fr-FR" sz="2400" dirty="0" err="1" smtClean="0">
                <a:solidFill>
                  <a:schemeClr val="tx1"/>
                </a:solidFill>
              </a:rPr>
              <a:t>gas</a:t>
            </a:r>
            <a:endParaRPr lang="fr-FR" sz="2400" dirty="0" smtClean="0">
              <a:solidFill>
                <a:schemeClr val="tx1"/>
              </a:solidFill>
            </a:endParaRPr>
          </a:p>
          <a:p>
            <a:endParaRPr lang="fr-FR" dirty="0" smtClean="0"/>
          </a:p>
          <a:p>
            <a:pPr marL="1266825" indent="-342900">
              <a:buFontTx/>
              <a:buChar char="-"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2017/07/10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2017/07/10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33" y="1124744"/>
            <a:ext cx="817193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6326098" y="3230034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RTM ?</a:t>
            </a:r>
            <a:endParaRPr lang="fr-FR" sz="105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42" y="1995293"/>
            <a:ext cx="3269898" cy="35219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Control system </a:t>
            </a:r>
            <a:r>
              <a:rPr lang="fr-FR" dirty="0" err="1" smtClean="0"/>
              <a:t>facilities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2017/07/10</a:t>
            </a:r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3847829" y="4049700"/>
            <a:ext cx="286741" cy="1340856"/>
            <a:chOff x="3410576" y="3523616"/>
            <a:chExt cx="286741" cy="1340856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0576" y="3523616"/>
              <a:ext cx="286572" cy="133193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8811" y="3532540"/>
              <a:ext cx="128506" cy="1331932"/>
            </a:xfrm>
            <a:prstGeom prst="rect">
              <a:avLst/>
            </a:prstGeom>
          </p:spPr>
        </p:pic>
      </p:grpSp>
      <p:sp>
        <p:nvSpPr>
          <p:cNvPr id="13" name="ZoneTexte 12"/>
          <p:cNvSpPr txBox="1"/>
          <p:nvPr/>
        </p:nvSpPr>
        <p:spPr>
          <a:xfrm>
            <a:off x="3399442" y="3773106"/>
            <a:ext cx="12473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A7030 + A2519</a:t>
            </a:r>
            <a:endParaRPr lang="fr-FR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1889" y="1766134"/>
            <a:ext cx="992862" cy="77842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2497" y="1707970"/>
            <a:ext cx="1796735" cy="14329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1155391"/>
            <a:ext cx="4407659" cy="53632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659179" y="1155391"/>
            <a:ext cx="4305309" cy="2586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187624" y="1187460"/>
            <a:ext cx="292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HV and LV CS </a:t>
            </a:r>
            <a:r>
              <a:rPr lang="fr-FR" dirty="0" err="1" smtClean="0">
                <a:solidFill>
                  <a:srgbClr val="FF0000"/>
                </a:solidFill>
              </a:rPr>
              <a:t>facilities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931337" y="1155391"/>
            <a:ext cx="239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BEE CS </a:t>
            </a:r>
            <a:r>
              <a:rPr lang="fr-FR" dirty="0" err="1" smtClean="0">
                <a:solidFill>
                  <a:srgbClr val="FF0000"/>
                </a:solidFill>
              </a:rPr>
              <a:t>facilities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59179" y="3743823"/>
            <a:ext cx="4305309" cy="2774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165649" y="4864472"/>
            <a:ext cx="239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Gas</a:t>
            </a:r>
            <a:r>
              <a:rPr lang="fr-FR" dirty="0" smtClean="0">
                <a:solidFill>
                  <a:srgbClr val="FF0000"/>
                </a:solidFill>
              </a:rPr>
              <a:t> CS </a:t>
            </a:r>
            <a:r>
              <a:rPr lang="fr-FR" dirty="0" err="1" smtClean="0">
                <a:solidFill>
                  <a:srgbClr val="FF0000"/>
                </a:solidFill>
              </a:rPr>
              <a:t>facilities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1" name="Image 2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191635" cy="2513330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4703071" y="3865034"/>
            <a:ext cx="144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G</a:t>
            </a:r>
            <a:r>
              <a:rPr lang="fr-FR" dirty="0" err="1" smtClean="0">
                <a:solidFill>
                  <a:srgbClr val="FF0000"/>
                </a:solidFill>
              </a:rPr>
              <a:t>as</a:t>
            </a:r>
            <a:r>
              <a:rPr lang="fr-FR" dirty="0" smtClean="0">
                <a:solidFill>
                  <a:srgbClr val="FF0000"/>
                </a:solidFill>
              </a:rPr>
              <a:t> CS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facilities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323051" y="4484833"/>
            <a:ext cx="41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+</a:t>
            </a:r>
            <a:endParaRPr lang="fr-FR" sz="2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430869" y="1491946"/>
            <a:ext cx="72008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IFC1410</a:t>
            </a:r>
            <a:endParaRPr lang="fr-FR" sz="105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7751857" y="1484784"/>
            <a:ext cx="83191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ADC3111</a:t>
            </a:r>
            <a:endParaRPr lang="fr-FR" sz="105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7541889" y="4017882"/>
            <a:ext cx="99055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Kontron</a:t>
            </a:r>
            <a:r>
              <a:rPr lang="fr-FR" sz="1050" b="1" dirty="0" smtClean="0"/>
              <a:t> IPC</a:t>
            </a:r>
            <a:endParaRPr lang="fr-FR" sz="105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7507080" y="4937828"/>
            <a:ext cx="110686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Siemens PLC</a:t>
            </a:r>
            <a:endParaRPr lang="fr-FR" sz="105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615240" y="3830851"/>
            <a:ext cx="55143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IOC</a:t>
            </a:r>
            <a:endParaRPr lang="fr-FR" sz="9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2075" y="2695856"/>
            <a:ext cx="1195740" cy="9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Control system </a:t>
            </a:r>
            <a:r>
              <a:rPr lang="fr-FR" dirty="0" err="1" smtClean="0"/>
              <a:t>overview</a:t>
            </a:r>
            <a:r>
              <a:rPr lang="fr-FR" dirty="0" smtClean="0"/>
              <a:t> for 1 NBLM test in </a:t>
            </a:r>
            <a:r>
              <a:rPr lang="fr-FR" dirty="0" err="1" smtClean="0"/>
              <a:t>saclay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2017/07/10</a:t>
            </a:r>
            <a:endParaRPr lang="fr-FR" dirty="0"/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2" y="1077163"/>
            <a:ext cx="8136904" cy="5365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7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gui for one detector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2017/07/10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135095"/>
            <a:ext cx="5413899" cy="53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of a </a:t>
            </a:r>
            <a:r>
              <a:rPr lang="fr-FR" dirty="0" err="1" smtClean="0"/>
              <a:t>nBLM</a:t>
            </a:r>
            <a:r>
              <a:rPr lang="fr-FR" dirty="0" smtClean="0"/>
              <a:t> group control system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2017/07/10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0987"/>
            <a:ext cx="8036691" cy="46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FPGA </a:t>
            </a:r>
            <a:r>
              <a:rPr lang="fr-FR" dirty="0" err="1" smtClean="0"/>
              <a:t>firmware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3290" y="1412776"/>
            <a:ext cx="8172464" cy="4968552"/>
          </a:xfrm>
        </p:spPr>
        <p:txBody>
          <a:bodyPr/>
          <a:lstStyle/>
          <a:p>
            <a:pPr marL="1266825" indent="-342900">
              <a:buFontTx/>
              <a:buChar char="-"/>
            </a:pPr>
            <a:r>
              <a:rPr lang="fr-FR" dirty="0" err="1" smtClean="0">
                <a:solidFill>
                  <a:schemeClr val="tx1"/>
                </a:solidFill>
              </a:rPr>
              <a:t>Detect</a:t>
            </a:r>
            <a:r>
              <a:rPr lang="fr-FR" dirty="0" smtClean="0">
                <a:solidFill>
                  <a:schemeClr val="tx1"/>
                </a:solidFill>
              </a:rPr>
              <a:t> and count neutrons</a:t>
            </a:r>
          </a:p>
          <a:p>
            <a:pPr marL="1266825" indent="-342900">
              <a:buFontTx/>
              <a:buChar char="-"/>
            </a:pPr>
            <a:r>
              <a:rPr lang="fr-FR" dirty="0" err="1">
                <a:solidFill>
                  <a:schemeClr val="tx1"/>
                </a:solidFill>
              </a:rPr>
              <a:t>Generate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fast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alarm</a:t>
            </a:r>
            <a:r>
              <a:rPr lang="fr-FR" dirty="0">
                <a:solidFill>
                  <a:schemeClr val="tx1"/>
                </a:solidFill>
              </a:rPr>
              <a:t> if </a:t>
            </a:r>
            <a:r>
              <a:rPr lang="fr-FR" dirty="0" err="1">
                <a:solidFill>
                  <a:schemeClr val="tx1"/>
                </a:solidFill>
              </a:rPr>
              <a:t>needed</a:t>
            </a:r>
            <a:endParaRPr lang="fr-FR" dirty="0">
              <a:solidFill>
                <a:schemeClr val="tx1"/>
              </a:solidFill>
            </a:endParaRPr>
          </a:p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Diagnostics (</a:t>
            </a:r>
            <a:r>
              <a:rPr lang="fr-FR" dirty="0" err="1" smtClean="0">
                <a:solidFill>
                  <a:schemeClr val="tx1"/>
                </a:solidFill>
              </a:rPr>
              <a:t>neutons</a:t>
            </a:r>
            <a:r>
              <a:rPr lang="fr-FR" dirty="0" smtClean="0">
                <a:solidFill>
                  <a:schemeClr val="tx1"/>
                </a:solidFill>
              </a:rPr>
              <a:t> count, </a:t>
            </a:r>
            <a:r>
              <a:rPr lang="fr-FR" dirty="0" err="1" smtClean="0">
                <a:solidFill>
                  <a:schemeClr val="tx1"/>
                </a:solidFill>
              </a:rPr>
              <a:t>current</a:t>
            </a:r>
            <a:r>
              <a:rPr lang="fr-FR" dirty="0" smtClean="0">
                <a:solidFill>
                  <a:schemeClr val="tx1"/>
                </a:solidFill>
              </a:rPr>
              <a:t>…)</a:t>
            </a:r>
          </a:p>
          <a:p>
            <a:pPr marL="1266825" indent="-342900">
              <a:buFontTx/>
              <a:buChar char="-"/>
            </a:pPr>
            <a:r>
              <a:rPr lang="fr-FR" dirty="0" err="1" smtClean="0">
                <a:solidFill>
                  <a:schemeClr val="tx1"/>
                </a:solidFill>
              </a:rPr>
              <a:t>Debug</a:t>
            </a:r>
            <a:endParaRPr lang="fr-FR" dirty="0" smtClean="0">
              <a:solidFill>
                <a:schemeClr val="tx1"/>
              </a:solidFill>
            </a:endParaRPr>
          </a:p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Control/</a:t>
            </a:r>
            <a:r>
              <a:rPr lang="fr-FR" dirty="0" err="1" smtClean="0">
                <a:solidFill>
                  <a:schemeClr val="tx1"/>
                </a:solidFill>
              </a:rPr>
              <a:t>status</a:t>
            </a:r>
            <a:endParaRPr lang="fr-FR" dirty="0" smtClean="0">
              <a:solidFill>
                <a:schemeClr val="tx1"/>
              </a:solidFill>
            </a:endParaRPr>
          </a:p>
          <a:p>
            <a:pPr marL="1266825" indent="-342900">
              <a:buFontTx/>
              <a:buChar char="-"/>
            </a:pP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Coincidence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between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neighbouring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detectors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10 juillet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2017/07/10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2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 V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CEA VA</Template>
  <TotalTime>3513</TotalTime>
  <Words>909</Words>
  <Application>Microsoft Office PowerPoint</Application>
  <PresentationFormat>Affichage à l'écran (4:3)</PresentationFormat>
  <Paragraphs>164</Paragraphs>
  <Slides>16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CEA VA</vt:lpstr>
      <vt:lpstr>Control System for 1 nBLM test in Saclay </vt:lpstr>
      <vt:lpstr>Plan</vt:lpstr>
      <vt:lpstr>Control system Requirements</vt:lpstr>
      <vt:lpstr>Interface overview</vt:lpstr>
      <vt:lpstr>Control system facilities</vt:lpstr>
      <vt:lpstr>Control system overview for 1 NBLM test in saclay</vt:lpstr>
      <vt:lpstr>gui for one detector</vt:lpstr>
      <vt:lpstr>Architecture of a nBLM group control system</vt:lpstr>
      <vt:lpstr>FPGA firmware requirements</vt:lpstr>
      <vt:lpstr>FPGA interface and data</vt:lpstr>
      <vt:lpstr>FPGA algorithm for neutron detection</vt:lpstr>
      <vt:lpstr>Plan</vt:lpstr>
      <vt:lpstr>Proposition of the control for all nBLM</vt:lpstr>
      <vt:lpstr>High and low voltages distribution</vt:lpstr>
      <vt:lpstr>Conclusion and questions</vt:lpstr>
      <vt:lpstr>Présentation PowerPoint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BM205129</dc:creator>
  <cp:lastModifiedBy>MARIETTE Yannick</cp:lastModifiedBy>
  <cp:revision>445</cp:revision>
  <dcterms:created xsi:type="dcterms:W3CDTF">2012-10-30T13:30:24Z</dcterms:created>
  <dcterms:modified xsi:type="dcterms:W3CDTF">2017-07-10T06:23:10Z</dcterms:modified>
</cp:coreProperties>
</file>