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sldIdLst>
    <p:sldId id="256" r:id="rId2"/>
    <p:sldId id="257" r:id="rId3"/>
    <p:sldId id="432" r:id="rId4"/>
    <p:sldId id="431" r:id="rId5"/>
    <p:sldId id="461" r:id="rId6"/>
    <p:sldId id="462" r:id="rId7"/>
    <p:sldId id="452" r:id="rId8"/>
    <p:sldId id="425" r:id="rId9"/>
    <p:sldId id="424" r:id="rId10"/>
    <p:sldId id="433" r:id="rId11"/>
    <p:sldId id="429" r:id="rId12"/>
    <p:sldId id="426" r:id="rId13"/>
    <p:sldId id="449" r:id="rId14"/>
    <p:sldId id="450" r:id="rId15"/>
    <p:sldId id="444" r:id="rId16"/>
    <p:sldId id="466" r:id="rId17"/>
    <p:sldId id="467" r:id="rId18"/>
    <p:sldId id="468" r:id="rId19"/>
    <p:sldId id="469" r:id="rId20"/>
    <p:sldId id="470" r:id="rId21"/>
    <p:sldId id="471" r:id="rId22"/>
    <p:sldId id="472" r:id="rId23"/>
    <p:sldId id="446" r:id="rId24"/>
    <p:sldId id="447" r:id="rId25"/>
    <p:sldId id="448" r:id="rId26"/>
    <p:sldId id="362" r:id="rId27"/>
    <p:sldId id="435" r:id="rId28"/>
    <p:sldId id="441" r:id="rId29"/>
    <p:sldId id="445" r:id="rId30"/>
    <p:sldId id="451" r:id="rId31"/>
    <p:sldId id="460" r:id="rId32"/>
    <p:sldId id="464" r:id="rId33"/>
    <p:sldId id="465" r:id="rId34"/>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2C09"/>
    <a:srgbClr val="920B12"/>
    <a:srgbClr val="FF6E05"/>
    <a:srgbClr val="BCD2F1"/>
    <a:srgbClr val="FF1C25"/>
    <a:srgbClr val="FFBF68"/>
    <a:srgbClr val="DE1F07"/>
    <a:srgbClr val="FF310F"/>
    <a:srgbClr val="4D5FDA"/>
    <a:srgbClr val="82A1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autoAdjust="0"/>
    <p:restoredTop sz="90452" autoAdjust="0"/>
  </p:normalViewPr>
  <p:slideViewPr>
    <p:cSldViewPr>
      <p:cViewPr>
        <p:scale>
          <a:sx n="100" d="100"/>
          <a:sy n="100" d="100"/>
        </p:scale>
        <p:origin x="-264" y="-21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09/07/17</a:t>
            </a:fld>
            <a:endParaRPr lang="sv-S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 according to slide</a:t>
            </a: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3</a:t>
            </a:fld>
            <a:endParaRPr lang="sv-SE" dirty="0"/>
          </a:p>
        </p:txBody>
      </p:sp>
    </p:spTree>
    <p:extLst>
      <p:ext uri="{BB962C8B-B14F-4D97-AF65-F5344CB8AC3E}">
        <p14:creationId xmlns:p14="http://schemas.microsoft.com/office/powerpoint/2010/main" val="576695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61A53A7-64CD-4D0E-AAE8-1AC9C79D7085}" type="slidenum">
              <a:rPr lang="sv-SE" smtClean="0"/>
              <a:t>4</a:t>
            </a:fld>
            <a:endParaRPr lang="sv-SE" dirty="0"/>
          </a:p>
        </p:txBody>
      </p:sp>
    </p:spTree>
    <p:extLst>
      <p:ext uri="{BB962C8B-B14F-4D97-AF65-F5344CB8AC3E}">
        <p14:creationId xmlns:p14="http://schemas.microsoft.com/office/powerpoint/2010/main" val="295248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5</a:t>
            </a:fld>
            <a:endParaRPr lang="sv-SE" dirty="0"/>
          </a:p>
        </p:txBody>
      </p:sp>
    </p:spTree>
    <p:extLst>
      <p:ext uri="{BB962C8B-B14F-4D97-AF65-F5344CB8AC3E}">
        <p14:creationId xmlns:p14="http://schemas.microsoft.com/office/powerpoint/2010/main" val="576695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6</a:t>
            </a:fld>
            <a:endParaRPr lang="sv-SE" dirty="0"/>
          </a:p>
        </p:txBody>
      </p:sp>
    </p:spTree>
    <p:extLst>
      <p:ext uri="{BB962C8B-B14F-4D97-AF65-F5344CB8AC3E}">
        <p14:creationId xmlns:p14="http://schemas.microsoft.com/office/powerpoint/2010/main" val="576695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7</a:t>
            </a:fld>
            <a:endParaRPr lang="sv-SE" dirty="0"/>
          </a:p>
        </p:txBody>
      </p:sp>
    </p:spTree>
    <p:extLst>
      <p:ext uri="{BB962C8B-B14F-4D97-AF65-F5344CB8AC3E}">
        <p14:creationId xmlns:p14="http://schemas.microsoft.com/office/powerpoint/2010/main" val="576695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9</a:t>
            </a:fld>
            <a:endParaRPr lang="sv-SE" dirty="0"/>
          </a:p>
        </p:txBody>
      </p:sp>
    </p:spTree>
    <p:extLst>
      <p:ext uri="{BB962C8B-B14F-4D97-AF65-F5344CB8AC3E}">
        <p14:creationId xmlns:p14="http://schemas.microsoft.com/office/powerpoint/2010/main" val="576695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161A53A7-64CD-4D0E-AAE8-1AC9C79D7085}" type="slidenum">
              <a:rPr lang="sv-SE" smtClean="0"/>
              <a:t>23</a:t>
            </a:fld>
            <a:endParaRPr lang="sv-SE"/>
          </a:p>
        </p:txBody>
      </p:sp>
    </p:spTree>
    <p:extLst>
      <p:ext uri="{BB962C8B-B14F-4D97-AF65-F5344CB8AC3E}">
        <p14:creationId xmlns:p14="http://schemas.microsoft.com/office/powerpoint/2010/main" val="2602860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161A53A7-64CD-4D0E-AAE8-1AC9C79D7085}" type="slidenum">
              <a:rPr lang="sv-SE" smtClean="0"/>
              <a:t>25</a:t>
            </a:fld>
            <a:endParaRPr lang="sv-SE"/>
          </a:p>
        </p:txBody>
      </p:sp>
    </p:spTree>
    <p:extLst>
      <p:ext uri="{BB962C8B-B14F-4D97-AF65-F5344CB8AC3E}">
        <p14:creationId xmlns:p14="http://schemas.microsoft.com/office/powerpoint/2010/main" val="3389947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t>09/07/17</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6EB99CB0-346B-43FA-9EE6-F90C3F3BC0BA}" type="datetime1">
              <a:rPr lang="sv-SE" smtClean="0"/>
              <a:t>09/07/17</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4"/>
          <p:cNvSpPr>
            <a:spLocks noGrp="1"/>
          </p:cNvSpPr>
          <p:nvPr>
            <p:ph type="dt" sz="half" idx="10"/>
          </p:nvPr>
        </p:nvSpPr>
        <p:spPr/>
        <p:txBody>
          <a:bodyPr/>
          <a:lstStyle/>
          <a:p>
            <a:fld id="{42E66B7F-8271-49DA-A25A-F4BB9F476347}" type="datetime1">
              <a:rPr lang="sv-SE" smtClean="0"/>
              <a:t>09/07/17</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551115BC-487E-4422-894C-CB7CD3E79223}" type="slidenum">
              <a:rPr lang="sv-SE" smtClean="0"/>
              <a:t>‹#›</a:t>
            </a:fld>
            <a:endParaRPr lang="sv-SE" dirty="0"/>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p>
            <a:fld id="{3C7D23FA-05C4-4CC1-B281-2F815585BC1C}" type="datetime1">
              <a:rPr lang="sv-SE" smtClean="0"/>
              <a:t>09/07/17</a:t>
            </a:fld>
            <a:endParaRPr lang="sv-SE" dirty="0"/>
          </a:p>
        </p:txBody>
      </p:sp>
      <p:sp>
        <p:nvSpPr>
          <p:cNvPr id="8" name="Footer Placeholder 7"/>
          <p:cNvSpPr>
            <a:spLocks noGrp="1"/>
          </p:cNvSpPr>
          <p:nvPr>
            <p:ph type="ftr" sz="quarter" idx="11"/>
          </p:nvPr>
        </p:nvSpPr>
        <p:spPr/>
        <p:txBody>
          <a:bodyPr/>
          <a:lstStyle/>
          <a:p>
            <a:endParaRPr lang="sv-SE" dirty="0"/>
          </a:p>
        </p:txBody>
      </p:sp>
      <p:sp>
        <p:nvSpPr>
          <p:cNvPr id="9" name="Slide Number Placeholder 8"/>
          <p:cNvSpPr>
            <a:spLocks noGrp="1"/>
          </p:cNvSpPr>
          <p:nvPr>
            <p:ph type="sldNum" sz="quarter" idx="12"/>
          </p:nvPr>
        </p:nvSpPr>
        <p:spPr/>
        <p:txBody>
          <a:bodyPr/>
          <a:lstStyle/>
          <a:p>
            <a:fld id="{551115BC-487E-4422-894C-CB7CD3E79223}" type="slidenum">
              <a:rPr lang="sv-SE" smtClean="0"/>
              <a:t>‹#›</a:t>
            </a:fld>
            <a:endParaRPr lang="sv-SE" dirty="0"/>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smtClean="0"/>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sv-SE" smtClean="0"/>
              <a:t>09/07/17</a:t>
            </a:fld>
            <a:endParaRPr lang="sv-S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sv-SE" smtClean="0"/>
              <a:t>‹#›</a:t>
            </a:fld>
            <a:endParaRPr lang="sv-SE" dirty="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ccelconf.web.cern.ch/accelconf/IPAC2011/papers/wepc170.pdf"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opscience.iop.org/article/10.1088/1748-0221/5/12/C12044/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772816"/>
            <a:ext cx="8424936" cy="1872208"/>
          </a:xfrm>
        </p:spPr>
        <p:txBody>
          <a:bodyPr>
            <a:normAutofit fontScale="90000"/>
          </a:bodyPr>
          <a:lstStyle/>
          <a:p>
            <a:pPr algn="ctr"/>
            <a:r>
              <a:rPr lang="en-US" sz="4000" dirty="0" smtClean="0"/>
              <a:t>The Beam Loss Monitoring System and its  Integration into the ESS Machine </a:t>
            </a:r>
            <a:r>
              <a:rPr lang="en-US" sz="4000" dirty="0" smtClean="0"/>
              <a:t>Protection </a:t>
            </a:r>
            <a:r>
              <a:rPr lang="en-US" sz="4000" dirty="0" smtClean="0"/>
              <a:t>Strategy</a:t>
            </a:r>
            <a:endParaRPr lang="sv-SE" sz="4000" dirty="0"/>
          </a:p>
        </p:txBody>
      </p:sp>
      <p:sp>
        <p:nvSpPr>
          <p:cNvPr id="3" name="Subtitle 2"/>
          <p:cNvSpPr>
            <a:spLocks noGrp="1"/>
          </p:cNvSpPr>
          <p:nvPr>
            <p:ph type="subTitle" idx="1"/>
          </p:nvPr>
        </p:nvSpPr>
        <p:spPr/>
        <p:txBody>
          <a:bodyPr>
            <a:noAutofit/>
          </a:bodyPr>
          <a:lstStyle/>
          <a:p>
            <a:r>
              <a:rPr lang="en-US" sz="2000" dirty="0" smtClean="0">
                <a:solidFill>
                  <a:schemeClr val="bg1"/>
                </a:solidFill>
              </a:rPr>
              <a:t>Annika Nordt et al.</a:t>
            </a:r>
          </a:p>
          <a:p>
            <a:r>
              <a:rPr lang="en-US" sz="1600" dirty="0" smtClean="0">
                <a:solidFill>
                  <a:schemeClr val="bg1"/>
                </a:solidFill>
              </a:rPr>
              <a:t>European Spallation Source ERIC, Lund, Sweden</a:t>
            </a:r>
            <a:endParaRPr lang="en-US" sz="1600" dirty="0">
              <a:solidFill>
                <a:schemeClr val="bg1"/>
              </a:solidFill>
            </a:endParaRPr>
          </a:p>
        </p:txBody>
      </p:sp>
      <p:sp>
        <p:nvSpPr>
          <p:cNvPr id="4" name="Rectangle 3"/>
          <p:cNvSpPr/>
          <p:nvPr/>
        </p:nvSpPr>
        <p:spPr>
          <a:xfrm>
            <a:off x="2286000" y="5949280"/>
            <a:ext cx="4572000" cy="603242"/>
          </a:xfrm>
          <a:prstGeom prst="rect">
            <a:avLst/>
          </a:prstGeom>
        </p:spPr>
        <p:txBody>
          <a:bodyPr>
            <a:spAutoFit/>
          </a:bodyPr>
          <a:lstStyle/>
          <a:p>
            <a:pPr algn="ctr">
              <a:lnSpc>
                <a:spcPct val="120000"/>
              </a:lnSpc>
            </a:pPr>
            <a:r>
              <a:rPr lang="en-GB" sz="1600" dirty="0" smtClean="0">
                <a:solidFill>
                  <a:srgbClr val="FFFFFF"/>
                </a:solidFill>
              </a:rPr>
              <a:t>www.europeanspallationsource.se</a:t>
            </a:r>
          </a:p>
          <a:p>
            <a:pPr algn="ctr"/>
            <a:r>
              <a:rPr lang="sv-SE" sz="1400" dirty="0" smtClean="0">
                <a:solidFill>
                  <a:srgbClr val="FFFFFF"/>
                </a:solidFill>
              </a:rPr>
              <a:t>PDR BLMs 2017-</a:t>
            </a:r>
            <a:r>
              <a:rPr lang="sv-SE" sz="1400" dirty="0" smtClean="0">
                <a:solidFill>
                  <a:srgbClr val="FFFFFF"/>
                </a:solidFill>
              </a:rPr>
              <a:t>07</a:t>
            </a:r>
            <a:r>
              <a:rPr lang="sv-SE" sz="1400" dirty="0" smtClean="0">
                <a:solidFill>
                  <a:srgbClr val="FFFFFF"/>
                </a:solidFill>
              </a:rPr>
              <a:t>-</a:t>
            </a:r>
            <a:r>
              <a:rPr lang="sv-SE" sz="1400" dirty="0" smtClean="0">
                <a:solidFill>
                  <a:srgbClr val="FFFFFF"/>
                </a:solidFill>
              </a:rPr>
              <a:t>10</a:t>
            </a:r>
            <a:endParaRPr lang="en-GB" sz="1400" dirty="0" smtClean="0">
              <a:solidFill>
                <a:srgbClr val="FFFFFF"/>
              </a:solidFill>
            </a:endParaRPr>
          </a:p>
        </p:txBody>
      </p:sp>
    </p:spTree>
    <p:extLst>
      <p:ext uri="{BB962C8B-B14F-4D97-AF65-F5344CB8AC3E}">
        <p14:creationId xmlns:p14="http://schemas.microsoft.com/office/powerpoint/2010/main" val="139461338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Activation – Hands-On Maintenance</a:t>
            </a:r>
            <a:endParaRPr lang="sv-SE" dirty="0"/>
          </a:p>
        </p:txBody>
      </p:sp>
      <p:sp>
        <p:nvSpPr>
          <p:cNvPr id="6" name="Rectangle 5"/>
          <p:cNvSpPr/>
          <p:nvPr/>
        </p:nvSpPr>
        <p:spPr>
          <a:xfrm>
            <a:off x="251520" y="1988840"/>
            <a:ext cx="8568952" cy="4524315"/>
          </a:xfrm>
          <a:prstGeom prst="rect">
            <a:avLst/>
          </a:prstGeom>
        </p:spPr>
        <p:txBody>
          <a:bodyPr wrap="square">
            <a:spAutoFit/>
          </a:bodyPr>
          <a:lstStyle/>
          <a:p>
            <a:pPr algn="just"/>
            <a:r>
              <a:rPr lang="en-US" dirty="0" smtClean="0">
                <a:solidFill>
                  <a:srgbClr val="000000"/>
                </a:solidFill>
              </a:rPr>
              <a:t>An average beam loss of </a:t>
            </a:r>
            <a:r>
              <a:rPr lang="en-US" b="1" dirty="0" smtClean="0">
                <a:solidFill>
                  <a:srgbClr val="000000"/>
                </a:solidFill>
              </a:rPr>
              <a:t>1 W</a:t>
            </a:r>
            <a:r>
              <a:rPr lang="en-US" b="1" dirty="0">
                <a:solidFill>
                  <a:srgbClr val="000000"/>
                </a:solidFill>
              </a:rPr>
              <a:t>/m</a:t>
            </a:r>
            <a:r>
              <a:rPr lang="en-US" dirty="0">
                <a:solidFill>
                  <a:srgbClr val="000000"/>
                </a:solidFill>
              </a:rPr>
              <a:t> </a:t>
            </a:r>
            <a:r>
              <a:rPr lang="en-US" dirty="0" smtClean="0">
                <a:solidFill>
                  <a:srgbClr val="000000"/>
                </a:solidFill>
              </a:rPr>
              <a:t>should be a </a:t>
            </a:r>
            <a:r>
              <a:rPr lang="en-US" dirty="0">
                <a:solidFill>
                  <a:srgbClr val="000000"/>
                </a:solidFill>
              </a:rPr>
              <a:t>reasonable </a:t>
            </a:r>
            <a:r>
              <a:rPr lang="en-US" b="1" dirty="0">
                <a:solidFill>
                  <a:srgbClr val="000000"/>
                </a:solidFill>
              </a:rPr>
              <a:t>limit for </a:t>
            </a:r>
            <a:r>
              <a:rPr lang="en-US" b="1" dirty="0" smtClean="0">
                <a:solidFill>
                  <a:srgbClr val="000000"/>
                </a:solidFill>
              </a:rPr>
              <a:t>hands-on maintenance</a:t>
            </a:r>
            <a:r>
              <a:rPr lang="en-US" b="1" dirty="0">
                <a:solidFill>
                  <a:srgbClr val="000000"/>
                </a:solidFill>
              </a:rPr>
              <a:t>.</a:t>
            </a:r>
            <a:endParaRPr lang="en-US" b="1" dirty="0" smtClean="0">
              <a:solidFill>
                <a:srgbClr val="000000"/>
              </a:solidFill>
            </a:endParaRPr>
          </a:p>
          <a:p>
            <a:pPr algn="just"/>
            <a:endParaRPr lang="en-US" dirty="0">
              <a:solidFill>
                <a:srgbClr val="000000"/>
              </a:solidFill>
            </a:endParaRPr>
          </a:p>
          <a:p>
            <a:pPr algn="just"/>
            <a:r>
              <a:rPr lang="en-US" b="1" dirty="0" smtClean="0">
                <a:solidFill>
                  <a:srgbClr val="000000"/>
                </a:solidFill>
              </a:rPr>
              <a:t>1 W</a:t>
            </a:r>
            <a:r>
              <a:rPr lang="en-US" b="1" dirty="0">
                <a:solidFill>
                  <a:srgbClr val="000000"/>
                </a:solidFill>
              </a:rPr>
              <a:t>/m corresponds to </a:t>
            </a:r>
            <a:r>
              <a:rPr lang="en-US" b="1" dirty="0" smtClean="0">
                <a:solidFill>
                  <a:srgbClr val="000000"/>
                </a:solidFill>
              </a:rPr>
              <a:t>6x10</a:t>
            </a:r>
            <a:r>
              <a:rPr lang="en-US" b="1" baseline="30000" dirty="0" smtClean="0">
                <a:solidFill>
                  <a:srgbClr val="000000"/>
                </a:solidFill>
              </a:rPr>
              <a:t>9</a:t>
            </a:r>
            <a:r>
              <a:rPr lang="en-US" b="1" dirty="0" smtClean="0">
                <a:solidFill>
                  <a:srgbClr val="000000"/>
                </a:solidFill>
              </a:rPr>
              <a:t> protons/[</a:t>
            </a:r>
            <a:r>
              <a:rPr lang="en-US" b="1" dirty="0" err="1" smtClean="0">
                <a:solidFill>
                  <a:srgbClr val="000000"/>
                </a:solidFill>
              </a:rPr>
              <a:t>m</a:t>
            </a:r>
            <a:r>
              <a:rPr lang="en-US" b="1" dirty="0" err="1" smtClean="0">
                <a:solidFill>
                  <a:srgbClr val="000000"/>
                </a:solidFill>
                <a:latin typeface="Wingdings"/>
                <a:ea typeface="Wingdings"/>
                <a:cs typeface="Wingdings"/>
                <a:sym typeface="Wingdings"/>
              </a:rPr>
              <a:t></a:t>
            </a:r>
            <a:r>
              <a:rPr lang="en-US" b="1" dirty="0" err="1" smtClean="0">
                <a:solidFill>
                  <a:srgbClr val="000000"/>
                </a:solidFill>
              </a:rPr>
              <a:t>s</a:t>
            </a:r>
            <a:r>
              <a:rPr lang="en-US" b="1" dirty="0" smtClean="0">
                <a:solidFill>
                  <a:srgbClr val="000000"/>
                </a:solidFill>
              </a:rPr>
              <a:t>] of energy 1 </a:t>
            </a:r>
            <a:r>
              <a:rPr lang="en-US" b="1" dirty="0" err="1" smtClean="0">
                <a:solidFill>
                  <a:srgbClr val="000000"/>
                </a:solidFill>
              </a:rPr>
              <a:t>GeV</a:t>
            </a:r>
            <a:r>
              <a:rPr lang="en-US" b="1" dirty="0" smtClean="0">
                <a:solidFill>
                  <a:srgbClr val="000000"/>
                </a:solidFill>
              </a:rPr>
              <a:t> </a:t>
            </a:r>
            <a:r>
              <a:rPr lang="en-US" dirty="0" smtClean="0">
                <a:solidFill>
                  <a:srgbClr val="000000"/>
                </a:solidFill>
              </a:rPr>
              <a:t>(uniformly distributed)</a:t>
            </a:r>
          </a:p>
          <a:p>
            <a:pPr algn="just"/>
            <a:endParaRPr lang="en-US" dirty="0" smtClean="0">
              <a:solidFill>
                <a:srgbClr val="000000"/>
              </a:solidFill>
            </a:endParaRPr>
          </a:p>
          <a:p>
            <a:pPr algn="just"/>
            <a:endParaRPr lang="en-US" dirty="0" smtClean="0">
              <a:solidFill>
                <a:srgbClr val="000000"/>
              </a:solidFill>
            </a:endParaRPr>
          </a:p>
          <a:p>
            <a:pPr algn="just"/>
            <a:r>
              <a:rPr lang="en-US" dirty="0" smtClean="0">
                <a:solidFill>
                  <a:srgbClr val="000000"/>
                </a:solidFill>
              </a:rPr>
              <a:t>Simulations </a:t>
            </a:r>
            <a:r>
              <a:rPr lang="en-US" dirty="0">
                <a:solidFill>
                  <a:srgbClr val="000000"/>
                </a:solidFill>
              </a:rPr>
              <a:t>show the </a:t>
            </a:r>
            <a:r>
              <a:rPr lang="en-US" dirty="0" smtClean="0">
                <a:solidFill>
                  <a:srgbClr val="000000"/>
                </a:solidFill>
              </a:rPr>
              <a:t>following:</a:t>
            </a:r>
          </a:p>
          <a:p>
            <a:pPr algn="just"/>
            <a:endParaRPr lang="en-US" dirty="0" smtClean="0">
              <a:solidFill>
                <a:srgbClr val="000000"/>
              </a:solidFill>
            </a:endParaRPr>
          </a:p>
          <a:p>
            <a:pPr marL="285750" indent="-285750" algn="just">
              <a:buFont typeface="Arial"/>
              <a:buChar char="•"/>
            </a:pPr>
            <a:r>
              <a:rPr lang="en-US" dirty="0" smtClean="0">
                <a:solidFill>
                  <a:srgbClr val="000000"/>
                </a:solidFill>
              </a:rPr>
              <a:t>If the irradiation time of a steel beam pipe with </a:t>
            </a:r>
            <a:r>
              <a:rPr lang="en-US" dirty="0" smtClean="0">
                <a:solidFill>
                  <a:srgbClr val="000000"/>
                </a:solidFill>
              </a:rPr>
              <a:t>1 W</a:t>
            </a:r>
            <a:r>
              <a:rPr lang="en-US" dirty="0" smtClean="0">
                <a:solidFill>
                  <a:srgbClr val="000000"/>
                </a:solidFill>
              </a:rPr>
              <a:t>/m beam losses is 100 days and cool down time is 4 hours, then the effective dose rate at </a:t>
            </a:r>
            <a:r>
              <a:rPr lang="en-US" dirty="0" smtClean="0">
                <a:solidFill>
                  <a:srgbClr val="000000"/>
                </a:solidFill>
              </a:rPr>
              <a:t>30 cm </a:t>
            </a:r>
            <a:r>
              <a:rPr lang="en-US" dirty="0" smtClean="0">
                <a:solidFill>
                  <a:srgbClr val="000000"/>
                </a:solidFill>
              </a:rPr>
              <a:t>distance from the beam pipe is about </a:t>
            </a:r>
            <a:r>
              <a:rPr lang="en-US" dirty="0" smtClean="0">
                <a:solidFill>
                  <a:srgbClr val="000000"/>
                </a:solidFill>
              </a:rPr>
              <a:t>1 </a:t>
            </a:r>
            <a:r>
              <a:rPr lang="en-US" dirty="0" err="1" smtClean="0">
                <a:solidFill>
                  <a:srgbClr val="000000"/>
                </a:solidFill>
              </a:rPr>
              <a:t>mSv</a:t>
            </a:r>
            <a:r>
              <a:rPr lang="en-US" dirty="0" smtClean="0">
                <a:solidFill>
                  <a:srgbClr val="000000"/>
                </a:solidFill>
              </a:rPr>
              <a:t> </a:t>
            </a:r>
            <a:r>
              <a:rPr lang="en-US" dirty="0" smtClean="0">
                <a:solidFill>
                  <a:srgbClr val="000000"/>
                </a:solidFill>
              </a:rPr>
              <a:t>per hour.</a:t>
            </a:r>
          </a:p>
          <a:p>
            <a:pPr algn="just"/>
            <a:endParaRPr lang="en-US" sz="2000" dirty="0">
              <a:solidFill>
                <a:srgbClr val="000000"/>
              </a:solidFill>
            </a:endParaRPr>
          </a:p>
          <a:p>
            <a:pPr algn="just"/>
            <a:endParaRPr lang="en-US" sz="2000" dirty="0" smtClean="0">
              <a:solidFill>
                <a:srgbClr val="000000"/>
              </a:solidFill>
            </a:endParaRPr>
          </a:p>
          <a:p>
            <a:pPr algn="just"/>
            <a:endParaRPr lang="en-US" sz="2000" dirty="0">
              <a:solidFill>
                <a:srgbClr val="000000"/>
              </a:solidFill>
            </a:endParaRPr>
          </a:p>
          <a:p>
            <a:pPr algn="just"/>
            <a:r>
              <a:rPr lang="en-US" sz="1400" dirty="0" smtClean="0">
                <a:solidFill>
                  <a:srgbClr val="000000"/>
                </a:solidFill>
              </a:rPr>
              <a:t>Courtesy of N.V. </a:t>
            </a:r>
            <a:r>
              <a:rPr lang="en-US" sz="1400" dirty="0" err="1" smtClean="0">
                <a:solidFill>
                  <a:srgbClr val="000000"/>
                </a:solidFill>
              </a:rPr>
              <a:t>Mokhov</a:t>
            </a:r>
            <a:r>
              <a:rPr lang="en-US" sz="1400" dirty="0" smtClean="0">
                <a:solidFill>
                  <a:srgbClr val="000000"/>
                </a:solidFill>
              </a:rPr>
              <a:t> and W. Chou, 7</a:t>
            </a:r>
            <a:r>
              <a:rPr lang="en-US" sz="1400" baseline="30000" dirty="0" smtClean="0">
                <a:solidFill>
                  <a:srgbClr val="000000"/>
                </a:solidFill>
              </a:rPr>
              <a:t>th</a:t>
            </a:r>
            <a:r>
              <a:rPr lang="en-US" sz="1400" dirty="0" smtClean="0">
                <a:solidFill>
                  <a:srgbClr val="000000"/>
                </a:solidFill>
              </a:rPr>
              <a:t> ICFA workshop on High intensity high brightness hadron beams, USA, 1999</a:t>
            </a:r>
            <a:endParaRPr lang="en-US" sz="1400" dirty="0">
              <a:solidFill>
                <a:srgbClr val="000000"/>
              </a:solidFill>
            </a:endParaRPr>
          </a:p>
          <a:p>
            <a:pPr algn="just"/>
            <a:endParaRPr lang="en-US" sz="2000" dirty="0" smtClean="0">
              <a:solidFill>
                <a:srgbClr val="000000"/>
              </a:solidFill>
            </a:endParaRPr>
          </a:p>
        </p:txBody>
      </p:sp>
    </p:spTree>
    <p:extLst>
      <p:ext uri="{BB962C8B-B14F-4D97-AF65-F5344CB8AC3E}">
        <p14:creationId xmlns:p14="http://schemas.microsoft.com/office/powerpoint/2010/main" val="98248350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Beam</a:t>
            </a:r>
            <a:r>
              <a:rPr lang="sv-SE" dirty="0" smtClean="0"/>
              <a:t>-Loss </a:t>
            </a:r>
            <a:r>
              <a:rPr lang="sv-SE" dirty="0" err="1" smtClean="0"/>
              <a:t>Induced</a:t>
            </a:r>
            <a:r>
              <a:rPr lang="sv-SE" dirty="0" smtClean="0"/>
              <a:t> Damage</a:t>
            </a:r>
            <a:endParaRPr lang="sv-SE" dirty="0"/>
          </a:p>
        </p:txBody>
      </p:sp>
      <p:sp>
        <p:nvSpPr>
          <p:cNvPr id="7" name="Content Placeholder 2"/>
          <p:cNvSpPr txBox="1">
            <a:spLocks/>
          </p:cNvSpPr>
          <p:nvPr/>
        </p:nvSpPr>
        <p:spPr>
          <a:xfrm>
            <a:off x="251520" y="2132856"/>
            <a:ext cx="8064896" cy="38164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1800" b="1" dirty="0" smtClean="0">
                <a:solidFill>
                  <a:srgbClr val="000000"/>
                </a:solidFill>
              </a:rPr>
              <a:t>Equipment operating </a:t>
            </a:r>
            <a:r>
              <a:rPr lang="en-US" sz="1800" b="1" dirty="0">
                <a:solidFill>
                  <a:srgbClr val="000000"/>
                </a:solidFill>
              </a:rPr>
              <a:t>at high </a:t>
            </a:r>
            <a:r>
              <a:rPr lang="en-US" sz="1800" dirty="0">
                <a:solidFill>
                  <a:srgbClr val="000000"/>
                </a:solidFill>
              </a:rPr>
              <a:t>voltage </a:t>
            </a:r>
            <a:r>
              <a:rPr lang="en-US" sz="1800" dirty="0" smtClean="0">
                <a:solidFill>
                  <a:srgbClr val="000000"/>
                </a:solidFill>
              </a:rPr>
              <a:t>(RFQ, cavities) can </a:t>
            </a:r>
            <a:r>
              <a:rPr lang="en-US" sz="1800" dirty="0">
                <a:solidFill>
                  <a:srgbClr val="000000"/>
                </a:solidFill>
              </a:rPr>
              <a:t>be very sensitive to beam </a:t>
            </a:r>
            <a:r>
              <a:rPr lang="en-US" sz="1800" dirty="0" smtClean="0">
                <a:solidFill>
                  <a:srgbClr val="000000"/>
                </a:solidFill>
              </a:rPr>
              <a:t>losses (surface </a:t>
            </a:r>
            <a:r>
              <a:rPr lang="en-US" sz="1800" dirty="0">
                <a:solidFill>
                  <a:srgbClr val="000000"/>
                </a:solidFill>
              </a:rPr>
              <a:t>quality </a:t>
            </a:r>
            <a:r>
              <a:rPr lang="en-US" sz="1800" dirty="0" smtClean="0">
                <a:solidFill>
                  <a:srgbClr val="000000"/>
                </a:solidFill>
              </a:rPr>
              <a:t>degradation). Then operation at </a:t>
            </a:r>
            <a:r>
              <a:rPr lang="en-US" sz="1800" dirty="0">
                <a:solidFill>
                  <a:srgbClr val="000000"/>
                </a:solidFill>
              </a:rPr>
              <a:t>the same voltage </a:t>
            </a:r>
            <a:r>
              <a:rPr lang="en-US" sz="1800" dirty="0" smtClean="0">
                <a:solidFill>
                  <a:srgbClr val="000000"/>
                </a:solidFill>
              </a:rPr>
              <a:t>is not possible and probability </a:t>
            </a:r>
            <a:r>
              <a:rPr lang="en-US" sz="1800" dirty="0">
                <a:solidFill>
                  <a:srgbClr val="000000"/>
                </a:solidFill>
              </a:rPr>
              <a:t>for arcing is </a:t>
            </a:r>
            <a:r>
              <a:rPr lang="en-US" sz="1800" dirty="0" smtClean="0">
                <a:solidFill>
                  <a:srgbClr val="000000"/>
                </a:solidFill>
              </a:rPr>
              <a:t>increased. </a:t>
            </a:r>
          </a:p>
          <a:p>
            <a:pPr marL="0" indent="0" algn="just">
              <a:buNone/>
            </a:pPr>
            <a:endParaRPr lang="en-US" sz="1800" dirty="0" smtClean="0">
              <a:solidFill>
                <a:srgbClr val="000000"/>
              </a:solidFill>
            </a:endParaRPr>
          </a:p>
          <a:p>
            <a:pPr marL="0" indent="0" algn="just">
              <a:buNone/>
            </a:pPr>
            <a:r>
              <a:rPr lang="en-US" sz="1800" dirty="0" smtClean="0">
                <a:solidFill>
                  <a:srgbClr val="000000"/>
                </a:solidFill>
              </a:rPr>
              <a:t>At SNS, errant </a:t>
            </a:r>
            <a:r>
              <a:rPr lang="en-US" sz="1800" dirty="0">
                <a:solidFill>
                  <a:srgbClr val="000000"/>
                </a:solidFill>
              </a:rPr>
              <a:t>beam losses led to a </a:t>
            </a:r>
            <a:r>
              <a:rPr lang="en-US" sz="1800" dirty="0" smtClean="0">
                <a:solidFill>
                  <a:srgbClr val="000000"/>
                </a:solidFill>
              </a:rPr>
              <a:t>degraded superconducting cavity. Beam </a:t>
            </a:r>
            <a:r>
              <a:rPr lang="en-US" sz="1800" dirty="0">
                <a:solidFill>
                  <a:srgbClr val="000000"/>
                </a:solidFill>
              </a:rPr>
              <a:t>current monitors (BCMs) </a:t>
            </a:r>
            <a:r>
              <a:rPr lang="en-US" sz="1800" dirty="0" smtClean="0">
                <a:solidFill>
                  <a:srgbClr val="000000"/>
                </a:solidFill>
              </a:rPr>
              <a:t>measured </a:t>
            </a:r>
            <a:r>
              <a:rPr lang="en-US" sz="1800" b="1" dirty="0" smtClean="0">
                <a:solidFill>
                  <a:srgbClr val="000000"/>
                </a:solidFill>
              </a:rPr>
              <a:t>beam losses of a few </a:t>
            </a:r>
            <a:r>
              <a:rPr lang="en-US" sz="1800" b="1" dirty="0" err="1" smtClean="0">
                <a:solidFill>
                  <a:srgbClr val="000000"/>
                </a:solidFill>
              </a:rPr>
              <a:t>μs</a:t>
            </a:r>
            <a:r>
              <a:rPr lang="en-US" sz="1800" dirty="0" smtClean="0">
                <a:solidFill>
                  <a:srgbClr val="000000"/>
                </a:solidFill>
              </a:rPr>
              <a:t>. After </a:t>
            </a:r>
            <a:r>
              <a:rPr lang="en-US" sz="1800" dirty="0">
                <a:solidFill>
                  <a:srgbClr val="000000"/>
                </a:solidFill>
              </a:rPr>
              <a:t>such errant beams, sometimes the cavity gradient needs to </a:t>
            </a:r>
            <a:r>
              <a:rPr lang="en-US" sz="1800" dirty="0" smtClean="0">
                <a:solidFill>
                  <a:srgbClr val="000000"/>
                </a:solidFill>
              </a:rPr>
              <a:t>be lowered</a:t>
            </a:r>
            <a:r>
              <a:rPr lang="en-US" sz="1800" dirty="0">
                <a:solidFill>
                  <a:srgbClr val="000000"/>
                </a:solidFill>
              </a:rPr>
              <a:t>. Conditioning after warm-up helps in most cases, but in one case a </a:t>
            </a:r>
            <a:r>
              <a:rPr lang="en-US" sz="1800" b="1" dirty="0" err="1">
                <a:solidFill>
                  <a:srgbClr val="000000"/>
                </a:solidFill>
              </a:rPr>
              <a:t>cryo</a:t>
            </a:r>
            <a:r>
              <a:rPr lang="en-US" sz="1800" b="1" dirty="0">
                <a:solidFill>
                  <a:srgbClr val="000000"/>
                </a:solidFill>
              </a:rPr>
              <a:t>-module had to </a:t>
            </a:r>
            <a:r>
              <a:rPr lang="en-US" sz="1800" b="1" dirty="0" smtClean="0">
                <a:solidFill>
                  <a:srgbClr val="000000"/>
                </a:solidFill>
              </a:rPr>
              <a:t>be exchanged</a:t>
            </a:r>
            <a:r>
              <a:rPr lang="en-US" sz="1800" dirty="0">
                <a:solidFill>
                  <a:srgbClr val="000000"/>
                </a:solidFill>
              </a:rPr>
              <a:t>. </a:t>
            </a:r>
            <a:endParaRPr lang="en-US" sz="1800" dirty="0" smtClean="0">
              <a:solidFill>
                <a:srgbClr val="000000"/>
              </a:solidFill>
            </a:endParaRPr>
          </a:p>
          <a:p>
            <a:pPr marL="0" indent="0" algn="just">
              <a:buNone/>
            </a:pPr>
            <a:endParaRPr lang="en-US" sz="1800" dirty="0" smtClean="0">
              <a:solidFill>
                <a:srgbClr val="000000"/>
              </a:solidFill>
            </a:endParaRPr>
          </a:p>
          <a:p>
            <a:pPr marL="0" indent="0" algn="just">
              <a:buNone/>
            </a:pPr>
            <a:r>
              <a:rPr lang="en-US" sz="1800" dirty="0" smtClean="0">
                <a:solidFill>
                  <a:srgbClr val="000000"/>
                </a:solidFill>
              </a:rPr>
              <a:t>The </a:t>
            </a:r>
            <a:r>
              <a:rPr lang="en-US" sz="1800" dirty="0">
                <a:solidFill>
                  <a:srgbClr val="000000"/>
                </a:solidFill>
              </a:rPr>
              <a:t>energy of </a:t>
            </a:r>
            <a:r>
              <a:rPr lang="en-US" sz="1800" b="1" dirty="0">
                <a:solidFill>
                  <a:srgbClr val="000000"/>
                </a:solidFill>
              </a:rPr>
              <a:t>beam losses</a:t>
            </a:r>
            <a:r>
              <a:rPr lang="en-US" sz="1800" dirty="0">
                <a:solidFill>
                  <a:srgbClr val="000000"/>
                </a:solidFill>
              </a:rPr>
              <a:t> is about </a:t>
            </a:r>
            <a:r>
              <a:rPr lang="en-US" sz="1800" b="1" dirty="0">
                <a:solidFill>
                  <a:srgbClr val="000000"/>
                </a:solidFill>
              </a:rPr>
              <a:t>100 J</a:t>
            </a:r>
            <a:r>
              <a:rPr lang="en-US" sz="1800" dirty="0">
                <a:solidFill>
                  <a:srgbClr val="000000"/>
                </a:solidFill>
              </a:rPr>
              <a:t>. </a:t>
            </a:r>
            <a:r>
              <a:rPr lang="en-US" sz="1800" dirty="0" smtClean="0">
                <a:solidFill>
                  <a:srgbClr val="000000"/>
                </a:solidFill>
              </a:rPr>
              <a:t>The damage mechanisms </a:t>
            </a:r>
            <a:r>
              <a:rPr lang="en-US" sz="1800" dirty="0">
                <a:solidFill>
                  <a:srgbClr val="000000"/>
                </a:solidFill>
              </a:rPr>
              <a:t>are not fully understood</a:t>
            </a:r>
            <a:r>
              <a:rPr lang="en-US" sz="1800" dirty="0" smtClean="0">
                <a:solidFill>
                  <a:srgbClr val="000000"/>
                </a:solidFill>
              </a:rPr>
              <a:t>; it </a:t>
            </a:r>
            <a:r>
              <a:rPr lang="en-US" sz="1800" dirty="0">
                <a:solidFill>
                  <a:srgbClr val="000000"/>
                </a:solidFill>
              </a:rPr>
              <a:t>is assumed that some beam hitting the cavity desorbs gas or particulates (= small particles) creating </a:t>
            </a:r>
            <a:r>
              <a:rPr lang="en-US" sz="1800" dirty="0" smtClean="0">
                <a:solidFill>
                  <a:srgbClr val="000000"/>
                </a:solidFill>
              </a:rPr>
              <a:t>an environment </a:t>
            </a:r>
            <a:r>
              <a:rPr lang="en-US" sz="1800" dirty="0">
                <a:solidFill>
                  <a:srgbClr val="000000"/>
                </a:solidFill>
              </a:rPr>
              <a:t>for arcing.</a:t>
            </a:r>
            <a:endParaRPr lang="en-US" sz="1800" dirty="0" smtClean="0">
              <a:solidFill>
                <a:srgbClr val="000000"/>
              </a:solidFill>
              <a:sym typeface="Wingdings"/>
            </a:endParaRPr>
          </a:p>
        </p:txBody>
      </p:sp>
    </p:spTree>
    <p:extLst>
      <p:ext uri="{BB962C8B-B14F-4D97-AF65-F5344CB8AC3E}">
        <p14:creationId xmlns:p14="http://schemas.microsoft.com/office/powerpoint/2010/main" val="269701092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a:spLocks/>
          </p:cNvSpPr>
          <p:nvPr/>
        </p:nvSpPr>
        <p:spPr>
          <a:xfrm>
            <a:off x="251520" y="274638"/>
            <a:ext cx="7139136"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baseline="0">
                <a:solidFill>
                  <a:schemeClr val="bg1"/>
                </a:solidFill>
                <a:latin typeface="+mj-lt"/>
                <a:ea typeface="+mj-ea"/>
                <a:cs typeface="+mj-cs"/>
              </a:defRPr>
            </a:lvl1pPr>
          </a:lstStyle>
          <a:p>
            <a:r>
              <a:rPr lang="en-US" dirty="0" smtClean="0"/>
              <a:t>Damage Potential of the ESS Proton Beam</a:t>
            </a:r>
            <a:endParaRPr lang="en-US" dirty="0"/>
          </a:p>
        </p:txBody>
      </p:sp>
      <p:pic>
        <p:nvPicPr>
          <p:cNvPr id="2" name="Picture 1" descr="melting_time_v0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2586175"/>
            <a:ext cx="9144000" cy="2787041"/>
          </a:xfrm>
          <a:prstGeom prst="rect">
            <a:avLst/>
          </a:prstGeom>
        </p:spPr>
      </p:pic>
      <p:sp>
        <p:nvSpPr>
          <p:cNvPr id="4" name="Content Placeholder 2"/>
          <p:cNvSpPr txBox="1">
            <a:spLocks/>
          </p:cNvSpPr>
          <p:nvPr/>
        </p:nvSpPr>
        <p:spPr>
          <a:xfrm>
            <a:off x="179512" y="1484784"/>
            <a:ext cx="8856984"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dirty="0" smtClean="0">
                <a:solidFill>
                  <a:schemeClr val="tx1"/>
                </a:solidFill>
                <a:sym typeface="Wingdings"/>
              </a:rPr>
              <a:t>Assumption: </a:t>
            </a:r>
          </a:p>
          <a:p>
            <a:pPr marL="0" indent="0" algn="ctr">
              <a:buNone/>
            </a:pPr>
            <a:r>
              <a:rPr lang="en-US" sz="2000" dirty="0" smtClean="0">
                <a:solidFill>
                  <a:schemeClr val="tx1"/>
                </a:solidFill>
                <a:sym typeface="Wingdings"/>
              </a:rPr>
              <a:t>Proton beam impinging perpendicularly on copper or steel (2mm beam size)</a:t>
            </a:r>
            <a:r>
              <a:rPr lang="en-US" sz="2000" dirty="0" smtClean="0">
                <a:solidFill>
                  <a:schemeClr val="tx1"/>
                </a:solidFill>
                <a:sym typeface="Wingdings"/>
              </a:rPr>
              <a:t>.</a:t>
            </a:r>
          </a:p>
          <a:p>
            <a:pPr marL="0" indent="0" algn="ctr">
              <a:buNone/>
            </a:pPr>
            <a:r>
              <a:rPr lang="en-US" sz="1200" dirty="0">
                <a:solidFill>
                  <a:srgbClr val="000000"/>
                </a:solidFill>
              </a:rPr>
              <a:t>Courtesy of </a:t>
            </a:r>
            <a:r>
              <a:rPr lang="en-US" sz="1200" dirty="0" smtClean="0">
                <a:solidFill>
                  <a:srgbClr val="000000"/>
                </a:solidFill>
              </a:rPr>
              <a:t>L. </a:t>
            </a:r>
            <a:r>
              <a:rPr lang="en-US" sz="1200" dirty="0" err="1" smtClean="0">
                <a:solidFill>
                  <a:srgbClr val="000000"/>
                </a:solidFill>
              </a:rPr>
              <a:t>Tchelidze</a:t>
            </a:r>
            <a:endParaRPr lang="en-US" sz="1200" dirty="0">
              <a:solidFill>
                <a:srgbClr val="000000"/>
              </a:solidFill>
            </a:endParaRPr>
          </a:p>
          <a:p>
            <a:pPr marL="0" indent="0" algn="ctr">
              <a:buNone/>
            </a:pPr>
            <a:endParaRPr lang="en-US" sz="2000" dirty="0" smtClean="0">
              <a:solidFill>
                <a:schemeClr val="tx1"/>
              </a:solidFill>
              <a:sym typeface="Wingdings"/>
            </a:endParaRPr>
          </a:p>
        </p:txBody>
      </p:sp>
      <p:sp>
        <p:nvSpPr>
          <p:cNvPr id="5" name="Content Placeholder 2"/>
          <p:cNvSpPr txBox="1">
            <a:spLocks/>
          </p:cNvSpPr>
          <p:nvPr/>
        </p:nvSpPr>
        <p:spPr>
          <a:xfrm>
            <a:off x="72008" y="5661248"/>
            <a:ext cx="8964488" cy="864096"/>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dirty="0" smtClean="0">
                <a:solidFill>
                  <a:schemeClr val="tx1"/>
                </a:solidFill>
                <a:sym typeface="Wingdings"/>
              </a:rPr>
              <a:t>From these time scales it is possible to determine the (IC) </a:t>
            </a:r>
            <a:r>
              <a:rPr lang="en-US" sz="2000" b="1" dirty="0" smtClean="0">
                <a:solidFill>
                  <a:schemeClr val="tx1"/>
                </a:solidFill>
                <a:sym typeface="Wingdings"/>
              </a:rPr>
              <a:t>BLM</a:t>
            </a:r>
            <a:r>
              <a:rPr lang="en-US" sz="2000" dirty="0" smtClean="0">
                <a:solidFill>
                  <a:schemeClr val="tx1"/>
                </a:solidFill>
                <a:sym typeface="Wingdings"/>
              </a:rPr>
              <a:t> response time requirements. </a:t>
            </a:r>
            <a:r>
              <a:rPr lang="en-US" sz="2000" b="1" dirty="0" smtClean="0">
                <a:solidFill>
                  <a:schemeClr val="tx1"/>
                </a:solidFill>
                <a:sym typeface="Wingdings"/>
              </a:rPr>
              <a:t>Fastest reaction time required (≥ 80 MeV): 10 </a:t>
            </a:r>
            <a:r>
              <a:rPr lang="en-US" sz="2000" b="1" dirty="0" err="1" smtClean="0">
                <a:solidFill>
                  <a:schemeClr val="tx1"/>
                </a:solidFill>
                <a:sym typeface="Wingdings"/>
              </a:rPr>
              <a:t>μs</a:t>
            </a:r>
            <a:r>
              <a:rPr lang="en-US" sz="2000" b="1" dirty="0" smtClean="0">
                <a:solidFill>
                  <a:schemeClr val="tx1"/>
                </a:solidFill>
                <a:sym typeface="Wingdings"/>
              </a:rPr>
              <a:t> (</a:t>
            </a:r>
            <a:r>
              <a:rPr lang="en-US" sz="2000" b="1" dirty="0" err="1" smtClean="0">
                <a:solidFill>
                  <a:schemeClr val="tx1"/>
                </a:solidFill>
                <a:sym typeface="Wingdings"/>
              </a:rPr>
              <a:t>tbc</a:t>
            </a:r>
            <a:r>
              <a:rPr lang="en-US" sz="2000" b="1" dirty="0" smtClean="0">
                <a:solidFill>
                  <a:schemeClr val="tx1"/>
                </a:solidFill>
                <a:sym typeface="Wingdings"/>
              </a:rPr>
              <a:t>)</a:t>
            </a:r>
          </a:p>
        </p:txBody>
      </p:sp>
      <p:sp>
        <p:nvSpPr>
          <p:cNvPr id="6" name="Slide Number Placeholder 3"/>
          <p:cNvSpPr>
            <a:spLocks noGrp="1"/>
          </p:cNvSpPr>
          <p:nvPr>
            <p:ph type="sldNum" sz="quarter" idx="12"/>
          </p:nvPr>
        </p:nvSpPr>
        <p:spPr>
          <a:xfrm>
            <a:off x="6553200" y="6356350"/>
            <a:ext cx="2133600" cy="365125"/>
          </a:xfrm>
        </p:spPr>
        <p:txBody>
          <a:bodyPr/>
          <a:lstStyle/>
          <a:p>
            <a:fld id="{551115BC-487E-4422-894C-CB7CD3E79223}" type="slidenum">
              <a:rPr lang="sv-SE" smtClean="0"/>
              <a:t>12</a:t>
            </a:fld>
            <a:endParaRPr lang="sv-SE" dirty="0"/>
          </a:p>
        </p:txBody>
      </p:sp>
    </p:spTree>
    <p:extLst>
      <p:ext uri="{BB962C8B-B14F-4D97-AF65-F5344CB8AC3E}">
        <p14:creationId xmlns:p14="http://schemas.microsoft.com/office/powerpoint/2010/main" val="357219177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Beam</a:t>
            </a:r>
            <a:r>
              <a:rPr lang="sv-SE" dirty="0" smtClean="0"/>
              <a:t> Loss </a:t>
            </a:r>
            <a:r>
              <a:rPr lang="sv-SE" dirty="0" err="1" smtClean="0"/>
              <a:t>Measurement</a:t>
            </a:r>
            <a:r>
              <a:rPr lang="sv-SE" dirty="0" smtClean="0"/>
              <a:t> </a:t>
            </a:r>
            <a:r>
              <a:rPr lang="sv-SE" dirty="0" err="1" smtClean="0"/>
              <a:t>Strategy</a:t>
            </a:r>
            <a:endParaRPr lang="sv-SE" dirty="0"/>
          </a:p>
        </p:txBody>
      </p:sp>
      <p:sp>
        <p:nvSpPr>
          <p:cNvPr id="7" name="Content Placeholder 2"/>
          <p:cNvSpPr txBox="1">
            <a:spLocks/>
          </p:cNvSpPr>
          <p:nvPr/>
        </p:nvSpPr>
        <p:spPr>
          <a:xfrm>
            <a:off x="251520" y="1628800"/>
            <a:ext cx="8640960" cy="50405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n-US" sz="1800" dirty="0" smtClean="0">
                <a:solidFill>
                  <a:srgbClr val="000000"/>
                </a:solidFill>
              </a:rPr>
              <a:t>To provide </a:t>
            </a:r>
            <a:r>
              <a:rPr lang="en-US" sz="1800" b="1" dirty="0" smtClean="0">
                <a:solidFill>
                  <a:srgbClr val="000000"/>
                </a:solidFill>
              </a:rPr>
              <a:t>the ability of measuring beam losses along the full </a:t>
            </a:r>
            <a:r>
              <a:rPr lang="en-US" sz="1800" b="1" dirty="0" err="1" smtClean="0">
                <a:solidFill>
                  <a:srgbClr val="000000"/>
                </a:solidFill>
              </a:rPr>
              <a:t>linac</a:t>
            </a:r>
            <a:r>
              <a:rPr lang="en-US" sz="1800" dirty="0" smtClean="0">
                <a:solidFill>
                  <a:srgbClr val="000000"/>
                </a:solidFill>
              </a:rPr>
              <a:t>, </a:t>
            </a:r>
            <a:r>
              <a:rPr lang="en-US" sz="1800" b="1" dirty="0" smtClean="0">
                <a:solidFill>
                  <a:srgbClr val="000000"/>
                </a:solidFill>
              </a:rPr>
              <a:t>different systems </a:t>
            </a:r>
            <a:r>
              <a:rPr lang="en-US" sz="1800" dirty="0" smtClean="0">
                <a:solidFill>
                  <a:srgbClr val="000000"/>
                </a:solidFill>
              </a:rPr>
              <a:t>are required (this is mainly driven by the proton beam energy range at ESS).</a:t>
            </a:r>
          </a:p>
          <a:p>
            <a:pPr algn="just"/>
            <a:endParaRPr lang="en-US" sz="1800" dirty="0" smtClean="0">
              <a:solidFill>
                <a:srgbClr val="000000"/>
              </a:solidFill>
            </a:endParaRPr>
          </a:p>
          <a:p>
            <a:pPr algn="just"/>
            <a:r>
              <a:rPr lang="en-US" sz="1800" dirty="0" smtClean="0">
                <a:solidFill>
                  <a:srgbClr val="000000"/>
                </a:solidFill>
              </a:rPr>
              <a:t>Beam losses in the </a:t>
            </a:r>
            <a:r>
              <a:rPr lang="en-US" sz="1800" b="1" dirty="0" smtClean="0">
                <a:solidFill>
                  <a:srgbClr val="000000"/>
                </a:solidFill>
              </a:rPr>
              <a:t>warm </a:t>
            </a:r>
            <a:r>
              <a:rPr lang="en-US" sz="1800" b="1" dirty="0" err="1" smtClean="0">
                <a:solidFill>
                  <a:srgbClr val="000000"/>
                </a:solidFill>
              </a:rPr>
              <a:t>linac</a:t>
            </a:r>
            <a:r>
              <a:rPr lang="en-US" sz="1800" b="1" dirty="0" smtClean="0">
                <a:solidFill>
                  <a:srgbClr val="000000"/>
                </a:solidFill>
              </a:rPr>
              <a:t> </a:t>
            </a:r>
            <a:r>
              <a:rPr lang="en-US" sz="1800" dirty="0" smtClean="0">
                <a:solidFill>
                  <a:srgbClr val="000000"/>
                </a:solidFill>
              </a:rPr>
              <a:t>can be measured by </a:t>
            </a:r>
            <a:r>
              <a:rPr lang="en-US" sz="1800" b="1" dirty="0" smtClean="0">
                <a:solidFill>
                  <a:srgbClr val="000000"/>
                </a:solidFill>
              </a:rPr>
              <a:t>Beam Current Monitors </a:t>
            </a:r>
            <a:r>
              <a:rPr lang="en-US" sz="1800" dirty="0" smtClean="0">
                <a:solidFill>
                  <a:srgbClr val="000000"/>
                </a:solidFill>
              </a:rPr>
              <a:t>only (proton beam energy of 1 MeV – 30 MeV). </a:t>
            </a:r>
            <a:endParaRPr lang="en-US" sz="1800" dirty="0">
              <a:solidFill>
                <a:srgbClr val="000000"/>
              </a:solidFill>
            </a:endParaRPr>
          </a:p>
          <a:p>
            <a:pPr algn="just"/>
            <a:endParaRPr lang="en-US" sz="1800" dirty="0" smtClean="0">
              <a:solidFill>
                <a:srgbClr val="000000"/>
              </a:solidFill>
            </a:endParaRPr>
          </a:p>
          <a:p>
            <a:pPr algn="just"/>
            <a:r>
              <a:rPr lang="en-US" sz="1800" b="1" dirty="0" smtClean="0">
                <a:solidFill>
                  <a:srgbClr val="000000"/>
                </a:solidFill>
              </a:rPr>
              <a:t>Above</a:t>
            </a:r>
            <a:r>
              <a:rPr lang="en-US" sz="1800" dirty="0" smtClean="0">
                <a:solidFill>
                  <a:srgbClr val="000000"/>
                </a:solidFill>
              </a:rPr>
              <a:t> a proton energy of </a:t>
            </a:r>
            <a:r>
              <a:rPr lang="en-US" sz="1800" b="1" dirty="0" smtClean="0">
                <a:solidFill>
                  <a:srgbClr val="000000"/>
                </a:solidFill>
              </a:rPr>
              <a:t>30-80 MeV </a:t>
            </a:r>
            <a:r>
              <a:rPr lang="en-US" sz="1800" dirty="0" smtClean="0">
                <a:solidFill>
                  <a:srgbClr val="000000"/>
                </a:solidFill>
              </a:rPr>
              <a:t>(DTL), it is possible to use </a:t>
            </a:r>
            <a:r>
              <a:rPr lang="en-US" sz="1800" b="1" dirty="0" smtClean="0">
                <a:solidFill>
                  <a:srgbClr val="000000"/>
                </a:solidFill>
              </a:rPr>
              <a:t>Ionization Chambers </a:t>
            </a:r>
            <a:r>
              <a:rPr lang="en-US" sz="1800" dirty="0" smtClean="0">
                <a:solidFill>
                  <a:srgbClr val="000000"/>
                </a:solidFill>
              </a:rPr>
              <a:t>as beam loss monitors (in addition to BCMs). BLMs and BCMs are located along the rest of the </a:t>
            </a:r>
            <a:r>
              <a:rPr lang="en-US" sz="1800" dirty="0" err="1" smtClean="0">
                <a:solidFill>
                  <a:srgbClr val="000000"/>
                </a:solidFill>
              </a:rPr>
              <a:t>linac</a:t>
            </a:r>
            <a:r>
              <a:rPr lang="en-US" sz="1800" dirty="0" smtClean="0">
                <a:solidFill>
                  <a:srgbClr val="000000"/>
                </a:solidFill>
              </a:rPr>
              <a:t> up until and including the target. Also it </a:t>
            </a:r>
            <a:r>
              <a:rPr lang="en-US" sz="1800" b="1" dirty="0" smtClean="0">
                <a:solidFill>
                  <a:srgbClr val="000000"/>
                </a:solidFill>
              </a:rPr>
              <a:t>might be possible to use </a:t>
            </a:r>
            <a:r>
              <a:rPr lang="en-US" sz="1800" b="1" dirty="0" err="1" smtClean="0">
                <a:solidFill>
                  <a:srgbClr val="000000"/>
                </a:solidFill>
              </a:rPr>
              <a:t>nBLMs</a:t>
            </a:r>
            <a:r>
              <a:rPr lang="en-US" sz="1800" b="1" dirty="0" smtClean="0">
                <a:solidFill>
                  <a:srgbClr val="000000"/>
                </a:solidFill>
              </a:rPr>
              <a:t> </a:t>
            </a:r>
            <a:r>
              <a:rPr lang="en-US" sz="1800" dirty="0" smtClean="0">
                <a:solidFill>
                  <a:srgbClr val="000000"/>
                </a:solidFill>
              </a:rPr>
              <a:t>to protect equipment from damage in the warm </a:t>
            </a:r>
            <a:r>
              <a:rPr lang="en-US" sz="1800" dirty="0" err="1" smtClean="0">
                <a:solidFill>
                  <a:srgbClr val="000000"/>
                </a:solidFill>
              </a:rPr>
              <a:t>linac</a:t>
            </a:r>
            <a:r>
              <a:rPr lang="en-US" sz="1800" dirty="0" smtClean="0">
                <a:solidFill>
                  <a:srgbClr val="000000"/>
                </a:solidFill>
              </a:rPr>
              <a:t> (especially in the DTL).</a:t>
            </a:r>
            <a:endParaRPr lang="en-US" sz="1800" dirty="0">
              <a:solidFill>
                <a:srgbClr val="000000"/>
              </a:solidFill>
            </a:endParaRPr>
          </a:p>
          <a:p>
            <a:pPr algn="just"/>
            <a:endParaRPr lang="en-US" sz="1800" dirty="0" smtClean="0">
              <a:solidFill>
                <a:srgbClr val="000000"/>
              </a:solidFill>
            </a:endParaRPr>
          </a:p>
          <a:p>
            <a:pPr algn="just"/>
            <a:r>
              <a:rPr lang="en-US" sz="1800" dirty="0" smtClean="0">
                <a:solidFill>
                  <a:srgbClr val="000000"/>
                </a:solidFill>
              </a:rPr>
              <a:t>It is important that ESS finalizes the definition of </a:t>
            </a:r>
            <a:r>
              <a:rPr lang="en-US" sz="1800" b="1" dirty="0" smtClean="0">
                <a:solidFill>
                  <a:srgbClr val="000000"/>
                </a:solidFill>
              </a:rPr>
              <a:t>damage potential of equipment </a:t>
            </a:r>
            <a:r>
              <a:rPr lang="en-US" sz="1800" dirty="0" smtClean="0">
                <a:solidFill>
                  <a:srgbClr val="000000"/>
                </a:solidFill>
              </a:rPr>
              <a:t>tha</a:t>
            </a:r>
            <a:r>
              <a:rPr lang="en-US" sz="1800" dirty="0" smtClean="0">
                <a:solidFill>
                  <a:srgbClr val="000000"/>
                </a:solidFill>
              </a:rPr>
              <a:t>t needs protection; i.e. </a:t>
            </a:r>
            <a:r>
              <a:rPr lang="en-US" sz="1800" b="1" dirty="0" smtClean="0">
                <a:solidFill>
                  <a:srgbClr val="000000"/>
                </a:solidFill>
              </a:rPr>
              <a:t>how much protons can be lost </a:t>
            </a:r>
            <a:r>
              <a:rPr lang="en-US" sz="1800" dirty="0" smtClean="0">
                <a:solidFill>
                  <a:srgbClr val="000000"/>
                </a:solidFill>
              </a:rPr>
              <a:t>at certain locations in the </a:t>
            </a:r>
            <a:r>
              <a:rPr lang="en-US" sz="1800" dirty="0" err="1" smtClean="0">
                <a:solidFill>
                  <a:srgbClr val="000000"/>
                </a:solidFill>
              </a:rPr>
              <a:t>linac</a:t>
            </a:r>
            <a:r>
              <a:rPr lang="en-US" sz="1800" dirty="0" smtClean="0">
                <a:solidFill>
                  <a:srgbClr val="000000"/>
                </a:solidFill>
              </a:rPr>
              <a:t> without causing damage </a:t>
            </a:r>
            <a:r>
              <a:rPr lang="en-US" sz="1800" b="1" dirty="0">
                <a:solidFill>
                  <a:srgbClr val="000000"/>
                </a:solidFill>
              </a:rPr>
              <a:t>i</a:t>
            </a:r>
            <a:r>
              <a:rPr lang="en-US" sz="1800" b="1" dirty="0" smtClean="0">
                <a:solidFill>
                  <a:srgbClr val="000000"/>
                </a:solidFill>
              </a:rPr>
              <a:t>n what </a:t>
            </a:r>
            <a:r>
              <a:rPr lang="en-US" sz="1800" dirty="0" smtClean="0">
                <a:solidFill>
                  <a:srgbClr val="000000"/>
                </a:solidFill>
              </a:rPr>
              <a:t>type of </a:t>
            </a:r>
            <a:r>
              <a:rPr lang="en-US" sz="1800" b="1" dirty="0" smtClean="0">
                <a:solidFill>
                  <a:srgbClr val="000000"/>
                </a:solidFill>
              </a:rPr>
              <a:t>time</a:t>
            </a:r>
            <a:r>
              <a:rPr lang="en-US" sz="1800" dirty="0" smtClean="0">
                <a:solidFill>
                  <a:srgbClr val="000000"/>
                </a:solidFill>
              </a:rPr>
              <a:t> scales? These two numbers define the </a:t>
            </a:r>
            <a:r>
              <a:rPr lang="en-US" sz="1800" b="1" dirty="0" smtClean="0">
                <a:solidFill>
                  <a:srgbClr val="000000"/>
                </a:solidFill>
              </a:rPr>
              <a:t>dynamic range </a:t>
            </a:r>
            <a:r>
              <a:rPr lang="en-US" sz="1800" dirty="0" smtClean="0">
                <a:solidFill>
                  <a:srgbClr val="000000"/>
                </a:solidFill>
              </a:rPr>
              <a:t>and </a:t>
            </a:r>
            <a:r>
              <a:rPr lang="en-US" sz="1800" b="1" dirty="0" smtClean="0">
                <a:solidFill>
                  <a:srgbClr val="000000"/>
                </a:solidFill>
              </a:rPr>
              <a:t>response time for the system</a:t>
            </a:r>
            <a:r>
              <a:rPr lang="en-US" sz="1800" dirty="0" smtClean="0">
                <a:solidFill>
                  <a:srgbClr val="000000"/>
                </a:solidFill>
              </a:rPr>
              <a:t>. This also allows us to understand where we have gaps in beam loss detection ability if any.</a:t>
            </a:r>
          </a:p>
        </p:txBody>
      </p:sp>
    </p:spTree>
    <p:extLst>
      <p:ext uri="{BB962C8B-B14F-4D97-AF65-F5344CB8AC3E}">
        <p14:creationId xmlns:p14="http://schemas.microsoft.com/office/powerpoint/2010/main" val="34198123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Beam</a:t>
            </a:r>
            <a:r>
              <a:rPr lang="sv-SE" dirty="0" smtClean="0"/>
              <a:t> Loss </a:t>
            </a:r>
            <a:r>
              <a:rPr lang="sv-SE" dirty="0" err="1" smtClean="0"/>
              <a:t>Measurement</a:t>
            </a:r>
            <a:r>
              <a:rPr lang="sv-SE" dirty="0" smtClean="0"/>
              <a:t> </a:t>
            </a:r>
            <a:r>
              <a:rPr lang="sv-SE" dirty="0" err="1" smtClean="0"/>
              <a:t>Strategy</a:t>
            </a:r>
            <a:endParaRPr lang="sv-SE" dirty="0"/>
          </a:p>
        </p:txBody>
      </p:sp>
      <p:sp>
        <p:nvSpPr>
          <p:cNvPr id="7" name="Content Placeholder 2"/>
          <p:cNvSpPr txBox="1">
            <a:spLocks/>
          </p:cNvSpPr>
          <p:nvPr/>
        </p:nvSpPr>
        <p:spPr>
          <a:xfrm>
            <a:off x="395536" y="1700808"/>
            <a:ext cx="8064896" cy="46805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n-US" sz="1800" dirty="0" smtClean="0">
                <a:solidFill>
                  <a:srgbClr val="000000"/>
                </a:solidFill>
                <a:sym typeface="Wingdings"/>
              </a:rPr>
              <a:t>The estimated </a:t>
            </a:r>
            <a:r>
              <a:rPr lang="en-US" sz="1800" dirty="0">
                <a:solidFill>
                  <a:srgbClr val="000000"/>
                </a:solidFill>
                <a:sym typeface="Wingdings"/>
              </a:rPr>
              <a:t>beam losses in </a:t>
            </a:r>
            <a:r>
              <a:rPr lang="en-US" sz="1800" b="1" dirty="0" smtClean="0">
                <a:solidFill>
                  <a:srgbClr val="000000"/>
                </a:solidFill>
                <a:sym typeface="Wingdings"/>
              </a:rPr>
              <a:t>p</a:t>
            </a:r>
            <a:r>
              <a:rPr lang="en-US" sz="1800" b="1" baseline="30000" dirty="0" smtClean="0">
                <a:solidFill>
                  <a:srgbClr val="000000"/>
                </a:solidFill>
                <a:sym typeface="Wingdings"/>
              </a:rPr>
              <a:t>+</a:t>
            </a:r>
            <a:r>
              <a:rPr lang="en-US" sz="1800" b="1" dirty="0" smtClean="0">
                <a:solidFill>
                  <a:srgbClr val="000000"/>
                </a:solidFill>
                <a:sym typeface="Wingdings"/>
              </a:rPr>
              <a:t>/</a:t>
            </a:r>
            <a:r>
              <a:rPr lang="en-US" sz="1800" b="1" dirty="0">
                <a:solidFill>
                  <a:srgbClr val="000000"/>
                </a:solidFill>
                <a:sym typeface="Wingdings"/>
              </a:rPr>
              <a:t>m/s can be converted into A </a:t>
            </a:r>
            <a:r>
              <a:rPr lang="en-US" sz="1800" dirty="0">
                <a:solidFill>
                  <a:srgbClr val="000000"/>
                </a:solidFill>
                <a:sym typeface="Wingdings"/>
              </a:rPr>
              <a:t>[the current that is measured by the ionization chambers]</a:t>
            </a:r>
            <a:r>
              <a:rPr lang="en-US" sz="1800" dirty="0" smtClean="0">
                <a:solidFill>
                  <a:srgbClr val="000000"/>
                </a:solidFill>
                <a:sym typeface="Wingdings"/>
              </a:rPr>
              <a:t>. This </a:t>
            </a:r>
            <a:r>
              <a:rPr lang="en-US" sz="1800" dirty="0">
                <a:solidFill>
                  <a:srgbClr val="000000"/>
                </a:solidFill>
                <a:sym typeface="Wingdings"/>
              </a:rPr>
              <a:t>measured </a:t>
            </a:r>
            <a:r>
              <a:rPr lang="en-US" sz="1800" b="1" dirty="0">
                <a:solidFill>
                  <a:srgbClr val="000000"/>
                </a:solidFill>
                <a:sym typeface="Wingdings"/>
              </a:rPr>
              <a:t>current in [A] </a:t>
            </a:r>
            <a:r>
              <a:rPr lang="en-US" sz="1800" dirty="0">
                <a:solidFill>
                  <a:srgbClr val="000000"/>
                </a:solidFill>
                <a:sym typeface="Wingdings"/>
              </a:rPr>
              <a:t>can be further </a:t>
            </a:r>
            <a:r>
              <a:rPr lang="en-US" sz="1800" b="1" dirty="0">
                <a:solidFill>
                  <a:srgbClr val="000000"/>
                </a:solidFill>
                <a:sym typeface="Wingdings"/>
              </a:rPr>
              <a:t>converted into [</a:t>
            </a:r>
            <a:r>
              <a:rPr lang="en-US" sz="1800" b="1" dirty="0" err="1">
                <a:solidFill>
                  <a:srgbClr val="000000"/>
                </a:solidFill>
                <a:sym typeface="Wingdings"/>
              </a:rPr>
              <a:t>Gy</a:t>
            </a:r>
            <a:r>
              <a:rPr lang="en-US" sz="1800" b="1" dirty="0">
                <a:solidFill>
                  <a:srgbClr val="000000"/>
                </a:solidFill>
                <a:sym typeface="Wingdings"/>
              </a:rPr>
              <a:t>/s]</a:t>
            </a:r>
            <a:r>
              <a:rPr lang="en-US" sz="1800" dirty="0">
                <a:solidFill>
                  <a:srgbClr val="000000"/>
                </a:solidFill>
                <a:sym typeface="Wingdings"/>
              </a:rPr>
              <a:t>.</a:t>
            </a:r>
          </a:p>
          <a:p>
            <a:pPr marL="0" indent="0" algn="just">
              <a:buNone/>
            </a:pPr>
            <a:endParaRPr lang="en-US" sz="1800" dirty="0" smtClean="0">
              <a:solidFill>
                <a:srgbClr val="000000"/>
              </a:solidFill>
              <a:sym typeface="Wingdings"/>
            </a:endParaRPr>
          </a:p>
          <a:p>
            <a:pPr algn="just"/>
            <a:r>
              <a:rPr lang="en-US" sz="1800" dirty="0" smtClean="0">
                <a:solidFill>
                  <a:srgbClr val="000000"/>
                </a:solidFill>
                <a:sym typeface="Wingdings"/>
              </a:rPr>
              <a:t>Currently </a:t>
            </a:r>
            <a:r>
              <a:rPr lang="en-US" sz="1800" dirty="0">
                <a:solidFill>
                  <a:srgbClr val="000000"/>
                </a:solidFill>
                <a:sym typeface="Wingdings"/>
              </a:rPr>
              <a:t>MP, Beam Physics and BI are working together to define an official beam loss measurement strategy for ESS. </a:t>
            </a:r>
          </a:p>
          <a:p>
            <a:pPr marL="0" indent="0" algn="just">
              <a:buNone/>
            </a:pPr>
            <a:endParaRPr lang="en-US" sz="1800" dirty="0" smtClean="0">
              <a:solidFill>
                <a:srgbClr val="000000"/>
              </a:solidFill>
              <a:sym typeface="Wingdings"/>
            </a:endParaRPr>
          </a:p>
          <a:p>
            <a:pPr algn="just"/>
            <a:r>
              <a:rPr lang="en-US" sz="1800" dirty="0" smtClean="0">
                <a:solidFill>
                  <a:srgbClr val="000000"/>
                </a:solidFill>
                <a:sym typeface="Wingdings"/>
              </a:rPr>
              <a:t>Need to </a:t>
            </a:r>
            <a:r>
              <a:rPr lang="en-US" sz="1800" b="1" dirty="0" smtClean="0">
                <a:solidFill>
                  <a:srgbClr val="000000"/>
                </a:solidFill>
                <a:sym typeface="Wingdings"/>
              </a:rPr>
              <a:t>finalize analysis related to beam loss induced damage</a:t>
            </a:r>
            <a:r>
              <a:rPr lang="en-US" sz="1800" dirty="0" smtClean="0">
                <a:solidFill>
                  <a:srgbClr val="000000"/>
                </a:solidFill>
                <a:sym typeface="Wingdings"/>
              </a:rPr>
              <a:t>! This is on going work and will define the PIL and reaction times of the different protection functions that have to be implemented  by the beam loss monitoring system.</a:t>
            </a:r>
          </a:p>
          <a:p>
            <a:pPr algn="just"/>
            <a:endParaRPr lang="en-US" sz="1800" dirty="0" smtClean="0">
              <a:solidFill>
                <a:srgbClr val="000000"/>
              </a:solidFill>
              <a:sym typeface="Wingdings"/>
            </a:endParaRPr>
          </a:p>
          <a:p>
            <a:pPr algn="just"/>
            <a:r>
              <a:rPr lang="en-US" sz="1800" dirty="0" smtClean="0">
                <a:solidFill>
                  <a:srgbClr val="000000"/>
                </a:solidFill>
                <a:sym typeface="Wingdings"/>
              </a:rPr>
              <a:t>One open part of the analysis is </a:t>
            </a:r>
            <a:r>
              <a:rPr lang="en-US" sz="1800" b="1" dirty="0" smtClean="0">
                <a:solidFill>
                  <a:srgbClr val="000000"/>
                </a:solidFill>
                <a:sym typeface="Wingdings"/>
              </a:rPr>
              <a:t>quench detection</a:t>
            </a:r>
            <a:r>
              <a:rPr lang="en-US" sz="1800" dirty="0" smtClean="0">
                <a:solidFill>
                  <a:srgbClr val="000000"/>
                </a:solidFill>
                <a:sym typeface="Wingdings"/>
              </a:rPr>
              <a:t>. It might be that the BLM system becomes relevant for quench protection of the superconducting cavities (besides the quench detectors implemented by the RF/Cavity systems). </a:t>
            </a:r>
            <a:r>
              <a:rPr lang="en-US" sz="1800" dirty="0" err="1" smtClean="0">
                <a:solidFill>
                  <a:srgbClr val="000000"/>
                </a:solidFill>
                <a:sym typeface="Wingdings"/>
              </a:rPr>
              <a:t>Ie</a:t>
            </a:r>
            <a:r>
              <a:rPr lang="en-US" sz="1800" dirty="0" smtClean="0">
                <a:solidFill>
                  <a:srgbClr val="000000"/>
                </a:solidFill>
                <a:sym typeface="Wingdings"/>
              </a:rPr>
              <a:t> as additional layer of protection.</a:t>
            </a:r>
            <a:endParaRPr lang="en-US" sz="1800" dirty="0">
              <a:solidFill>
                <a:srgbClr val="000000"/>
              </a:solidFill>
              <a:sym typeface="Wingdings"/>
            </a:endParaRPr>
          </a:p>
          <a:p>
            <a:pPr marL="0" indent="0" algn="just">
              <a:buNone/>
            </a:pPr>
            <a:endParaRPr lang="en-US" sz="1800" dirty="0" smtClean="0">
              <a:solidFill>
                <a:srgbClr val="000000"/>
              </a:solidFill>
              <a:sym typeface="Wingdings"/>
            </a:endParaRPr>
          </a:p>
        </p:txBody>
      </p:sp>
    </p:spTree>
    <p:extLst>
      <p:ext uri="{BB962C8B-B14F-4D97-AF65-F5344CB8AC3E}">
        <p14:creationId xmlns:p14="http://schemas.microsoft.com/office/powerpoint/2010/main" val="230882647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Dynamic</a:t>
            </a:r>
            <a:r>
              <a:rPr lang="sv-SE" dirty="0" smtClean="0"/>
              <a:t> Range and </a:t>
            </a:r>
            <a:r>
              <a:rPr lang="sv-SE" dirty="0" err="1" smtClean="0"/>
              <a:t>Response</a:t>
            </a:r>
            <a:r>
              <a:rPr lang="sv-SE" dirty="0" smtClean="0"/>
              <a:t> Times</a:t>
            </a:r>
            <a:endParaRPr lang="sv-SE" dirty="0"/>
          </a:p>
        </p:txBody>
      </p:sp>
      <p:sp>
        <p:nvSpPr>
          <p:cNvPr id="7" name="Content Placeholder 2"/>
          <p:cNvSpPr txBox="1">
            <a:spLocks/>
          </p:cNvSpPr>
          <p:nvPr/>
        </p:nvSpPr>
        <p:spPr>
          <a:xfrm>
            <a:off x="395536" y="1772816"/>
            <a:ext cx="7992888" cy="4608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n-US" sz="1800" dirty="0" smtClean="0">
                <a:solidFill>
                  <a:srgbClr val="000000"/>
                </a:solidFill>
              </a:rPr>
              <a:t>Need </a:t>
            </a:r>
            <a:r>
              <a:rPr lang="en-US" sz="1800" b="1" dirty="0" smtClean="0">
                <a:solidFill>
                  <a:srgbClr val="000000"/>
                </a:solidFill>
              </a:rPr>
              <a:t>minimum</a:t>
            </a:r>
            <a:r>
              <a:rPr lang="en-US" sz="1800" dirty="0" smtClean="0">
                <a:solidFill>
                  <a:srgbClr val="000000"/>
                </a:solidFill>
              </a:rPr>
              <a:t> and </a:t>
            </a:r>
            <a:r>
              <a:rPr lang="en-US" sz="1800" b="1" dirty="0" smtClean="0">
                <a:solidFill>
                  <a:srgbClr val="000000"/>
                </a:solidFill>
              </a:rPr>
              <a:t>maximum </a:t>
            </a:r>
            <a:r>
              <a:rPr lang="en-US" sz="1800" dirty="0" smtClean="0">
                <a:solidFill>
                  <a:srgbClr val="000000"/>
                </a:solidFill>
              </a:rPr>
              <a:t>expected number of lost protons </a:t>
            </a:r>
            <a:r>
              <a:rPr lang="en-US" sz="1800" dirty="0">
                <a:solidFill>
                  <a:srgbClr val="000000"/>
                </a:solidFill>
              </a:rPr>
              <a:t>in [</a:t>
            </a:r>
            <a:r>
              <a:rPr lang="en-US" sz="1800" b="1" dirty="0">
                <a:solidFill>
                  <a:srgbClr val="000000"/>
                </a:solidFill>
              </a:rPr>
              <a:t>p</a:t>
            </a:r>
            <a:r>
              <a:rPr lang="en-US" sz="1800" b="1" baseline="30000" dirty="0">
                <a:solidFill>
                  <a:srgbClr val="000000"/>
                </a:solidFill>
              </a:rPr>
              <a:t>+</a:t>
            </a:r>
            <a:r>
              <a:rPr lang="en-US" sz="1800" b="1" dirty="0">
                <a:solidFill>
                  <a:srgbClr val="000000"/>
                </a:solidFill>
              </a:rPr>
              <a:t>/m/</a:t>
            </a:r>
            <a:r>
              <a:rPr lang="en-US" sz="1800" b="1" dirty="0" smtClean="0">
                <a:solidFill>
                  <a:srgbClr val="000000"/>
                </a:solidFill>
              </a:rPr>
              <a:t>s</a:t>
            </a:r>
            <a:r>
              <a:rPr lang="en-US" sz="1800" dirty="0" smtClean="0">
                <a:solidFill>
                  <a:srgbClr val="000000"/>
                </a:solidFill>
              </a:rPr>
              <a:t>] </a:t>
            </a:r>
            <a:r>
              <a:rPr lang="en-US" sz="1800" dirty="0" smtClean="0">
                <a:solidFill>
                  <a:srgbClr val="000000"/>
                </a:solidFill>
              </a:rPr>
              <a:t>that have to be measured by the BLM system. </a:t>
            </a:r>
          </a:p>
          <a:p>
            <a:pPr algn="just"/>
            <a:endParaRPr lang="en-US" sz="1800" dirty="0" smtClean="0">
              <a:solidFill>
                <a:srgbClr val="000000"/>
              </a:solidFill>
            </a:endParaRPr>
          </a:p>
          <a:p>
            <a:pPr algn="just"/>
            <a:r>
              <a:rPr lang="en-US" sz="1800" dirty="0" smtClean="0">
                <a:solidFill>
                  <a:srgbClr val="000000"/>
                </a:solidFill>
              </a:rPr>
              <a:t>Based on this we can define (and prioritize) the </a:t>
            </a:r>
            <a:r>
              <a:rPr lang="en-US" sz="1800" b="1" dirty="0" smtClean="0">
                <a:solidFill>
                  <a:srgbClr val="000000"/>
                </a:solidFill>
              </a:rPr>
              <a:t>dynamic range </a:t>
            </a:r>
            <a:r>
              <a:rPr lang="en-US" sz="1800" dirty="0" smtClean="0">
                <a:solidFill>
                  <a:srgbClr val="000000"/>
                </a:solidFill>
              </a:rPr>
              <a:t>that is required for the system.</a:t>
            </a:r>
          </a:p>
          <a:p>
            <a:pPr algn="just"/>
            <a:endParaRPr lang="en-US" sz="1800" dirty="0" smtClean="0">
              <a:solidFill>
                <a:srgbClr val="000000"/>
              </a:solidFill>
            </a:endParaRPr>
          </a:p>
          <a:p>
            <a:pPr algn="just"/>
            <a:r>
              <a:rPr lang="en-US" sz="1800" dirty="0" smtClean="0">
                <a:solidFill>
                  <a:srgbClr val="000000"/>
                </a:solidFill>
              </a:rPr>
              <a:t>In addition we need to understand the </a:t>
            </a:r>
            <a:r>
              <a:rPr lang="en-US" sz="1800" b="1" dirty="0" smtClean="0">
                <a:solidFill>
                  <a:srgbClr val="000000"/>
                </a:solidFill>
              </a:rPr>
              <a:t>time scales </a:t>
            </a:r>
            <a:r>
              <a:rPr lang="en-US" sz="1800" dirty="0" smtClean="0">
                <a:solidFill>
                  <a:srgbClr val="000000"/>
                </a:solidFill>
              </a:rPr>
              <a:t>during which critical beam losses can occur and which type of damage can occur where (along the </a:t>
            </a:r>
            <a:r>
              <a:rPr lang="en-US" sz="1800" dirty="0" err="1" smtClean="0">
                <a:solidFill>
                  <a:srgbClr val="000000"/>
                </a:solidFill>
              </a:rPr>
              <a:t>linac</a:t>
            </a:r>
            <a:r>
              <a:rPr lang="en-US" sz="1800" dirty="0" smtClean="0">
                <a:solidFill>
                  <a:srgbClr val="000000"/>
                </a:solidFill>
              </a:rPr>
              <a:t>).</a:t>
            </a:r>
          </a:p>
          <a:p>
            <a:pPr algn="just"/>
            <a:endParaRPr lang="en-US" sz="1800" dirty="0" smtClean="0">
              <a:solidFill>
                <a:srgbClr val="000000"/>
              </a:solidFill>
            </a:endParaRPr>
          </a:p>
          <a:p>
            <a:pPr algn="just"/>
            <a:r>
              <a:rPr lang="en-US" sz="1800" dirty="0" smtClean="0">
                <a:solidFill>
                  <a:srgbClr val="000000"/>
                </a:solidFill>
              </a:rPr>
              <a:t>The dynamic range in current and related reaction times are especially important to define the </a:t>
            </a:r>
            <a:r>
              <a:rPr lang="en-US" sz="1800" b="1" dirty="0" smtClean="0">
                <a:solidFill>
                  <a:srgbClr val="000000"/>
                </a:solidFill>
              </a:rPr>
              <a:t>requirements for the electronics </a:t>
            </a:r>
            <a:r>
              <a:rPr lang="en-US" sz="1800" dirty="0" smtClean="0">
                <a:solidFill>
                  <a:srgbClr val="000000"/>
                </a:solidFill>
              </a:rPr>
              <a:t>that will be used to process the measured current.</a:t>
            </a:r>
          </a:p>
          <a:p>
            <a:pPr algn="just"/>
            <a:endParaRPr lang="en-US" sz="1800" dirty="0">
              <a:solidFill>
                <a:srgbClr val="000000"/>
              </a:solidFill>
            </a:endParaRPr>
          </a:p>
          <a:p>
            <a:pPr algn="just"/>
            <a:r>
              <a:rPr lang="en-US" sz="1800" dirty="0" smtClean="0">
                <a:solidFill>
                  <a:srgbClr val="000000"/>
                </a:solidFill>
              </a:rPr>
              <a:t>The </a:t>
            </a:r>
            <a:r>
              <a:rPr lang="en-US" sz="1800" b="1" dirty="0" smtClean="0">
                <a:solidFill>
                  <a:srgbClr val="000000"/>
                </a:solidFill>
              </a:rPr>
              <a:t>damage potentials in number of lost p</a:t>
            </a:r>
            <a:r>
              <a:rPr lang="en-US" sz="1800" b="1" baseline="30000" dirty="0" smtClean="0">
                <a:solidFill>
                  <a:srgbClr val="000000"/>
                </a:solidFill>
              </a:rPr>
              <a:t>+</a:t>
            </a:r>
            <a:r>
              <a:rPr lang="en-US" sz="1800" b="1" dirty="0" smtClean="0">
                <a:solidFill>
                  <a:srgbClr val="000000"/>
                </a:solidFill>
              </a:rPr>
              <a:t>/m/s per equipment is needed to set </a:t>
            </a:r>
            <a:r>
              <a:rPr lang="en-US" sz="1800" dirty="0" smtClean="0">
                <a:solidFill>
                  <a:srgbClr val="000000"/>
                </a:solidFill>
              </a:rPr>
              <a:t>the beam stop </a:t>
            </a:r>
            <a:r>
              <a:rPr lang="en-US" sz="1800" b="1" dirty="0" smtClean="0">
                <a:solidFill>
                  <a:srgbClr val="000000"/>
                </a:solidFill>
              </a:rPr>
              <a:t>thresholds</a:t>
            </a:r>
            <a:r>
              <a:rPr lang="en-US" sz="1800" dirty="0" smtClean="0">
                <a:solidFill>
                  <a:srgbClr val="000000"/>
                </a:solidFill>
              </a:rPr>
              <a:t> in a reliable way.</a:t>
            </a:r>
          </a:p>
          <a:p>
            <a:pPr algn="just"/>
            <a:endParaRPr lang="en-US" sz="1800" dirty="0" smtClean="0">
              <a:solidFill>
                <a:srgbClr val="000000"/>
              </a:solidFill>
              <a:sym typeface="Wingdings"/>
            </a:endParaRPr>
          </a:p>
        </p:txBody>
      </p:sp>
    </p:spTree>
    <p:extLst>
      <p:ext uri="{BB962C8B-B14F-4D97-AF65-F5344CB8AC3E}">
        <p14:creationId xmlns:p14="http://schemas.microsoft.com/office/powerpoint/2010/main" val="318993216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sv-SE" smtClean="0"/>
              <a:t>16</a:t>
            </a:fld>
            <a:endParaRPr lang="sv-SE" dirty="0"/>
          </a:p>
        </p:txBody>
      </p:sp>
      <p:sp>
        <p:nvSpPr>
          <p:cNvPr id="3" name="Title 1"/>
          <p:cNvSpPr txBox="1">
            <a:spLocks/>
          </p:cNvSpPr>
          <p:nvPr/>
        </p:nvSpPr>
        <p:spPr>
          <a:xfrm>
            <a:off x="144016" y="485800"/>
            <a:ext cx="8100392"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baseline="0">
                <a:solidFill>
                  <a:schemeClr val="bg1"/>
                </a:solidFill>
                <a:latin typeface="+mj-lt"/>
                <a:ea typeface="+mj-ea"/>
                <a:cs typeface="+mj-cs"/>
              </a:defRPr>
            </a:lvl1pPr>
          </a:lstStyle>
          <a:p>
            <a:r>
              <a:rPr lang="en-US" dirty="0" smtClean="0"/>
              <a:t>Environment of </a:t>
            </a:r>
            <a:r>
              <a:rPr lang="en-US" dirty="0" smtClean="0"/>
              <a:t>Equipment</a:t>
            </a:r>
            <a:endParaRPr lang="en-US" dirty="0"/>
          </a:p>
        </p:txBody>
      </p:sp>
      <p:sp>
        <p:nvSpPr>
          <p:cNvPr id="5" name="Content Placeholder 2"/>
          <p:cNvSpPr txBox="1">
            <a:spLocks/>
          </p:cNvSpPr>
          <p:nvPr/>
        </p:nvSpPr>
        <p:spPr>
          <a:xfrm>
            <a:off x="323528" y="1916832"/>
            <a:ext cx="8424936" cy="4176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tx1"/>
                </a:solidFill>
                <a:sym typeface="Wingdings"/>
              </a:rPr>
              <a:t>Understand where the equipment will be located</a:t>
            </a:r>
          </a:p>
          <a:p>
            <a:pPr marL="0" indent="0">
              <a:buNone/>
            </a:pPr>
            <a:endParaRPr lang="en-US" sz="2000" dirty="0" smtClean="0">
              <a:solidFill>
                <a:schemeClr val="tx1"/>
              </a:solidFill>
              <a:sym typeface="Wingdings"/>
            </a:endParaRPr>
          </a:p>
          <a:p>
            <a:pPr marL="0" indent="0">
              <a:buNone/>
            </a:pPr>
            <a:r>
              <a:rPr lang="en-US" sz="2000" dirty="0" smtClean="0">
                <a:solidFill>
                  <a:schemeClr val="tx1"/>
                </a:solidFill>
                <a:sym typeface="Wingdings"/>
              </a:rPr>
              <a:t>Examples:</a:t>
            </a:r>
          </a:p>
          <a:p>
            <a:pPr marL="0" indent="0">
              <a:buNone/>
            </a:pPr>
            <a:r>
              <a:rPr lang="en-US" sz="2000" dirty="0" smtClean="0">
                <a:solidFill>
                  <a:schemeClr val="tx1"/>
                </a:solidFill>
                <a:sym typeface="Wingdings"/>
              </a:rPr>
              <a:t>	</a:t>
            </a:r>
          </a:p>
          <a:p>
            <a:pPr marL="0" indent="0">
              <a:buNone/>
            </a:pPr>
            <a:r>
              <a:rPr lang="en-US" sz="2000" dirty="0">
                <a:solidFill>
                  <a:schemeClr val="tx1"/>
                </a:solidFill>
                <a:sym typeface="Wingdings"/>
              </a:rPr>
              <a:t>	</a:t>
            </a:r>
            <a:r>
              <a:rPr lang="en-US" sz="2000" dirty="0" smtClean="0">
                <a:solidFill>
                  <a:schemeClr val="tx1"/>
                </a:solidFill>
                <a:sym typeface="Wingdings"/>
              </a:rPr>
              <a:t>Avoid electronics in an radiation area (single event upsets)</a:t>
            </a:r>
          </a:p>
          <a:p>
            <a:pPr marL="0" indent="0">
              <a:buNone/>
            </a:pPr>
            <a:r>
              <a:rPr lang="en-US" sz="2000" dirty="0">
                <a:solidFill>
                  <a:schemeClr val="tx1"/>
                </a:solidFill>
                <a:sym typeface="Wingdings"/>
              </a:rPr>
              <a:t>	</a:t>
            </a:r>
            <a:r>
              <a:rPr lang="en-US" sz="2000" dirty="0" smtClean="0">
                <a:solidFill>
                  <a:schemeClr val="tx1"/>
                </a:solidFill>
                <a:sym typeface="Wingdings"/>
              </a:rPr>
              <a:t>Avoid high temperatures and high </a:t>
            </a:r>
            <a:r>
              <a:rPr lang="en-US" sz="2000" dirty="0" smtClean="0">
                <a:solidFill>
                  <a:schemeClr val="tx1"/>
                </a:solidFill>
                <a:sym typeface="Wingdings"/>
              </a:rPr>
              <a:t>humidity, EMC, EMI</a:t>
            </a:r>
          </a:p>
          <a:p>
            <a:pPr marL="0" indent="0">
              <a:buNone/>
            </a:pPr>
            <a:r>
              <a:rPr lang="en-US" sz="2000" dirty="0" smtClean="0">
                <a:solidFill>
                  <a:schemeClr val="tx1"/>
                </a:solidFill>
                <a:sym typeface="Wingdings"/>
              </a:rPr>
              <a:t>	Avoid long cables</a:t>
            </a:r>
            <a:endParaRPr lang="en-US" sz="2000" dirty="0" smtClean="0">
              <a:solidFill>
                <a:schemeClr val="tx1"/>
              </a:solidFill>
              <a:sym typeface="Wingdings"/>
            </a:endParaRPr>
          </a:p>
          <a:p>
            <a:pPr marL="0" indent="0">
              <a:buNone/>
            </a:pPr>
            <a:r>
              <a:rPr lang="en-US" sz="2000" dirty="0">
                <a:solidFill>
                  <a:schemeClr val="tx1"/>
                </a:solidFill>
                <a:sym typeface="Wingdings"/>
              </a:rPr>
              <a:t>	</a:t>
            </a:r>
            <a:r>
              <a:rPr lang="en-US" sz="2000" b="1" dirty="0" smtClean="0">
                <a:solidFill>
                  <a:schemeClr val="tx1"/>
                </a:solidFill>
                <a:sym typeface="Wingdings"/>
              </a:rPr>
              <a:t>Always </a:t>
            </a:r>
            <a:r>
              <a:rPr lang="en-US" sz="2000" b="1" dirty="0" smtClean="0">
                <a:solidFill>
                  <a:schemeClr val="tx1"/>
                </a:solidFill>
                <a:sym typeface="Wingdings"/>
              </a:rPr>
              <a:t>try to </a:t>
            </a:r>
            <a:r>
              <a:rPr lang="en-US" sz="2000" b="1" dirty="0">
                <a:solidFill>
                  <a:schemeClr val="tx1"/>
                </a:solidFill>
                <a:sym typeface="Wingdings"/>
              </a:rPr>
              <a:t>e</a:t>
            </a:r>
            <a:r>
              <a:rPr lang="en-US" sz="2000" b="1" dirty="0" smtClean="0">
                <a:solidFill>
                  <a:schemeClr val="tx1"/>
                </a:solidFill>
                <a:sym typeface="Wingdings"/>
              </a:rPr>
              <a:t>quip with rich diagnostics for efficient failure tracking</a:t>
            </a:r>
            <a:r>
              <a:rPr lang="en-US" sz="2000" dirty="0" smtClean="0">
                <a:solidFill>
                  <a:schemeClr val="tx1"/>
                </a:solidFill>
                <a:sym typeface="Wingdings"/>
              </a:rPr>
              <a:t>	</a:t>
            </a:r>
          </a:p>
        </p:txBody>
      </p:sp>
    </p:spTree>
    <p:extLst>
      <p:ext uri="{BB962C8B-B14F-4D97-AF65-F5344CB8AC3E}">
        <p14:creationId xmlns:p14="http://schemas.microsoft.com/office/powerpoint/2010/main" val="199324403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sv-SE" smtClean="0"/>
              <a:t>17</a:t>
            </a:fld>
            <a:endParaRPr lang="sv-SE" dirty="0"/>
          </a:p>
        </p:txBody>
      </p:sp>
      <p:sp>
        <p:nvSpPr>
          <p:cNvPr id="3" name="Title 1"/>
          <p:cNvSpPr txBox="1">
            <a:spLocks/>
          </p:cNvSpPr>
          <p:nvPr/>
        </p:nvSpPr>
        <p:spPr>
          <a:xfrm>
            <a:off x="144016" y="485800"/>
            <a:ext cx="8100392"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baseline="0">
                <a:solidFill>
                  <a:schemeClr val="bg1"/>
                </a:solidFill>
                <a:latin typeface="+mj-lt"/>
                <a:ea typeface="+mj-ea"/>
                <a:cs typeface="+mj-cs"/>
              </a:defRPr>
            </a:lvl1pPr>
          </a:lstStyle>
          <a:p>
            <a:r>
              <a:rPr lang="en-US" dirty="0" smtClean="0"/>
              <a:t>Environment Example: LHC BLM System I</a:t>
            </a:r>
            <a:endParaRPr lang="en-US" dirty="0"/>
          </a:p>
        </p:txBody>
      </p:sp>
      <p:sp>
        <p:nvSpPr>
          <p:cNvPr id="5" name="Content Placeholder 2"/>
          <p:cNvSpPr txBox="1">
            <a:spLocks/>
          </p:cNvSpPr>
          <p:nvPr/>
        </p:nvSpPr>
        <p:spPr>
          <a:xfrm>
            <a:off x="323528" y="1484784"/>
            <a:ext cx="5688632" cy="5112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1200" dirty="0" smtClean="0">
              <a:solidFill>
                <a:schemeClr val="tx1"/>
              </a:solidFill>
              <a:sym typeface="Wingdings"/>
            </a:endParaRPr>
          </a:p>
          <a:p>
            <a:pPr marL="0" indent="0">
              <a:buNone/>
            </a:pPr>
            <a:endParaRPr lang="en-US" sz="1200" dirty="0">
              <a:solidFill>
                <a:schemeClr val="tx1"/>
              </a:solidFill>
              <a:sym typeface="Wingdings"/>
            </a:endParaRPr>
          </a:p>
          <a:p>
            <a:pPr marL="0" indent="0">
              <a:buNone/>
            </a:pPr>
            <a:endParaRPr lang="en-US" sz="1200" dirty="0" smtClean="0">
              <a:solidFill>
                <a:schemeClr val="tx1"/>
              </a:solidFill>
              <a:sym typeface="Wingdings"/>
            </a:endParaRPr>
          </a:p>
          <a:p>
            <a:pPr marL="0" indent="0">
              <a:buNone/>
            </a:pPr>
            <a:endParaRPr lang="en-US" sz="1200" dirty="0">
              <a:solidFill>
                <a:schemeClr val="tx1"/>
              </a:solidFill>
              <a:sym typeface="Wingdings"/>
            </a:endParaRPr>
          </a:p>
          <a:p>
            <a:pPr marL="0" indent="0">
              <a:buNone/>
            </a:pPr>
            <a:endParaRPr lang="en-US" sz="1200" dirty="0" smtClean="0">
              <a:solidFill>
                <a:schemeClr val="tx1"/>
              </a:solidFill>
              <a:sym typeface="Wingdings"/>
            </a:endParaRPr>
          </a:p>
          <a:p>
            <a:pPr marL="0" indent="0">
              <a:buNone/>
            </a:pPr>
            <a:endParaRPr lang="en-US" sz="1200" dirty="0">
              <a:solidFill>
                <a:schemeClr val="tx1"/>
              </a:solidFill>
              <a:sym typeface="Wingdings"/>
            </a:endParaRPr>
          </a:p>
          <a:p>
            <a:pPr marL="0" indent="0">
              <a:buNone/>
            </a:pPr>
            <a:endParaRPr lang="en-US" sz="1200" dirty="0" smtClean="0">
              <a:solidFill>
                <a:schemeClr val="tx1"/>
              </a:solidFill>
              <a:sym typeface="Wingdings"/>
            </a:endParaRPr>
          </a:p>
          <a:p>
            <a:pPr marL="0" indent="0">
              <a:buNone/>
            </a:pPr>
            <a:endParaRPr lang="en-US" sz="1200" dirty="0">
              <a:solidFill>
                <a:schemeClr val="tx1"/>
              </a:solidFill>
              <a:sym typeface="Wingdings"/>
            </a:endParaRPr>
          </a:p>
          <a:p>
            <a:pPr marL="0" indent="0">
              <a:buNone/>
            </a:pPr>
            <a:endParaRPr lang="en-US" sz="1200" dirty="0" smtClean="0">
              <a:solidFill>
                <a:schemeClr val="tx1"/>
              </a:solidFill>
              <a:sym typeface="Wingdings"/>
            </a:endParaRPr>
          </a:p>
          <a:p>
            <a:pPr marL="0" indent="0">
              <a:buNone/>
            </a:pPr>
            <a:endParaRPr lang="en-US" sz="1200" dirty="0" smtClean="0">
              <a:solidFill>
                <a:schemeClr val="tx1"/>
              </a:solidFill>
              <a:sym typeface="Wingdings"/>
            </a:endParaRPr>
          </a:p>
          <a:p>
            <a:pPr marL="0" indent="0">
              <a:buNone/>
            </a:pPr>
            <a:endParaRPr lang="en-US" sz="1200" dirty="0" smtClean="0">
              <a:solidFill>
                <a:schemeClr val="tx1"/>
              </a:solidFill>
              <a:sym typeface="Wingdings"/>
            </a:endParaRPr>
          </a:p>
          <a:p>
            <a:pPr marL="0" indent="0">
              <a:buNone/>
            </a:pPr>
            <a:endParaRPr lang="en-US" sz="1200" dirty="0" smtClean="0">
              <a:solidFill>
                <a:schemeClr val="tx1"/>
              </a:solidFill>
              <a:sym typeface="Wingdings"/>
            </a:endParaRPr>
          </a:p>
          <a:p>
            <a:pPr marL="0" indent="0">
              <a:buNone/>
            </a:pPr>
            <a:endParaRPr lang="en-US" sz="1200" dirty="0">
              <a:solidFill>
                <a:schemeClr val="tx1"/>
              </a:solidFill>
              <a:sym typeface="Wingdings"/>
            </a:endParaRPr>
          </a:p>
          <a:p>
            <a:pPr marL="0" indent="0">
              <a:buNone/>
            </a:pPr>
            <a:endParaRPr lang="en-US" sz="1200" dirty="0" smtClean="0">
              <a:solidFill>
                <a:schemeClr val="tx1"/>
              </a:solidFill>
              <a:sym typeface="Wingdings"/>
            </a:endParaRPr>
          </a:p>
          <a:p>
            <a:pPr marL="0" indent="0">
              <a:buNone/>
            </a:pPr>
            <a:endParaRPr lang="en-US" sz="1200" dirty="0">
              <a:solidFill>
                <a:schemeClr val="tx1"/>
              </a:solidFill>
              <a:sym typeface="Wingdings"/>
            </a:endParaRPr>
          </a:p>
          <a:p>
            <a:pPr marL="0" indent="0">
              <a:buNone/>
            </a:pPr>
            <a:endParaRPr lang="en-US" sz="1200" dirty="0" smtClean="0">
              <a:solidFill>
                <a:schemeClr val="tx1"/>
              </a:solidFill>
              <a:sym typeface="Wingdings"/>
            </a:endParaRPr>
          </a:p>
          <a:p>
            <a:pPr marL="0" indent="0">
              <a:buNone/>
            </a:pPr>
            <a:endParaRPr lang="en-US" sz="1200" dirty="0">
              <a:solidFill>
                <a:schemeClr val="tx1"/>
              </a:solidFill>
              <a:sym typeface="Wingdings"/>
            </a:endParaRPr>
          </a:p>
          <a:p>
            <a:pPr marL="0" indent="0">
              <a:buNone/>
            </a:pPr>
            <a:endParaRPr lang="en-US" sz="1200" dirty="0" smtClean="0">
              <a:solidFill>
                <a:schemeClr val="tx1"/>
              </a:solidFill>
              <a:sym typeface="Wingdings"/>
            </a:endParaRPr>
          </a:p>
          <a:p>
            <a:pPr marL="0" indent="0">
              <a:buNone/>
            </a:pPr>
            <a:endParaRPr lang="en-US" sz="1200" dirty="0" smtClean="0">
              <a:solidFill>
                <a:schemeClr val="tx1"/>
              </a:solidFill>
              <a:sym typeface="Wingdings"/>
            </a:endParaRPr>
          </a:p>
          <a:p>
            <a:pPr marL="0" indent="0">
              <a:buNone/>
            </a:pPr>
            <a:endParaRPr lang="en-US" sz="1200" dirty="0">
              <a:solidFill>
                <a:schemeClr val="tx1"/>
              </a:solidFill>
              <a:sym typeface="Wingdings"/>
            </a:endParaRPr>
          </a:p>
          <a:p>
            <a:pPr marL="0" indent="0">
              <a:buNone/>
            </a:pPr>
            <a:r>
              <a:rPr lang="en-US" sz="1200" dirty="0">
                <a:solidFill>
                  <a:schemeClr val="tx1"/>
                </a:solidFill>
              </a:rPr>
              <a:t>A cyclic redundancy check (</a:t>
            </a:r>
            <a:r>
              <a:rPr lang="en-US" sz="1200" b="1" dirty="0">
                <a:solidFill>
                  <a:schemeClr val="tx1"/>
                </a:solidFill>
              </a:rPr>
              <a:t>CRC</a:t>
            </a:r>
            <a:r>
              <a:rPr lang="en-US" sz="1200" dirty="0">
                <a:solidFill>
                  <a:schemeClr val="tx1"/>
                </a:solidFill>
              </a:rPr>
              <a:t>) is an error-detecting code commonly used in digital networks and storage devices to detect accidental changes to raw data. Blocks of data entering these systems get a short check value attached, based on the remainder of a polynomial division of their contents.</a:t>
            </a:r>
            <a:r>
              <a:rPr lang="en-US" sz="1200" dirty="0" smtClean="0">
                <a:solidFill>
                  <a:schemeClr val="tx1"/>
                </a:solidFill>
                <a:sym typeface="Wingdings"/>
              </a:rPr>
              <a:t>	</a:t>
            </a:r>
          </a:p>
        </p:txBody>
      </p:sp>
      <p:sp>
        <p:nvSpPr>
          <p:cNvPr id="7" name="TextBox 6"/>
          <p:cNvSpPr txBox="1"/>
          <p:nvPr/>
        </p:nvSpPr>
        <p:spPr>
          <a:xfrm>
            <a:off x="140474" y="1628800"/>
            <a:ext cx="5583654" cy="4247317"/>
          </a:xfrm>
          <a:prstGeom prst="rect">
            <a:avLst/>
          </a:prstGeom>
          <a:noFill/>
        </p:spPr>
        <p:txBody>
          <a:bodyPr wrap="square" rtlCol="0">
            <a:spAutoFit/>
          </a:bodyPr>
          <a:lstStyle/>
          <a:p>
            <a:pPr marL="285750" indent="-285750">
              <a:buFont typeface="Arial"/>
              <a:buChar char="•"/>
            </a:pPr>
            <a:r>
              <a:rPr lang="en-US" dirty="0" smtClean="0"/>
              <a:t>25.000 data packets/second/link and 1600 links!</a:t>
            </a:r>
          </a:p>
          <a:p>
            <a:endParaRPr lang="en-US" dirty="0" smtClean="0"/>
          </a:p>
          <a:p>
            <a:pPr marL="285750" indent="-285750">
              <a:buFont typeface="Arial"/>
              <a:buChar char="•"/>
            </a:pPr>
            <a:r>
              <a:rPr lang="en-US" dirty="0" smtClean="0"/>
              <a:t>Continuous checks on data transmission (FPGA level)</a:t>
            </a:r>
          </a:p>
          <a:p>
            <a:endParaRPr lang="en-US" dirty="0" smtClean="0"/>
          </a:p>
          <a:p>
            <a:pPr marL="285750" indent="-285750">
              <a:buFont typeface="Arial"/>
              <a:buChar char="•"/>
            </a:pPr>
            <a:r>
              <a:rPr lang="en-US" dirty="0"/>
              <a:t>I</a:t>
            </a:r>
            <a:r>
              <a:rPr lang="en-US" dirty="0" smtClean="0"/>
              <a:t>n 14 cases lost packets can induce an LHC beam dump</a:t>
            </a:r>
          </a:p>
          <a:p>
            <a:endParaRPr lang="en-US" dirty="0" smtClean="0"/>
          </a:p>
          <a:p>
            <a:pPr marL="285750" indent="-285750">
              <a:buFont typeface="Arial"/>
              <a:buChar char="•"/>
            </a:pPr>
            <a:r>
              <a:rPr lang="en-US" dirty="0" smtClean="0"/>
              <a:t>Automatic offline monitoring and survey on lost packets (check of 12 variables):</a:t>
            </a:r>
          </a:p>
          <a:p>
            <a:pPr marL="742950" lvl="1" indent="-285750">
              <a:buFont typeface="Arial"/>
              <a:buChar char="•"/>
            </a:pPr>
            <a:r>
              <a:rPr lang="en-US" dirty="0" smtClean="0"/>
              <a:t>Nr of CRC comparison errors between links,</a:t>
            </a:r>
          </a:p>
          <a:p>
            <a:pPr marL="742950" lvl="1" indent="-285750">
              <a:buFont typeface="Arial"/>
              <a:buChar char="•"/>
            </a:pPr>
            <a:r>
              <a:rPr lang="en-US" dirty="0" smtClean="0"/>
              <a:t>Nr of CRC comparison errors on links,</a:t>
            </a:r>
          </a:p>
          <a:p>
            <a:pPr marL="742950" lvl="1" indent="-285750">
              <a:buFont typeface="Arial"/>
              <a:buChar char="•"/>
            </a:pPr>
            <a:r>
              <a:rPr lang="en-US" dirty="0" smtClean="0"/>
              <a:t>Nr of lost frames,</a:t>
            </a:r>
          </a:p>
          <a:p>
            <a:pPr marL="742950" lvl="1" indent="-285750">
              <a:buFont typeface="Arial"/>
              <a:buChar char="•"/>
            </a:pPr>
            <a:r>
              <a:rPr lang="en-US" dirty="0" smtClean="0"/>
              <a:t>Nr of lost frame IDs.</a:t>
            </a:r>
          </a:p>
          <a:p>
            <a:pPr lvl="1"/>
            <a:endParaRPr lang="en-US" dirty="0" smtClean="0"/>
          </a:p>
          <a:p>
            <a:pPr marL="285750" indent="-285750">
              <a:buFont typeface="Arial"/>
              <a:buChar char="•"/>
            </a:pPr>
            <a:r>
              <a:rPr lang="en-US" dirty="0" smtClean="0"/>
              <a:t>Correlation with temperature?</a:t>
            </a:r>
          </a:p>
          <a:p>
            <a:pPr marL="285750" indent="-285750">
              <a:buFont typeface="Arial"/>
              <a:buChar char="•"/>
            </a:pPr>
            <a:endParaRPr lang="en-US" dirty="0"/>
          </a:p>
        </p:txBody>
      </p:sp>
      <p:pic>
        <p:nvPicPr>
          <p:cNvPr id="8" name="Picture 7" descr="Screen Shot 2017-03-17 at 00.28.4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8598" y="1539742"/>
            <a:ext cx="3187898" cy="5273634"/>
          </a:xfrm>
          <a:prstGeom prst="rect">
            <a:avLst/>
          </a:prstGeom>
        </p:spPr>
      </p:pic>
    </p:spTree>
    <p:extLst>
      <p:ext uri="{BB962C8B-B14F-4D97-AF65-F5344CB8AC3E}">
        <p14:creationId xmlns:p14="http://schemas.microsoft.com/office/powerpoint/2010/main" val="204448221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sv-SE" smtClean="0"/>
              <a:t>18</a:t>
            </a:fld>
            <a:endParaRPr lang="sv-SE" dirty="0"/>
          </a:p>
        </p:txBody>
      </p:sp>
      <p:sp>
        <p:nvSpPr>
          <p:cNvPr id="3" name="Title 1"/>
          <p:cNvSpPr txBox="1">
            <a:spLocks/>
          </p:cNvSpPr>
          <p:nvPr/>
        </p:nvSpPr>
        <p:spPr>
          <a:xfrm>
            <a:off x="144016" y="485800"/>
            <a:ext cx="8100392"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baseline="0">
                <a:solidFill>
                  <a:schemeClr val="bg1"/>
                </a:solidFill>
                <a:latin typeface="+mj-lt"/>
                <a:ea typeface="+mj-ea"/>
                <a:cs typeface="+mj-cs"/>
              </a:defRPr>
            </a:lvl1pPr>
          </a:lstStyle>
          <a:p>
            <a:r>
              <a:rPr lang="en-US" dirty="0" smtClean="0"/>
              <a:t>Environment Example: LHC BLM System II</a:t>
            </a:r>
            <a:endParaRPr lang="en-US" dirty="0"/>
          </a:p>
        </p:txBody>
      </p:sp>
      <p:pic>
        <p:nvPicPr>
          <p:cNvPr id="2" name="Picture 1" descr="Screen Shot 2017-03-17 at 00.02.3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916833"/>
            <a:ext cx="9001000" cy="4353796"/>
          </a:xfrm>
          <a:prstGeom prst="rect">
            <a:avLst/>
          </a:prstGeom>
        </p:spPr>
      </p:pic>
    </p:spTree>
    <p:extLst>
      <p:ext uri="{BB962C8B-B14F-4D97-AF65-F5344CB8AC3E}">
        <p14:creationId xmlns:p14="http://schemas.microsoft.com/office/powerpoint/2010/main" val="312459901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sv-SE" smtClean="0"/>
              <a:t>19</a:t>
            </a:fld>
            <a:endParaRPr lang="sv-SE" dirty="0"/>
          </a:p>
        </p:txBody>
      </p:sp>
      <p:sp>
        <p:nvSpPr>
          <p:cNvPr id="3" name="Title 1"/>
          <p:cNvSpPr txBox="1">
            <a:spLocks/>
          </p:cNvSpPr>
          <p:nvPr/>
        </p:nvSpPr>
        <p:spPr>
          <a:xfrm>
            <a:off x="144016" y="485800"/>
            <a:ext cx="8100392"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baseline="0">
                <a:solidFill>
                  <a:schemeClr val="bg1"/>
                </a:solidFill>
                <a:latin typeface="+mj-lt"/>
                <a:ea typeface="+mj-ea"/>
                <a:cs typeface="+mj-cs"/>
              </a:defRPr>
            </a:lvl1pPr>
          </a:lstStyle>
          <a:p>
            <a:r>
              <a:rPr lang="en-US" dirty="0" smtClean="0"/>
              <a:t>Environment Example: LHC BLM System III</a:t>
            </a:r>
            <a:endParaRPr lang="en-US" dirty="0"/>
          </a:p>
        </p:txBody>
      </p:sp>
      <p:pic>
        <p:nvPicPr>
          <p:cNvPr id="2" name="Picture 1" descr="Screen Shot 2017-03-17 at 00.04.3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512168"/>
            <a:ext cx="8928992" cy="5301208"/>
          </a:xfrm>
          <a:prstGeom prst="rect">
            <a:avLst/>
          </a:prstGeom>
        </p:spPr>
      </p:pic>
    </p:spTree>
    <p:extLst>
      <p:ext uri="{BB962C8B-B14F-4D97-AF65-F5344CB8AC3E}">
        <p14:creationId xmlns:p14="http://schemas.microsoft.com/office/powerpoint/2010/main" val="332572659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Overview</a:t>
            </a:r>
            <a:endParaRPr lang="sv-SE" dirty="0"/>
          </a:p>
        </p:txBody>
      </p:sp>
      <p:sp>
        <p:nvSpPr>
          <p:cNvPr id="3" name="Content Placeholder 2"/>
          <p:cNvSpPr>
            <a:spLocks noGrp="1"/>
          </p:cNvSpPr>
          <p:nvPr>
            <p:ph idx="1"/>
          </p:nvPr>
        </p:nvSpPr>
        <p:spPr>
          <a:xfrm>
            <a:off x="467544" y="1844824"/>
            <a:ext cx="8229600" cy="4176464"/>
          </a:xfrm>
        </p:spPr>
        <p:txBody>
          <a:bodyPr>
            <a:noAutofit/>
          </a:bodyPr>
          <a:lstStyle/>
          <a:p>
            <a:pPr marL="514350" indent="-514350">
              <a:buFont typeface="+mj-lt"/>
              <a:buAutoNum type="arabicPeriod"/>
            </a:pPr>
            <a:r>
              <a:rPr lang="en-US" sz="2000" dirty="0" smtClean="0">
                <a:solidFill>
                  <a:schemeClr val="tx1"/>
                </a:solidFill>
              </a:rPr>
              <a:t>ESS Machine Protection Scope and Concept</a:t>
            </a:r>
          </a:p>
          <a:p>
            <a:pPr marL="514350" indent="-514350">
              <a:buFont typeface="+mj-lt"/>
              <a:buAutoNum type="arabicPeriod"/>
            </a:pPr>
            <a:r>
              <a:rPr lang="en-US" sz="2000" dirty="0" smtClean="0">
                <a:solidFill>
                  <a:schemeClr val="tx1"/>
                </a:solidFill>
              </a:rPr>
              <a:t>How to Address Machine Protection?</a:t>
            </a:r>
            <a:endParaRPr lang="en-US" sz="2000" dirty="0" smtClean="0">
              <a:solidFill>
                <a:schemeClr val="tx1"/>
              </a:solidFill>
            </a:endParaRPr>
          </a:p>
          <a:p>
            <a:pPr marL="514350" indent="-514350">
              <a:buFont typeface="+mj-lt"/>
              <a:buAutoNum type="arabicPeriod"/>
            </a:pPr>
            <a:r>
              <a:rPr lang="en-US" sz="2000" dirty="0" smtClean="0">
                <a:solidFill>
                  <a:schemeClr val="tx1"/>
                </a:solidFill>
              </a:rPr>
              <a:t>Damage </a:t>
            </a:r>
            <a:r>
              <a:rPr lang="en-US" sz="2000" dirty="0" smtClean="0">
                <a:solidFill>
                  <a:schemeClr val="tx1"/>
                </a:solidFill>
              </a:rPr>
              <a:t>Potential of </a:t>
            </a:r>
            <a:r>
              <a:rPr lang="en-US" sz="2000" dirty="0" smtClean="0">
                <a:solidFill>
                  <a:schemeClr val="tx1"/>
                </a:solidFill>
              </a:rPr>
              <a:t>Beam, Beam Losses, Activation Limits</a:t>
            </a:r>
          </a:p>
          <a:p>
            <a:pPr marL="514350" indent="-514350">
              <a:buFont typeface="+mj-lt"/>
              <a:buAutoNum type="arabicPeriod"/>
            </a:pPr>
            <a:r>
              <a:rPr lang="en-US" sz="2000" dirty="0">
                <a:solidFill>
                  <a:schemeClr val="tx1"/>
                </a:solidFill>
              </a:rPr>
              <a:t>Beam Loss Measurement Strategy at </a:t>
            </a:r>
            <a:r>
              <a:rPr lang="en-US" sz="2000" dirty="0" smtClean="0">
                <a:solidFill>
                  <a:schemeClr val="tx1"/>
                </a:solidFill>
              </a:rPr>
              <a:t>ESS</a:t>
            </a:r>
          </a:p>
          <a:p>
            <a:pPr marL="514350" indent="-514350">
              <a:buFont typeface="+mj-lt"/>
              <a:buAutoNum type="arabicPeriod"/>
            </a:pPr>
            <a:r>
              <a:rPr lang="en-US" sz="2000" dirty="0">
                <a:solidFill>
                  <a:schemeClr val="tx1"/>
                </a:solidFill>
              </a:rPr>
              <a:t>Dynamic Range and Response Times from MP for BLM </a:t>
            </a:r>
            <a:r>
              <a:rPr lang="en-US" sz="2000" dirty="0" smtClean="0">
                <a:solidFill>
                  <a:schemeClr val="tx1"/>
                </a:solidFill>
              </a:rPr>
              <a:t>System</a:t>
            </a:r>
          </a:p>
          <a:p>
            <a:pPr marL="514350" indent="-514350">
              <a:buFont typeface="+mj-lt"/>
              <a:buAutoNum type="arabicPeriod"/>
            </a:pPr>
            <a:r>
              <a:rPr lang="en-US" sz="2000" dirty="0" smtClean="0">
                <a:solidFill>
                  <a:schemeClr val="tx1"/>
                </a:solidFill>
              </a:rPr>
              <a:t>Environmental Requirements and Other Comments</a:t>
            </a:r>
          </a:p>
          <a:p>
            <a:pPr marL="514350" indent="-514350">
              <a:buFont typeface="+mj-lt"/>
              <a:buAutoNum type="arabicPeriod"/>
            </a:pPr>
            <a:r>
              <a:rPr lang="en-US" sz="2000" dirty="0" smtClean="0">
                <a:solidFill>
                  <a:schemeClr val="tx1"/>
                </a:solidFill>
              </a:rPr>
              <a:t>MP Requirements for BLM System</a:t>
            </a:r>
          </a:p>
          <a:p>
            <a:pPr marL="514350" indent="-514350">
              <a:buFont typeface="+mj-lt"/>
              <a:buAutoNum type="arabicPeriod"/>
            </a:pPr>
            <a:r>
              <a:rPr lang="en-US" sz="2000" dirty="0" smtClean="0">
                <a:solidFill>
                  <a:schemeClr val="tx1"/>
                </a:solidFill>
              </a:rPr>
              <a:t>Interface to Beam Interlock System</a:t>
            </a:r>
          </a:p>
          <a:p>
            <a:pPr marL="514350" indent="-514350">
              <a:buFont typeface="+mj-lt"/>
              <a:buAutoNum type="arabicPeriod"/>
            </a:pPr>
            <a:r>
              <a:rPr lang="en-US" sz="2000" dirty="0">
                <a:solidFill>
                  <a:schemeClr val="tx1"/>
                </a:solidFill>
              </a:rPr>
              <a:t>Management of Beam Loss Thresholds/ Some </a:t>
            </a:r>
            <a:r>
              <a:rPr lang="en-US" sz="2000" dirty="0" smtClean="0">
                <a:solidFill>
                  <a:schemeClr val="tx1"/>
                </a:solidFill>
              </a:rPr>
              <a:t>ideas</a:t>
            </a:r>
          </a:p>
          <a:p>
            <a:pPr marL="514350" indent="-514350">
              <a:buFont typeface="+mj-lt"/>
              <a:buAutoNum type="arabicPeriod"/>
            </a:pPr>
            <a:r>
              <a:rPr lang="en-US" sz="2000" dirty="0" smtClean="0">
                <a:solidFill>
                  <a:schemeClr val="tx1"/>
                </a:solidFill>
              </a:rPr>
              <a:t>Self Testing Functionality Requirements from MP for the BLM System</a:t>
            </a:r>
          </a:p>
          <a:p>
            <a:pPr marL="514350" indent="-514350">
              <a:buFont typeface="+mj-lt"/>
              <a:buAutoNum type="arabicPeriod"/>
            </a:pPr>
            <a:r>
              <a:rPr lang="en-US" sz="2000" dirty="0" smtClean="0">
                <a:solidFill>
                  <a:schemeClr val="tx1"/>
                </a:solidFill>
              </a:rPr>
              <a:t>Summary</a:t>
            </a:r>
          </a:p>
          <a:p>
            <a:pPr marL="514350" indent="-514350">
              <a:buFont typeface="+mj-lt"/>
              <a:buAutoNum type="arabicPeriod"/>
            </a:pPr>
            <a:endParaRPr lang="en-US" sz="2000" dirty="0" smtClean="0">
              <a:solidFill>
                <a:schemeClr val="tx1"/>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2</a:t>
            </a:fld>
            <a:endParaRPr lang="sv-SE" dirty="0"/>
          </a:p>
        </p:txBody>
      </p:sp>
    </p:spTree>
    <p:extLst>
      <p:ext uri="{BB962C8B-B14F-4D97-AF65-F5344CB8AC3E}">
        <p14:creationId xmlns:p14="http://schemas.microsoft.com/office/powerpoint/2010/main" val="148902854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sv-SE" smtClean="0"/>
              <a:t>20</a:t>
            </a:fld>
            <a:endParaRPr lang="sv-SE" dirty="0"/>
          </a:p>
        </p:txBody>
      </p:sp>
      <p:sp>
        <p:nvSpPr>
          <p:cNvPr id="3" name="Title 1"/>
          <p:cNvSpPr txBox="1">
            <a:spLocks/>
          </p:cNvSpPr>
          <p:nvPr/>
        </p:nvSpPr>
        <p:spPr>
          <a:xfrm>
            <a:off x="144016" y="485800"/>
            <a:ext cx="8100392"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baseline="0">
                <a:solidFill>
                  <a:schemeClr val="bg1"/>
                </a:solidFill>
                <a:latin typeface="+mj-lt"/>
                <a:ea typeface="+mj-ea"/>
                <a:cs typeface="+mj-cs"/>
              </a:defRPr>
            </a:lvl1pPr>
          </a:lstStyle>
          <a:p>
            <a:r>
              <a:rPr lang="en-US" dirty="0" smtClean="0"/>
              <a:t>Environment Example: LHC BLM System IV</a:t>
            </a:r>
            <a:endParaRPr lang="en-US" dirty="0"/>
          </a:p>
        </p:txBody>
      </p:sp>
      <p:sp>
        <p:nvSpPr>
          <p:cNvPr id="2" name="TextBox 1"/>
          <p:cNvSpPr txBox="1"/>
          <p:nvPr/>
        </p:nvSpPr>
        <p:spPr>
          <a:xfrm>
            <a:off x="107504" y="2348880"/>
            <a:ext cx="8784976" cy="3477875"/>
          </a:xfrm>
          <a:prstGeom prst="rect">
            <a:avLst/>
          </a:prstGeom>
          <a:noFill/>
        </p:spPr>
        <p:txBody>
          <a:bodyPr wrap="square" rtlCol="0">
            <a:spAutoFit/>
          </a:bodyPr>
          <a:lstStyle/>
          <a:p>
            <a:r>
              <a:rPr lang="en-US" sz="2200" dirty="0" smtClean="0"/>
              <a:t>The </a:t>
            </a:r>
            <a:r>
              <a:rPr lang="en-US" sz="2200" b="1" dirty="0" smtClean="0"/>
              <a:t>key message </a:t>
            </a:r>
            <a:r>
              <a:rPr lang="en-US" sz="2200" dirty="0" smtClean="0"/>
              <a:t>from this example is: </a:t>
            </a:r>
          </a:p>
          <a:p>
            <a:endParaRPr lang="en-US" sz="2200" dirty="0" smtClean="0"/>
          </a:p>
          <a:p>
            <a:endParaRPr lang="en-US" sz="2200" dirty="0"/>
          </a:p>
          <a:p>
            <a:r>
              <a:rPr lang="en-US" sz="2200" dirty="0"/>
              <a:t>E</a:t>
            </a:r>
            <a:r>
              <a:rPr lang="en-US" sz="2200" dirty="0" smtClean="0"/>
              <a:t>quip the system with </a:t>
            </a:r>
            <a:r>
              <a:rPr lang="en-US" sz="2200" b="1" dirty="0" smtClean="0"/>
              <a:t>rich diagnostics</a:t>
            </a:r>
            <a:r>
              <a:rPr lang="en-US" sz="2200" dirty="0" smtClean="0"/>
              <a:t>, like e.g. with </a:t>
            </a:r>
            <a:r>
              <a:rPr lang="en-US" sz="2200" dirty="0" smtClean="0"/>
              <a:t>temperature </a:t>
            </a:r>
            <a:r>
              <a:rPr lang="en-US" sz="2200" dirty="0" smtClean="0"/>
              <a:t>and humidity sensors (here: directly on electronics level)</a:t>
            </a:r>
          </a:p>
          <a:p>
            <a:endParaRPr lang="en-US" sz="2200" dirty="0"/>
          </a:p>
          <a:p>
            <a:r>
              <a:rPr lang="en-US" sz="2200" b="1" dirty="0" smtClean="0"/>
              <a:t>Archive the data </a:t>
            </a:r>
            <a:r>
              <a:rPr lang="en-US" sz="2200" dirty="0" smtClean="0"/>
              <a:t>and make it available (in an easy way) for further analysis</a:t>
            </a:r>
          </a:p>
          <a:p>
            <a:endParaRPr lang="en-US" sz="2200" dirty="0"/>
          </a:p>
          <a:p>
            <a:endParaRPr lang="en-US" sz="2200" dirty="0" smtClean="0"/>
          </a:p>
          <a:p>
            <a:r>
              <a:rPr lang="en-US" sz="2200" b="1" dirty="0" smtClean="0"/>
              <a:t>Optimize</a:t>
            </a:r>
            <a:r>
              <a:rPr lang="en-US" sz="2200" dirty="0" smtClean="0"/>
              <a:t> performance by reducing false trips</a:t>
            </a:r>
            <a:endParaRPr lang="en-US" sz="2200" dirty="0"/>
          </a:p>
        </p:txBody>
      </p:sp>
    </p:spTree>
    <p:extLst>
      <p:ext uri="{BB962C8B-B14F-4D97-AF65-F5344CB8AC3E}">
        <p14:creationId xmlns:p14="http://schemas.microsoft.com/office/powerpoint/2010/main" val="420541481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UFOs in </a:t>
            </a:r>
            <a:r>
              <a:rPr lang="sv-SE" dirty="0" smtClean="0"/>
              <a:t>LHC</a:t>
            </a:r>
            <a:endParaRPr lang="sv-SE" dirty="0"/>
          </a:p>
        </p:txBody>
      </p:sp>
      <p:sp>
        <p:nvSpPr>
          <p:cNvPr id="29" name="Rectangle 28"/>
          <p:cNvSpPr/>
          <p:nvPr/>
        </p:nvSpPr>
        <p:spPr>
          <a:xfrm rot="16200000">
            <a:off x="3859709" y="5736687"/>
            <a:ext cx="996891" cy="292388"/>
          </a:xfrm>
          <a:prstGeom prst="rect">
            <a:avLst/>
          </a:prstGeom>
        </p:spPr>
        <p:txBody>
          <a:bodyPr wrap="square">
            <a:spAutoFit/>
          </a:bodyPr>
          <a:lstStyle/>
          <a:p>
            <a:r>
              <a:rPr lang="en-US" sz="1300" dirty="0" smtClean="0">
                <a:solidFill>
                  <a:schemeClr val="bg1"/>
                </a:solidFill>
                <a:latin typeface="TitilliumText22L 400 wt"/>
                <a:cs typeface="TitilliumText22L 400 wt"/>
              </a:rPr>
              <a:t>ISIS-TS1</a:t>
            </a:r>
            <a:endParaRPr lang="en-US" sz="1300" dirty="0">
              <a:latin typeface="TitilliumText22L 400 wt"/>
              <a:cs typeface="TitilliumText22L 400 wt"/>
            </a:endParaRPr>
          </a:p>
        </p:txBody>
      </p:sp>
      <p:pic>
        <p:nvPicPr>
          <p:cNvPr id="4" name="Picture 3" descr="Screen Shot 2017-03-17 at 11.05.3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1484784"/>
            <a:ext cx="3456384" cy="3091682"/>
          </a:xfrm>
          <a:prstGeom prst="rect">
            <a:avLst/>
          </a:prstGeom>
        </p:spPr>
      </p:pic>
      <p:pic>
        <p:nvPicPr>
          <p:cNvPr id="5" name="Picture 4" descr="UFO.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4208" y="188640"/>
            <a:ext cx="1780320" cy="936104"/>
          </a:xfrm>
          <a:prstGeom prst="rect">
            <a:avLst/>
          </a:prstGeom>
        </p:spPr>
      </p:pic>
      <p:pic>
        <p:nvPicPr>
          <p:cNvPr id="8" name="Picture 7" descr="Screen Shot 2017-03-17 at 11.06.0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1484784"/>
            <a:ext cx="2304256" cy="1712996"/>
          </a:xfrm>
          <a:prstGeom prst="rect">
            <a:avLst/>
          </a:prstGeom>
        </p:spPr>
      </p:pic>
      <p:pic>
        <p:nvPicPr>
          <p:cNvPr id="10" name="Picture 9" descr="Screen Shot 2017-03-17 at 11.06.2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4797152"/>
            <a:ext cx="2466840" cy="1872208"/>
          </a:xfrm>
          <a:prstGeom prst="rect">
            <a:avLst/>
          </a:prstGeom>
        </p:spPr>
      </p:pic>
      <p:pic>
        <p:nvPicPr>
          <p:cNvPr id="11" name="Picture 10" descr="Screen Shot 2017-03-17 at 11.06.23.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504" y="4869160"/>
            <a:ext cx="2315352" cy="1800200"/>
          </a:xfrm>
          <a:prstGeom prst="rect">
            <a:avLst/>
          </a:prstGeom>
        </p:spPr>
      </p:pic>
      <p:pic>
        <p:nvPicPr>
          <p:cNvPr id="12" name="Picture 11" descr="Screen Shot 2017-03-17 at 11.06.16.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868" y="3140968"/>
            <a:ext cx="2187459" cy="1755576"/>
          </a:xfrm>
          <a:prstGeom prst="rect">
            <a:avLst/>
          </a:prstGeom>
        </p:spPr>
      </p:pic>
      <p:pic>
        <p:nvPicPr>
          <p:cNvPr id="13" name="Picture 12" descr="Screen Shot 2017-03-17 at 11.06.54.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28184" y="1628800"/>
            <a:ext cx="2515220" cy="2265294"/>
          </a:xfrm>
          <a:prstGeom prst="rect">
            <a:avLst/>
          </a:prstGeom>
        </p:spPr>
      </p:pic>
      <p:pic>
        <p:nvPicPr>
          <p:cNvPr id="14" name="Picture 13" descr="Screen Shot 2017-03-17 at 11.14.45.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72000" y="4783360"/>
            <a:ext cx="2160240" cy="1886000"/>
          </a:xfrm>
          <a:prstGeom prst="rect">
            <a:avLst/>
          </a:prstGeom>
        </p:spPr>
      </p:pic>
      <p:pic>
        <p:nvPicPr>
          <p:cNvPr id="15" name="Picture 14" descr="Screen Shot 2017-03-17 at 11.14.52.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12762" y="4725144"/>
            <a:ext cx="2223734" cy="2001854"/>
          </a:xfrm>
          <a:prstGeom prst="rect">
            <a:avLst/>
          </a:prstGeom>
        </p:spPr>
      </p:pic>
      <p:sp>
        <p:nvSpPr>
          <p:cNvPr id="16" name="TextBox 15"/>
          <p:cNvSpPr txBox="1"/>
          <p:nvPr/>
        </p:nvSpPr>
        <p:spPr>
          <a:xfrm>
            <a:off x="6115885" y="3789040"/>
            <a:ext cx="3059815" cy="369332"/>
          </a:xfrm>
          <a:prstGeom prst="rect">
            <a:avLst/>
          </a:prstGeom>
          <a:noFill/>
        </p:spPr>
        <p:txBody>
          <a:bodyPr wrap="none" rtlCol="0">
            <a:spAutoFit/>
          </a:bodyPr>
          <a:lstStyle/>
          <a:p>
            <a:r>
              <a:rPr lang="en-US" dirty="0" smtClean="0"/>
              <a:t>Compare with wire scan losses</a:t>
            </a:r>
            <a:endParaRPr lang="en-US" dirty="0"/>
          </a:p>
        </p:txBody>
      </p:sp>
    </p:spTree>
    <p:extLst>
      <p:ext uri="{BB962C8B-B14F-4D97-AF65-F5344CB8AC3E}">
        <p14:creationId xmlns:p14="http://schemas.microsoft.com/office/powerpoint/2010/main" val="405663689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sv-SE" smtClean="0"/>
              <a:t>22</a:t>
            </a:fld>
            <a:endParaRPr lang="sv-SE" dirty="0"/>
          </a:p>
        </p:txBody>
      </p:sp>
      <p:sp>
        <p:nvSpPr>
          <p:cNvPr id="3" name="Title 1"/>
          <p:cNvSpPr txBox="1">
            <a:spLocks/>
          </p:cNvSpPr>
          <p:nvPr/>
        </p:nvSpPr>
        <p:spPr>
          <a:xfrm>
            <a:off x="144016" y="260648"/>
            <a:ext cx="8100392"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baseline="0">
                <a:solidFill>
                  <a:schemeClr val="bg1"/>
                </a:solidFill>
                <a:latin typeface="+mj-lt"/>
                <a:ea typeface="+mj-ea"/>
                <a:cs typeface="+mj-cs"/>
              </a:defRPr>
            </a:lvl1pPr>
          </a:lstStyle>
          <a:p>
            <a:r>
              <a:rPr lang="en-US" dirty="0" smtClean="0"/>
              <a:t>How to Foresee the Unforeseeable? </a:t>
            </a:r>
          </a:p>
          <a:p>
            <a:r>
              <a:rPr lang="en-US" dirty="0" smtClean="0"/>
              <a:t>Mission </a:t>
            </a:r>
            <a:r>
              <a:rPr lang="en-US" dirty="0" smtClean="0"/>
              <a:t>Impossible?</a:t>
            </a:r>
            <a:endParaRPr lang="en-US" dirty="0"/>
          </a:p>
        </p:txBody>
      </p:sp>
      <p:sp>
        <p:nvSpPr>
          <p:cNvPr id="5" name="Content Placeholder 2"/>
          <p:cNvSpPr txBox="1">
            <a:spLocks/>
          </p:cNvSpPr>
          <p:nvPr/>
        </p:nvSpPr>
        <p:spPr>
          <a:xfrm>
            <a:off x="323528" y="1916832"/>
            <a:ext cx="8424936" cy="4176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a:solidFill>
                  <a:schemeClr val="tx1"/>
                </a:solidFill>
                <a:sym typeface="Wingdings"/>
              </a:rPr>
              <a:t>T</a:t>
            </a:r>
            <a:r>
              <a:rPr lang="en-US" sz="2000" b="1" dirty="0" smtClean="0">
                <a:solidFill>
                  <a:schemeClr val="tx1"/>
                </a:solidFill>
                <a:sym typeface="Wingdings"/>
              </a:rPr>
              <a:t>ough </a:t>
            </a:r>
            <a:r>
              <a:rPr lang="en-US" sz="2000" dirty="0" smtClean="0">
                <a:solidFill>
                  <a:schemeClr val="tx1"/>
                </a:solidFill>
                <a:sym typeface="Wingdings"/>
              </a:rPr>
              <a:t>to foresee and prepare for some features, like e.g. the UFOs in LHC</a:t>
            </a:r>
          </a:p>
          <a:p>
            <a:pPr marL="0" indent="0">
              <a:buNone/>
            </a:pPr>
            <a:endParaRPr lang="en-US" sz="2000" dirty="0" smtClean="0">
              <a:solidFill>
                <a:schemeClr val="tx1"/>
              </a:solidFill>
              <a:sym typeface="Wingdings"/>
            </a:endParaRPr>
          </a:p>
          <a:p>
            <a:pPr marL="0" indent="0">
              <a:buNone/>
            </a:pPr>
            <a:r>
              <a:rPr lang="en-US" sz="2000" dirty="0" smtClean="0">
                <a:solidFill>
                  <a:schemeClr val="tx1"/>
                </a:solidFill>
                <a:sym typeface="Wingdings"/>
              </a:rPr>
              <a:t>It is certainly very helpful to have highly </a:t>
            </a:r>
            <a:r>
              <a:rPr lang="en-US" sz="2000" b="1" dirty="0" smtClean="0">
                <a:solidFill>
                  <a:schemeClr val="tx1"/>
                </a:solidFill>
                <a:sym typeface="Wingdings"/>
              </a:rPr>
              <a:t>reliable beam instrumentation systems</a:t>
            </a:r>
            <a:r>
              <a:rPr lang="en-US" sz="2000" dirty="0" smtClean="0">
                <a:solidFill>
                  <a:schemeClr val="tx1"/>
                </a:solidFill>
                <a:sym typeface="Wingdings"/>
              </a:rPr>
              <a:t>, with a </a:t>
            </a:r>
            <a:r>
              <a:rPr lang="en-US" sz="2000" b="1" dirty="0" smtClean="0">
                <a:solidFill>
                  <a:schemeClr val="tx1"/>
                </a:solidFill>
                <a:sym typeface="Wingdings"/>
              </a:rPr>
              <a:t>large dynamic range</a:t>
            </a:r>
            <a:r>
              <a:rPr lang="en-US" sz="2000" dirty="0" smtClean="0">
                <a:solidFill>
                  <a:schemeClr val="tx1"/>
                </a:solidFill>
                <a:sym typeface="Wingdings"/>
              </a:rPr>
              <a:t>: </a:t>
            </a:r>
          </a:p>
          <a:p>
            <a:pPr marL="0" indent="0">
              <a:buNone/>
            </a:pPr>
            <a:r>
              <a:rPr lang="en-US" sz="2000" dirty="0">
                <a:solidFill>
                  <a:schemeClr val="tx1"/>
                </a:solidFill>
                <a:sym typeface="Wingdings"/>
              </a:rPr>
              <a:t>	</a:t>
            </a:r>
            <a:r>
              <a:rPr lang="en-US" sz="2000" dirty="0" smtClean="0">
                <a:solidFill>
                  <a:schemeClr val="tx1"/>
                </a:solidFill>
                <a:sym typeface="Wingdings"/>
              </a:rPr>
              <a:t>do not focus only on the huge beam loss detection but also allow 	on detection and analysis of very small beam losses</a:t>
            </a:r>
          </a:p>
          <a:p>
            <a:pPr marL="0" indent="0">
              <a:buNone/>
            </a:pPr>
            <a:endParaRPr lang="en-US" sz="2000" dirty="0">
              <a:solidFill>
                <a:schemeClr val="tx1"/>
              </a:solidFill>
              <a:sym typeface="Wingdings"/>
            </a:endParaRPr>
          </a:p>
          <a:p>
            <a:pPr marL="0" indent="0">
              <a:buNone/>
            </a:pPr>
            <a:r>
              <a:rPr lang="en-US" sz="2000" b="1" dirty="0" smtClean="0">
                <a:solidFill>
                  <a:schemeClr val="tx1"/>
                </a:solidFill>
                <a:sym typeface="Wingdings"/>
              </a:rPr>
              <a:t>Archive data with high quality</a:t>
            </a:r>
            <a:r>
              <a:rPr lang="en-US" sz="2000" dirty="0" smtClean="0">
                <a:solidFill>
                  <a:schemeClr val="tx1"/>
                </a:solidFill>
                <a:sym typeface="Wingdings"/>
              </a:rPr>
              <a:t>/resolution and allow for quick correlation of different data sets from different systems (synchronized time stamping can be helpful too)</a:t>
            </a:r>
          </a:p>
          <a:p>
            <a:pPr marL="0" indent="0">
              <a:buNone/>
            </a:pPr>
            <a:endParaRPr lang="en-US" sz="2000" dirty="0">
              <a:solidFill>
                <a:schemeClr val="tx1"/>
              </a:solidFill>
              <a:sym typeface="Wingdings"/>
            </a:endParaRPr>
          </a:p>
          <a:p>
            <a:pPr marL="0" indent="0">
              <a:buNone/>
            </a:pPr>
            <a:r>
              <a:rPr lang="en-US" sz="2000" b="1" dirty="0" smtClean="0">
                <a:solidFill>
                  <a:schemeClr val="tx1"/>
                </a:solidFill>
                <a:sym typeface="Wingdings"/>
              </a:rPr>
              <a:t>Equip vital systems with a lot of diagnostics </a:t>
            </a:r>
            <a:r>
              <a:rPr lang="en-US" sz="2000" dirty="0" smtClean="0">
                <a:solidFill>
                  <a:schemeClr val="tx1"/>
                </a:solidFill>
                <a:sym typeface="Wingdings"/>
              </a:rPr>
              <a:t>and make measurements accessible </a:t>
            </a:r>
          </a:p>
          <a:p>
            <a:pPr marL="0" indent="0">
              <a:buNone/>
            </a:pPr>
            <a:r>
              <a:rPr lang="en-US" sz="2000" dirty="0" smtClean="0">
                <a:solidFill>
                  <a:schemeClr val="tx1"/>
                </a:solidFill>
                <a:sym typeface="Wingdings"/>
              </a:rPr>
              <a:t>	</a:t>
            </a:r>
          </a:p>
        </p:txBody>
      </p:sp>
    </p:spTree>
    <p:extLst>
      <p:ext uri="{BB962C8B-B14F-4D97-AF65-F5344CB8AC3E}">
        <p14:creationId xmlns:p14="http://schemas.microsoft.com/office/powerpoint/2010/main" val="363307264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MP Requirements for BLMs</a:t>
            </a:r>
            <a:endParaRPr lang="sv-SE"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35431007"/>
              </p:ext>
            </p:extLst>
          </p:nvPr>
        </p:nvGraphicFramePr>
        <p:xfrm>
          <a:off x="385192" y="1556792"/>
          <a:ext cx="8435280" cy="5188354"/>
        </p:xfrm>
        <a:graphic>
          <a:graphicData uri="http://schemas.openxmlformats.org/drawingml/2006/table">
            <a:tbl>
              <a:tblPr firstRow="1" bandRow="1">
                <a:tableStyleId>{3B4B98B0-60AC-42C2-AFA5-B58CD77FA1E5}</a:tableStyleId>
              </a:tblPr>
              <a:tblGrid>
                <a:gridCol w="3394720">
                  <a:extLst>
                    <a:ext uri="{9D8B030D-6E8A-4147-A177-3AD203B41FA5}">
                      <a16:colId xmlns:a16="http://schemas.microsoft.com/office/drawing/2014/main" xmlns="" val="4215963201"/>
                    </a:ext>
                  </a:extLst>
                </a:gridCol>
                <a:gridCol w="5040560">
                  <a:extLst>
                    <a:ext uri="{9D8B030D-6E8A-4147-A177-3AD203B41FA5}">
                      <a16:colId xmlns:a16="http://schemas.microsoft.com/office/drawing/2014/main" xmlns="" val="3418367485"/>
                    </a:ext>
                  </a:extLst>
                </a:gridCol>
              </a:tblGrid>
              <a:tr h="544795">
                <a:tc>
                  <a:txBody>
                    <a:bodyPr/>
                    <a:lstStyle/>
                    <a:p>
                      <a:r>
                        <a:rPr lang="en-US" dirty="0" smtClean="0"/>
                        <a:t>Function</a:t>
                      </a:r>
                      <a:endParaRPr lang="sv-SE" dirty="0"/>
                    </a:p>
                  </a:txBody>
                  <a:tcPr/>
                </a:tc>
                <a:tc>
                  <a:txBody>
                    <a:bodyPr/>
                    <a:lstStyle/>
                    <a:p>
                      <a:r>
                        <a:rPr lang="en-US" dirty="0" smtClean="0"/>
                        <a:t>Purpose</a:t>
                      </a:r>
                      <a:endParaRPr lang="sv-SE" dirty="0"/>
                    </a:p>
                  </a:txBody>
                  <a:tcPr/>
                </a:tc>
                <a:extLst>
                  <a:ext uri="{0D108BD9-81ED-4DB2-BD59-A6C34878D82A}">
                    <a16:rowId xmlns:a16="http://schemas.microsoft.com/office/drawing/2014/main" xmlns="" val="1131429746"/>
                  </a:ext>
                </a:extLst>
              </a:tr>
              <a:tr h="9403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BLM </a:t>
                      </a:r>
                      <a:r>
                        <a:rPr lang="sv-SE" sz="1800" kern="1200" dirty="0" err="1" smtClean="0">
                          <a:effectLst/>
                        </a:rPr>
                        <a:t>Configuration</a:t>
                      </a:r>
                      <a:r>
                        <a:rPr lang="sv-SE" sz="1800" kern="1200" dirty="0" smtClean="0">
                          <a:effectLst/>
                        </a:rPr>
                        <a:t> information</a:t>
                      </a:r>
                      <a:endParaRPr lang="sv-SE" sz="1800" kern="1200" dirty="0" smtClean="0">
                        <a:solidFill>
                          <a:schemeClr val="tx1"/>
                        </a:solidFill>
                        <a:effectLst/>
                        <a:latin typeface="+mn-lt"/>
                        <a:ea typeface="+mn-ea"/>
                        <a:cs typeface="+mn-cs"/>
                      </a:endParaRPr>
                    </a:p>
                  </a:txBody>
                  <a:tcPr>
                    <a:solidFill>
                      <a:schemeClr val="bg1"/>
                    </a:solidFill>
                  </a:tcPr>
                </a:tc>
                <a:tc>
                  <a:txBody>
                    <a:bodyPr/>
                    <a:lstStyle/>
                    <a:p>
                      <a:r>
                        <a:rPr lang="en-US" dirty="0" smtClean="0"/>
                        <a:t>Prevent mode confusion</a:t>
                      </a:r>
                      <a:endParaRPr lang="sv-SE" dirty="0"/>
                    </a:p>
                  </a:txBody>
                  <a:tcPr>
                    <a:solidFill>
                      <a:schemeClr val="bg1"/>
                    </a:solidFill>
                  </a:tcPr>
                </a:tc>
                <a:extLst>
                  <a:ext uri="{0D108BD9-81ED-4DB2-BD59-A6C34878D82A}">
                    <a16:rowId xmlns:a16="http://schemas.microsoft.com/office/drawing/2014/main" xmlns="" val="2868823630"/>
                  </a:ext>
                </a:extLst>
              </a:tr>
              <a:tr h="940332">
                <a:tc>
                  <a:txBody>
                    <a:bodyPr/>
                    <a:lstStyle/>
                    <a:p>
                      <a:r>
                        <a:rPr lang="sv-SE" sz="1800" kern="1200" dirty="0" smtClean="0">
                          <a:effectLst/>
                        </a:rPr>
                        <a:t>BLM </a:t>
                      </a:r>
                      <a:r>
                        <a:rPr lang="sv-SE" sz="1800" kern="1200" dirty="0" err="1" smtClean="0">
                          <a:effectLst/>
                        </a:rPr>
                        <a:t>Internal</a:t>
                      </a:r>
                      <a:r>
                        <a:rPr lang="sv-SE" sz="1800" kern="1200" dirty="0" smtClean="0">
                          <a:effectLst/>
                        </a:rPr>
                        <a:t> Health information</a:t>
                      </a:r>
                      <a:endParaRPr lang="sv-SE" dirty="0"/>
                    </a:p>
                  </a:txBody>
                  <a:tcPr>
                    <a:solidFill>
                      <a:schemeClr val="bg1"/>
                    </a:solidFill>
                  </a:tcPr>
                </a:tc>
                <a:tc>
                  <a:txBody>
                    <a:bodyPr/>
                    <a:lstStyle/>
                    <a:p>
                      <a:r>
                        <a:rPr lang="en-US" dirty="0" smtClean="0"/>
                        <a:t>Allow for </a:t>
                      </a:r>
                      <a:r>
                        <a:rPr lang="en-US" dirty="0" smtClean="0"/>
                        <a:t>beam operation.</a:t>
                      </a:r>
                      <a:r>
                        <a:rPr lang="en-US" baseline="0" dirty="0" smtClean="0"/>
                        <a:t> Be able to detect stuck at OK state for beam loss detection (and other signals)</a:t>
                      </a:r>
                      <a:endParaRPr lang="sv-SE" dirty="0"/>
                    </a:p>
                  </a:txBody>
                  <a:tcPr>
                    <a:solidFill>
                      <a:schemeClr val="bg1"/>
                    </a:solidFill>
                  </a:tcPr>
                </a:tc>
                <a:extLst>
                  <a:ext uri="{0D108BD9-81ED-4DB2-BD59-A6C34878D82A}">
                    <a16:rowId xmlns:a16="http://schemas.microsoft.com/office/drawing/2014/main" xmlns="" val="984233194"/>
                  </a:ext>
                </a:extLst>
              </a:tr>
              <a:tr h="1419565">
                <a:tc>
                  <a:txBody>
                    <a:bodyPr/>
                    <a:lstStyle/>
                    <a:p>
                      <a:pPr lvl="0"/>
                      <a:r>
                        <a:rPr lang="sv-SE" sz="1800" kern="1200" dirty="0" err="1" smtClean="0">
                          <a:effectLst/>
                        </a:rPr>
                        <a:t>Beam</a:t>
                      </a:r>
                      <a:r>
                        <a:rPr lang="sv-SE" sz="1800" kern="1200" dirty="0" smtClean="0">
                          <a:effectLst/>
                        </a:rPr>
                        <a:t> Loss </a:t>
                      </a:r>
                      <a:r>
                        <a:rPr lang="sv-SE" sz="1800" kern="1200" dirty="0" err="1" smtClean="0">
                          <a:effectLst/>
                        </a:rPr>
                        <a:t>Detection</a:t>
                      </a:r>
                      <a:endParaRPr lang="sv-SE" sz="1800" kern="1200" dirty="0" smtClean="0">
                        <a:solidFill>
                          <a:schemeClr val="tx1"/>
                        </a:solidFill>
                        <a:effectLst/>
                        <a:latin typeface="+mn-lt"/>
                        <a:ea typeface="+mn-ea"/>
                        <a:cs typeface="+mn-cs"/>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Prevent damage and </a:t>
                      </a:r>
                      <a:r>
                        <a:rPr lang="sv-SE" sz="1800" kern="1200" dirty="0" err="1" smtClean="0">
                          <a:effectLst/>
                        </a:rPr>
                        <a:t>unnecessary</a:t>
                      </a:r>
                      <a:r>
                        <a:rPr lang="sv-SE" sz="1800" kern="1200" dirty="0" smtClean="0">
                          <a:effectLst/>
                        </a:rPr>
                        <a:t> </a:t>
                      </a:r>
                      <a:r>
                        <a:rPr lang="sv-SE" sz="1800" kern="1200" dirty="0" err="1" smtClean="0">
                          <a:effectLst/>
                        </a:rPr>
                        <a:t>activation</a:t>
                      </a:r>
                      <a:r>
                        <a:rPr lang="sv-SE" sz="1800" kern="1200" dirty="0" smtClean="0">
                          <a:effectLst/>
                        </a:rPr>
                        <a:t> </a:t>
                      </a:r>
                      <a:r>
                        <a:rPr lang="sv-SE" sz="1800" kern="1200" dirty="0" err="1" smtClean="0">
                          <a:effectLst/>
                        </a:rPr>
                        <a:t>of</a:t>
                      </a:r>
                      <a:r>
                        <a:rPr lang="sv-SE" sz="1800" kern="1200" dirty="0" smtClean="0">
                          <a:effectLst/>
                        </a:rPr>
                        <a:t> </a:t>
                      </a:r>
                      <a:r>
                        <a:rPr lang="sv-SE" sz="1800" kern="1200" dirty="0" err="1" smtClean="0">
                          <a:effectLst/>
                        </a:rPr>
                        <a:t>equipment</a:t>
                      </a:r>
                      <a:r>
                        <a:rPr lang="en-US" dirty="0" smtClean="0"/>
                        <a:t> due</a:t>
                      </a:r>
                      <a:r>
                        <a:rPr lang="en-US" baseline="0" dirty="0" smtClean="0"/>
                        <a:t> </a:t>
                      </a:r>
                      <a:r>
                        <a:rPr lang="en-US" baseline="0" dirty="0" smtClean="0"/>
                        <a:t>to beam </a:t>
                      </a:r>
                      <a:r>
                        <a:rPr lang="en-US" baseline="0" dirty="0" smtClean="0"/>
                        <a:t>losses</a:t>
                      </a:r>
                      <a:endParaRPr lang="sv-SE" dirty="0"/>
                    </a:p>
                  </a:txBody>
                  <a:tcPr>
                    <a:solidFill>
                      <a:schemeClr val="bg1"/>
                    </a:solidFill>
                  </a:tcPr>
                </a:tc>
                <a:extLst>
                  <a:ext uri="{0D108BD9-81ED-4DB2-BD59-A6C34878D82A}">
                    <a16:rowId xmlns:a16="http://schemas.microsoft.com/office/drawing/2014/main" xmlns="" val="2412833587"/>
                  </a:ext>
                </a:extLst>
              </a:tr>
              <a:tr h="1343330">
                <a:tc>
                  <a:txBody>
                    <a:bodyPr/>
                    <a:lstStyle/>
                    <a:p>
                      <a:pPr lvl="0"/>
                      <a:r>
                        <a:rPr lang="sv-SE" sz="1800" kern="1200" dirty="0" err="1" smtClean="0">
                          <a:effectLst/>
                        </a:rPr>
                        <a:t>Beam</a:t>
                      </a:r>
                      <a:r>
                        <a:rPr lang="sv-SE" sz="1800" kern="1200" dirty="0" smtClean="0">
                          <a:effectLst/>
                        </a:rPr>
                        <a:t> </a:t>
                      </a:r>
                      <a:r>
                        <a:rPr lang="sv-SE" sz="1800" kern="1200" dirty="0" err="1" smtClean="0">
                          <a:effectLst/>
                        </a:rPr>
                        <a:t>Presence</a:t>
                      </a:r>
                      <a:r>
                        <a:rPr lang="sv-SE" sz="1800" kern="1200" dirty="0" smtClean="0">
                          <a:effectLst/>
                        </a:rPr>
                        <a:t> </a:t>
                      </a:r>
                      <a:r>
                        <a:rPr lang="sv-SE" sz="1800" kern="1200" dirty="0" err="1" smtClean="0">
                          <a:effectLst/>
                        </a:rPr>
                        <a:t>Detection</a:t>
                      </a:r>
                      <a:endParaRPr lang="sv-SE" sz="1800" kern="1200" dirty="0" smtClean="0">
                        <a:solidFill>
                          <a:schemeClr val="tx1"/>
                        </a:solidFill>
                        <a:effectLst/>
                        <a:latin typeface="+mn-lt"/>
                        <a:ea typeface="+mn-ea"/>
                        <a:cs typeface="+mn-cs"/>
                      </a:endParaRPr>
                    </a:p>
                  </a:txBody>
                  <a:tcPr>
                    <a:solidFill>
                      <a:schemeClr val="bg1"/>
                    </a:solidFill>
                  </a:tcPr>
                </a:tc>
                <a:tc>
                  <a:txBody>
                    <a:bodyPr/>
                    <a:lstStyle/>
                    <a:p>
                      <a:pPr marL="285750" indent="-285750">
                        <a:buFont typeface="Arial" panose="020B0604020202020204" pitchFamily="34" charset="0"/>
                        <a:buChar char="•"/>
                      </a:pPr>
                      <a:r>
                        <a:rPr lang="en-US" dirty="0" smtClean="0"/>
                        <a:t>Validate interlock or escalate to emergency interlock</a:t>
                      </a:r>
                    </a:p>
                    <a:p>
                      <a:pPr marL="285750" indent="-285750">
                        <a:buFont typeface="Arial" panose="020B0604020202020204" pitchFamily="34" charset="0"/>
                        <a:buChar char="•"/>
                      </a:pPr>
                      <a:r>
                        <a:rPr lang="en-US" dirty="0" smtClean="0"/>
                        <a:t>Validate Beam Destination</a:t>
                      </a:r>
                    </a:p>
                  </a:txBody>
                  <a:tcPr>
                    <a:solidFill>
                      <a:schemeClr val="bg1"/>
                    </a:solidFill>
                  </a:tcPr>
                </a:tc>
                <a:extLst>
                  <a:ext uri="{0D108BD9-81ED-4DB2-BD59-A6C34878D82A}">
                    <a16:rowId xmlns:a16="http://schemas.microsoft.com/office/drawing/2014/main" xmlns="" val="1647242040"/>
                  </a:ext>
                </a:extLst>
              </a:tr>
            </a:tbl>
          </a:graphicData>
        </a:graphic>
      </p:graphicFrame>
      <p:sp>
        <p:nvSpPr>
          <p:cNvPr id="4" name="Slide Number Placeholder 3"/>
          <p:cNvSpPr>
            <a:spLocks noGrp="1"/>
          </p:cNvSpPr>
          <p:nvPr>
            <p:ph type="sldNum" sz="quarter" idx="12"/>
          </p:nvPr>
        </p:nvSpPr>
        <p:spPr/>
        <p:txBody>
          <a:bodyPr/>
          <a:lstStyle/>
          <a:p>
            <a:fld id="{551115BC-487E-4422-894C-CB7CD3E79223}" type="slidenum">
              <a:rPr lang="sv-SE" smtClean="0"/>
              <a:t>23</a:t>
            </a:fld>
            <a:endParaRPr lang="sv-SE"/>
          </a:p>
        </p:txBody>
      </p:sp>
    </p:spTree>
    <p:extLst>
      <p:ext uri="{BB962C8B-B14F-4D97-AF65-F5344CB8AC3E}">
        <p14:creationId xmlns:p14="http://schemas.microsoft.com/office/powerpoint/2010/main" val="11945544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MP Requirements for BLMs</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24</a:t>
            </a:fld>
            <a:endParaRPr lang="sv-SE"/>
          </a:p>
        </p:txBody>
      </p:sp>
      <p:graphicFrame>
        <p:nvGraphicFramePr>
          <p:cNvPr id="7" name="Table 6"/>
          <p:cNvGraphicFramePr>
            <a:graphicFrameLocks noGrp="1"/>
          </p:cNvGraphicFramePr>
          <p:nvPr>
            <p:extLst>
              <p:ext uri="{D42A27DB-BD31-4B8C-83A1-F6EECF244321}">
                <p14:modId xmlns:p14="http://schemas.microsoft.com/office/powerpoint/2010/main" val="347418078"/>
              </p:ext>
            </p:extLst>
          </p:nvPr>
        </p:nvGraphicFramePr>
        <p:xfrm>
          <a:off x="179512" y="1628800"/>
          <a:ext cx="8856984" cy="4824538"/>
        </p:xfrm>
        <a:graphic>
          <a:graphicData uri="http://schemas.openxmlformats.org/drawingml/2006/table">
            <a:tbl>
              <a:tblPr firstRow="1" bandRow="1">
                <a:tableStyleId>{5C22544A-7EE6-4342-B048-85BDC9FD1C3A}</a:tableStyleId>
              </a:tblPr>
              <a:tblGrid>
                <a:gridCol w="2304256">
                  <a:extLst>
                    <a:ext uri="{9D8B030D-6E8A-4147-A177-3AD203B41FA5}">
                      <a16:colId xmlns:a16="http://schemas.microsoft.com/office/drawing/2014/main" xmlns="" val="1861093772"/>
                    </a:ext>
                  </a:extLst>
                </a:gridCol>
                <a:gridCol w="6552728">
                  <a:extLst>
                    <a:ext uri="{9D8B030D-6E8A-4147-A177-3AD203B41FA5}">
                      <a16:colId xmlns:a16="http://schemas.microsoft.com/office/drawing/2014/main" xmlns="" val="1905039604"/>
                    </a:ext>
                  </a:extLst>
                </a:gridCol>
              </a:tblGrid>
              <a:tr h="431079">
                <a:tc>
                  <a:txBody>
                    <a:bodyPr/>
                    <a:lstStyle/>
                    <a:p>
                      <a:r>
                        <a:rPr lang="en-US" sz="1600" dirty="0" smtClean="0">
                          <a:solidFill>
                            <a:schemeClr val="tx1"/>
                          </a:solidFill>
                        </a:rPr>
                        <a:t>Function</a:t>
                      </a:r>
                      <a:endParaRPr lang="sv-SE" sz="1600" dirty="0">
                        <a:solidFill>
                          <a:schemeClr val="tx1"/>
                        </a:solidFill>
                      </a:endParaRPr>
                    </a:p>
                  </a:txBody>
                  <a:tcPr>
                    <a:solidFill>
                      <a:schemeClr val="bg1"/>
                    </a:solidFill>
                  </a:tcPr>
                </a:tc>
                <a:tc>
                  <a:txBody>
                    <a:bodyPr/>
                    <a:lstStyle/>
                    <a:p>
                      <a:r>
                        <a:rPr lang="en-US" sz="1600" dirty="0" smtClean="0">
                          <a:solidFill>
                            <a:schemeClr val="tx1"/>
                          </a:solidFill>
                        </a:rPr>
                        <a:t>Purpose</a:t>
                      </a:r>
                      <a:endParaRPr lang="sv-SE" sz="1600" dirty="0">
                        <a:solidFill>
                          <a:schemeClr val="tx1"/>
                        </a:solidFill>
                      </a:endParaRPr>
                    </a:p>
                  </a:txBody>
                  <a:tcPr>
                    <a:solidFill>
                      <a:schemeClr val="bg1"/>
                    </a:solidFill>
                  </a:tcPr>
                </a:tc>
                <a:extLst>
                  <a:ext uri="{0D108BD9-81ED-4DB2-BD59-A6C34878D82A}">
                    <a16:rowId xmlns:a16="http://schemas.microsoft.com/office/drawing/2014/main" xmlns="" val="1576285707"/>
                  </a:ext>
                </a:extLst>
              </a:tr>
              <a:tr h="977899">
                <a:tc>
                  <a:txBody>
                    <a:bodyPr/>
                    <a:lstStyle/>
                    <a:p>
                      <a:r>
                        <a:rPr lang="en-US" sz="1600" dirty="0" smtClean="0"/>
                        <a:t>ALGORITHM</a:t>
                      </a:r>
                      <a:endParaRPr lang="sv-SE" sz="1600" dirty="0"/>
                    </a:p>
                  </a:txBody>
                  <a:tcPr>
                    <a:solidFill>
                      <a:schemeClr val="bg1"/>
                    </a:solidFill>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en-US" sz="1600" kern="1200" dirty="0" smtClean="0">
                          <a:solidFill>
                            <a:schemeClr val="dk1"/>
                          </a:solidFill>
                          <a:latin typeface="+mn-lt"/>
                          <a:ea typeface="+mn-ea"/>
                          <a:cs typeface="+mn-cs"/>
                        </a:rPr>
                        <a:t>The </a:t>
                      </a:r>
                      <a:r>
                        <a:rPr lang="en-US" sz="1600" kern="1200" dirty="0" smtClean="0">
                          <a:solidFill>
                            <a:schemeClr val="dk1"/>
                          </a:solidFill>
                          <a:latin typeface="+mn-lt"/>
                          <a:ea typeface="+mn-ea"/>
                          <a:cs typeface="+mn-cs"/>
                        </a:rPr>
                        <a:t>logic used to detect off nominal </a:t>
                      </a:r>
                      <a:r>
                        <a:rPr lang="en-US" sz="1600" kern="1200" dirty="0" smtClean="0">
                          <a:solidFill>
                            <a:schemeClr val="dk1"/>
                          </a:solidFill>
                          <a:latin typeface="+mn-lt"/>
                          <a:ea typeface="+mn-ea"/>
                          <a:cs typeface="+mn-cs"/>
                        </a:rPr>
                        <a:t>states.</a:t>
                      </a:r>
                      <a:r>
                        <a:rPr lang="sv-SE" sz="1600" kern="1200" baseline="0" dirty="0" smtClean="0">
                          <a:solidFill>
                            <a:schemeClr val="dk1"/>
                          </a:solidFill>
                          <a:latin typeface="+mn-lt"/>
                          <a:ea typeface="+mn-ea"/>
                          <a:cs typeface="+mn-cs"/>
                        </a:rPr>
                        <a:t> </a:t>
                      </a:r>
                      <a:r>
                        <a:rPr lang="en-GB" sz="1600" kern="1200" dirty="0" smtClean="0">
                          <a:solidFill>
                            <a:schemeClr val="dk1"/>
                          </a:solidFill>
                          <a:latin typeface="+mn-lt"/>
                          <a:ea typeface="+mn-ea"/>
                          <a:cs typeface="+mn-cs"/>
                        </a:rPr>
                        <a:t>Off </a:t>
                      </a:r>
                      <a:r>
                        <a:rPr lang="en-GB" sz="1600" kern="1200" dirty="0" smtClean="0">
                          <a:solidFill>
                            <a:schemeClr val="dk1"/>
                          </a:solidFill>
                          <a:latin typeface="+mn-lt"/>
                          <a:ea typeface="+mn-ea"/>
                          <a:cs typeface="+mn-cs"/>
                        </a:rPr>
                        <a:t>nominal state: a</a:t>
                      </a:r>
                      <a:r>
                        <a:rPr lang="en-US" sz="1600" kern="1200" dirty="0" smtClean="0">
                          <a:solidFill>
                            <a:schemeClr val="dk1"/>
                          </a:solidFill>
                          <a:latin typeface="+mn-lt"/>
                          <a:ea typeface="+mn-ea"/>
                          <a:cs typeface="+mn-cs"/>
                        </a:rPr>
                        <a:t> state that can lead to damage or activation of the </a:t>
                      </a:r>
                      <a:r>
                        <a:rPr lang="en-US" sz="1600" kern="1200" dirty="0" smtClean="0">
                          <a:solidFill>
                            <a:schemeClr val="dk1"/>
                          </a:solidFill>
                          <a:latin typeface="+mn-lt"/>
                          <a:ea typeface="+mn-ea"/>
                          <a:cs typeface="+mn-cs"/>
                        </a:rPr>
                        <a:t>machine. </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Example</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It shall be possible to change beam loss </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thresholds. </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Can be done through EPICS.</a:t>
                      </a:r>
                      <a:endParaRPr lang="sv-SE" sz="16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bg1"/>
                    </a:solidFill>
                  </a:tcPr>
                </a:tc>
                <a:extLst>
                  <a:ext uri="{0D108BD9-81ED-4DB2-BD59-A6C34878D82A}">
                    <a16:rowId xmlns:a16="http://schemas.microsoft.com/office/drawing/2014/main" xmlns="" val="477477738"/>
                  </a:ext>
                </a:extLst>
              </a:tr>
              <a:tr h="1133796">
                <a:tc>
                  <a:txBody>
                    <a:bodyPr/>
                    <a:lstStyle/>
                    <a:p>
                      <a:r>
                        <a:rPr lang="en-US" sz="1600" dirty="0" smtClean="0"/>
                        <a:t>LATCH MODE</a:t>
                      </a:r>
                      <a:endParaRPr lang="sv-SE" sz="1600" dirty="0"/>
                    </a:p>
                  </a:txBody>
                  <a:tcPr>
                    <a:solidFill>
                      <a:schemeClr val="bg1"/>
                    </a:solidFill>
                  </a:tcPr>
                </a:tc>
                <a:tc>
                  <a:txBody>
                    <a:bodyPr/>
                    <a:lstStyle/>
                    <a:p>
                      <a:r>
                        <a:rPr lang="en-US" sz="1600" kern="1200" dirty="0" smtClean="0">
                          <a:solidFill>
                            <a:schemeClr val="dk1"/>
                          </a:solidFill>
                          <a:latin typeface="+mn-lt"/>
                          <a:ea typeface="+mn-ea"/>
                          <a:cs typeface="+mn-cs"/>
                        </a:rPr>
                        <a:t>If the LATCH MODE is YES, the signal shall stay in the NOK state until a RESET command is </a:t>
                      </a:r>
                      <a:r>
                        <a:rPr lang="en-US" sz="1600" kern="1200" dirty="0" smtClean="0">
                          <a:solidFill>
                            <a:schemeClr val="dk1"/>
                          </a:solidFill>
                          <a:latin typeface="+mn-lt"/>
                          <a:ea typeface="+mn-ea"/>
                          <a:cs typeface="+mn-cs"/>
                        </a:rPr>
                        <a:t>received.</a:t>
                      </a:r>
                      <a:r>
                        <a:rPr lang="en-US" sz="1600" kern="1200" baseline="0" dirty="0" smtClean="0">
                          <a:solidFill>
                            <a:schemeClr val="dk1"/>
                          </a:solidFill>
                          <a:latin typeface="+mn-lt"/>
                          <a:ea typeface="+mn-ea"/>
                          <a:cs typeface="+mn-cs"/>
                        </a:rPr>
                        <a:t> </a:t>
                      </a:r>
                      <a:r>
                        <a:rPr lang="en-US" sz="1600" kern="1200" dirty="0" smtClean="0">
                          <a:solidFill>
                            <a:schemeClr val="dk1"/>
                          </a:solidFill>
                          <a:latin typeface="+mn-lt"/>
                          <a:ea typeface="+mn-ea"/>
                          <a:cs typeface="+mn-cs"/>
                        </a:rPr>
                        <a:t>If </a:t>
                      </a:r>
                      <a:r>
                        <a:rPr lang="en-US" sz="1600" kern="1200" dirty="0" smtClean="0">
                          <a:solidFill>
                            <a:schemeClr val="dk1"/>
                          </a:solidFill>
                          <a:latin typeface="+mn-lt"/>
                          <a:ea typeface="+mn-ea"/>
                          <a:cs typeface="+mn-cs"/>
                        </a:rPr>
                        <a:t>the LATCH MODE is NO, </a:t>
                      </a:r>
                      <a:r>
                        <a:rPr lang="en-GB" sz="1600" kern="1200" dirty="0" smtClean="0">
                          <a:solidFill>
                            <a:schemeClr val="dk1"/>
                          </a:solidFill>
                          <a:latin typeface="+mn-lt"/>
                          <a:ea typeface="+mn-ea"/>
                          <a:cs typeface="+mn-cs"/>
                        </a:rPr>
                        <a:t>the signal shall automatically</a:t>
                      </a:r>
                      <a:r>
                        <a:rPr lang="en-US" sz="1600" kern="1200" dirty="0" smtClean="0">
                          <a:solidFill>
                            <a:schemeClr val="dk1"/>
                          </a:solidFill>
                          <a:latin typeface="+mn-lt"/>
                          <a:ea typeface="+mn-ea"/>
                          <a:cs typeface="+mn-cs"/>
                        </a:rPr>
                        <a:t> transition from the NOK state to the OK state when no off nominal states are detected.</a:t>
                      </a:r>
                      <a:endParaRPr lang="sv-SE" sz="1600" kern="1200" dirty="0" smtClean="0">
                        <a:solidFill>
                          <a:schemeClr val="dk1"/>
                        </a:solidFill>
                        <a:latin typeface="+mn-lt"/>
                        <a:ea typeface="+mn-ea"/>
                        <a:cs typeface="+mn-cs"/>
                      </a:endParaRPr>
                    </a:p>
                  </a:txBody>
                  <a:tcPr marL="44450" marR="44450" marT="0" marB="0">
                    <a:solidFill>
                      <a:schemeClr val="bg1"/>
                    </a:solidFill>
                  </a:tcPr>
                </a:tc>
                <a:extLst>
                  <a:ext uri="{0D108BD9-81ED-4DB2-BD59-A6C34878D82A}">
                    <a16:rowId xmlns:a16="http://schemas.microsoft.com/office/drawing/2014/main" xmlns="" val="1319892098"/>
                  </a:ext>
                </a:extLst>
              </a:tr>
              <a:tr h="977899">
                <a:tc>
                  <a:txBody>
                    <a:bodyPr/>
                    <a:lstStyle/>
                    <a:p>
                      <a:r>
                        <a:rPr lang="en-US" sz="1600" dirty="0" smtClean="0"/>
                        <a:t>MP-DATALOG (Archiving)</a:t>
                      </a:r>
                      <a:endParaRPr lang="sv-SE" sz="1600" dirty="0"/>
                    </a:p>
                  </a:txBody>
                  <a:tcPr>
                    <a:solidFill>
                      <a:schemeClr val="bg1"/>
                    </a:solidFill>
                  </a:tcPr>
                </a:tc>
                <a:tc>
                  <a:txBody>
                    <a:bodyPr/>
                    <a:lstStyle/>
                    <a:p>
                      <a:pPr>
                        <a:lnSpc>
                          <a:spcPct val="115000"/>
                        </a:lnSpc>
                        <a:spcBef>
                          <a:spcPts val="300"/>
                        </a:spcBef>
                        <a:spcAft>
                          <a:spcPts val="300"/>
                        </a:spcAft>
                      </a:pPr>
                      <a:r>
                        <a:rPr lang="en-GB" sz="1600" kern="1200" dirty="0" smtClean="0">
                          <a:solidFill>
                            <a:schemeClr val="dk1"/>
                          </a:solidFill>
                          <a:effectLst/>
                          <a:latin typeface="+mn-lt"/>
                          <a:ea typeface="+mn-ea"/>
                          <a:cs typeface="+mn-cs"/>
                        </a:rPr>
                        <a:t>The </a:t>
                      </a:r>
                      <a:r>
                        <a:rPr lang="en-GB" sz="1600" kern="1200" dirty="0" smtClean="0">
                          <a:solidFill>
                            <a:schemeClr val="dk1"/>
                          </a:solidFill>
                          <a:effectLst/>
                          <a:latin typeface="+mn-lt"/>
                          <a:ea typeface="+mn-ea"/>
                          <a:cs typeface="+mn-cs"/>
                        </a:rPr>
                        <a:t>BLM </a:t>
                      </a:r>
                      <a:r>
                        <a:rPr lang="en-GB" sz="1600" kern="1200" dirty="0" smtClean="0">
                          <a:solidFill>
                            <a:schemeClr val="dk1"/>
                          </a:solidFill>
                          <a:effectLst/>
                          <a:latin typeface="+mn-lt"/>
                          <a:ea typeface="+mn-ea"/>
                          <a:cs typeface="+mn-cs"/>
                        </a:rPr>
                        <a:t>System shall have a MP-DATALOG readable by external systems. The time and reason for all off nominal state transitions shall be stored in the MP-</a:t>
                      </a:r>
                      <a:r>
                        <a:rPr lang="en-GB" sz="1600" kern="1200" dirty="0" smtClean="0">
                          <a:solidFill>
                            <a:schemeClr val="dk1"/>
                          </a:solidFill>
                          <a:effectLst/>
                          <a:latin typeface="+mn-lt"/>
                          <a:ea typeface="+mn-ea"/>
                          <a:cs typeface="+mn-cs"/>
                        </a:rPr>
                        <a:t>DATALOG.</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bg1"/>
                    </a:solidFill>
                  </a:tcPr>
                </a:tc>
                <a:extLst>
                  <a:ext uri="{0D108BD9-81ED-4DB2-BD59-A6C34878D82A}">
                    <a16:rowId xmlns:a16="http://schemas.microsoft.com/office/drawing/2014/main" xmlns="" val="1239130273"/>
                  </a:ext>
                </a:extLst>
              </a:tr>
              <a:tr h="1303865">
                <a:tc>
                  <a:txBody>
                    <a:bodyPr/>
                    <a:lstStyle/>
                    <a:p>
                      <a:r>
                        <a:rPr lang="en-US" sz="1600" kern="1200" dirty="0" smtClean="0">
                          <a:solidFill>
                            <a:schemeClr val="dk1"/>
                          </a:solidFill>
                          <a:effectLst/>
                          <a:latin typeface="+mn-lt"/>
                          <a:ea typeface="+mn-ea"/>
                          <a:cs typeface="+mn-cs"/>
                        </a:rPr>
                        <a:t>PROTECTION MODE</a:t>
                      </a:r>
                      <a:endParaRPr lang="sv-SE" sz="1600" kern="1200" dirty="0">
                        <a:solidFill>
                          <a:schemeClr val="dk1"/>
                        </a:solidFill>
                        <a:effectLst/>
                        <a:latin typeface="+mn-lt"/>
                        <a:ea typeface="+mn-ea"/>
                        <a:cs typeface="+mn-cs"/>
                      </a:endParaRPr>
                    </a:p>
                  </a:txBody>
                  <a:tcPr>
                    <a:solidFill>
                      <a:schemeClr val="bg1"/>
                    </a:solidFill>
                  </a:tcPr>
                </a:tc>
                <a:tc>
                  <a:txBody>
                    <a:bodyPr/>
                    <a:lstStyle/>
                    <a:p>
                      <a:pPr>
                        <a:lnSpc>
                          <a:spcPct val="115000"/>
                        </a:lnSpc>
                        <a:spcBef>
                          <a:spcPts val="300"/>
                        </a:spcBef>
                        <a:spcAft>
                          <a:spcPts val="300"/>
                        </a:spcAft>
                      </a:pPr>
                      <a:r>
                        <a:rPr lang="en-GB" sz="1600" kern="1200" dirty="0">
                          <a:solidFill>
                            <a:schemeClr val="dk1"/>
                          </a:solidFill>
                          <a:effectLst/>
                          <a:latin typeface="+mn-lt"/>
                          <a:ea typeface="+mn-ea"/>
                          <a:cs typeface="+mn-cs"/>
                        </a:rPr>
                        <a:t>It shall be possible to set the BEAM </a:t>
                      </a:r>
                      <a:r>
                        <a:rPr lang="en-GB" sz="1600" kern="1200" dirty="0" smtClean="0">
                          <a:solidFill>
                            <a:schemeClr val="dk1"/>
                          </a:solidFill>
                          <a:effectLst/>
                          <a:latin typeface="+mn-lt"/>
                          <a:ea typeface="+mn-ea"/>
                          <a:cs typeface="+mn-cs"/>
                        </a:rPr>
                        <a:t>LOSS signal </a:t>
                      </a:r>
                      <a:r>
                        <a:rPr lang="en-GB" sz="1600" kern="1200" dirty="0">
                          <a:solidFill>
                            <a:schemeClr val="dk1"/>
                          </a:solidFill>
                          <a:effectLst/>
                          <a:latin typeface="+mn-lt"/>
                          <a:ea typeface="+mn-ea"/>
                          <a:cs typeface="+mn-cs"/>
                        </a:rPr>
                        <a:t>status according to ALG, OK or NOK. Where ALG corresponds to the off nominal state detection ALGORITHM, OK to “1” and NOK to “0”. This will be used for testing of the BIS, masking for commissioning or </a:t>
                      </a:r>
                      <a:r>
                        <a:rPr lang="en-GB" sz="1600" kern="1200" dirty="0" smtClean="0">
                          <a:solidFill>
                            <a:schemeClr val="dk1"/>
                          </a:solidFill>
                          <a:effectLst/>
                          <a:latin typeface="+mn-lt"/>
                          <a:ea typeface="+mn-ea"/>
                          <a:cs typeface="+mn-cs"/>
                        </a:rPr>
                        <a:t>operation in degraded </a:t>
                      </a:r>
                      <a:r>
                        <a:rPr lang="en-GB" sz="1600" kern="1200" dirty="0">
                          <a:solidFill>
                            <a:schemeClr val="dk1"/>
                          </a:solidFill>
                          <a:effectLst/>
                          <a:latin typeface="+mn-lt"/>
                          <a:ea typeface="+mn-ea"/>
                          <a:cs typeface="+mn-cs"/>
                        </a:rPr>
                        <a:t>states.</a:t>
                      </a:r>
                      <a:endParaRPr lang="sv-SE" sz="1600" kern="1200" dirty="0">
                        <a:solidFill>
                          <a:schemeClr val="dk1"/>
                        </a:solidFill>
                        <a:effectLst/>
                        <a:latin typeface="+mn-lt"/>
                        <a:ea typeface="+mn-ea"/>
                        <a:cs typeface="+mn-cs"/>
                      </a:endParaRPr>
                    </a:p>
                  </a:txBody>
                  <a:tcPr marL="44450" marR="44450" marT="0" marB="0">
                    <a:solidFill>
                      <a:schemeClr val="bg1"/>
                    </a:solidFill>
                  </a:tcPr>
                </a:tc>
                <a:extLst>
                  <a:ext uri="{0D108BD9-81ED-4DB2-BD59-A6C34878D82A}">
                    <a16:rowId xmlns:a16="http://schemas.microsoft.com/office/drawing/2014/main" xmlns="" val="1190071658"/>
                  </a:ext>
                </a:extLst>
              </a:tr>
            </a:tbl>
          </a:graphicData>
        </a:graphic>
      </p:graphicFrame>
    </p:spTree>
    <p:extLst>
      <p:ext uri="{BB962C8B-B14F-4D97-AF65-F5344CB8AC3E}">
        <p14:creationId xmlns:p14="http://schemas.microsoft.com/office/powerpoint/2010/main" val="34085087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a:t>
            </a:r>
            <a:r>
              <a:rPr lang="en-US" dirty="0" smtClean="0"/>
              <a:t>Information from BLM System</a:t>
            </a:r>
            <a:endParaRPr lang="sv-SE" dirty="0"/>
          </a:p>
        </p:txBody>
      </p:sp>
      <p:sp>
        <p:nvSpPr>
          <p:cNvPr id="3" name="Content Placeholder 2"/>
          <p:cNvSpPr>
            <a:spLocks noGrp="1"/>
          </p:cNvSpPr>
          <p:nvPr>
            <p:ph idx="1"/>
          </p:nvPr>
        </p:nvSpPr>
        <p:spPr>
          <a:xfrm>
            <a:off x="457200" y="1412776"/>
            <a:ext cx="8229600" cy="4525963"/>
          </a:xfrm>
        </p:spPr>
        <p:txBody>
          <a:bodyPr/>
          <a:lstStyle/>
          <a:p>
            <a:endParaRPr lang="en-US" dirty="0"/>
          </a:p>
          <a:p>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25</a:t>
            </a:fld>
            <a:endParaRPr lang="sv-SE"/>
          </a:p>
        </p:txBody>
      </p:sp>
      <p:graphicFrame>
        <p:nvGraphicFramePr>
          <p:cNvPr id="5" name="Table 4"/>
          <p:cNvGraphicFramePr>
            <a:graphicFrameLocks noGrp="1"/>
          </p:cNvGraphicFramePr>
          <p:nvPr>
            <p:extLst>
              <p:ext uri="{D42A27DB-BD31-4B8C-83A1-F6EECF244321}">
                <p14:modId xmlns:p14="http://schemas.microsoft.com/office/powerpoint/2010/main" val="3996717650"/>
              </p:ext>
            </p:extLst>
          </p:nvPr>
        </p:nvGraphicFramePr>
        <p:xfrm>
          <a:off x="3429897" y="2007736"/>
          <a:ext cx="2284205" cy="3754120"/>
        </p:xfrm>
        <a:graphic>
          <a:graphicData uri="http://schemas.openxmlformats.org/drawingml/2006/table">
            <a:tbl>
              <a:tblPr firstRow="1" bandRow="1">
                <a:tableStyleId>{5C22544A-7EE6-4342-B048-85BDC9FD1C3A}</a:tableStyleId>
              </a:tblPr>
              <a:tblGrid>
                <a:gridCol w="2284205">
                  <a:extLst>
                    <a:ext uri="{9D8B030D-6E8A-4147-A177-3AD203B41FA5}">
                      <a16:colId xmlns:a16="http://schemas.microsoft.com/office/drawing/2014/main" xmlns="" val="4236636929"/>
                    </a:ext>
                  </a:extLst>
                </a:gridCol>
              </a:tblGrid>
              <a:tr h="370840">
                <a:tc>
                  <a:txBody>
                    <a:bodyPr/>
                    <a:lstStyle/>
                    <a:p>
                      <a:pPr marL="0" lvl="0" algn="l" defTabSz="914400" rtl="0" eaLnBrk="1" latinLnBrk="0" hangingPunct="1"/>
                      <a:r>
                        <a:rPr lang="en-US" sz="1200" b="1" kern="1200" dirty="0" smtClean="0">
                          <a:solidFill>
                            <a:schemeClr val="lt1"/>
                          </a:solidFill>
                          <a:latin typeface="+mn-lt"/>
                          <a:ea typeface="+mn-ea"/>
                          <a:cs typeface="+mn-cs"/>
                        </a:rPr>
                        <a:t>Implemented Functions</a:t>
                      </a:r>
                      <a:endParaRPr lang="sv-SE" sz="1200" b="1" kern="1200" dirty="0">
                        <a:solidFill>
                          <a:schemeClr val="lt1"/>
                        </a:solidFill>
                        <a:latin typeface="+mn-lt"/>
                        <a:ea typeface="+mn-ea"/>
                        <a:cs typeface="+mn-cs"/>
                      </a:endParaRPr>
                    </a:p>
                  </a:txBody>
                  <a:tcPr/>
                </a:tc>
                <a:extLst>
                  <a:ext uri="{0D108BD9-81ED-4DB2-BD59-A6C34878D82A}">
                    <a16:rowId xmlns:a16="http://schemas.microsoft.com/office/drawing/2014/main" xmlns="" val="2245290108"/>
                  </a:ext>
                </a:extLst>
              </a:tr>
              <a:tr h="370840">
                <a:tc>
                  <a:txBody>
                    <a:bodyPr/>
                    <a:lstStyle/>
                    <a:p>
                      <a:r>
                        <a:rPr lang="en-US" sz="1200" dirty="0" smtClean="0"/>
                        <a:t>Beam Permit (Number of lost p</a:t>
                      </a:r>
                      <a:r>
                        <a:rPr lang="en-US" sz="1200" baseline="30000" dirty="0" smtClean="0"/>
                        <a:t>+</a:t>
                      </a:r>
                      <a:r>
                        <a:rPr lang="en-US" sz="1200" dirty="0" smtClean="0"/>
                        <a:t>)</a:t>
                      </a:r>
                      <a:endParaRPr lang="en-US" sz="1200"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1/</a:t>
                      </a:r>
                      <a:r>
                        <a:rPr lang="en-US" sz="1200" baseline="0" dirty="0" smtClean="0"/>
                        <a:t> </a:t>
                      </a:r>
                      <a:r>
                        <a:rPr lang="en-US" sz="1200" dirty="0" smtClean="0"/>
                        <a:t>Processing </a:t>
                      </a:r>
                      <a:r>
                        <a:rPr lang="en-US" sz="1200" dirty="0" smtClean="0"/>
                        <a:t>Board for all connected BLMs</a:t>
                      </a:r>
                      <a:endParaRPr lang="sv-SE" sz="1200" dirty="0" smtClean="0"/>
                    </a:p>
                  </a:txBody>
                  <a:tcPr/>
                </a:tc>
                <a:extLst>
                  <a:ext uri="{0D108BD9-81ED-4DB2-BD59-A6C34878D82A}">
                    <a16:rowId xmlns:a16="http://schemas.microsoft.com/office/drawing/2014/main" xmlns="" val="493309313"/>
                  </a:ext>
                </a:extLst>
              </a:tr>
              <a:tr h="370840">
                <a:tc>
                  <a:txBody>
                    <a:bodyPr/>
                    <a:lstStyle/>
                    <a:p>
                      <a:r>
                        <a:rPr lang="en-US" sz="1200" dirty="0" smtClean="0"/>
                        <a:t>BLM </a:t>
                      </a:r>
                      <a:r>
                        <a:rPr lang="en-US" sz="1200" dirty="0" smtClean="0"/>
                        <a:t>Internal Health</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1/</a:t>
                      </a:r>
                      <a:r>
                        <a:rPr lang="en-US" sz="1200" baseline="0" dirty="0" smtClean="0"/>
                        <a:t> </a:t>
                      </a:r>
                      <a:r>
                        <a:rPr lang="en-US" sz="1200" dirty="0" smtClean="0"/>
                        <a:t>Processing </a:t>
                      </a:r>
                      <a:r>
                        <a:rPr lang="en-US" sz="1200" dirty="0" smtClean="0"/>
                        <a:t>Board for all connected BLMs</a:t>
                      </a:r>
                      <a:endParaRPr lang="sv-SE" sz="1200" dirty="0" smtClean="0"/>
                    </a:p>
                  </a:txBody>
                  <a:tcPr/>
                </a:tc>
                <a:extLst>
                  <a:ext uri="{0D108BD9-81ED-4DB2-BD59-A6C34878D82A}">
                    <a16:rowId xmlns:a16="http://schemas.microsoft.com/office/drawing/2014/main" xmlns="" val="1916354609"/>
                  </a:ext>
                </a:extLst>
              </a:tr>
              <a:tr h="370840">
                <a:tc>
                  <a:txBody>
                    <a:bodyPr/>
                    <a:lstStyle/>
                    <a:p>
                      <a:r>
                        <a:rPr lang="en-US" sz="1200" dirty="0" smtClean="0"/>
                        <a:t>Beam </a:t>
                      </a:r>
                      <a:r>
                        <a:rPr lang="en-US" sz="1200" dirty="0" smtClean="0"/>
                        <a:t>Presence (</a:t>
                      </a:r>
                      <a:r>
                        <a:rPr lang="en-US" sz="1200" dirty="0" err="1" smtClean="0"/>
                        <a:t>tbd</a:t>
                      </a:r>
                      <a:r>
                        <a:rPr lang="en-US" sz="1200" dirty="0" smtClean="0"/>
                        <a:t>)</a:t>
                      </a:r>
                      <a:endParaRPr lang="en-US" sz="1200" dirty="0" smtClean="0"/>
                    </a:p>
                    <a:p>
                      <a:pPr lvl="1"/>
                      <a:r>
                        <a:rPr lang="en-US" sz="1200" dirty="0" smtClean="0"/>
                        <a:t>BLM1</a:t>
                      </a:r>
                      <a:endParaRPr lang="en-US" sz="1200" dirty="0" smtClean="0"/>
                    </a:p>
                    <a:p>
                      <a:pPr lvl="1"/>
                      <a:r>
                        <a:rPr lang="en-US" sz="1200" dirty="0" smtClean="0"/>
                        <a:t>…</a:t>
                      </a:r>
                    </a:p>
                    <a:p>
                      <a:pPr lvl="1"/>
                      <a:r>
                        <a:rPr lang="en-US" sz="1200" dirty="0" smtClean="0"/>
                        <a:t>BLM8</a:t>
                      </a:r>
                      <a:endParaRPr lang="sv-SE" sz="1200" dirty="0"/>
                    </a:p>
                  </a:txBody>
                  <a:tcPr/>
                </a:tc>
                <a:extLst>
                  <a:ext uri="{0D108BD9-81ED-4DB2-BD59-A6C34878D82A}">
                    <a16:rowId xmlns:a16="http://schemas.microsoft.com/office/drawing/2014/main" xmlns="" val="59136702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Proton Beam Mode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1/</a:t>
                      </a:r>
                      <a:r>
                        <a:rPr lang="en-US" sz="1200" baseline="0" dirty="0" smtClean="0"/>
                        <a:t> </a:t>
                      </a:r>
                      <a:r>
                        <a:rPr lang="en-US" sz="1200" dirty="0" smtClean="0"/>
                        <a:t>Processing </a:t>
                      </a:r>
                      <a:r>
                        <a:rPr lang="en-US" sz="1200" dirty="0" smtClean="0"/>
                        <a:t>Board for all connected BLMs</a:t>
                      </a:r>
                      <a:endParaRPr lang="sv-SE" sz="1200" dirty="0" smtClean="0"/>
                    </a:p>
                  </a:txBody>
                  <a:tcPr/>
                </a:tc>
                <a:extLst>
                  <a:ext uri="{0D108BD9-81ED-4DB2-BD59-A6C34878D82A}">
                    <a16:rowId xmlns:a16="http://schemas.microsoft.com/office/drawing/2014/main" xmlns="" val="3813607536"/>
                  </a:ext>
                </a:extLst>
              </a:tr>
              <a:tr h="370840">
                <a:tc>
                  <a:txBody>
                    <a:bodyPr/>
                    <a:lstStyle/>
                    <a:p>
                      <a:r>
                        <a:rPr lang="en-US" sz="1200" dirty="0" smtClean="0"/>
                        <a:t>Proton Beam Destination</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1/</a:t>
                      </a:r>
                      <a:r>
                        <a:rPr lang="en-US" sz="1200" baseline="0" dirty="0" smtClean="0"/>
                        <a:t> </a:t>
                      </a:r>
                      <a:r>
                        <a:rPr lang="en-US" sz="1200" dirty="0" smtClean="0"/>
                        <a:t>Processing </a:t>
                      </a:r>
                      <a:r>
                        <a:rPr lang="en-US" sz="1200" dirty="0" smtClean="0"/>
                        <a:t>Board for all connected BLMs</a:t>
                      </a:r>
                      <a:endParaRPr lang="sv-SE" sz="1200" dirty="0" smtClean="0"/>
                    </a:p>
                  </a:txBody>
                  <a:tcPr/>
                </a:tc>
                <a:extLst>
                  <a:ext uri="{0D108BD9-81ED-4DB2-BD59-A6C34878D82A}">
                    <a16:rowId xmlns:a16="http://schemas.microsoft.com/office/drawing/2014/main" xmlns="" val="4048998844"/>
                  </a:ext>
                </a:extLst>
              </a:tr>
            </a:tbl>
          </a:graphicData>
        </a:graphic>
      </p:graphicFrame>
      <p:graphicFrame>
        <p:nvGraphicFramePr>
          <p:cNvPr id="7" name="Content Placeholder 5"/>
          <p:cNvGraphicFramePr>
            <a:graphicFrameLocks/>
          </p:cNvGraphicFramePr>
          <p:nvPr>
            <p:extLst>
              <p:ext uri="{D42A27DB-BD31-4B8C-83A1-F6EECF244321}">
                <p14:modId xmlns:p14="http://schemas.microsoft.com/office/powerpoint/2010/main" val="1342444057"/>
              </p:ext>
            </p:extLst>
          </p:nvPr>
        </p:nvGraphicFramePr>
        <p:xfrm>
          <a:off x="402124" y="1585392"/>
          <a:ext cx="2339280" cy="4389120"/>
        </p:xfrm>
        <a:graphic>
          <a:graphicData uri="http://schemas.openxmlformats.org/drawingml/2006/table">
            <a:tbl>
              <a:tblPr firstRow="1" bandRow="1">
                <a:tableStyleId>{5C22544A-7EE6-4342-B048-85BDC9FD1C3A}</a:tableStyleId>
              </a:tblPr>
              <a:tblGrid>
                <a:gridCol w="2339280">
                  <a:extLst>
                    <a:ext uri="{9D8B030D-6E8A-4147-A177-3AD203B41FA5}">
                      <a16:colId xmlns:a16="http://schemas.microsoft.com/office/drawing/2014/main" xmlns="" val="4215963201"/>
                    </a:ext>
                  </a:extLst>
                </a:gridCol>
              </a:tblGrid>
              <a:tr h="126216">
                <a:tc>
                  <a:txBody>
                    <a:bodyPr/>
                    <a:lstStyle/>
                    <a:p>
                      <a:r>
                        <a:rPr lang="en-US" sz="1200" dirty="0" smtClean="0"/>
                        <a:t>Required</a:t>
                      </a:r>
                      <a:r>
                        <a:rPr lang="en-US" sz="1200" baseline="0" dirty="0" smtClean="0"/>
                        <a:t> Functions</a:t>
                      </a:r>
                      <a:endParaRPr lang="sv-SE" sz="1200" dirty="0"/>
                    </a:p>
                  </a:txBody>
                  <a:tcPr/>
                </a:tc>
                <a:extLst>
                  <a:ext uri="{0D108BD9-81ED-4DB2-BD59-A6C34878D82A}">
                    <a16:rowId xmlns:a16="http://schemas.microsoft.com/office/drawing/2014/main" xmlns="" val="1131429746"/>
                  </a:ext>
                </a:extLst>
              </a:tr>
              <a:tr h="370840">
                <a:tc>
                  <a:txBody>
                    <a:bodyPr/>
                    <a:lstStyle/>
                    <a:p>
                      <a:pPr lvl="0"/>
                      <a:r>
                        <a:rPr lang="sv-SE" sz="1200" kern="1200" dirty="0" err="1" smtClean="0">
                          <a:solidFill>
                            <a:schemeClr val="tx1"/>
                          </a:solidFill>
                          <a:effectLst/>
                          <a:latin typeface="+mn-lt"/>
                          <a:ea typeface="+mn-ea"/>
                          <a:cs typeface="+mn-cs"/>
                        </a:rPr>
                        <a:t>Beam</a:t>
                      </a:r>
                      <a:r>
                        <a:rPr lang="sv-SE" sz="1200" kern="1200" dirty="0" smtClean="0">
                          <a:solidFill>
                            <a:schemeClr val="tx1"/>
                          </a:solidFill>
                          <a:effectLst/>
                          <a:latin typeface="+mn-lt"/>
                          <a:ea typeface="+mn-ea"/>
                          <a:cs typeface="+mn-cs"/>
                        </a:rPr>
                        <a:t> Loss </a:t>
                      </a:r>
                      <a:r>
                        <a:rPr lang="sv-SE" sz="1200" kern="1200" dirty="0" err="1" smtClean="0">
                          <a:solidFill>
                            <a:schemeClr val="tx1"/>
                          </a:solidFill>
                          <a:effectLst/>
                          <a:latin typeface="+mn-lt"/>
                          <a:ea typeface="+mn-ea"/>
                          <a:cs typeface="+mn-cs"/>
                        </a:rPr>
                        <a:t>Detection</a:t>
                      </a:r>
                      <a:endParaRPr lang="sv-SE" sz="120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BLM1</a:t>
                      </a:r>
                      <a:endParaRPr lang="sv-SE" sz="120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BLM8</a:t>
                      </a:r>
                      <a:endParaRPr lang="sv-SE" sz="1200" kern="1200" dirty="0" smtClean="0">
                        <a:solidFill>
                          <a:schemeClr val="tx1"/>
                        </a:solidFill>
                        <a:effectLst/>
                        <a:latin typeface="+mn-lt"/>
                        <a:ea typeface="+mn-ea"/>
                        <a:cs typeface="+mn-cs"/>
                      </a:endParaRPr>
                    </a:p>
                  </a:txBody>
                  <a:tcPr/>
                </a:tc>
                <a:extLst>
                  <a:ext uri="{0D108BD9-81ED-4DB2-BD59-A6C34878D82A}">
                    <a16:rowId xmlns:a16="http://schemas.microsoft.com/office/drawing/2014/main" xmlns="" val="13138109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BLM </a:t>
                      </a:r>
                      <a:r>
                        <a:rPr lang="sv-SE" sz="1200" kern="1200" dirty="0" err="1" smtClean="0">
                          <a:solidFill>
                            <a:schemeClr val="tx1"/>
                          </a:solidFill>
                          <a:effectLst/>
                          <a:latin typeface="+mn-lt"/>
                          <a:ea typeface="+mn-ea"/>
                          <a:cs typeface="+mn-cs"/>
                        </a:rPr>
                        <a:t>Internal</a:t>
                      </a:r>
                      <a:r>
                        <a:rPr lang="sv-SE" sz="1200" kern="1200" dirty="0" smtClean="0">
                          <a:solidFill>
                            <a:schemeClr val="tx1"/>
                          </a:solidFill>
                          <a:effectLst/>
                          <a:latin typeface="+mn-lt"/>
                          <a:ea typeface="+mn-ea"/>
                          <a:cs typeface="+mn-cs"/>
                        </a:rPr>
                        <a:t> Health information</a:t>
                      </a:r>
                      <a:endParaRPr lang="sv-SE" sz="1200"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BLM1</a:t>
                      </a:r>
                      <a:endParaRPr lang="sv-SE" sz="120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BLM8</a:t>
                      </a:r>
                      <a:endParaRPr lang="sv-SE" sz="1200" kern="1200" dirty="0" smtClean="0">
                        <a:solidFill>
                          <a:schemeClr val="tx1"/>
                        </a:solidFill>
                        <a:effectLst/>
                        <a:latin typeface="+mn-lt"/>
                        <a:ea typeface="+mn-ea"/>
                        <a:cs typeface="+mn-cs"/>
                      </a:endParaRPr>
                    </a:p>
                  </a:txBody>
                  <a:tcPr/>
                </a:tc>
                <a:extLst>
                  <a:ext uri="{0D108BD9-81ED-4DB2-BD59-A6C34878D82A}">
                    <a16:rowId xmlns:a16="http://schemas.microsoft.com/office/drawing/2014/main" xmlns="" val="118369299"/>
                  </a:ext>
                </a:extLst>
              </a:tr>
              <a:tr h="370840">
                <a:tc>
                  <a:txBody>
                    <a:bodyPr/>
                    <a:lstStyle/>
                    <a:p>
                      <a:pPr lvl="0"/>
                      <a:r>
                        <a:rPr lang="sv-SE" sz="1200" kern="1200" dirty="0" err="1" smtClean="0">
                          <a:solidFill>
                            <a:schemeClr val="tx1"/>
                          </a:solidFill>
                          <a:effectLst/>
                          <a:latin typeface="+mn-lt"/>
                          <a:ea typeface="+mn-ea"/>
                          <a:cs typeface="+mn-cs"/>
                        </a:rPr>
                        <a:t>Beam</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Presence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Detection</a:t>
                      </a:r>
                      <a:endParaRPr lang="sv-SE" sz="120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BLM1</a:t>
                      </a:r>
                      <a:endParaRPr lang="en-US" sz="120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BLM8</a:t>
                      </a:r>
                      <a:endParaRPr lang="sv-SE" sz="1200" kern="1200" dirty="0" smtClean="0">
                        <a:solidFill>
                          <a:schemeClr val="tx1"/>
                        </a:solidFill>
                        <a:effectLst/>
                        <a:latin typeface="+mn-lt"/>
                        <a:ea typeface="+mn-ea"/>
                        <a:cs typeface="+mn-cs"/>
                      </a:endParaRPr>
                    </a:p>
                  </a:txBody>
                  <a:tcPr/>
                </a:tc>
                <a:extLst>
                  <a:ext uri="{0D108BD9-81ED-4DB2-BD59-A6C34878D82A}">
                    <a16:rowId xmlns:a16="http://schemas.microsoft.com/office/drawing/2014/main" xmlns="" val="34262166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BLM </a:t>
                      </a:r>
                      <a:r>
                        <a:rPr lang="sv-SE" sz="1200" kern="1200" dirty="0" smtClean="0">
                          <a:solidFill>
                            <a:schemeClr val="tx1"/>
                          </a:solidFill>
                          <a:effectLst/>
                          <a:latin typeface="+mn-lt"/>
                          <a:ea typeface="+mn-ea"/>
                          <a:cs typeface="+mn-cs"/>
                        </a:rPr>
                        <a:t>Proton </a:t>
                      </a:r>
                      <a:r>
                        <a:rPr lang="sv-SE" sz="1200" kern="1200" dirty="0" err="1" smtClean="0">
                          <a:solidFill>
                            <a:schemeClr val="tx1"/>
                          </a:solidFill>
                          <a:effectLst/>
                          <a:latin typeface="+mn-lt"/>
                          <a:ea typeface="+mn-ea"/>
                          <a:cs typeface="+mn-cs"/>
                        </a:rPr>
                        <a:t>Beam</a:t>
                      </a:r>
                      <a:r>
                        <a:rPr lang="sv-SE" sz="1200" kern="1200" dirty="0" smtClean="0">
                          <a:solidFill>
                            <a:schemeClr val="tx1"/>
                          </a:solidFill>
                          <a:effectLst/>
                          <a:latin typeface="+mn-lt"/>
                          <a:ea typeface="+mn-ea"/>
                          <a:cs typeface="+mn-cs"/>
                        </a:rPr>
                        <a:t> Mode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BLM1</a:t>
                      </a:r>
                      <a:endParaRPr lang="en-US" sz="120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BLM8</a:t>
                      </a:r>
                      <a:endParaRPr lang="sv-SE" sz="1200" kern="1200" dirty="0" smtClean="0">
                        <a:solidFill>
                          <a:schemeClr val="tx1"/>
                        </a:solidFill>
                        <a:effectLst/>
                        <a:latin typeface="+mn-lt"/>
                        <a:ea typeface="+mn-ea"/>
                        <a:cs typeface="+mn-cs"/>
                      </a:endParaRPr>
                    </a:p>
                  </a:txBody>
                  <a:tcPr/>
                </a:tc>
                <a:extLst>
                  <a:ext uri="{0D108BD9-81ED-4DB2-BD59-A6C34878D82A}">
                    <a16:rowId xmlns:a16="http://schemas.microsoft.com/office/drawing/2014/main" xmlns="" val="28688236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BLM </a:t>
                      </a:r>
                      <a:r>
                        <a:rPr lang="sv-SE" sz="1200" kern="1200" dirty="0" smtClean="0">
                          <a:solidFill>
                            <a:schemeClr val="tx1"/>
                          </a:solidFill>
                          <a:effectLst/>
                          <a:latin typeface="+mn-lt"/>
                          <a:ea typeface="+mn-ea"/>
                          <a:cs typeface="+mn-cs"/>
                        </a:rPr>
                        <a:t>Proton </a:t>
                      </a:r>
                      <a:r>
                        <a:rPr lang="sv-SE" sz="1200" kern="1200" dirty="0" err="1" smtClean="0">
                          <a:solidFill>
                            <a:schemeClr val="tx1"/>
                          </a:solidFill>
                          <a:effectLst/>
                          <a:latin typeface="+mn-lt"/>
                          <a:ea typeface="+mn-ea"/>
                          <a:cs typeface="+mn-cs"/>
                        </a:rPr>
                        <a:t>Beam</a:t>
                      </a:r>
                      <a:r>
                        <a:rPr lang="sv-SE" sz="1200" kern="1200" dirty="0" smtClean="0">
                          <a:solidFill>
                            <a:schemeClr val="tx1"/>
                          </a:solidFill>
                          <a:effectLst/>
                          <a:latin typeface="+mn-lt"/>
                          <a:ea typeface="+mn-ea"/>
                          <a:cs typeface="+mn-cs"/>
                        </a:rPr>
                        <a:t> Destination</a:t>
                      </a:r>
                    </a:p>
                    <a:p>
                      <a:pPr marL="457200" marR="0" lvl="1"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BLM1</a:t>
                      </a:r>
                      <a:endParaRPr lang="sv-SE" sz="120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BLM8</a:t>
                      </a:r>
                      <a:endParaRPr lang="sv-SE" sz="1200" kern="1200" dirty="0" smtClean="0">
                        <a:solidFill>
                          <a:schemeClr val="tx1"/>
                        </a:solidFill>
                        <a:effectLst/>
                        <a:latin typeface="+mn-lt"/>
                        <a:ea typeface="+mn-ea"/>
                        <a:cs typeface="+mn-cs"/>
                      </a:endParaRPr>
                    </a:p>
                  </a:txBody>
                  <a:tcPr/>
                </a:tc>
                <a:extLst>
                  <a:ext uri="{0D108BD9-81ED-4DB2-BD59-A6C34878D82A}">
                    <a16:rowId xmlns:a16="http://schemas.microsoft.com/office/drawing/2014/main" xmlns="" val="111774476"/>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117370264"/>
              </p:ext>
            </p:extLst>
          </p:nvPr>
        </p:nvGraphicFramePr>
        <p:xfrm>
          <a:off x="6649888" y="3373630"/>
          <a:ext cx="2242592" cy="1236098"/>
        </p:xfrm>
        <a:graphic>
          <a:graphicData uri="http://schemas.openxmlformats.org/drawingml/2006/table">
            <a:tbl>
              <a:tblPr firstRow="1" bandRow="1">
                <a:tableStyleId>{5C22544A-7EE6-4342-B048-85BDC9FD1C3A}</a:tableStyleId>
              </a:tblPr>
              <a:tblGrid>
                <a:gridCol w="2242592">
                  <a:extLst>
                    <a:ext uri="{9D8B030D-6E8A-4147-A177-3AD203B41FA5}">
                      <a16:colId xmlns:a16="http://schemas.microsoft.com/office/drawing/2014/main" xmlns="" val="4236636929"/>
                    </a:ext>
                  </a:extLst>
                </a:gridCol>
              </a:tblGrid>
              <a:tr h="232335">
                <a:tc>
                  <a:txBody>
                    <a:bodyPr/>
                    <a:lstStyle/>
                    <a:p>
                      <a:pPr marL="0" lvl="0" algn="l" defTabSz="914400" rtl="0" eaLnBrk="1" latinLnBrk="0" hangingPunct="1"/>
                      <a:r>
                        <a:rPr lang="en-US" sz="1200" b="1" kern="1200" dirty="0" smtClean="0">
                          <a:solidFill>
                            <a:schemeClr val="lt1"/>
                          </a:solidFill>
                          <a:latin typeface="+mn-lt"/>
                          <a:ea typeface="+mn-ea"/>
                          <a:cs typeface="+mn-cs"/>
                        </a:rPr>
                        <a:t>Interface - </a:t>
                      </a:r>
                      <a:r>
                        <a:rPr lang="en-US" sz="1200" b="1" kern="1200" baseline="0" dirty="0" smtClean="0">
                          <a:solidFill>
                            <a:schemeClr val="lt1"/>
                          </a:solidFill>
                          <a:latin typeface="+mn-lt"/>
                          <a:ea typeface="+mn-ea"/>
                          <a:cs typeface="+mn-cs"/>
                        </a:rPr>
                        <a:t>Signals</a:t>
                      </a:r>
                      <a:endParaRPr lang="sv-SE" sz="1200" b="1" kern="1200" dirty="0">
                        <a:solidFill>
                          <a:schemeClr val="lt1"/>
                        </a:solidFill>
                        <a:latin typeface="+mn-lt"/>
                        <a:ea typeface="+mn-ea"/>
                        <a:cs typeface="+mn-cs"/>
                      </a:endParaRPr>
                    </a:p>
                  </a:txBody>
                  <a:tcPr/>
                </a:tc>
                <a:extLst>
                  <a:ext uri="{0D108BD9-81ED-4DB2-BD59-A6C34878D82A}">
                    <a16:rowId xmlns:a16="http://schemas.microsoft.com/office/drawing/2014/main" xmlns="" val="2245290108"/>
                  </a:ext>
                </a:extLst>
              </a:tr>
              <a:tr h="232335">
                <a:tc>
                  <a:txBody>
                    <a:bodyPr/>
                    <a:lstStyle/>
                    <a:p>
                      <a:r>
                        <a:rPr lang="en-US" sz="1200" dirty="0" err="1" smtClean="0"/>
                        <a:t>Beam_Permit</a:t>
                      </a:r>
                      <a:r>
                        <a:rPr lang="en-US" sz="1200" dirty="0" smtClean="0"/>
                        <a:t> (redundant/</a:t>
                      </a:r>
                      <a:r>
                        <a:rPr lang="en-US" sz="1200" dirty="0" err="1" smtClean="0"/>
                        <a:t>tbc</a:t>
                      </a:r>
                      <a:r>
                        <a:rPr lang="en-US" sz="1200" dirty="0" smtClean="0"/>
                        <a:t>)</a:t>
                      </a:r>
                      <a:endParaRPr lang="sv-SE" sz="1200" dirty="0" smtClean="0"/>
                    </a:p>
                  </a:txBody>
                  <a:tcPr/>
                </a:tc>
                <a:extLst>
                  <a:ext uri="{0D108BD9-81ED-4DB2-BD59-A6C34878D82A}">
                    <a16:rowId xmlns:a16="http://schemas.microsoft.com/office/drawing/2014/main" xmlns="" val="493309313"/>
                  </a:ext>
                </a:extLst>
              </a:tr>
              <a:tr h="2864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Beam </a:t>
                      </a:r>
                      <a:r>
                        <a:rPr lang="en-US" sz="1200" dirty="0" smtClean="0">
                          <a:solidFill>
                            <a:schemeClr val="tx1"/>
                          </a:solidFill>
                        </a:rPr>
                        <a:t>Presence</a:t>
                      </a:r>
                      <a:endParaRPr lang="sv-SE" sz="1200" dirty="0" smtClean="0"/>
                    </a:p>
                  </a:txBody>
                  <a:tcPr/>
                </a:tc>
                <a:extLst>
                  <a:ext uri="{0D108BD9-81ED-4DB2-BD59-A6C34878D82A}">
                    <a16:rowId xmlns:a16="http://schemas.microsoft.com/office/drawing/2014/main" xmlns="" val="3813607536"/>
                  </a:ext>
                </a:extLst>
              </a:tr>
              <a:tr h="401017">
                <a:tc>
                  <a:txBody>
                    <a:bodyPr/>
                    <a:lstStyle/>
                    <a:p>
                      <a:r>
                        <a:rPr lang="en-US" sz="1200" dirty="0" smtClean="0">
                          <a:solidFill>
                            <a:schemeClr val="tx1"/>
                          </a:solidFill>
                        </a:rPr>
                        <a:t>BLM Serial </a:t>
                      </a:r>
                      <a:r>
                        <a:rPr lang="en-US" sz="1200" dirty="0" err="1" smtClean="0">
                          <a:solidFill>
                            <a:schemeClr val="tx1"/>
                          </a:solidFill>
                        </a:rPr>
                        <a:t>Datalink</a:t>
                      </a:r>
                      <a:endParaRPr lang="sv-SE" sz="1200" dirty="0" smtClean="0"/>
                    </a:p>
                  </a:txBody>
                  <a:tcPr/>
                </a:tc>
                <a:extLst>
                  <a:ext uri="{0D108BD9-81ED-4DB2-BD59-A6C34878D82A}">
                    <a16:rowId xmlns:a16="http://schemas.microsoft.com/office/drawing/2014/main" xmlns="" val="4048998844"/>
                  </a:ext>
                </a:extLst>
              </a:tr>
            </a:tbl>
          </a:graphicData>
        </a:graphic>
      </p:graphicFrame>
      <p:cxnSp>
        <p:nvCxnSpPr>
          <p:cNvPr id="41" name="Straight Arrow Connector 40"/>
          <p:cNvCxnSpPr/>
          <p:nvPr/>
        </p:nvCxnSpPr>
        <p:spPr>
          <a:xfrm>
            <a:off x="5724128" y="2665512"/>
            <a:ext cx="936104" cy="1152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5714100" y="4105672"/>
            <a:ext cx="9461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699792" y="3169568"/>
            <a:ext cx="720080" cy="1440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699792" y="2233464"/>
            <a:ext cx="720080"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2699792" y="4033664"/>
            <a:ext cx="7200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2722030" y="5401816"/>
            <a:ext cx="697842"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699792" y="4825752"/>
            <a:ext cx="7200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5724128" y="4393704"/>
            <a:ext cx="936104" cy="36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5724128" y="4465712"/>
            <a:ext cx="936104" cy="1152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5724128" y="3241576"/>
            <a:ext cx="936104" cy="1152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95536" y="6156012"/>
            <a:ext cx="8208912" cy="369332"/>
          </a:xfrm>
          <a:prstGeom prst="rect">
            <a:avLst/>
          </a:prstGeom>
          <a:noFill/>
        </p:spPr>
        <p:txBody>
          <a:bodyPr wrap="square" rtlCol="0">
            <a:spAutoFit/>
          </a:bodyPr>
          <a:lstStyle/>
          <a:p>
            <a:r>
              <a:rPr lang="en-US" b="1" dirty="0" smtClean="0"/>
              <a:t>Important: It is assumed that the baseline for the BLM processing board</a:t>
            </a:r>
            <a:r>
              <a:rPr lang="en-US" b="1" dirty="0"/>
              <a:t> </a:t>
            </a:r>
            <a:r>
              <a:rPr lang="en-US" b="1" dirty="0" smtClean="0"/>
              <a:t>is </a:t>
            </a:r>
            <a:r>
              <a:rPr lang="en-US" b="1" dirty="0" smtClean="0"/>
              <a:t>IFC 1410. </a:t>
            </a:r>
          </a:p>
        </p:txBody>
      </p:sp>
    </p:spTree>
    <p:extLst>
      <p:ext uri="{BB962C8B-B14F-4D97-AF65-F5344CB8AC3E}">
        <p14:creationId xmlns:p14="http://schemas.microsoft.com/office/powerpoint/2010/main" val="224586782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Loss Threshold Management</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26</a:t>
            </a:fld>
            <a:endParaRPr lang="sv-SE" dirty="0"/>
          </a:p>
        </p:txBody>
      </p:sp>
      <p:sp>
        <p:nvSpPr>
          <p:cNvPr id="3" name="TextBox 2"/>
          <p:cNvSpPr txBox="1"/>
          <p:nvPr/>
        </p:nvSpPr>
        <p:spPr>
          <a:xfrm>
            <a:off x="323528" y="1628800"/>
            <a:ext cx="8496944" cy="4247317"/>
          </a:xfrm>
          <a:prstGeom prst="rect">
            <a:avLst/>
          </a:prstGeom>
          <a:noFill/>
        </p:spPr>
        <p:txBody>
          <a:bodyPr wrap="square" rtlCol="0">
            <a:spAutoFit/>
          </a:bodyPr>
          <a:lstStyle/>
          <a:p>
            <a:pPr marL="285750" indent="-285750">
              <a:buFont typeface="Arial"/>
              <a:buChar char="•"/>
            </a:pPr>
            <a:r>
              <a:rPr lang="en-US" dirty="0" smtClean="0"/>
              <a:t>To determine the </a:t>
            </a:r>
            <a:r>
              <a:rPr lang="en-US" b="1" dirty="0" smtClean="0"/>
              <a:t>beam stop thresholds</a:t>
            </a:r>
            <a:r>
              <a:rPr lang="en-US" dirty="0" smtClean="0"/>
              <a:t>, we can use the following formula:</a:t>
            </a:r>
          </a:p>
          <a:p>
            <a:endParaRPr lang="en-US" dirty="0" smtClean="0"/>
          </a:p>
          <a:p>
            <a:r>
              <a:rPr lang="en-US" dirty="0" smtClean="0"/>
              <a:t>		</a:t>
            </a:r>
            <a:r>
              <a:rPr lang="en-US" b="1" dirty="0" err="1" smtClean="0"/>
              <a:t>Th</a:t>
            </a:r>
            <a:r>
              <a:rPr lang="en-US" b="1" dirty="0" smtClean="0"/>
              <a:t>(</a:t>
            </a:r>
            <a:r>
              <a:rPr lang="en-US" b="1" dirty="0" err="1" smtClean="0"/>
              <a:t>E</a:t>
            </a:r>
            <a:r>
              <a:rPr lang="en-US" b="1" baseline="-25000" dirty="0" err="1" smtClean="0"/>
              <a:t>b</a:t>
            </a:r>
            <a:r>
              <a:rPr lang="en-US" b="1" dirty="0" smtClean="0"/>
              <a:t>, </a:t>
            </a:r>
            <a:r>
              <a:rPr lang="en-US" b="1" dirty="0" err="1" smtClean="0"/>
              <a:t>Δt</a:t>
            </a:r>
            <a:r>
              <a:rPr lang="en-US" b="1" dirty="0" smtClean="0"/>
              <a:t>) = Q</a:t>
            </a:r>
            <a:r>
              <a:rPr lang="en-US" b="1" baseline="-25000" dirty="0" smtClean="0"/>
              <a:t>BLM</a:t>
            </a:r>
            <a:r>
              <a:rPr lang="en-US" b="1" dirty="0" smtClean="0"/>
              <a:t>(</a:t>
            </a:r>
            <a:r>
              <a:rPr lang="en-US" b="1" dirty="0" err="1" smtClean="0"/>
              <a:t>E</a:t>
            </a:r>
            <a:r>
              <a:rPr lang="en-US" b="1" baseline="-25000" dirty="0" err="1" smtClean="0"/>
              <a:t>b</a:t>
            </a:r>
            <a:r>
              <a:rPr lang="en-US" b="1" dirty="0" smtClean="0"/>
              <a:t>) x </a:t>
            </a:r>
            <a:r>
              <a:rPr lang="en-US" b="1" dirty="0" err="1" smtClean="0"/>
              <a:t>N</a:t>
            </a:r>
            <a:r>
              <a:rPr lang="en-US" b="1" baseline="-25000" dirty="0" err="1" smtClean="0"/>
              <a:t>p</a:t>
            </a:r>
            <a:r>
              <a:rPr lang="en-US" b="1" dirty="0" smtClean="0"/>
              <a:t>(</a:t>
            </a:r>
            <a:r>
              <a:rPr lang="en-US" b="1" dirty="0" err="1" smtClean="0"/>
              <a:t>E</a:t>
            </a:r>
            <a:r>
              <a:rPr lang="en-US" b="1" baseline="-25000" dirty="0" err="1" smtClean="0"/>
              <a:t>b</a:t>
            </a:r>
            <a:r>
              <a:rPr lang="en-US" b="1" dirty="0"/>
              <a:t>, </a:t>
            </a:r>
            <a:r>
              <a:rPr lang="en-US" b="1" dirty="0" err="1" smtClean="0"/>
              <a:t>Δt</a:t>
            </a:r>
            <a:r>
              <a:rPr lang="en-US" b="1" dirty="0" smtClean="0"/>
              <a:t>)</a:t>
            </a:r>
          </a:p>
          <a:p>
            <a:endParaRPr lang="en-US" dirty="0" smtClean="0"/>
          </a:p>
          <a:p>
            <a:r>
              <a:rPr lang="en-US" dirty="0" smtClean="0"/>
              <a:t>Where:</a:t>
            </a:r>
          </a:p>
          <a:p>
            <a:pPr marL="742950" lvl="1" indent="-285750">
              <a:buFont typeface="Arial"/>
              <a:buChar char="•"/>
            </a:pPr>
            <a:r>
              <a:rPr lang="en-US" dirty="0" err="1" smtClean="0"/>
              <a:t>E</a:t>
            </a:r>
            <a:r>
              <a:rPr lang="en-US" baseline="-25000" dirty="0" err="1" smtClean="0"/>
              <a:t>b</a:t>
            </a:r>
            <a:r>
              <a:rPr lang="en-US" baseline="-25000" dirty="0" smtClean="0"/>
              <a:t> </a:t>
            </a:r>
            <a:r>
              <a:rPr lang="en-US" dirty="0" smtClean="0"/>
              <a:t>is the energy of the beam,</a:t>
            </a:r>
            <a:endParaRPr lang="en-US" baseline="-25000" dirty="0" smtClean="0"/>
          </a:p>
          <a:p>
            <a:pPr marL="742950" lvl="1" indent="-285750">
              <a:buFont typeface="Arial"/>
              <a:buChar char="•"/>
            </a:pPr>
            <a:r>
              <a:rPr lang="en-US" dirty="0" err="1" smtClean="0"/>
              <a:t>Δt</a:t>
            </a:r>
            <a:r>
              <a:rPr lang="en-US" dirty="0" smtClean="0"/>
              <a:t> is the loss duration,</a:t>
            </a:r>
          </a:p>
          <a:p>
            <a:pPr marL="742950" lvl="1" indent="-285750">
              <a:buFont typeface="Arial"/>
              <a:buChar char="•"/>
            </a:pPr>
            <a:r>
              <a:rPr lang="en-US" dirty="0" smtClean="0"/>
              <a:t>Q</a:t>
            </a:r>
            <a:r>
              <a:rPr lang="en-US" baseline="-25000" dirty="0" smtClean="0"/>
              <a:t>BLM</a:t>
            </a:r>
            <a:r>
              <a:rPr lang="en-US" dirty="0" smtClean="0"/>
              <a:t> is the signal observed in a BLM due to a single lost proton, and</a:t>
            </a:r>
          </a:p>
          <a:p>
            <a:pPr marL="742950" lvl="1" indent="-285750">
              <a:buFont typeface="Arial"/>
              <a:buChar char="•"/>
            </a:pPr>
            <a:r>
              <a:rPr lang="en-US" dirty="0" err="1" smtClean="0"/>
              <a:t>N</a:t>
            </a:r>
            <a:r>
              <a:rPr lang="en-US" baseline="-25000" dirty="0" err="1" smtClean="0"/>
              <a:t>p</a:t>
            </a:r>
            <a:r>
              <a:rPr lang="en-US" dirty="0" smtClean="0"/>
              <a:t> is the maximum number of protons that can be lost in the protected element.</a:t>
            </a:r>
          </a:p>
          <a:p>
            <a:pPr marL="285750" indent="-285750">
              <a:buFont typeface="Arial"/>
              <a:buChar char="•"/>
            </a:pPr>
            <a:endParaRPr lang="en-US" dirty="0" smtClean="0"/>
          </a:p>
          <a:p>
            <a:pPr marL="285750" indent="-285750">
              <a:buFont typeface="Arial"/>
              <a:buChar char="•"/>
            </a:pPr>
            <a:r>
              <a:rPr lang="en-US" b="1" dirty="0" smtClean="0"/>
              <a:t>Thresholds</a:t>
            </a:r>
            <a:r>
              <a:rPr lang="en-US" dirty="0" smtClean="0"/>
              <a:t> usually should be set to be </a:t>
            </a:r>
            <a:r>
              <a:rPr lang="en-US" b="1" dirty="0" smtClean="0"/>
              <a:t>a factor 3-10 below the damage potential </a:t>
            </a:r>
            <a:r>
              <a:rPr lang="en-US" dirty="0" smtClean="0"/>
              <a:t>of the particular equipment that is protected by the BLM.</a:t>
            </a:r>
          </a:p>
          <a:p>
            <a:endParaRPr lang="en-US" dirty="0"/>
          </a:p>
          <a:p>
            <a:pPr marL="285750" indent="-285750">
              <a:buFont typeface="Arial"/>
              <a:buChar char="•"/>
            </a:pPr>
            <a:r>
              <a:rPr lang="en-US" dirty="0" smtClean="0"/>
              <a:t>The </a:t>
            </a:r>
            <a:r>
              <a:rPr lang="en-US" b="1" dirty="0" smtClean="0"/>
              <a:t>work</a:t>
            </a:r>
            <a:r>
              <a:rPr lang="en-US" dirty="0" smtClean="0"/>
              <a:t> on BLM thresholds is </a:t>
            </a:r>
            <a:r>
              <a:rPr lang="en-US" b="1" dirty="0" smtClean="0"/>
              <a:t>on-going </a:t>
            </a:r>
            <a:r>
              <a:rPr lang="en-US" dirty="0" smtClean="0"/>
              <a:t>and needs strong collaboration between BI, Beam Physics, MP and operations.</a:t>
            </a:r>
            <a:endParaRPr lang="en-US" dirty="0"/>
          </a:p>
        </p:txBody>
      </p:sp>
    </p:spTree>
    <p:extLst>
      <p:ext uri="{BB962C8B-B14F-4D97-AF65-F5344CB8AC3E}">
        <p14:creationId xmlns:p14="http://schemas.microsoft.com/office/powerpoint/2010/main" val="107698445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Beam Loss Threshold Management</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27</a:t>
            </a:fld>
            <a:endParaRPr lang="sv-SE" dirty="0"/>
          </a:p>
        </p:txBody>
      </p:sp>
      <p:sp>
        <p:nvSpPr>
          <p:cNvPr id="3" name="TextBox 2"/>
          <p:cNvSpPr txBox="1"/>
          <p:nvPr/>
        </p:nvSpPr>
        <p:spPr>
          <a:xfrm>
            <a:off x="323528" y="1628800"/>
            <a:ext cx="8496944" cy="4801315"/>
          </a:xfrm>
          <a:prstGeom prst="rect">
            <a:avLst/>
          </a:prstGeom>
          <a:noFill/>
        </p:spPr>
        <p:txBody>
          <a:bodyPr wrap="square" rtlCol="0">
            <a:spAutoFit/>
          </a:bodyPr>
          <a:lstStyle/>
          <a:p>
            <a:pPr marL="342900" indent="-342900" algn="just">
              <a:buFont typeface="Arial"/>
              <a:buChar char="•"/>
            </a:pPr>
            <a:r>
              <a:rPr lang="en-US" dirty="0" smtClean="0"/>
              <a:t>We can define </a:t>
            </a:r>
            <a:r>
              <a:rPr lang="en-US" b="1" dirty="0" smtClean="0"/>
              <a:t>master thresholds </a:t>
            </a:r>
            <a:r>
              <a:rPr lang="en-US" b="1" dirty="0" err="1" smtClean="0"/>
              <a:t>Th</a:t>
            </a:r>
            <a:r>
              <a:rPr lang="en-US" b="1" dirty="0" smtClean="0"/>
              <a:t>(</a:t>
            </a:r>
            <a:r>
              <a:rPr lang="en-US" b="1" dirty="0" err="1"/>
              <a:t>E</a:t>
            </a:r>
            <a:r>
              <a:rPr lang="en-US" b="1" baseline="-25000" dirty="0" err="1"/>
              <a:t>b</a:t>
            </a:r>
            <a:r>
              <a:rPr lang="en-US" b="1" dirty="0"/>
              <a:t>, </a:t>
            </a:r>
            <a:r>
              <a:rPr lang="en-US" b="1" dirty="0" err="1"/>
              <a:t>Δt</a:t>
            </a:r>
            <a:r>
              <a:rPr lang="en-US" b="1" dirty="0" smtClean="0"/>
              <a:t>)</a:t>
            </a:r>
            <a:r>
              <a:rPr lang="en-US" dirty="0" smtClean="0"/>
              <a:t>, representing the ultimate level to stop beam operation.</a:t>
            </a:r>
          </a:p>
          <a:p>
            <a:pPr marL="342900" indent="-342900" algn="just">
              <a:buFont typeface="Arial"/>
              <a:buChar char="•"/>
            </a:pPr>
            <a:endParaRPr lang="en-US" dirty="0" smtClean="0"/>
          </a:p>
          <a:p>
            <a:pPr marL="342900" indent="-342900" algn="just">
              <a:buFont typeface="Arial"/>
              <a:buChar char="•"/>
            </a:pPr>
            <a:r>
              <a:rPr lang="en-US" dirty="0" smtClean="0"/>
              <a:t>In addition we can </a:t>
            </a:r>
            <a:r>
              <a:rPr lang="en-US" b="1" dirty="0" smtClean="0"/>
              <a:t>provide</a:t>
            </a:r>
            <a:r>
              <a:rPr lang="en-US" dirty="0" smtClean="0"/>
              <a:t> some </a:t>
            </a:r>
            <a:r>
              <a:rPr lang="en-US" b="1" dirty="0" smtClean="0"/>
              <a:t>flexibility to operations</a:t>
            </a:r>
            <a:r>
              <a:rPr lang="en-US" dirty="0" smtClean="0"/>
              <a:t>, allowing for immediate beam loss optimization by operations whilst running the machine (</a:t>
            </a:r>
            <a:r>
              <a:rPr lang="en-US" dirty="0" err="1" smtClean="0"/>
              <a:t>ie</a:t>
            </a:r>
            <a:r>
              <a:rPr lang="en-US" dirty="0" smtClean="0"/>
              <a:t> without intervention by the BLM experts). </a:t>
            </a:r>
          </a:p>
          <a:p>
            <a:pPr marL="342900" indent="-342900" algn="just">
              <a:buFont typeface="Arial"/>
              <a:buChar char="•"/>
            </a:pPr>
            <a:endParaRPr lang="en-US" dirty="0" smtClean="0"/>
          </a:p>
          <a:p>
            <a:pPr marL="342900" indent="-342900" algn="just">
              <a:buFont typeface="Arial"/>
              <a:buChar char="•"/>
            </a:pPr>
            <a:r>
              <a:rPr lang="en-US" dirty="0" smtClean="0"/>
              <a:t>The </a:t>
            </a:r>
            <a:r>
              <a:rPr lang="en-US" b="1" dirty="0" smtClean="0"/>
              <a:t>applied thresholds </a:t>
            </a:r>
            <a:r>
              <a:rPr lang="en-US" dirty="0" smtClean="0"/>
              <a:t>as set on electronics level are then:</a:t>
            </a:r>
          </a:p>
          <a:p>
            <a:pPr algn="just"/>
            <a:endParaRPr lang="en-US" dirty="0"/>
          </a:p>
          <a:p>
            <a:pPr algn="just"/>
            <a:r>
              <a:rPr lang="en-US" dirty="0" smtClean="0"/>
              <a:t>		      </a:t>
            </a:r>
            <a:r>
              <a:rPr lang="en-US" b="1" dirty="0" err="1" smtClean="0"/>
              <a:t>th</a:t>
            </a:r>
            <a:r>
              <a:rPr lang="en-US" b="1" dirty="0" smtClean="0"/>
              <a:t> </a:t>
            </a:r>
            <a:r>
              <a:rPr lang="en-US" b="1" dirty="0"/>
              <a:t>(</a:t>
            </a:r>
            <a:r>
              <a:rPr lang="en-US" b="1" dirty="0" err="1"/>
              <a:t>E</a:t>
            </a:r>
            <a:r>
              <a:rPr lang="en-US" b="1" baseline="-25000" dirty="0" err="1"/>
              <a:t>b</a:t>
            </a:r>
            <a:r>
              <a:rPr lang="en-US" b="1" dirty="0"/>
              <a:t>, </a:t>
            </a:r>
            <a:r>
              <a:rPr lang="en-US" b="1" dirty="0" err="1"/>
              <a:t>Δt</a:t>
            </a:r>
            <a:r>
              <a:rPr lang="en-US" b="1" dirty="0"/>
              <a:t>) = </a:t>
            </a:r>
            <a:r>
              <a:rPr lang="en-US" b="1" dirty="0" smtClean="0"/>
              <a:t>MF x </a:t>
            </a:r>
            <a:r>
              <a:rPr lang="en-US" b="1" dirty="0" err="1" smtClean="0"/>
              <a:t>Th</a:t>
            </a:r>
            <a:r>
              <a:rPr lang="en-US" b="1" dirty="0" smtClean="0"/>
              <a:t>(</a:t>
            </a:r>
            <a:r>
              <a:rPr lang="en-US" b="1" dirty="0" err="1"/>
              <a:t>E</a:t>
            </a:r>
            <a:r>
              <a:rPr lang="en-US" b="1" baseline="-25000" dirty="0" err="1"/>
              <a:t>b</a:t>
            </a:r>
            <a:r>
              <a:rPr lang="en-US" b="1" dirty="0"/>
              <a:t>, </a:t>
            </a:r>
            <a:r>
              <a:rPr lang="en-US" b="1" dirty="0" err="1"/>
              <a:t>Δt</a:t>
            </a:r>
            <a:r>
              <a:rPr lang="en-US" b="1" dirty="0" smtClean="0"/>
              <a:t>)</a:t>
            </a:r>
          </a:p>
          <a:p>
            <a:pPr algn="just"/>
            <a:endParaRPr lang="en-US" dirty="0"/>
          </a:p>
          <a:p>
            <a:pPr marL="285750" indent="-285750" algn="just">
              <a:buFont typeface="Arial"/>
              <a:buChar char="•"/>
            </a:pPr>
            <a:r>
              <a:rPr lang="en-US" dirty="0" smtClean="0"/>
              <a:t>Where the </a:t>
            </a:r>
            <a:r>
              <a:rPr lang="en-US" b="1" dirty="0" smtClean="0"/>
              <a:t>Monitor Factor </a:t>
            </a:r>
            <a:r>
              <a:rPr lang="en-US" dirty="0" smtClean="0"/>
              <a:t>MF can be set to be max 1.0 (typically 0.1)</a:t>
            </a:r>
          </a:p>
          <a:p>
            <a:pPr algn="just"/>
            <a:endParaRPr lang="en-US" dirty="0"/>
          </a:p>
          <a:p>
            <a:pPr marL="285750" indent="-285750" algn="just">
              <a:buFont typeface="Arial"/>
              <a:buChar char="•"/>
            </a:pPr>
            <a:r>
              <a:rPr lang="en-US" dirty="0" smtClean="0"/>
              <a:t>Master thresholds and Monitor Factors can be set individually for each BLM.</a:t>
            </a:r>
          </a:p>
          <a:p>
            <a:endParaRPr lang="en-US" dirty="0"/>
          </a:p>
          <a:p>
            <a:pPr algn="ctr"/>
            <a:r>
              <a:rPr lang="en-US" dirty="0" smtClean="0"/>
              <a:t>Example of BLM threshold configuration management: </a:t>
            </a:r>
            <a:r>
              <a:rPr lang="en-US" dirty="0">
                <a:hlinkClick r:id="rId2"/>
              </a:rPr>
              <a:t>https://accelconf.web.cern.ch/accelconf/IPAC2011/papers/wepc170.</a:t>
            </a:r>
            <a:r>
              <a:rPr lang="en-US" dirty="0" smtClean="0">
                <a:hlinkClick r:id="rId2"/>
              </a:rPr>
              <a:t>pdf</a:t>
            </a:r>
            <a:endParaRPr lang="en-US" dirty="0" smtClean="0"/>
          </a:p>
        </p:txBody>
      </p:sp>
    </p:spTree>
    <p:extLst>
      <p:ext uri="{BB962C8B-B14F-4D97-AF65-F5344CB8AC3E}">
        <p14:creationId xmlns:p14="http://schemas.microsoft.com/office/powerpoint/2010/main" val="409220964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Configuration Change Management</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28</a:t>
            </a:fld>
            <a:endParaRPr lang="sv-SE" dirty="0"/>
          </a:p>
        </p:txBody>
      </p:sp>
      <p:sp>
        <p:nvSpPr>
          <p:cNvPr id="3" name="TextBox 2"/>
          <p:cNvSpPr txBox="1"/>
          <p:nvPr/>
        </p:nvSpPr>
        <p:spPr>
          <a:xfrm>
            <a:off x="251520" y="1701963"/>
            <a:ext cx="8496944" cy="4801315"/>
          </a:xfrm>
          <a:prstGeom prst="rect">
            <a:avLst/>
          </a:prstGeom>
          <a:noFill/>
        </p:spPr>
        <p:txBody>
          <a:bodyPr wrap="square" rtlCol="0">
            <a:spAutoFit/>
          </a:bodyPr>
          <a:lstStyle/>
          <a:p>
            <a:pPr algn="just"/>
            <a:r>
              <a:rPr lang="en-US" dirty="0" smtClean="0"/>
              <a:t>It is planned to control the following processes and/or system components (not complete):</a:t>
            </a:r>
          </a:p>
          <a:p>
            <a:pPr algn="just"/>
            <a:endParaRPr lang="en-US" dirty="0" smtClean="0"/>
          </a:p>
          <a:p>
            <a:pPr marL="342900" indent="-342900" algn="just">
              <a:buFont typeface="Arial"/>
              <a:buChar char="•"/>
            </a:pPr>
            <a:r>
              <a:rPr lang="en-US" dirty="0" smtClean="0"/>
              <a:t>Be able to </a:t>
            </a:r>
            <a:r>
              <a:rPr lang="en-US" b="1" dirty="0" smtClean="0"/>
              <a:t>trace back (master) thresholds </a:t>
            </a:r>
            <a:r>
              <a:rPr lang="en-US" dirty="0" smtClean="0"/>
              <a:t>to </a:t>
            </a:r>
            <a:r>
              <a:rPr lang="en-US" dirty="0"/>
              <a:t>documented/</a:t>
            </a:r>
            <a:r>
              <a:rPr lang="en-US" dirty="0" smtClean="0"/>
              <a:t>approved (by MPC) </a:t>
            </a:r>
            <a:r>
              <a:rPr lang="en-US" b="1" dirty="0" smtClean="0"/>
              <a:t>protection functions</a:t>
            </a:r>
            <a:r>
              <a:rPr lang="en-US" dirty="0" smtClean="0"/>
              <a:t>, damage events (including information on expected number of lost p</a:t>
            </a:r>
            <a:r>
              <a:rPr lang="en-US" baseline="30000" dirty="0" smtClean="0"/>
              <a:t>+</a:t>
            </a:r>
            <a:r>
              <a:rPr lang="en-US" dirty="0" smtClean="0"/>
              <a:t> that lead to damage and time scales during the damage can occur)</a:t>
            </a:r>
          </a:p>
          <a:p>
            <a:pPr marL="342900" indent="-342900" algn="just">
              <a:buFont typeface="Arial"/>
              <a:buChar char="•"/>
            </a:pPr>
            <a:endParaRPr lang="en-US" dirty="0" smtClean="0"/>
          </a:p>
          <a:p>
            <a:pPr marL="342900" indent="-342900" algn="just">
              <a:buFont typeface="Arial"/>
              <a:buChar char="•"/>
            </a:pPr>
            <a:r>
              <a:rPr lang="en-US" b="1" dirty="0" smtClean="0"/>
              <a:t>Document and set (with change control) the master thresholds </a:t>
            </a:r>
            <a:r>
              <a:rPr lang="en-US" dirty="0" smtClean="0"/>
              <a:t>for the different time scales on paper, on database level, on script level where used for final computation, on application level where used to modify DB settings, on electronics level where used for interfacing the BIS</a:t>
            </a:r>
          </a:p>
          <a:p>
            <a:pPr marL="342900" indent="-342900" algn="just">
              <a:buFont typeface="Arial"/>
              <a:buChar char="•"/>
            </a:pPr>
            <a:endParaRPr lang="en-US" dirty="0" smtClean="0"/>
          </a:p>
          <a:p>
            <a:pPr marL="342900" indent="-342900" algn="just">
              <a:buFont typeface="Arial"/>
              <a:buChar char="•"/>
            </a:pPr>
            <a:r>
              <a:rPr lang="en-US" b="1" dirty="0" smtClean="0"/>
              <a:t>ID change control and online supervision of each component </a:t>
            </a:r>
            <a:r>
              <a:rPr lang="en-US" dirty="0" smtClean="0"/>
              <a:t>of the system (chamber, front-end, back-end electronics, interface to the BIS).</a:t>
            </a:r>
          </a:p>
          <a:p>
            <a:pPr marL="342900" indent="-342900" algn="just">
              <a:buFont typeface="Arial"/>
              <a:buChar char="•"/>
            </a:pPr>
            <a:endParaRPr lang="en-US" dirty="0" smtClean="0"/>
          </a:p>
          <a:p>
            <a:pPr marL="342900" indent="-342900" algn="just">
              <a:buFont typeface="Arial"/>
              <a:buChar char="•"/>
            </a:pPr>
            <a:r>
              <a:rPr lang="en-US" b="1" dirty="0" smtClean="0"/>
              <a:t>ID </a:t>
            </a:r>
            <a:r>
              <a:rPr lang="en-US" b="1" dirty="0"/>
              <a:t>change control and online supervision of </a:t>
            </a:r>
            <a:r>
              <a:rPr lang="en-US" b="1" dirty="0" smtClean="0"/>
              <a:t>the firmware version </a:t>
            </a:r>
            <a:r>
              <a:rPr lang="en-US" dirty="0" smtClean="0"/>
              <a:t>of the processing board (back-end)</a:t>
            </a:r>
            <a:endParaRPr lang="en-US" dirty="0"/>
          </a:p>
        </p:txBody>
      </p:sp>
    </p:spTree>
    <p:extLst>
      <p:ext uri="{BB962C8B-B14F-4D97-AF65-F5344CB8AC3E}">
        <p14:creationId xmlns:p14="http://schemas.microsoft.com/office/powerpoint/2010/main" val="331818353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Self </a:t>
            </a:r>
            <a:r>
              <a:rPr lang="en-GB" dirty="0" smtClean="0"/>
              <a:t>Testing Functionality of the BLM System</a:t>
            </a:r>
            <a:endParaRPr lang="en-GB" dirty="0"/>
          </a:p>
        </p:txBody>
      </p:sp>
      <p:sp>
        <p:nvSpPr>
          <p:cNvPr id="7" name="Content Placeholder 2"/>
          <p:cNvSpPr txBox="1">
            <a:spLocks/>
          </p:cNvSpPr>
          <p:nvPr/>
        </p:nvSpPr>
        <p:spPr>
          <a:xfrm>
            <a:off x="288032" y="1700808"/>
            <a:ext cx="8604448"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n-US" sz="1800" b="1" dirty="0" smtClean="0">
                <a:solidFill>
                  <a:srgbClr val="000000"/>
                </a:solidFill>
              </a:rPr>
              <a:t>Sanity Check: </a:t>
            </a:r>
            <a:r>
              <a:rPr lang="en-US" sz="1800" dirty="0" smtClean="0">
                <a:solidFill>
                  <a:srgbClr val="000000"/>
                </a:solidFill>
              </a:rPr>
              <a:t>Check the functionality of the chambers, front-end electronics and final processing electronics by modulating a HV signal and comparing the measured gain and phase values per monitor with pre-defined thresholds. Such a test can be done every 24 hours and lasts around 20-30 min, but ensures high reliability of the system. This is in particular important when operating with hig</a:t>
            </a:r>
            <a:r>
              <a:rPr lang="en-US" sz="1800" dirty="0" smtClean="0">
                <a:solidFill>
                  <a:srgbClr val="000000"/>
                </a:solidFill>
              </a:rPr>
              <a:t>h power beam</a:t>
            </a:r>
            <a:r>
              <a:rPr lang="en-US" sz="1800" dirty="0">
                <a:solidFill>
                  <a:srgbClr val="000000"/>
                </a:solidFill>
              </a:rPr>
              <a:t>. Example</a:t>
            </a:r>
            <a:r>
              <a:rPr lang="en-US" sz="1800" dirty="0" smtClean="0">
                <a:solidFill>
                  <a:srgbClr val="000000"/>
                </a:solidFill>
              </a:rPr>
              <a:t>: </a:t>
            </a:r>
            <a:r>
              <a:rPr lang="en-US" sz="1800" dirty="0" smtClean="0">
                <a:solidFill>
                  <a:srgbClr val="000000"/>
                </a:solidFill>
                <a:hlinkClick r:id="rId2"/>
              </a:rPr>
              <a:t>http</a:t>
            </a:r>
            <a:r>
              <a:rPr lang="en-US" sz="1800" dirty="0">
                <a:solidFill>
                  <a:srgbClr val="000000"/>
                </a:solidFill>
                <a:hlinkClick r:id="rId2"/>
              </a:rPr>
              <a:t>://iopscience.iop.org/article/10.1088/1748-0221/5/12/C12044/</a:t>
            </a:r>
            <a:r>
              <a:rPr lang="en-US" sz="1800" dirty="0" smtClean="0">
                <a:solidFill>
                  <a:srgbClr val="000000"/>
                </a:solidFill>
                <a:hlinkClick r:id="rId2"/>
              </a:rPr>
              <a:t>pdf</a:t>
            </a:r>
            <a:endParaRPr lang="en-US" sz="1800" dirty="0" smtClean="0">
              <a:solidFill>
                <a:srgbClr val="000000"/>
              </a:solidFill>
            </a:endParaRPr>
          </a:p>
          <a:p>
            <a:pPr algn="just"/>
            <a:endParaRPr lang="en-US" sz="1800" dirty="0" smtClean="0">
              <a:solidFill>
                <a:srgbClr val="000000"/>
              </a:solidFill>
            </a:endParaRPr>
          </a:p>
          <a:p>
            <a:pPr algn="just"/>
            <a:r>
              <a:rPr lang="en-US" sz="1800" b="1" dirty="0" smtClean="0">
                <a:solidFill>
                  <a:srgbClr val="000000"/>
                </a:solidFill>
              </a:rPr>
              <a:t>Connectivity Check: </a:t>
            </a:r>
            <a:r>
              <a:rPr lang="en-US" sz="1800" dirty="0" smtClean="0">
                <a:solidFill>
                  <a:srgbClr val="000000"/>
                </a:solidFill>
              </a:rPr>
              <a:t>Check whether all monitors are properly connected to the HV supply and whether all cables are still intact. Can be part of the sanity check.</a:t>
            </a:r>
          </a:p>
          <a:p>
            <a:pPr algn="just"/>
            <a:endParaRPr lang="en-US" sz="1800" dirty="0" smtClean="0">
              <a:solidFill>
                <a:srgbClr val="000000"/>
              </a:solidFill>
            </a:endParaRPr>
          </a:p>
          <a:p>
            <a:pPr algn="just"/>
            <a:r>
              <a:rPr lang="en-US" sz="1800" b="1" dirty="0" smtClean="0">
                <a:solidFill>
                  <a:srgbClr val="000000"/>
                </a:solidFill>
              </a:rPr>
              <a:t>Threshold Check: </a:t>
            </a:r>
            <a:r>
              <a:rPr lang="en-US" sz="1800" dirty="0" smtClean="0">
                <a:solidFill>
                  <a:srgbClr val="000000"/>
                </a:solidFill>
              </a:rPr>
              <a:t>Check whether there were any unforeseen and/or un-documented/unwanted changes in the master threshold settings.  </a:t>
            </a:r>
          </a:p>
          <a:p>
            <a:pPr algn="just"/>
            <a:endParaRPr lang="en-US" sz="1800" dirty="0" smtClean="0">
              <a:solidFill>
                <a:srgbClr val="000000"/>
              </a:solidFill>
            </a:endParaRPr>
          </a:p>
          <a:p>
            <a:pPr algn="just"/>
            <a:r>
              <a:rPr lang="en-US" sz="1800" b="1" dirty="0" smtClean="0">
                <a:solidFill>
                  <a:srgbClr val="000000"/>
                </a:solidFill>
              </a:rPr>
              <a:t>Early Fault detection analysis: </a:t>
            </a:r>
            <a:r>
              <a:rPr lang="en-US" sz="1800" dirty="0" smtClean="0">
                <a:solidFill>
                  <a:srgbClr val="000000"/>
                </a:solidFill>
              </a:rPr>
              <a:t>Use diagnostics information from the system to evaluate whether certain links are degrading, whether HV connection of chambers is degrading, etc. </a:t>
            </a:r>
            <a:endParaRPr lang="en-US" sz="1800" b="1" dirty="0" smtClean="0">
              <a:solidFill>
                <a:srgbClr val="000000"/>
              </a:solidFill>
            </a:endParaRPr>
          </a:p>
          <a:p>
            <a:pPr marL="0" indent="0" algn="just">
              <a:buNone/>
            </a:pPr>
            <a:endParaRPr lang="en-US" sz="1800" dirty="0" smtClean="0">
              <a:solidFill>
                <a:srgbClr val="000000"/>
              </a:solidFill>
            </a:endParaRPr>
          </a:p>
          <a:p>
            <a:pPr marL="0" indent="0" algn="just">
              <a:buNone/>
            </a:pPr>
            <a:endParaRPr lang="en-US" sz="1800" dirty="0" smtClean="0">
              <a:solidFill>
                <a:srgbClr val="000000"/>
              </a:solidFill>
              <a:sym typeface="Wingdings"/>
            </a:endParaRPr>
          </a:p>
        </p:txBody>
      </p:sp>
    </p:spTree>
    <p:extLst>
      <p:ext uri="{BB962C8B-B14F-4D97-AF65-F5344CB8AC3E}">
        <p14:creationId xmlns:p14="http://schemas.microsoft.com/office/powerpoint/2010/main" val="76431207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7139136" cy="1143000"/>
          </a:xfrm>
        </p:spPr>
        <p:txBody>
          <a:bodyPr/>
          <a:lstStyle/>
          <a:p>
            <a:r>
              <a:rPr lang="en-US" dirty="0" smtClean="0"/>
              <a:t>Scope of Machine </a:t>
            </a:r>
            <a:r>
              <a:rPr lang="en-US" dirty="0" smtClean="0"/>
              <a:t>Protection at ESS</a:t>
            </a:r>
            <a:endParaRPr lang="en-US" dirty="0"/>
          </a:p>
        </p:txBody>
      </p:sp>
      <p:sp>
        <p:nvSpPr>
          <p:cNvPr id="3" name="Content Placeholder 2"/>
          <p:cNvSpPr>
            <a:spLocks noGrp="1"/>
          </p:cNvSpPr>
          <p:nvPr>
            <p:ph idx="1"/>
          </p:nvPr>
        </p:nvSpPr>
        <p:spPr>
          <a:xfrm>
            <a:off x="72008" y="1484784"/>
            <a:ext cx="9036496" cy="5184576"/>
          </a:xfrm>
        </p:spPr>
        <p:txBody>
          <a:bodyPr>
            <a:noAutofit/>
          </a:bodyPr>
          <a:lstStyle/>
          <a:p>
            <a:pPr marL="0" indent="0" algn="just">
              <a:buNone/>
            </a:pPr>
            <a:r>
              <a:rPr lang="en-US" sz="1600" dirty="0" smtClean="0">
                <a:solidFill>
                  <a:schemeClr val="tx1"/>
                </a:solidFill>
              </a:rPr>
              <a:t>Machine </a:t>
            </a:r>
            <a:r>
              <a:rPr lang="en-US" sz="1600" dirty="0">
                <a:solidFill>
                  <a:schemeClr val="tx1"/>
                </a:solidFill>
              </a:rPr>
              <a:t>Protection </a:t>
            </a:r>
            <a:r>
              <a:rPr lang="en-US" sz="1600" dirty="0" smtClean="0">
                <a:solidFill>
                  <a:schemeClr val="tx1"/>
                </a:solidFill>
              </a:rPr>
              <a:t>helps </a:t>
            </a:r>
            <a:r>
              <a:rPr lang="en-US" sz="1600" b="1" dirty="0">
                <a:solidFill>
                  <a:schemeClr val="tx1"/>
                </a:solidFill>
              </a:rPr>
              <a:t>in achieving the operational availability </a:t>
            </a:r>
            <a:r>
              <a:rPr lang="en-US" sz="1600" dirty="0">
                <a:solidFill>
                  <a:schemeClr val="tx1"/>
                </a:solidFill>
              </a:rPr>
              <a:t>requirements for </a:t>
            </a:r>
            <a:r>
              <a:rPr lang="en-US" sz="1600" dirty="0" smtClean="0">
                <a:solidFill>
                  <a:schemeClr val="tx1"/>
                </a:solidFill>
              </a:rPr>
              <a:t>ESS.</a:t>
            </a:r>
            <a:r>
              <a:rPr lang="en-US" sz="1600" dirty="0">
                <a:solidFill>
                  <a:schemeClr val="tx1"/>
                </a:solidFill>
              </a:rPr>
              <a:t> </a:t>
            </a:r>
            <a:r>
              <a:rPr lang="en-US" sz="1600" dirty="0" smtClean="0">
                <a:solidFill>
                  <a:schemeClr val="tx1"/>
                </a:solidFill>
              </a:rPr>
              <a:t>High </a:t>
            </a:r>
            <a:r>
              <a:rPr lang="en-US" sz="1600" dirty="0">
                <a:solidFill>
                  <a:schemeClr val="tx1"/>
                </a:solidFill>
              </a:rPr>
              <a:t>availability is achieved </a:t>
            </a:r>
            <a:r>
              <a:rPr lang="en-US" sz="1600" b="1" dirty="0">
                <a:solidFill>
                  <a:schemeClr val="tx1"/>
                </a:solidFill>
              </a:rPr>
              <a:t>through high system </a:t>
            </a:r>
            <a:r>
              <a:rPr lang="en-US" sz="1600" b="1" dirty="0" smtClean="0">
                <a:solidFill>
                  <a:schemeClr val="tx1"/>
                </a:solidFill>
              </a:rPr>
              <a:t>reliability</a:t>
            </a:r>
            <a:r>
              <a:rPr lang="en-US" sz="1600" dirty="0" smtClean="0">
                <a:solidFill>
                  <a:schemeClr val="tx1"/>
                </a:solidFill>
              </a:rPr>
              <a:t>, through </a:t>
            </a:r>
            <a:r>
              <a:rPr lang="en-US" sz="1600" b="1" dirty="0">
                <a:solidFill>
                  <a:schemeClr val="tx1"/>
                </a:solidFill>
              </a:rPr>
              <a:t>short </a:t>
            </a:r>
            <a:r>
              <a:rPr lang="en-US" sz="1600" b="1" dirty="0" smtClean="0">
                <a:solidFill>
                  <a:schemeClr val="tx1"/>
                </a:solidFill>
              </a:rPr>
              <a:t>preventive </a:t>
            </a:r>
            <a:r>
              <a:rPr lang="en-US" sz="1600" b="1" dirty="0">
                <a:solidFill>
                  <a:schemeClr val="tx1"/>
                </a:solidFill>
              </a:rPr>
              <a:t>and corrective maintenance </a:t>
            </a:r>
            <a:r>
              <a:rPr lang="en-US" sz="1600" b="1" dirty="0" smtClean="0">
                <a:solidFill>
                  <a:schemeClr val="tx1"/>
                </a:solidFill>
              </a:rPr>
              <a:t>times </a:t>
            </a:r>
            <a:r>
              <a:rPr lang="en-US" sz="1600" dirty="0" smtClean="0">
                <a:solidFill>
                  <a:schemeClr val="tx1"/>
                </a:solidFill>
              </a:rPr>
              <a:t>and </a:t>
            </a:r>
            <a:r>
              <a:rPr lang="en-US" sz="1600" b="1" dirty="0" smtClean="0">
                <a:solidFill>
                  <a:schemeClr val="tx1"/>
                </a:solidFill>
              </a:rPr>
              <a:t>short recovery times </a:t>
            </a:r>
            <a:r>
              <a:rPr lang="en-US" sz="1600" dirty="0" smtClean="0">
                <a:solidFill>
                  <a:schemeClr val="tx1"/>
                </a:solidFill>
              </a:rPr>
              <a:t>after stopping</a:t>
            </a:r>
            <a:r>
              <a:rPr lang="en-US" sz="1600" dirty="0">
                <a:solidFill>
                  <a:schemeClr val="tx1"/>
                </a:solidFill>
              </a:rPr>
              <a:t> </a:t>
            </a:r>
            <a:r>
              <a:rPr lang="en-US" sz="1600" dirty="0" smtClean="0">
                <a:solidFill>
                  <a:schemeClr val="tx1"/>
                </a:solidFill>
              </a:rPr>
              <a:t>beam operation.</a:t>
            </a:r>
          </a:p>
          <a:p>
            <a:pPr marL="0" indent="0" algn="just">
              <a:buNone/>
            </a:pPr>
            <a:endParaRPr lang="en-US" sz="1600" dirty="0">
              <a:solidFill>
                <a:schemeClr val="tx1"/>
              </a:solidFill>
            </a:endParaRPr>
          </a:p>
          <a:p>
            <a:pPr marL="0" indent="0" algn="just">
              <a:buNone/>
            </a:pPr>
            <a:r>
              <a:rPr lang="en-US" sz="1600" dirty="0" smtClean="0">
                <a:solidFill>
                  <a:schemeClr val="tx1"/>
                </a:solidFill>
              </a:rPr>
              <a:t>The </a:t>
            </a:r>
            <a:r>
              <a:rPr lang="en-US" sz="1600" dirty="0">
                <a:solidFill>
                  <a:schemeClr val="tx1"/>
                </a:solidFill>
              </a:rPr>
              <a:t>right strategy to </a:t>
            </a:r>
            <a:r>
              <a:rPr lang="en-US" sz="1600" b="1" dirty="0">
                <a:solidFill>
                  <a:schemeClr val="tx1"/>
                </a:solidFill>
              </a:rPr>
              <a:t>avoid damage </a:t>
            </a:r>
            <a:r>
              <a:rPr lang="en-US" sz="1600" dirty="0">
                <a:solidFill>
                  <a:schemeClr val="tx1"/>
                </a:solidFill>
              </a:rPr>
              <a:t>leading to long corrective maintenance </a:t>
            </a:r>
            <a:r>
              <a:rPr lang="en-US" sz="1600" dirty="0" smtClean="0">
                <a:solidFill>
                  <a:schemeClr val="tx1"/>
                </a:solidFill>
              </a:rPr>
              <a:t>times, </a:t>
            </a:r>
            <a:r>
              <a:rPr lang="en-US" sz="1600" dirty="0">
                <a:solidFill>
                  <a:schemeClr val="tx1"/>
                </a:solidFill>
              </a:rPr>
              <a:t>will involve a mix </a:t>
            </a:r>
            <a:r>
              <a:rPr lang="en-US" sz="1600" dirty="0" smtClean="0">
                <a:solidFill>
                  <a:schemeClr val="tx1"/>
                </a:solidFill>
              </a:rPr>
              <a:t>of:</a:t>
            </a:r>
            <a:endParaRPr lang="en-US" sz="1600" dirty="0">
              <a:solidFill>
                <a:schemeClr val="tx1"/>
              </a:solidFill>
            </a:endParaRPr>
          </a:p>
          <a:p>
            <a:pPr algn="just"/>
            <a:r>
              <a:rPr lang="en-US" sz="1600" dirty="0" smtClean="0">
                <a:solidFill>
                  <a:schemeClr val="tx1"/>
                </a:solidFill>
              </a:rPr>
              <a:t>dedicated </a:t>
            </a:r>
            <a:r>
              <a:rPr lang="en-US" sz="1600" dirty="0">
                <a:solidFill>
                  <a:schemeClr val="tx1"/>
                </a:solidFill>
              </a:rPr>
              <a:t>technical systems stopping operation (not only of beam) to prevent and mitigate damage</a:t>
            </a:r>
            <a:r>
              <a:rPr lang="en-US" sz="1600" dirty="0" smtClean="0">
                <a:solidFill>
                  <a:schemeClr val="tx1"/>
                </a:solidFill>
              </a:rPr>
              <a:t>,</a:t>
            </a:r>
          </a:p>
          <a:p>
            <a:pPr algn="just"/>
            <a:r>
              <a:rPr lang="en-US" sz="1600" dirty="0" smtClean="0">
                <a:solidFill>
                  <a:schemeClr val="tx1"/>
                </a:solidFill>
              </a:rPr>
              <a:t>dedicated </a:t>
            </a:r>
            <a:r>
              <a:rPr lang="en-US" sz="1600" dirty="0">
                <a:solidFill>
                  <a:schemeClr val="tx1"/>
                </a:solidFill>
              </a:rPr>
              <a:t>operational and maintenance procedures to fix things before real damage can occur</a:t>
            </a:r>
            <a:r>
              <a:rPr lang="en-US" sz="1600" dirty="0" smtClean="0">
                <a:solidFill>
                  <a:schemeClr val="tx1"/>
                </a:solidFill>
              </a:rPr>
              <a:t>.</a:t>
            </a:r>
          </a:p>
          <a:p>
            <a:pPr marL="0" indent="0" algn="just">
              <a:buNone/>
            </a:pPr>
            <a:endParaRPr lang="en-US" sz="1600" dirty="0" smtClean="0">
              <a:solidFill>
                <a:schemeClr val="tx1"/>
              </a:solidFill>
            </a:endParaRPr>
          </a:p>
          <a:p>
            <a:pPr marL="0" indent="0" algn="just">
              <a:buNone/>
            </a:pPr>
            <a:r>
              <a:rPr lang="en-US" sz="1600" dirty="0" smtClean="0">
                <a:solidFill>
                  <a:schemeClr val="tx1"/>
                </a:solidFill>
              </a:rPr>
              <a:t>Machine </a:t>
            </a:r>
            <a:r>
              <a:rPr lang="en-US" sz="1600" dirty="0">
                <a:solidFill>
                  <a:schemeClr val="tx1"/>
                </a:solidFill>
              </a:rPr>
              <a:t>Protection needs to reliably do the following</a:t>
            </a:r>
            <a:r>
              <a:rPr lang="en-US" sz="1600" dirty="0" smtClean="0">
                <a:solidFill>
                  <a:schemeClr val="tx1"/>
                </a:solidFill>
              </a:rPr>
              <a:t>:</a:t>
            </a:r>
            <a:endParaRPr lang="en-US" sz="1600" dirty="0">
              <a:solidFill>
                <a:schemeClr val="tx1"/>
              </a:solidFill>
            </a:endParaRPr>
          </a:p>
          <a:p>
            <a:pPr algn="just"/>
            <a:r>
              <a:rPr lang="en-US" sz="1600" b="1" dirty="0">
                <a:solidFill>
                  <a:schemeClr val="tx1"/>
                </a:solidFill>
              </a:rPr>
              <a:t>protect</a:t>
            </a:r>
            <a:r>
              <a:rPr lang="en-US" sz="1600" dirty="0">
                <a:solidFill>
                  <a:schemeClr val="tx1"/>
                </a:solidFill>
              </a:rPr>
              <a:t> the “machine” </a:t>
            </a:r>
            <a:r>
              <a:rPr lang="en-US" sz="1600" b="1" dirty="0">
                <a:solidFill>
                  <a:schemeClr val="tx1"/>
                </a:solidFill>
              </a:rPr>
              <a:t>from damage</a:t>
            </a:r>
            <a:r>
              <a:rPr lang="en-US" sz="1600" dirty="0">
                <a:solidFill>
                  <a:schemeClr val="tx1"/>
                </a:solidFill>
              </a:rPr>
              <a:t>, be it beam-induced or resulting from any other source</a:t>
            </a:r>
            <a:r>
              <a:rPr lang="en-US" sz="1600" dirty="0" smtClean="0">
                <a:solidFill>
                  <a:schemeClr val="tx1"/>
                </a:solidFill>
              </a:rPr>
              <a:t>,</a:t>
            </a:r>
          </a:p>
          <a:p>
            <a:pPr algn="just"/>
            <a:r>
              <a:rPr lang="en-US" sz="1600" b="1" dirty="0" smtClean="0">
                <a:solidFill>
                  <a:schemeClr val="tx1"/>
                </a:solidFill>
              </a:rPr>
              <a:t>protect</a:t>
            </a:r>
            <a:r>
              <a:rPr lang="en-US" sz="1600" dirty="0" smtClean="0">
                <a:solidFill>
                  <a:schemeClr val="tx1"/>
                </a:solidFill>
              </a:rPr>
              <a:t> </a:t>
            </a:r>
            <a:r>
              <a:rPr lang="en-US" sz="1600" dirty="0">
                <a:solidFill>
                  <a:schemeClr val="tx1"/>
                </a:solidFill>
              </a:rPr>
              <a:t>the “machine” </a:t>
            </a:r>
            <a:r>
              <a:rPr lang="en-US" sz="1600" b="1" dirty="0">
                <a:solidFill>
                  <a:schemeClr val="tx1"/>
                </a:solidFill>
              </a:rPr>
              <a:t>from unnecessary beam-induced activation</a:t>
            </a:r>
            <a:r>
              <a:rPr lang="en-US" sz="1600" dirty="0" smtClean="0">
                <a:solidFill>
                  <a:schemeClr val="tx1"/>
                </a:solidFill>
              </a:rPr>
              <a:t>.</a:t>
            </a:r>
            <a:endParaRPr lang="en-US" sz="1600" dirty="0">
              <a:solidFill>
                <a:schemeClr val="tx1"/>
              </a:solidFill>
            </a:endParaRPr>
          </a:p>
          <a:p>
            <a:pPr marL="0" indent="0" algn="just">
              <a:buNone/>
            </a:pPr>
            <a:r>
              <a:rPr lang="en-US" sz="1600" b="1" dirty="0">
                <a:solidFill>
                  <a:srgbClr val="000000"/>
                </a:solidFill>
              </a:rPr>
              <a:t>in accordance with </a:t>
            </a:r>
            <a:r>
              <a:rPr lang="en-US" sz="1600" dirty="0">
                <a:solidFill>
                  <a:srgbClr val="000000"/>
                </a:solidFill>
              </a:rPr>
              <a:t>beam and facility related </a:t>
            </a:r>
            <a:r>
              <a:rPr lang="en-US" sz="1600" b="1" dirty="0">
                <a:solidFill>
                  <a:srgbClr val="000000"/>
                </a:solidFill>
              </a:rPr>
              <a:t>availability requirements</a:t>
            </a:r>
            <a:r>
              <a:rPr lang="en-US" sz="1600" dirty="0">
                <a:solidFill>
                  <a:srgbClr val="000000"/>
                </a:solidFill>
              </a:rPr>
              <a:t>. </a:t>
            </a:r>
          </a:p>
          <a:p>
            <a:pPr marL="0" indent="0" algn="just">
              <a:buNone/>
            </a:pPr>
            <a:endParaRPr lang="en-US" sz="1600" dirty="0" smtClean="0">
              <a:solidFill>
                <a:schemeClr val="tx1"/>
              </a:solidFill>
            </a:endParaRPr>
          </a:p>
          <a:p>
            <a:pPr marL="0" indent="0" algn="just">
              <a:buNone/>
            </a:pPr>
            <a:r>
              <a:rPr lang="en-US" sz="1600" dirty="0" smtClean="0">
                <a:solidFill>
                  <a:schemeClr val="tx1"/>
                </a:solidFill>
              </a:rPr>
              <a:t>Machine </a:t>
            </a:r>
            <a:r>
              <a:rPr lang="en-US" sz="1600" dirty="0">
                <a:solidFill>
                  <a:schemeClr val="tx1"/>
                </a:solidFill>
              </a:rPr>
              <a:t>protection will be implemented in a way to</a:t>
            </a:r>
            <a:r>
              <a:rPr lang="en-US" sz="1600" dirty="0" smtClean="0">
                <a:solidFill>
                  <a:schemeClr val="tx1"/>
                </a:solidFill>
              </a:rPr>
              <a:t>:</a:t>
            </a:r>
            <a:endParaRPr lang="en-US" sz="1600" dirty="0">
              <a:solidFill>
                <a:schemeClr val="tx1"/>
              </a:solidFill>
            </a:endParaRPr>
          </a:p>
          <a:p>
            <a:pPr marL="285750" indent="-285750" algn="just"/>
            <a:r>
              <a:rPr lang="en-US" sz="1600" b="1" dirty="0">
                <a:solidFill>
                  <a:schemeClr val="tx1"/>
                </a:solidFill>
              </a:rPr>
              <a:t>minimize</a:t>
            </a:r>
            <a:r>
              <a:rPr lang="en-US" sz="1600" dirty="0">
                <a:solidFill>
                  <a:schemeClr val="tx1"/>
                </a:solidFill>
              </a:rPr>
              <a:t> unnecessary down-time due to </a:t>
            </a:r>
            <a:r>
              <a:rPr lang="en-US" sz="1600" b="1" dirty="0">
                <a:solidFill>
                  <a:schemeClr val="tx1"/>
                </a:solidFill>
              </a:rPr>
              <a:t>spurious</a:t>
            </a:r>
            <a:r>
              <a:rPr lang="en-US" sz="1600" dirty="0">
                <a:solidFill>
                  <a:schemeClr val="tx1"/>
                </a:solidFill>
              </a:rPr>
              <a:t> </a:t>
            </a:r>
            <a:r>
              <a:rPr lang="en-US" sz="1600" b="1" dirty="0">
                <a:solidFill>
                  <a:schemeClr val="tx1"/>
                </a:solidFill>
              </a:rPr>
              <a:t>trips</a:t>
            </a:r>
            <a:r>
              <a:rPr lang="en-US" sz="1600" dirty="0">
                <a:solidFill>
                  <a:schemeClr val="tx1"/>
                </a:solidFill>
              </a:rPr>
              <a:t>,</a:t>
            </a:r>
          </a:p>
          <a:p>
            <a:pPr marL="285750" indent="-285750" algn="just"/>
            <a:r>
              <a:rPr lang="en-US" sz="1600" dirty="0">
                <a:solidFill>
                  <a:schemeClr val="tx1"/>
                </a:solidFill>
              </a:rPr>
              <a:t>provide optimal </a:t>
            </a:r>
            <a:r>
              <a:rPr lang="en-US" sz="1600" b="1" dirty="0">
                <a:solidFill>
                  <a:schemeClr val="tx1"/>
                </a:solidFill>
              </a:rPr>
              <a:t>support</a:t>
            </a:r>
            <a:r>
              <a:rPr lang="en-US" sz="1600" dirty="0">
                <a:solidFill>
                  <a:schemeClr val="tx1"/>
                </a:solidFill>
              </a:rPr>
              <a:t> for </a:t>
            </a:r>
            <a:r>
              <a:rPr lang="en-US" sz="1600" b="1" dirty="0">
                <a:solidFill>
                  <a:schemeClr val="tx1"/>
                </a:solidFill>
              </a:rPr>
              <a:t>failure localization</a:t>
            </a:r>
            <a:r>
              <a:rPr lang="en-US" sz="1600" dirty="0">
                <a:solidFill>
                  <a:schemeClr val="tx1"/>
                </a:solidFill>
              </a:rPr>
              <a:t>,</a:t>
            </a:r>
          </a:p>
          <a:p>
            <a:pPr marL="285750" indent="-285750" algn="just"/>
            <a:r>
              <a:rPr lang="en-US" sz="1600" b="1" dirty="0">
                <a:solidFill>
                  <a:schemeClr val="tx1"/>
                </a:solidFill>
              </a:rPr>
              <a:t>support</a:t>
            </a:r>
            <a:r>
              <a:rPr lang="en-US" sz="1600" dirty="0">
                <a:solidFill>
                  <a:schemeClr val="tx1"/>
                </a:solidFill>
              </a:rPr>
              <a:t> all </a:t>
            </a:r>
            <a:r>
              <a:rPr lang="en-US" sz="1600" b="1" dirty="0">
                <a:solidFill>
                  <a:schemeClr val="tx1"/>
                </a:solidFill>
              </a:rPr>
              <a:t>operational modes </a:t>
            </a:r>
            <a:r>
              <a:rPr lang="en-US" sz="1600" dirty="0">
                <a:solidFill>
                  <a:schemeClr val="tx1"/>
                </a:solidFill>
              </a:rPr>
              <a:t>of the facility,</a:t>
            </a:r>
          </a:p>
          <a:p>
            <a:pPr marL="285750" indent="-285750" algn="just"/>
            <a:r>
              <a:rPr lang="en-US" sz="1600" b="1" dirty="0">
                <a:solidFill>
                  <a:schemeClr val="tx1"/>
                </a:solidFill>
              </a:rPr>
              <a:t>support</a:t>
            </a:r>
            <a:r>
              <a:rPr lang="en-US" sz="1600" dirty="0">
                <a:solidFill>
                  <a:schemeClr val="tx1"/>
                </a:solidFill>
              </a:rPr>
              <a:t> operation in </a:t>
            </a:r>
            <a:r>
              <a:rPr lang="en-US" sz="1600" b="1" dirty="0">
                <a:solidFill>
                  <a:schemeClr val="tx1"/>
                </a:solidFill>
              </a:rPr>
              <a:t>degraded mode</a:t>
            </a:r>
            <a:r>
              <a:rPr lang="en-US" sz="1600" dirty="0">
                <a:solidFill>
                  <a:schemeClr val="tx1"/>
                </a:solidFill>
              </a:rPr>
              <a:t>.</a:t>
            </a:r>
          </a:p>
          <a:p>
            <a:pPr marL="400050" lvl="1" indent="0" algn="just">
              <a:buNone/>
            </a:pPr>
            <a:endParaRPr lang="en-US" sz="1600" dirty="0">
              <a:solidFill>
                <a:schemeClr val="tx1"/>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3</a:t>
            </a:fld>
            <a:endParaRPr lang="sv-SE" dirty="0"/>
          </a:p>
        </p:txBody>
      </p:sp>
    </p:spTree>
    <p:extLst>
      <p:ext uri="{BB962C8B-B14F-4D97-AF65-F5344CB8AC3E}">
        <p14:creationId xmlns:p14="http://schemas.microsoft.com/office/powerpoint/2010/main" val="117262597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30</a:t>
            </a:fld>
            <a:endParaRPr lang="sv-SE" dirty="0"/>
          </a:p>
        </p:txBody>
      </p:sp>
      <p:sp>
        <p:nvSpPr>
          <p:cNvPr id="3" name="TextBox 2"/>
          <p:cNvSpPr txBox="1"/>
          <p:nvPr/>
        </p:nvSpPr>
        <p:spPr>
          <a:xfrm>
            <a:off x="323528" y="1960379"/>
            <a:ext cx="8496944" cy="4708981"/>
          </a:xfrm>
          <a:prstGeom prst="rect">
            <a:avLst/>
          </a:prstGeom>
          <a:noFill/>
        </p:spPr>
        <p:txBody>
          <a:bodyPr wrap="square" rtlCol="0">
            <a:spAutoFit/>
          </a:bodyPr>
          <a:lstStyle/>
          <a:p>
            <a:pPr marL="342900" indent="-342900">
              <a:buFont typeface="Arial"/>
              <a:buChar char="•"/>
            </a:pPr>
            <a:r>
              <a:rPr lang="en-US" sz="2000" dirty="0" smtClean="0"/>
              <a:t>The </a:t>
            </a:r>
            <a:r>
              <a:rPr lang="en-US" sz="2000" b="1" dirty="0" smtClean="0"/>
              <a:t>BLM system </a:t>
            </a:r>
            <a:r>
              <a:rPr lang="en-US" sz="2000" dirty="0" smtClean="0"/>
              <a:t>is the </a:t>
            </a:r>
            <a:r>
              <a:rPr lang="en-US" sz="2000" b="1" dirty="0" smtClean="0"/>
              <a:t>backbone </a:t>
            </a:r>
            <a:r>
              <a:rPr lang="en-US" sz="2000" dirty="0" smtClean="0"/>
              <a:t>for </a:t>
            </a:r>
            <a:r>
              <a:rPr lang="en-US" sz="2000" b="1" dirty="0" smtClean="0"/>
              <a:t>Machine Protection </a:t>
            </a:r>
            <a:r>
              <a:rPr lang="en-US" sz="2000" dirty="0" smtClean="0"/>
              <a:t>and has very high priority for ESS operation.</a:t>
            </a:r>
          </a:p>
          <a:p>
            <a:pPr marL="342900" indent="-342900">
              <a:buFont typeface="Arial"/>
              <a:buChar char="•"/>
            </a:pPr>
            <a:endParaRPr lang="en-US" sz="2000" dirty="0"/>
          </a:p>
          <a:p>
            <a:pPr marL="342900" indent="-342900">
              <a:buFont typeface="Arial"/>
              <a:buChar char="•"/>
            </a:pPr>
            <a:r>
              <a:rPr lang="en-US" sz="2000" b="1" dirty="0" smtClean="0"/>
              <a:t>A strong collaboration and team work </a:t>
            </a:r>
            <a:r>
              <a:rPr lang="en-US" sz="2000" dirty="0" smtClean="0"/>
              <a:t>between the different teams from beam instrumentation, controls, </a:t>
            </a:r>
            <a:r>
              <a:rPr lang="en-US" sz="2000" dirty="0" err="1" smtClean="0"/>
              <a:t>hw</a:t>
            </a:r>
            <a:r>
              <a:rPr lang="en-US" sz="2000" dirty="0" smtClean="0"/>
              <a:t> development, machine protection, RAMI, beam physics, operations </a:t>
            </a:r>
            <a:r>
              <a:rPr lang="en-US" sz="2000" b="1" dirty="0" smtClean="0"/>
              <a:t>is required and needs to be supported </a:t>
            </a:r>
            <a:r>
              <a:rPr lang="en-US" sz="2000" dirty="0" smtClean="0"/>
              <a:t>as much as possible </a:t>
            </a:r>
            <a:r>
              <a:rPr lang="en-US" sz="2000" b="1" dirty="0" smtClean="0"/>
              <a:t>by the management</a:t>
            </a:r>
            <a:r>
              <a:rPr lang="en-US" sz="2000" dirty="0" smtClean="0"/>
              <a:t>. </a:t>
            </a:r>
          </a:p>
          <a:p>
            <a:pPr marL="342900" indent="-342900">
              <a:buFont typeface="Arial"/>
              <a:buChar char="•"/>
            </a:pPr>
            <a:endParaRPr lang="en-US" sz="2000" dirty="0"/>
          </a:p>
          <a:p>
            <a:pPr marL="342900" indent="-342900">
              <a:buFont typeface="Arial"/>
              <a:buChar char="•"/>
            </a:pPr>
            <a:r>
              <a:rPr lang="en-US" sz="2000" dirty="0" smtClean="0"/>
              <a:t>This should include the </a:t>
            </a:r>
            <a:r>
              <a:rPr lang="en-US" sz="2000" b="1" dirty="0" smtClean="0"/>
              <a:t>allocation of more resources</a:t>
            </a:r>
            <a:r>
              <a:rPr lang="en-US" sz="2000" dirty="0" smtClean="0"/>
              <a:t> to the project, in particular </a:t>
            </a:r>
            <a:r>
              <a:rPr lang="en-US" sz="2000" b="1" dirty="0" smtClean="0"/>
              <a:t>to the </a:t>
            </a:r>
            <a:r>
              <a:rPr lang="en-US" sz="2000" b="1" dirty="0" err="1" smtClean="0"/>
              <a:t>icBLM</a:t>
            </a:r>
            <a:r>
              <a:rPr lang="en-US" sz="2000" b="1" dirty="0" smtClean="0"/>
              <a:t> project</a:t>
            </a:r>
            <a:r>
              <a:rPr lang="en-US" sz="2000" dirty="0" smtClean="0"/>
              <a:t>.</a:t>
            </a:r>
          </a:p>
          <a:p>
            <a:endParaRPr lang="en-US" sz="2000" dirty="0" smtClean="0"/>
          </a:p>
          <a:p>
            <a:pPr marL="342900" indent="-342900">
              <a:buFont typeface="Arial"/>
              <a:buChar char="•"/>
            </a:pPr>
            <a:r>
              <a:rPr lang="en-US" sz="2000" dirty="0" smtClean="0"/>
              <a:t>It should be noted once more, that the </a:t>
            </a:r>
            <a:r>
              <a:rPr lang="en-US" sz="2000" b="1" dirty="0" smtClean="0"/>
              <a:t>ESS machine protection strategy </a:t>
            </a:r>
            <a:r>
              <a:rPr lang="en-US" sz="2000" b="1" i="1" dirty="0" smtClean="0"/>
              <a:t>cannot </a:t>
            </a:r>
            <a:r>
              <a:rPr lang="en-US" sz="2000" b="1" dirty="0" smtClean="0"/>
              <a:t>be implemented without </a:t>
            </a:r>
            <a:r>
              <a:rPr lang="en-US" sz="2000" dirty="0" smtClean="0"/>
              <a:t>a well working </a:t>
            </a:r>
            <a:r>
              <a:rPr lang="en-US" sz="2000" b="1" dirty="0" smtClean="0"/>
              <a:t>beam loss monitoring system.</a:t>
            </a:r>
            <a:endParaRPr lang="en-US" sz="2000" b="1" dirty="0" smtClean="0"/>
          </a:p>
          <a:p>
            <a:endParaRPr lang="en-US" sz="2000" dirty="0" smtClean="0"/>
          </a:p>
        </p:txBody>
      </p:sp>
    </p:spTree>
    <p:extLst>
      <p:ext uri="{BB962C8B-B14F-4D97-AF65-F5344CB8AC3E}">
        <p14:creationId xmlns:p14="http://schemas.microsoft.com/office/powerpoint/2010/main" val="169967094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Up Slides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31</a:t>
            </a:fld>
            <a:endParaRPr lang="sv-SE" dirty="0"/>
          </a:p>
        </p:txBody>
      </p:sp>
    </p:spTree>
    <p:extLst>
      <p:ext uri="{BB962C8B-B14F-4D97-AF65-F5344CB8AC3E}">
        <p14:creationId xmlns:p14="http://schemas.microsoft.com/office/powerpoint/2010/main" val="208994974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691680" y="2132856"/>
            <a:ext cx="5256584" cy="3899115"/>
            <a:chOff x="35497" y="2780928"/>
            <a:chExt cx="4853872" cy="3600400"/>
          </a:xfrm>
        </p:grpSpPr>
        <p:pic>
          <p:nvPicPr>
            <p:cNvPr id="7" name="Picture 6" descr="Screen Shot 2015-12-06 at 23.15.1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7" y="2780928"/>
              <a:ext cx="4853872" cy="3600400"/>
            </a:xfrm>
            <a:prstGeom prst="rect">
              <a:avLst/>
            </a:prstGeom>
          </p:spPr>
        </p:pic>
        <p:sp>
          <p:nvSpPr>
            <p:cNvPr id="8" name="Donut 7"/>
            <p:cNvSpPr/>
            <p:nvPr/>
          </p:nvSpPr>
          <p:spPr>
            <a:xfrm>
              <a:off x="467544" y="4869160"/>
              <a:ext cx="540060" cy="936104"/>
            </a:xfrm>
            <a:prstGeom prst="donut">
              <a:avLst>
                <a:gd name="adj" fmla="val 8177"/>
              </a:avLst>
            </a:prstGeom>
            <a:solidFill>
              <a:srgbClr val="FF1C25"/>
            </a:solidFill>
            <a:ln>
              <a:solidFill>
                <a:srgbClr val="FF1C2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33" name="Title 1"/>
          <p:cNvSpPr txBox="1">
            <a:spLocks/>
          </p:cNvSpPr>
          <p:nvPr/>
        </p:nvSpPr>
        <p:spPr>
          <a:xfrm>
            <a:off x="107504" y="274638"/>
            <a:ext cx="7776864"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baseline="0">
                <a:solidFill>
                  <a:schemeClr val="bg1"/>
                </a:solidFill>
                <a:latin typeface="+mj-lt"/>
                <a:ea typeface="+mj-ea"/>
                <a:cs typeface="+mj-cs"/>
              </a:defRPr>
            </a:lvl1pPr>
          </a:lstStyle>
          <a:p>
            <a:r>
              <a:rPr lang="en-US" dirty="0" smtClean="0"/>
              <a:t>The Time Needed to Melt Copper</a:t>
            </a:r>
            <a:r>
              <a:rPr lang="en-US" dirty="0"/>
              <a:t> </a:t>
            </a:r>
            <a:r>
              <a:rPr lang="en-US" dirty="0" smtClean="0"/>
              <a:t>or Steel </a:t>
            </a:r>
            <a:endParaRPr lang="en-US" dirty="0"/>
          </a:p>
        </p:txBody>
      </p:sp>
      <p:sp>
        <p:nvSpPr>
          <p:cNvPr id="4" name="Content Placeholder 2"/>
          <p:cNvSpPr txBox="1">
            <a:spLocks/>
          </p:cNvSpPr>
          <p:nvPr/>
        </p:nvSpPr>
        <p:spPr>
          <a:xfrm>
            <a:off x="467544" y="1484784"/>
            <a:ext cx="7920880" cy="360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100" dirty="0">
                <a:solidFill>
                  <a:schemeClr val="tx1"/>
                </a:solidFill>
                <a:sym typeface="Wingdings"/>
              </a:rPr>
              <a:t>Assuming </a:t>
            </a:r>
            <a:r>
              <a:rPr lang="en-US" sz="2100" dirty="0" smtClean="0">
                <a:solidFill>
                  <a:schemeClr val="tx1"/>
                </a:solidFill>
                <a:sym typeface="Wingdings"/>
              </a:rPr>
              <a:t>perpendicular beam impact, 1 mm beam size at 1MeV, then melting </a:t>
            </a:r>
            <a:r>
              <a:rPr lang="en-US" sz="2100" b="1" dirty="0" smtClean="0">
                <a:solidFill>
                  <a:schemeClr val="tx1"/>
                </a:solidFill>
                <a:sym typeface="Wingdings"/>
              </a:rPr>
              <a:t>WOULD </a:t>
            </a:r>
            <a:r>
              <a:rPr lang="en-US" sz="2100" dirty="0" smtClean="0">
                <a:solidFill>
                  <a:schemeClr val="tx1"/>
                </a:solidFill>
                <a:sym typeface="Wingdings"/>
              </a:rPr>
              <a:t>start in 1 </a:t>
            </a:r>
            <a:r>
              <a:rPr lang="en-US" sz="2100" dirty="0" err="1" smtClean="0">
                <a:solidFill>
                  <a:schemeClr val="tx1"/>
                </a:solidFill>
                <a:sym typeface="Wingdings"/>
              </a:rPr>
              <a:t>μs</a:t>
            </a:r>
            <a:r>
              <a:rPr lang="en-US" sz="2100" dirty="0" smtClean="0">
                <a:solidFill>
                  <a:schemeClr val="tx1"/>
                </a:solidFill>
                <a:sym typeface="Wingdings"/>
              </a:rPr>
              <a:t>!</a:t>
            </a:r>
            <a:endParaRPr lang="en-US" sz="2100" dirty="0">
              <a:solidFill>
                <a:schemeClr val="tx1"/>
              </a:solidFill>
              <a:sym typeface="Wingdings"/>
            </a:endParaRPr>
          </a:p>
          <a:p>
            <a:pPr marL="0" indent="0" algn="ctr">
              <a:buNone/>
            </a:pPr>
            <a:endParaRPr lang="en-US" sz="2100" dirty="0" smtClean="0">
              <a:solidFill>
                <a:schemeClr val="tx1"/>
              </a:solidFill>
              <a:sym typeface="Wingdings"/>
            </a:endParaRPr>
          </a:p>
        </p:txBody>
      </p:sp>
      <p:sp>
        <p:nvSpPr>
          <p:cNvPr id="6" name="Slide Number Placeholder 3"/>
          <p:cNvSpPr>
            <a:spLocks noGrp="1"/>
          </p:cNvSpPr>
          <p:nvPr>
            <p:ph type="sldNum" sz="quarter" idx="12"/>
          </p:nvPr>
        </p:nvSpPr>
        <p:spPr>
          <a:xfrm>
            <a:off x="6553200" y="6356350"/>
            <a:ext cx="2133600" cy="365125"/>
          </a:xfrm>
        </p:spPr>
        <p:txBody>
          <a:bodyPr/>
          <a:lstStyle/>
          <a:p>
            <a:fld id="{551115BC-487E-4422-894C-CB7CD3E79223}" type="slidenum">
              <a:rPr lang="sv-SE" smtClean="0"/>
              <a:t>32</a:t>
            </a:fld>
            <a:endParaRPr lang="sv-SE" dirty="0"/>
          </a:p>
        </p:txBody>
      </p:sp>
      <p:sp>
        <p:nvSpPr>
          <p:cNvPr id="11" name="Content Placeholder 2"/>
          <p:cNvSpPr txBox="1">
            <a:spLocks/>
          </p:cNvSpPr>
          <p:nvPr/>
        </p:nvSpPr>
        <p:spPr>
          <a:xfrm>
            <a:off x="5652120" y="6309320"/>
            <a:ext cx="2448272" cy="360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dirty="0" smtClean="0">
                <a:solidFill>
                  <a:schemeClr val="tx1"/>
                </a:solidFill>
                <a:sym typeface="Wingdings"/>
              </a:rPr>
              <a:t>Courtesy of L. </a:t>
            </a:r>
            <a:r>
              <a:rPr lang="en-US" sz="1400" dirty="0" err="1" smtClean="0">
                <a:solidFill>
                  <a:schemeClr val="tx1"/>
                </a:solidFill>
                <a:sym typeface="Wingdings"/>
              </a:rPr>
              <a:t>Tchelidze</a:t>
            </a:r>
            <a:r>
              <a:rPr lang="en-US" sz="1400" dirty="0" smtClean="0">
                <a:solidFill>
                  <a:schemeClr val="tx1"/>
                </a:solidFill>
                <a:sym typeface="Wingdings"/>
              </a:rPr>
              <a:t>, ESS</a:t>
            </a:r>
          </a:p>
        </p:txBody>
      </p:sp>
    </p:spTree>
    <p:extLst>
      <p:ext uri="{BB962C8B-B14F-4D97-AF65-F5344CB8AC3E}">
        <p14:creationId xmlns:p14="http://schemas.microsoft.com/office/powerpoint/2010/main" val="33109938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a:spLocks/>
          </p:cNvSpPr>
          <p:nvPr/>
        </p:nvSpPr>
        <p:spPr>
          <a:xfrm>
            <a:off x="144016" y="485800"/>
            <a:ext cx="8100392"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baseline="0">
                <a:solidFill>
                  <a:schemeClr val="bg1"/>
                </a:solidFill>
                <a:latin typeface="+mj-lt"/>
                <a:ea typeface="+mj-ea"/>
                <a:cs typeface="+mj-cs"/>
              </a:defRPr>
            </a:lvl1pPr>
          </a:lstStyle>
          <a:p>
            <a:r>
              <a:rPr lang="en-US" dirty="0" smtClean="0"/>
              <a:t>Fast Protection Functions</a:t>
            </a:r>
            <a:endParaRPr lang="en-US" dirty="0"/>
          </a:p>
        </p:txBody>
      </p:sp>
      <p:sp>
        <p:nvSpPr>
          <p:cNvPr id="4" name="Content Placeholder 2"/>
          <p:cNvSpPr txBox="1">
            <a:spLocks/>
          </p:cNvSpPr>
          <p:nvPr/>
        </p:nvSpPr>
        <p:spPr>
          <a:xfrm>
            <a:off x="179512" y="1988840"/>
            <a:ext cx="3667265" cy="8640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800" dirty="0" smtClean="0">
                <a:solidFill>
                  <a:srgbClr val="000000"/>
                </a:solidFill>
                <a:ea typeface="MS PGothic" charset="0"/>
                <a:cs typeface="Calibri"/>
              </a:rPr>
              <a:t>Simulations have shown that 90</a:t>
            </a:r>
            <a:r>
              <a:rPr lang="en-GB" sz="1800" dirty="0">
                <a:solidFill>
                  <a:srgbClr val="000000"/>
                </a:solidFill>
                <a:ea typeface="MS PGothic" charset="0"/>
                <a:cs typeface="Calibri"/>
              </a:rPr>
              <a:t>° beam impact is possible in the MEBT </a:t>
            </a:r>
            <a:r>
              <a:rPr lang="en-GB" sz="1800" dirty="0" smtClean="0">
                <a:solidFill>
                  <a:srgbClr val="000000"/>
                </a:solidFill>
                <a:ea typeface="MS PGothic" charset="0"/>
                <a:cs typeface="Calibri"/>
              </a:rPr>
              <a:t>scrapers.</a:t>
            </a:r>
            <a:endParaRPr lang="en-US" sz="1800" b="1" dirty="0" smtClean="0">
              <a:solidFill>
                <a:schemeClr val="tx1"/>
              </a:solidFill>
              <a:sym typeface="Wingdings"/>
            </a:endParaRPr>
          </a:p>
          <a:p>
            <a:pPr marL="0" indent="0" algn="ctr">
              <a:buNone/>
            </a:pPr>
            <a:endParaRPr lang="en-US" sz="1800" dirty="0" smtClean="0">
              <a:solidFill>
                <a:schemeClr val="tx1"/>
              </a:solidFill>
              <a:sym typeface="Wingdings"/>
            </a:endParaRPr>
          </a:p>
          <a:p>
            <a:pPr marL="0" indent="0" algn="ctr">
              <a:buNone/>
            </a:pPr>
            <a:endParaRPr lang="en-US" sz="1200" dirty="0" smtClean="0">
              <a:solidFill>
                <a:schemeClr val="tx1"/>
              </a:solidFill>
              <a:sym typeface="Wingdings"/>
            </a:endParaRPr>
          </a:p>
          <a:p>
            <a:pPr marL="0" indent="0" algn="ctr">
              <a:buNone/>
            </a:pPr>
            <a:endParaRPr lang="en-US" sz="2000" dirty="0" smtClean="0">
              <a:solidFill>
                <a:schemeClr val="tx1"/>
              </a:solidFill>
              <a:sym typeface="Wingdings"/>
            </a:endParaRPr>
          </a:p>
        </p:txBody>
      </p:sp>
      <p:sp>
        <p:nvSpPr>
          <p:cNvPr id="5" name="Content Placeholder 2"/>
          <p:cNvSpPr txBox="1">
            <a:spLocks/>
          </p:cNvSpPr>
          <p:nvPr/>
        </p:nvSpPr>
        <p:spPr>
          <a:xfrm>
            <a:off x="288032" y="4005064"/>
            <a:ext cx="3491880" cy="15841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b="1" dirty="0" smtClean="0">
                <a:solidFill>
                  <a:schemeClr val="tx1"/>
                </a:solidFill>
                <a:sym typeface="Wingdings"/>
              </a:rPr>
              <a:t>Fastest reaction time </a:t>
            </a:r>
            <a:r>
              <a:rPr lang="en-US" sz="1800" dirty="0" smtClean="0">
                <a:solidFill>
                  <a:schemeClr val="tx1"/>
                </a:solidFill>
                <a:sym typeface="Wingdings"/>
              </a:rPr>
              <a:t>required to stop proton beam is </a:t>
            </a:r>
            <a:r>
              <a:rPr lang="en-US" sz="1800" b="1" dirty="0">
                <a:solidFill>
                  <a:schemeClr val="tx1"/>
                </a:solidFill>
                <a:sym typeface="Wingdings"/>
              </a:rPr>
              <a:t>1</a:t>
            </a:r>
            <a:r>
              <a:rPr lang="en-US" sz="1800" b="1" dirty="0" smtClean="0">
                <a:solidFill>
                  <a:schemeClr val="tx1"/>
                </a:solidFill>
                <a:sym typeface="Wingdings"/>
              </a:rPr>
              <a:t>-5μs.</a:t>
            </a:r>
          </a:p>
          <a:p>
            <a:pPr marL="0" indent="0" algn="ctr">
              <a:buNone/>
            </a:pPr>
            <a:r>
              <a:rPr lang="en-US" sz="1800" dirty="0" smtClean="0">
                <a:solidFill>
                  <a:schemeClr val="tx1"/>
                </a:solidFill>
                <a:sym typeface="Wingdings"/>
              </a:rPr>
              <a:t>This includes detecting, processing and actual stopping of the proton beam.</a:t>
            </a:r>
          </a:p>
        </p:txBody>
      </p:sp>
      <p:sp>
        <p:nvSpPr>
          <p:cNvPr id="6" name="Slide Number Placeholder 3"/>
          <p:cNvSpPr>
            <a:spLocks noGrp="1"/>
          </p:cNvSpPr>
          <p:nvPr>
            <p:ph type="sldNum" sz="quarter" idx="12"/>
          </p:nvPr>
        </p:nvSpPr>
        <p:spPr>
          <a:xfrm>
            <a:off x="6553200" y="6356350"/>
            <a:ext cx="2133600" cy="365125"/>
          </a:xfrm>
        </p:spPr>
        <p:txBody>
          <a:bodyPr/>
          <a:lstStyle/>
          <a:p>
            <a:fld id="{551115BC-487E-4422-894C-CB7CD3E79223}" type="slidenum">
              <a:rPr lang="sv-SE" smtClean="0"/>
              <a:t>33</a:t>
            </a:fld>
            <a:endParaRPr lang="sv-SE" dirty="0"/>
          </a:p>
        </p:txBody>
      </p:sp>
      <p:pic>
        <p:nvPicPr>
          <p:cNvPr id="7" name="Picture 6" descr="Screen Shot 2016-09-27 at 20.34.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6953" y="1484784"/>
            <a:ext cx="5185463" cy="4118722"/>
          </a:xfrm>
          <a:prstGeom prst="rect">
            <a:avLst/>
          </a:prstGeom>
        </p:spPr>
      </p:pic>
      <p:sp>
        <p:nvSpPr>
          <p:cNvPr id="8" name="TextBox 7"/>
          <p:cNvSpPr txBox="1"/>
          <p:nvPr/>
        </p:nvSpPr>
        <p:spPr>
          <a:xfrm>
            <a:off x="5215551" y="6217567"/>
            <a:ext cx="3532913" cy="307777"/>
          </a:xfrm>
          <a:prstGeom prst="rect">
            <a:avLst/>
          </a:prstGeom>
          <a:noFill/>
        </p:spPr>
        <p:txBody>
          <a:bodyPr wrap="none" rtlCol="0">
            <a:spAutoFit/>
          </a:bodyPr>
          <a:lstStyle/>
          <a:p>
            <a:r>
              <a:rPr lang="en-US" sz="1400" dirty="0" smtClean="0"/>
              <a:t>Courtesy of I. </a:t>
            </a:r>
            <a:r>
              <a:rPr lang="en-US" sz="1400" dirty="0" err="1" smtClean="0"/>
              <a:t>Kittelmann</a:t>
            </a:r>
            <a:r>
              <a:rPr lang="en-US" sz="1400" dirty="0" smtClean="0"/>
              <a:t>/ HB2016 THAM6Y01 </a:t>
            </a:r>
          </a:p>
        </p:txBody>
      </p:sp>
    </p:spTree>
    <p:extLst>
      <p:ext uri="{BB962C8B-B14F-4D97-AF65-F5344CB8AC3E}">
        <p14:creationId xmlns:p14="http://schemas.microsoft.com/office/powerpoint/2010/main" val="223396230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MP Architecture Concept</a:t>
            </a:r>
            <a:endParaRPr lang="en-US" dirty="0"/>
          </a:p>
        </p:txBody>
      </p:sp>
      <p:pic>
        <p:nvPicPr>
          <p:cNvPr id="4" name="Picture 3" descr="Functional_Architecture_Concept_v05.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484784"/>
            <a:ext cx="9073008" cy="5631769"/>
          </a:xfrm>
          <a:prstGeom prst="rect">
            <a:avLst/>
          </a:prstGeom>
        </p:spPr>
      </p:pic>
    </p:spTree>
    <p:extLst>
      <p:ext uri="{BB962C8B-B14F-4D97-AF65-F5344CB8AC3E}">
        <p14:creationId xmlns:p14="http://schemas.microsoft.com/office/powerpoint/2010/main" val="231467472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Proton Beam Monitoring Systems</a:t>
            </a:r>
            <a:endParaRPr lang="en-US" dirty="0"/>
          </a:p>
        </p:txBody>
      </p:sp>
      <p:sp>
        <p:nvSpPr>
          <p:cNvPr id="3" name="Content Placeholder 2"/>
          <p:cNvSpPr>
            <a:spLocks noGrp="1"/>
          </p:cNvSpPr>
          <p:nvPr>
            <p:ph idx="1"/>
          </p:nvPr>
        </p:nvSpPr>
        <p:spPr>
          <a:xfrm>
            <a:off x="395536" y="1484784"/>
            <a:ext cx="8316416" cy="5112568"/>
          </a:xfrm>
        </p:spPr>
        <p:txBody>
          <a:bodyPr>
            <a:noAutofit/>
          </a:bodyPr>
          <a:lstStyle/>
          <a:p>
            <a:pPr marL="0" indent="0">
              <a:buNone/>
            </a:pPr>
            <a:r>
              <a:rPr lang="en-US" sz="1800" b="1" dirty="0" smtClean="0">
                <a:solidFill>
                  <a:srgbClr val="000000"/>
                </a:solidFill>
              </a:rPr>
              <a:t>Proton </a:t>
            </a:r>
            <a:r>
              <a:rPr lang="en-US" sz="1800" b="1" dirty="0" smtClean="0">
                <a:solidFill>
                  <a:srgbClr val="000000"/>
                </a:solidFill>
              </a:rPr>
              <a:t>Beam Monitoring Systems:</a:t>
            </a:r>
          </a:p>
          <a:p>
            <a:pPr marL="0" indent="0">
              <a:buNone/>
            </a:pPr>
            <a:endParaRPr lang="en-US" sz="1800" b="1" dirty="0">
              <a:solidFill>
                <a:srgbClr val="000000"/>
              </a:solidFill>
            </a:endParaRPr>
          </a:p>
          <a:p>
            <a:r>
              <a:rPr lang="en-US" sz="1800" dirty="0" smtClean="0">
                <a:solidFill>
                  <a:srgbClr val="000000"/>
                </a:solidFill>
              </a:rPr>
              <a:t>The </a:t>
            </a:r>
            <a:r>
              <a:rPr lang="en-US" sz="1800" dirty="0" smtClean="0">
                <a:solidFill>
                  <a:srgbClr val="000000"/>
                </a:solidFill>
              </a:rPr>
              <a:t>proton</a:t>
            </a:r>
            <a:r>
              <a:rPr lang="en-US" sz="1800" dirty="0">
                <a:solidFill>
                  <a:srgbClr val="000000"/>
                </a:solidFill>
              </a:rPr>
              <a:t>-beam monitoring systems detect any off-nominal states of the </a:t>
            </a:r>
            <a:r>
              <a:rPr lang="en-US" sz="1800" dirty="0" smtClean="0">
                <a:solidFill>
                  <a:srgbClr val="000000"/>
                </a:solidFill>
              </a:rPr>
              <a:t>beam </a:t>
            </a:r>
            <a:r>
              <a:rPr lang="en-US" sz="1800" dirty="0">
                <a:solidFill>
                  <a:srgbClr val="000000"/>
                </a:solidFill>
              </a:rPr>
              <a:t>itself that might cause damage to or unnecessary activation of any equipment. </a:t>
            </a:r>
            <a:endParaRPr lang="en-US" sz="1800" dirty="0" smtClean="0">
              <a:solidFill>
                <a:srgbClr val="000000"/>
              </a:solidFill>
            </a:endParaRPr>
          </a:p>
          <a:p>
            <a:pPr marL="0" indent="0">
              <a:buNone/>
            </a:pPr>
            <a:endParaRPr lang="en-US" sz="1800" dirty="0" smtClean="0">
              <a:solidFill>
                <a:srgbClr val="000000"/>
              </a:solidFill>
            </a:endParaRPr>
          </a:p>
          <a:p>
            <a:r>
              <a:rPr lang="en-US" sz="1800" dirty="0" smtClean="0">
                <a:solidFill>
                  <a:srgbClr val="000000"/>
                </a:solidFill>
              </a:rPr>
              <a:t>The </a:t>
            </a:r>
            <a:r>
              <a:rPr lang="en-US" sz="1800" dirty="0">
                <a:solidFill>
                  <a:srgbClr val="000000"/>
                </a:solidFill>
              </a:rPr>
              <a:t>corresponding protection functions will trigger a </a:t>
            </a:r>
            <a:r>
              <a:rPr lang="en-US" sz="1800" dirty="0" smtClean="0">
                <a:solidFill>
                  <a:srgbClr val="000000"/>
                </a:solidFill>
              </a:rPr>
              <a:t>stop of beam operation by </a:t>
            </a:r>
            <a:r>
              <a:rPr lang="en-US" sz="1800" dirty="0">
                <a:solidFill>
                  <a:srgbClr val="000000"/>
                </a:solidFill>
              </a:rPr>
              <a:t>means of a BEAM-PERMIT signal transmitted to the Beam Interlock System. </a:t>
            </a:r>
            <a:endParaRPr lang="en-US" sz="1800" dirty="0" smtClean="0">
              <a:solidFill>
                <a:srgbClr val="000000"/>
              </a:solidFill>
            </a:endParaRPr>
          </a:p>
          <a:p>
            <a:endParaRPr lang="en-US" sz="1800" dirty="0">
              <a:solidFill>
                <a:srgbClr val="000000"/>
              </a:solidFill>
            </a:endParaRPr>
          </a:p>
          <a:p>
            <a:pPr marL="0" indent="0">
              <a:buNone/>
            </a:pPr>
            <a:r>
              <a:rPr lang="en-US" sz="1800" b="1" dirty="0" smtClean="0">
                <a:solidFill>
                  <a:srgbClr val="000000"/>
                </a:solidFill>
              </a:rPr>
              <a:t>Local </a:t>
            </a:r>
            <a:r>
              <a:rPr lang="en-US" sz="1800" b="1" dirty="0" smtClean="0">
                <a:solidFill>
                  <a:srgbClr val="000000"/>
                </a:solidFill>
              </a:rPr>
              <a:t>Protection </a:t>
            </a:r>
            <a:r>
              <a:rPr lang="en-US" sz="1800" b="1" dirty="0" smtClean="0">
                <a:solidFill>
                  <a:srgbClr val="000000"/>
                </a:solidFill>
              </a:rPr>
              <a:t>Systems for Proton Beam Monitoring :</a:t>
            </a:r>
            <a:endParaRPr lang="en-US" sz="1800" b="1" dirty="0" smtClean="0">
              <a:solidFill>
                <a:srgbClr val="000000"/>
              </a:solidFill>
            </a:endParaRPr>
          </a:p>
          <a:p>
            <a:pPr marL="0" indent="0">
              <a:buNone/>
            </a:pPr>
            <a:endParaRPr lang="en-US" sz="1800" b="1" dirty="0" smtClean="0">
              <a:solidFill>
                <a:srgbClr val="000000"/>
              </a:solidFill>
            </a:endParaRPr>
          </a:p>
          <a:p>
            <a:r>
              <a:rPr lang="en-US" sz="1800" dirty="0" smtClean="0">
                <a:solidFill>
                  <a:srgbClr val="000000"/>
                </a:solidFill>
              </a:rPr>
              <a:t>detect </a:t>
            </a:r>
            <a:r>
              <a:rPr lang="en-US" sz="1800" dirty="0">
                <a:solidFill>
                  <a:srgbClr val="000000"/>
                </a:solidFill>
              </a:rPr>
              <a:t>off-nominal states that might lead to damage to the beam instrumentation itself, </a:t>
            </a:r>
          </a:p>
          <a:p>
            <a:endParaRPr lang="en-US" sz="1800" dirty="0">
              <a:solidFill>
                <a:srgbClr val="000000"/>
              </a:solidFill>
            </a:endParaRPr>
          </a:p>
          <a:p>
            <a:r>
              <a:rPr lang="en-US" sz="1800" dirty="0">
                <a:solidFill>
                  <a:srgbClr val="000000"/>
                </a:solidFill>
              </a:rPr>
              <a:t>detect states where the monitoring systems are not ready for </a:t>
            </a:r>
            <a:r>
              <a:rPr lang="en-US" sz="1800" dirty="0" smtClean="0">
                <a:solidFill>
                  <a:srgbClr val="000000"/>
                </a:solidFill>
              </a:rPr>
              <a:t>beam </a:t>
            </a:r>
            <a:r>
              <a:rPr lang="en-US" sz="1800" dirty="0" smtClean="0">
                <a:solidFill>
                  <a:srgbClr val="000000"/>
                </a:solidFill>
              </a:rPr>
              <a:t>operation.</a:t>
            </a:r>
            <a:endParaRPr lang="en-US" sz="1800" dirty="0">
              <a:solidFill>
                <a:srgbClr val="000000"/>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5</a:t>
            </a:fld>
            <a:endParaRPr lang="sv-SE" dirty="0"/>
          </a:p>
        </p:txBody>
      </p:sp>
    </p:spTree>
    <p:extLst>
      <p:ext uri="{BB962C8B-B14F-4D97-AF65-F5344CB8AC3E}">
        <p14:creationId xmlns:p14="http://schemas.microsoft.com/office/powerpoint/2010/main" val="374663208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Interlock System</a:t>
            </a:r>
            <a:endParaRPr lang="en-US" dirty="0"/>
          </a:p>
        </p:txBody>
      </p:sp>
      <p:sp>
        <p:nvSpPr>
          <p:cNvPr id="3" name="Content Placeholder 2"/>
          <p:cNvSpPr>
            <a:spLocks noGrp="1"/>
          </p:cNvSpPr>
          <p:nvPr>
            <p:ph idx="1"/>
          </p:nvPr>
        </p:nvSpPr>
        <p:spPr>
          <a:xfrm>
            <a:off x="539552" y="1772816"/>
            <a:ext cx="8316416" cy="4536504"/>
          </a:xfrm>
        </p:spPr>
        <p:txBody>
          <a:bodyPr>
            <a:noAutofit/>
          </a:bodyPr>
          <a:lstStyle/>
          <a:p>
            <a:r>
              <a:rPr lang="en-US" sz="1800" dirty="0" smtClean="0">
                <a:solidFill>
                  <a:srgbClr val="000000"/>
                </a:solidFill>
              </a:rPr>
              <a:t>The </a:t>
            </a:r>
            <a:r>
              <a:rPr lang="en-US" sz="1800" b="1" dirty="0">
                <a:solidFill>
                  <a:srgbClr val="000000"/>
                </a:solidFill>
              </a:rPr>
              <a:t>Beam Interlock System evaluates the BEAM-PERMIT signals </a:t>
            </a:r>
            <a:r>
              <a:rPr lang="en-US" sz="1800" dirty="0">
                <a:solidFill>
                  <a:srgbClr val="000000"/>
                </a:solidFill>
              </a:rPr>
              <a:t>from all </a:t>
            </a:r>
            <a:r>
              <a:rPr lang="en-US" sz="1800" dirty="0" smtClean="0">
                <a:solidFill>
                  <a:srgbClr val="000000"/>
                </a:solidFill>
              </a:rPr>
              <a:t>systems</a:t>
            </a:r>
            <a:r>
              <a:rPr lang="en-US" sz="1800" dirty="0">
                <a:solidFill>
                  <a:srgbClr val="000000"/>
                </a:solidFill>
              </a:rPr>
              <a:t>. </a:t>
            </a:r>
            <a:endParaRPr lang="en-US" sz="1800" dirty="0" smtClean="0">
              <a:solidFill>
                <a:srgbClr val="000000"/>
              </a:solidFill>
            </a:endParaRPr>
          </a:p>
          <a:p>
            <a:endParaRPr lang="en-US" sz="1800" dirty="0" smtClean="0">
              <a:solidFill>
                <a:srgbClr val="000000"/>
              </a:solidFill>
            </a:endParaRPr>
          </a:p>
          <a:p>
            <a:r>
              <a:rPr lang="en-US" sz="1800" b="1" dirty="0" smtClean="0">
                <a:solidFill>
                  <a:srgbClr val="000000"/>
                </a:solidFill>
              </a:rPr>
              <a:t>If </a:t>
            </a:r>
            <a:r>
              <a:rPr lang="en-US" sz="1800" b="1" dirty="0">
                <a:solidFill>
                  <a:srgbClr val="000000"/>
                </a:solidFill>
              </a:rPr>
              <a:t>required, the Beam Interlock System </a:t>
            </a:r>
            <a:r>
              <a:rPr lang="en-US" sz="1800" b="1" dirty="0" smtClean="0">
                <a:solidFill>
                  <a:srgbClr val="000000"/>
                </a:solidFill>
              </a:rPr>
              <a:t>stops beam operation </a:t>
            </a:r>
            <a:r>
              <a:rPr lang="en-US" sz="1800" dirty="0" smtClean="0">
                <a:solidFill>
                  <a:srgbClr val="000000"/>
                </a:solidFill>
              </a:rPr>
              <a:t>by </a:t>
            </a:r>
            <a:r>
              <a:rPr lang="en-US" sz="1800" dirty="0">
                <a:solidFill>
                  <a:srgbClr val="000000"/>
                </a:solidFill>
              </a:rPr>
              <a:t>triggering a set of </a:t>
            </a:r>
            <a:r>
              <a:rPr lang="en-US" sz="1800" dirty="0" smtClean="0">
                <a:solidFill>
                  <a:srgbClr val="000000"/>
                </a:solidFill>
              </a:rPr>
              <a:t>actuation </a:t>
            </a:r>
            <a:r>
              <a:rPr lang="en-US" sz="1800" dirty="0">
                <a:solidFill>
                  <a:srgbClr val="000000"/>
                </a:solidFill>
              </a:rPr>
              <a:t>systems in a specific </a:t>
            </a:r>
            <a:r>
              <a:rPr lang="en-US" sz="1800" dirty="0" smtClean="0">
                <a:solidFill>
                  <a:srgbClr val="000000"/>
                </a:solidFill>
              </a:rPr>
              <a:t>sequence, allowing </a:t>
            </a:r>
            <a:r>
              <a:rPr lang="en-US" sz="1800" dirty="0">
                <a:solidFill>
                  <a:srgbClr val="000000"/>
                </a:solidFill>
              </a:rPr>
              <a:t>for a </a:t>
            </a:r>
            <a:r>
              <a:rPr lang="en-US" sz="1800" b="1" dirty="0" smtClean="0">
                <a:solidFill>
                  <a:srgbClr val="000000"/>
                </a:solidFill>
              </a:rPr>
              <a:t>painless</a:t>
            </a:r>
            <a:r>
              <a:rPr lang="en-US" sz="1800" dirty="0" smtClean="0">
                <a:solidFill>
                  <a:srgbClr val="000000"/>
                </a:solidFill>
              </a:rPr>
              <a:t> </a:t>
            </a:r>
            <a:r>
              <a:rPr lang="en-US" sz="1800" dirty="0">
                <a:solidFill>
                  <a:srgbClr val="000000"/>
                </a:solidFill>
              </a:rPr>
              <a:t>recovery to normal operation. </a:t>
            </a:r>
            <a:endParaRPr lang="en-US" sz="1800" dirty="0" smtClean="0">
              <a:solidFill>
                <a:srgbClr val="000000"/>
              </a:solidFill>
            </a:endParaRPr>
          </a:p>
          <a:p>
            <a:endParaRPr lang="en-US" sz="1800" dirty="0">
              <a:solidFill>
                <a:srgbClr val="000000"/>
              </a:solidFill>
            </a:endParaRPr>
          </a:p>
          <a:p>
            <a:r>
              <a:rPr lang="en-US" sz="1800" b="1" dirty="0">
                <a:solidFill>
                  <a:srgbClr val="000000"/>
                </a:solidFill>
              </a:rPr>
              <a:t>The BIS will verify the correct reaction of the actuation systems </a:t>
            </a:r>
            <a:r>
              <a:rPr lang="en-US" sz="1800" dirty="0">
                <a:solidFill>
                  <a:srgbClr val="000000"/>
                </a:solidFill>
              </a:rPr>
              <a:t>and, in case beam is not </a:t>
            </a:r>
            <a:r>
              <a:rPr lang="en-US" sz="1800" dirty="0" smtClean="0">
                <a:solidFill>
                  <a:srgbClr val="000000"/>
                </a:solidFill>
              </a:rPr>
              <a:t>stopped, </a:t>
            </a:r>
            <a:r>
              <a:rPr lang="en-US" sz="1800" dirty="0">
                <a:solidFill>
                  <a:srgbClr val="000000"/>
                </a:solidFill>
              </a:rPr>
              <a:t>an emergency sequence disregarding any recovery requirements will be triggered. </a:t>
            </a:r>
            <a:endParaRPr lang="en-US" sz="1800" dirty="0" smtClean="0">
              <a:solidFill>
                <a:srgbClr val="000000"/>
              </a:solidFill>
            </a:endParaRPr>
          </a:p>
          <a:p>
            <a:endParaRPr lang="en-US" sz="1800" dirty="0">
              <a:solidFill>
                <a:srgbClr val="000000"/>
              </a:solidFill>
            </a:endParaRPr>
          </a:p>
          <a:p>
            <a:r>
              <a:rPr lang="en-US" sz="1800" b="1" dirty="0">
                <a:solidFill>
                  <a:srgbClr val="000000"/>
                </a:solidFill>
              </a:rPr>
              <a:t>After an interlock</a:t>
            </a:r>
            <a:r>
              <a:rPr lang="en-US" sz="1800" dirty="0">
                <a:solidFill>
                  <a:srgbClr val="000000"/>
                </a:solidFill>
              </a:rPr>
              <a:t>, beam production will only be allowed to resume once all </a:t>
            </a:r>
            <a:r>
              <a:rPr lang="en-US" sz="1800" dirty="0" smtClean="0">
                <a:solidFill>
                  <a:srgbClr val="000000"/>
                </a:solidFill>
              </a:rPr>
              <a:t>relevant BEAM</a:t>
            </a:r>
            <a:r>
              <a:rPr lang="en-US" sz="1800" dirty="0">
                <a:solidFill>
                  <a:srgbClr val="000000"/>
                </a:solidFill>
              </a:rPr>
              <a:t>-PERMIT input signals are in the expected state and </a:t>
            </a:r>
            <a:r>
              <a:rPr lang="en-US" sz="1800" b="1" dirty="0">
                <a:solidFill>
                  <a:srgbClr val="000000"/>
                </a:solidFill>
              </a:rPr>
              <a:t>all </a:t>
            </a:r>
            <a:r>
              <a:rPr lang="en-US" sz="1800" b="1" dirty="0" smtClean="0">
                <a:solidFill>
                  <a:srgbClr val="000000"/>
                </a:solidFill>
              </a:rPr>
              <a:t>systems </a:t>
            </a:r>
            <a:r>
              <a:rPr lang="en-US" sz="1800" b="1" dirty="0">
                <a:solidFill>
                  <a:srgbClr val="000000"/>
                </a:solidFill>
              </a:rPr>
              <a:t>as well as the Beam Interlock System have been actively reset</a:t>
            </a:r>
            <a:r>
              <a:rPr lang="en-US" sz="1800" dirty="0">
                <a:solidFill>
                  <a:srgbClr val="000000"/>
                </a:solidFill>
              </a:rPr>
              <a:t>. </a:t>
            </a:r>
          </a:p>
        </p:txBody>
      </p:sp>
      <p:sp>
        <p:nvSpPr>
          <p:cNvPr id="4" name="Slide Number Placeholder 3"/>
          <p:cNvSpPr>
            <a:spLocks noGrp="1"/>
          </p:cNvSpPr>
          <p:nvPr>
            <p:ph type="sldNum" sz="quarter" idx="12"/>
          </p:nvPr>
        </p:nvSpPr>
        <p:spPr/>
        <p:txBody>
          <a:bodyPr/>
          <a:lstStyle/>
          <a:p>
            <a:fld id="{551115BC-487E-4422-894C-CB7CD3E79223}" type="slidenum">
              <a:rPr lang="sv-SE" smtClean="0"/>
              <a:t>6</a:t>
            </a:fld>
            <a:endParaRPr lang="sv-SE" dirty="0"/>
          </a:p>
        </p:txBody>
      </p:sp>
    </p:spTree>
    <p:extLst>
      <p:ext uri="{BB962C8B-B14F-4D97-AF65-F5344CB8AC3E}">
        <p14:creationId xmlns:p14="http://schemas.microsoft.com/office/powerpoint/2010/main" val="73605940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420888"/>
            <a:ext cx="8496944" cy="3240360"/>
          </a:xfrm>
        </p:spPr>
        <p:txBody>
          <a:bodyPr>
            <a:noAutofit/>
          </a:bodyPr>
          <a:lstStyle/>
          <a:p>
            <a:pPr marL="0" indent="0">
              <a:buNone/>
            </a:pPr>
            <a:r>
              <a:rPr lang="en-US" sz="2000" dirty="0" smtClean="0">
                <a:solidFill>
                  <a:srgbClr val="000000"/>
                </a:solidFill>
              </a:rPr>
              <a:t>What </a:t>
            </a:r>
            <a:r>
              <a:rPr lang="en-US" sz="2000" b="1" dirty="0" smtClean="0">
                <a:solidFill>
                  <a:srgbClr val="000000"/>
                </a:solidFill>
              </a:rPr>
              <a:t>criteria</a:t>
            </a:r>
            <a:r>
              <a:rPr lang="en-US" sz="2000" dirty="0" smtClean="0">
                <a:solidFill>
                  <a:srgbClr val="000000"/>
                </a:solidFill>
              </a:rPr>
              <a:t> are to be </a:t>
            </a:r>
            <a:r>
              <a:rPr lang="en-US" sz="2000" dirty="0" smtClean="0">
                <a:solidFill>
                  <a:srgbClr val="000000"/>
                </a:solidFill>
              </a:rPr>
              <a:t>considered when talking about machine protection?</a:t>
            </a:r>
            <a:endParaRPr lang="en-US" sz="2000" dirty="0" smtClean="0">
              <a:solidFill>
                <a:srgbClr val="000000"/>
              </a:solidFill>
            </a:endParaRPr>
          </a:p>
          <a:p>
            <a:pPr marL="400050" lvl="1" indent="0">
              <a:buNone/>
            </a:pPr>
            <a:endParaRPr lang="en-US" sz="1800" dirty="0" smtClean="0">
              <a:solidFill>
                <a:srgbClr val="000000"/>
              </a:solidFill>
            </a:endParaRPr>
          </a:p>
          <a:p>
            <a:pPr lvl="1">
              <a:buFont typeface="Arial"/>
              <a:buChar char="•"/>
            </a:pPr>
            <a:r>
              <a:rPr lang="en-US" sz="1800" dirty="0" smtClean="0">
                <a:solidFill>
                  <a:srgbClr val="000000"/>
                </a:solidFill>
              </a:rPr>
              <a:t>Damage </a:t>
            </a:r>
            <a:r>
              <a:rPr lang="en-US" sz="1800" dirty="0">
                <a:solidFill>
                  <a:srgbClr val="000000"/>
                </a:solidFill>
              </a:rPr>
              <a:t>potential of </a:t>
            </a:r>
            <a:r>
              <a:rPr lang="en-US" sz="1800" dirty="0" smtClean="0">
                <a:solidFill>
                  <a:srgbClr val="000000"/>
                </a:solidFill>
              </a:rPr>
              <a:t>beam </a:t>
            </a:r>
          </a:p>
          <a:p>
            <a:pPr lvl="1">
              <a:buFont typeface="Arial"/>
              <a:buChar char="•"/>
            </a:pPr>
            <a:r>
              <a:rPr lang="en-US" sz="1800" dirty="0" smtClean="0">
                <a:solidFill>
                  <a:srgbClr val="000000"/>
                </a:solidFill>
              </a:rPr>
              <a:t>Level </a:t>
            </a:r>
            <a:r>
              <a:rPr lang="en-US" sz="1800" dirty="0" smtClean="0">
                <a:solidFill>
                  <a:srgbClr val="000000"/>
                </a:solidFill>
              </a:rPr>
              <a:t>of expected beam losses (continuous and accidental)</a:t>
            </a:r>
          </a:p>
          <a:p>
            <a:pPr lvl="1">
              <a:buFont typeface="Arial"/>
              <a:buChar char="•"/>
            </a:pPr>
            <a:r>
              <a:rPr lang="en-US" sz="1800" dirty="0" smtClean="0">
                <a:solidFill>
                  <a:srgbClr val="000000"/>
                </a:solidFill>
              </a:rPr>
              <a:t>Delicacy </a:t>
            </a:r>
            <a:r>
              <a:rPr lang="en-US" sz="1800" dirty="0" smtClean="0">
                <a:solidFill>
                  <a:srgbClr val="000000"/>
                </a:solidFill>
              </a:rPr>
              <a:t>of equipment (failure modes, state of the art, spares, </a:t>
            </a:r>
            <a:r>
              <a:rPr lang="en-US" sz="1800" dirty="0" err="1" smtClean="0">
                <a:solidFill>
                  <a:srgbClr val="000000"/>
                </a:solidFill>
              </a:rPr>
              <a:t>etc</a:t>
            </a:r>
            <a:r>
              <a:rPr lang="en-US" sz="1800" dirty="0" smtClean="0">
                <a:solidFill>
                  <a:srgbClr val="000000"/>
                </a:solidFill>
              </a:rPr>
              <a:t>)</a:t>
            </a:r>
          </a:p>
          <a:p>
            <a:pPr lvl="1">
              <a:buFont typeface="Arial"/>
              <a:buChar char="•"/>
            </a:pPr>
            <a:r>
              <a:rPr lang="en-US" sz="1800" dirty="0" smtClean="0">
                <a:solidFill>
                  <a:srgbClr val="000000"/>
                </a:solidFill>
              </a:rPr>
              <a:t>Means </a:t>
            </a:r>
            <a:r>
              <a:rPr lang="en-US" sz="1800" dirty="0" smtClean="0">
                <a:solidFill>
                  <a:srgbClr val="000000"/>
                </a:solidFill>
              </a:rPr>
              <a:t>to inject, stop</a:t>
            </a:r>
            <a:r>
              <a:rPr lang="en-US" sz="1800" dirty="0">
                <a:solidFill>
                  <a:srgbClr val="000000"/>
                </a:solidFill>
              </a:rPr>
              <a:t>,</a:t>
            </a:r>
            <a:r>
              <a:rPr lang="en-US" sz="1800" dirty="0" smtClean="0">
                <a:solidFill>
                  <a:srgbClr val="000000"/>
                </a:solidFill>
              </a:rPr>
              <a:t> or extract beam</a:t>
            </a:r>
          </a:p>
          <a:p>
            <a:pPr lvl="1">
              <a:buFont typeface="Arial"/>
              <a:buChar char="•"/>
            </a:pPr>
            <a:r>
              <a:rPr lang="en-US" sz="1800" dirty="0" smtClean="0">
                <a:solidFill>
                  <a:srgbClr val="000000"/>
                </a:solidFill>
              </a:rPr>
              <a:t>Availability </a:t>
            </a:r>
            <a:r>
              <a:rPr lang="en-US" sz="1800" dirty="0" smtClean="0">
                <a:solidFill>
                  <a:srgbClr val="000000"/>
                </a:solidFill>
              </a:rPr>
              <a:t>requirements</a:t>
            </a:r>
          </a:p>
          <a:p>
            <a:pPr lvl="1">
              <a:buFont typeface="Arial"/>
              <a:buChar char="•"/>
            </a:pPr>
            <a:r>
              <a:rPr lang="en-US" sz="1800" dirty="0" smtClean="0">
                <a:solidFill>
                  <a:srgbClr val="000000"/>
                </a:solidFill>
              </a:rPr>
              <a:t>Environment</a:t>
            </a:r>
            <a:r>
              <a:rPr lang="en-US" sz="1800" dirty="0">
                <a:solidFill>
                  <a:srgbClr val="000000"/>
                </a:solidFill>
              </a:rPr>
              <a:t>: location of equipment (radiation, temperature, humidity</a:t>
            </a:r>
            <a:r>
              <a:rPr lang="en-US" sz="1800" dirty="0" smtClean="0">
                <a:solidFill>
                  <a:srgbClr val="000000"/>
                </a:solidFill>
              </a:rPr>
              <a:t>)</a:t>
            </a:r>
          </a:p>
          <a:p>
            <a:pPr lvl="1">
              <a:buFont typeface="Arial"/>
              <a:buChar char="•"/>
            </a:pPr>
            <a:r>
              <a:rPr lang="en-US" sz="1800" dirty="0" smtClean="0">
                <a:solidFill>
                  <a:srgbClr val="000000"/>
                </a:solidFill>
              </a:rPr>
              <a:t>Prepare </a:t>
            </a:r>
            <a:r>
              <a:rPr lang="en-US" sz="1800" dirty="0">
                <a:solidFill>
                  <a:srgbClr val="000000"/>
                </a:solidFill>
              </a:rPr>
              <a:t>for the </a:t>
            </a:r>
            <a:r>
              <a:rPr lang="en-US" sz="1800" dirty="0" smtClean="0">
                <a:solidFill>
                  <a:srgbClr val="000000"/>
                </a:solidFill>
              </a:rPr>
              <a:t>unknown, </a:t>
            </a:r>
            <a:r>
              <a:rPr lang="en-US" sz="1800" dirty="0">
                <a:solidFill>
                  <a:srgbClr val="000000"/>
                </a:solidFill>
              </a:rPr>
              <a:t>i</a:t>
            </a:r>
            <a:r>
              <a:rPr lang="en-US" sz="1800" dirty="0" smtClean="0">
                <a:solidFill>
                  <a:srgbClr val="000000"/>
                </a:solidFill>
              </a:rPr>
              <a:t>f you operate at unprecedented energy, power etc.</a:t>
            </a:r>
            <a:r>
              <a:rPr lang="en-US" sz="1600" dirty="0">
                <a:solidFill>
                  <a:srgbClr val="000000"/>
                </a:solidFill>
              </a:rPr>
              <a:t>	</a:t>
            </a:r>
          </a:p>
          <a:p>
            <a:pPr marL="0" indent="0">
              <a:buNone/>
            </a:pPr>
            <a:endParaRPr lang="en-US" sz="2000" dirty="0">
              <a:solidFill>
                <a:srgbClr val="000000"/>
              </a:solidFill>
            </a:endParaRPr>
          </a:p>
          <a:p>
            <a:pPr marL="0" indent="0">
              <a:buNone/>
            </a:pPr>
            <a:endParaRPr lang="en-US" sz="2000" dirty="0" smtClean="0">
              <a:solidFill>
                <a:srgbClr val="000000"/>
              </a:solidFill>
            </a:endParaRPr>
          </a:p>
          <a:p>
            <a:pPr marL="0" indent="0">
              <a:buNone/>
            </a:pPr>
            <a:endParaRPr lang="en-US" sz="2000" dirty="0">
              <a:solidFill>
                <a:srgbClr val="000000"/>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7</a:t>
            </a:fld>
            <a:endParaRPr lang="sv-SE" dirty="0"/>
          </a:p>
        </p:txBody>
      </p:sp>
      <p:sp>
        <p:nvSpPr>
          <p:cNvPr id="5" name="Title 1"/>
          <p:cNvSpPr>
            <a:spLocks noGrp="1"/>
          </p:cNvSpPr>
          <p:nvPr>
            <p:ph type="title"/>
          </p:nvPr>
        </p:nvSpPr>
        <p:spPr>
          <a:xfrm>
            <a:off x="457200" y="274638"/>
            <a:ext cx="7139136" cy="1143000"/>
          </a:xfrm>
        </p:spPr>
        <p:txBody>
          <a:bodyPr/>
          <a:lstStyle/>
          <a:p>
            <a:r>
              <a:rPr lang="en-US" dirty="0" smtClean="0"/>
              <a:t>How to Address Machine Protection?</a:t>
            </a:r>
            <a:endParaRPr lang="en-US" dirty="0"/>
          </a:p>
        </p:txBody>
      </p:sp>
    </p:spTree>
    <p:extLst>
      <p:ext uri="{BB962C8B-B14F-4D97-AF65-F5344CB8AC3E}">
        <p14:creationId xmlns:p14="http://schemas.microsoft.com/office/powerpoint/2010/main" val="46819224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Damage</a:t>
            </a:r>
            <a:r>
              <a:rPr lang="sv-SE" dirty="0" smtClean="0"/>
              <a:t> Potential </a:t>
            </a:r>
            <a:r>
              <a:rPr lang="sv-SE" dirty="0" err="1" smtClean="0"/>
              <a:t>of</a:t>
            </a:r>
            <a:r>
              <a:rPr lang="sv-SE" dirty="0" smtClean="0"/>
              <a:t> </a:t>
            </a:r>
            <a:r>
              <a:rPr lang="sv-SE" dirty="0" err="1" smtClean="0"/>
              <a:t>Beam</a:t>
            </a:r>
            <a:endParaRPr lang="sv-SE" dirty="0"/>
          </a:p>
        </p:txBody>
      </p:sp>
      <p:sp>
        <p:nvSpPr>
          <p:cNvPr id="7" name="Content Placeholder 2"/>
          <p:cNvSpPr txBox="1">
            <a:spLocks/>
          </p:cNvSpPr>
          <p:nvPr/>
        </p:nvSpPr>
        <p:spPr>
          <a:xfrm>
            <a:off x="107504" y="1772816"/>
            <a:ext cx="8964488"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dirty="0" smtClean="0">
                <a:solidFill>
                  <a:srgbClr val="000000"/>
                </a:solidFill>
              </a:rPr>
              <a:t>Relevant </a:t>
            </a:r>
            <a:r>
              <a:rPr lang="en-US" sz="1800" b="1" dirty="0">
                <a:solidFill>
                  <a:srgbClr val="000000"/>
                </a:solidFill>
              </a:rPr>
              <a:t>parameters</a:t>
            </a:r>
            <a:r>
              <a:rPr lang="en-US" sz="1800" dirty="0">
                <a:solidFill>
                  <a:srgbClr val="000000"/>
                </a:solidFill>
              </a:rPr>
              <a:t> to be considered </a:t>
            </a:r>
            <a:r>
              <a:rPr lang="en-US" sz="1800" b="1" dirty="0">
                <a:solidFill>
                  <a:srgbClr val="000000"/>
                </a:solidFill>
              </a:rPr>
              <a:t>for heating and </a:t>
            </a:r>
            <a:r>
              <a:rPr lang="en-US" sz="1800" dirty="0">
                <a:solidFill>
                  <a:srgbClr val="000000"/>
                </a:solidFill>
              </a:rPr>
              <a:t>possible </a:t>
            </a:r>
            <a:r>
              <a:rPr lang="en-US" sz="1800" b="1" dirty="0">
                <a:solidFill>
                  <a:srgbClr val="000000"/>
                </a:solidFill>
              </a:rPr>
              <a:t>damage to </a:t>
            </a:r>
            <a:r>
              <a:rPr lang="en-US" sz="1800" b="1" dirty="0" smtClean="0">
                <a:solidFill>
                  <a:srgbClr val="000000"/>
                </a:solidFill>
              </a:rPr>
              <a:t>material</a:t>
            </a:r>
            <a:r>
              <a:rPr lang="en-US" sz="1800" dirty="0" smtClean="0">
                <a:solidFill>
                  <a:srgbClr val="000000"/>
                </a:solidFill>
              </a:rPr>
              <a:t>:</a:t>
            </a:r>
          </a:p>
          <a:p>
            <a:pPr marL="0" indent="0">
              <a:buNone/>
            </a:pPr>
            <a:r>
              <a:rPr lang="en-US" sz="1800" dirty="0">
                <a:solidFill>
                  <a:srgbClr val="000000"/>
                </a:solidFill>
              </a:rPr>
              <a:t>	</a:t>
            </a:r>
            <a:r>
              <a:rPr lang="en-US" sz="1800" b="1" dirty="0">
                <a:solidFill>
                  <a:srgbClr val="000000"/>
                </a:solidFill>
              </a:rPr>
              <a:t>M</a:t>
            </a:r>
            <a:r>
              <a:rPr lang="en-US" sz="1800" b="1" dirty="0" smtClean="0">
                <a:solidFill>
                  <a:srgbClr val="000000"/>
                </a:solidFill>
              </a:rPr>
              <a:t>omentum</a:t>
            </a:r>
            <a:r>
              <a:rPr lang="en-US" sz="1800" dirty="0" smtClean="0">
                <a:solidFill>
                  <a:srgbClr val="000000"/>
                </a:solidFill>
              </a:rPr>
              <a:t> of </a:t>
            </a:r>
            <a:r>
              <a:rPr lang="en-US" sz="1800" dirty="0">
                <a:solidFill>
                  <a:srgbClr val="000000"/>
                </a:solidFill>
              </a:rPr>
              <a:t>the particle, </a:t>
            </a:r>
            <a:endParaRPr lang="en-US" sz="1800" dirty="0" smtClean="0">
              <a:solidFill>
                <a:srgbClr val="000000"/>
              </a:solidFill>
            </a:endParaRPr>
          </a:p>
          <a:p>
            <a:pPr marL="0" indent="0">
              <a:buNone/>
            </a:pPr>
            <a:r>
              <a:rPr lang="en-US" sz="1800" dirty="0">
                <a:solidFill>
                  <a:srgbClr val="000000"/>
                </a:solidFill>
              </a:rPr>
              <a:t>	P</a:t>
            </a:r>
            <a:r>
              <a:rPr lang="en-US" sz="1800" dirty="0" smtClean="0">
                <a:solidFill>
                  <a:srgbClr val="000000"/>
                </a:solidFill>
              </a:rPr>
              <a:t>article </a:t>
            </a:r>
            <a:r>
              <a:rPr lang="en-US" sz="1800" b="1" dirty="0">
                <a:solidFill>
                  <a:srgbClr val="000000"/>
                </a:solidFill>
              </a:rPr>
              <a:t>type</a:t>
            </a:r>
            <a:r>
              <a:rPr lang="en-US" sz="1800" dirty="0">
                <a:solidFill>
                  <a:srgbClr val="000000"/>
                </a:solidFill>
              </a:rPr>
              <a:t>, </a:t>
            </a:r>
            <a:endParaRPr lang="en-US" sz="1800" dirty="0" smtClean="0">
              <a:solidFill>
                <a:srgbClr val="000000"/>
              </a:solidFill>
            </a:endParaRPr>
          </a:p>
          <a:p>
            <a:pPr marL="0" indent="0">
              <a:buNone/>
            </a:pPr>
            <a:r>
              <a:rPr lang="en-US" sz="1800" dirty="0">
                <a:solidFill>
                  <a:srgbClr val="000000"/>
                </a:solidFill>
              </a:rPr>
              <a:t>	</a:t>
            </a:r>
            <a:r>
              <a:rPr lang="en-US" sz="1800" b="1" dirty="0">
                <a:solidFill>
                  <a:srgbClr val="000000"/>
                </a:solidFill>
              </a:rPr>
              <a:t>E</a:t>
            </a:r>
            <a:r>
              <a:rPr lang="en-US" sz="1800" b="1" dirty="0" smtClean="0">
                <a:solidFill>
                  <a:srgbClr val="000000"/>
                </a:solidFill>
              </a:rPr>
              <a:t>nergy</a:t>
            </a:r>
            <a:r>
              <a:rPr lang="en-US" sz="1800" dirty="0" smtClean="0">
                <a:solidFill>
                  <a:srgbClr val="000000"/>
                </a:solidFill>
              </a:rPr>
              <a:t> </a:t>
            </a:r>
            <a:r>
              <a:rPr lang="en-US" sz="1800" dirty="0">
                <a:solidFill>
                  <a:srgbClr val="000000"/>
                </a:solidFill>
              </a:rPr>
              <a:t>stored in the beam, </a:t>
            </a:r>
            <a:endParaRPr lang="en-US" sz="1800" dirty="0" smtClean="0">
              <a:solidFill>
                <a:srgbClr val="000000"/>
              </a:solidFill>
            </a:endParaRPr>
          </a:p>
          <a:p>
            <a:pPr marL="0" indent="0">
              <a:buNone/>
            </a:pPr>
            <a:r>
              <a:rPr lang="en-US" sz="1800" dirty="0">
                <a:solidFill>
                  <a:srgbClr val="000000"/>
                </a:solidFill>
              </a:rPr>
              <a:t>	B</a:t>
            </a:r>
            <a:r>
              <a:rPr lang="en-US" sz="1800" dirty="0" smtClean="0">
                <a:solidFill>
                  <a:srgbClr val="000000"/>
                </a:solidFill>
              </a:rPr>
              <a:t>eam </a:t>
            </a:r>
            <a:r>
              <a:rPr lang="en-US" sz="1800" b="1" dirty="0">
                <a:solidFill>
                  <a:srgbClr val="000000"/>
                </a:solidFill>
              </a:rPr>
              <a:t>power</a:t>
            </a:r>
            <a:r>
              <a:rPr lang="en-US" sz="1800" dirty="0">
                <a:solidFill>
                  <a:srgbClr val="000000"/>
                </a:solidFill>
              </a:rPr>
              <a:t>, </a:t>
            </a:r>
            <a:endParaRPr lang="en-US" sz="1800" dirty="0" smtClean="0">
              <a:solidFill>
                <a:srgbClr val="000000"/>
              </a:solidFill>
            </a:endParaRPr>
          </a:p>
          <a:p>
            <a:pPr marL="0" indent="0">
              <a:buNone/>
            </a:pPr>
            <a:r>
              <a:rPr lang="en-US" sz="1800" dirty="0">
                <a:solidFill>
                  <a:srgbClr val="000000"/>
                </a:solidFill>
              </a:rPr>
              <a:t>	B</a:t>
            </a:r>
            <a:r>
              <a:rPr lang="en-US" sz="1800" dirty="0" smtClean="0">
                <a:solidFill>
                  <a:srgbClr val="000000"/>
                </a:solidFill>
              </a:rPr>
              <a:t>eam </a:t>
            </a:r>
            <a:r>
              <a:rPr lang="en-US" sz="1800" b="1" dirty="0">
                <a:solidFill>
                  <a:srgbClr val="000000"/>
                </a:solidFill>
              </a:rPr>
              <a:t>size</a:t>
            </a:r>
            <a:r>
              <a:rPr lang="en-US" sz="1800" dirty="0">
                <a:solidFill>
                  <a:srgbClr val="000000"/>
                </a:solidFill>
              </a:rPr>
              <a:t>, </a:t>
            </a:r>
            <a:endParaRPr lang="en-US" sz="1800" dirty="0" smtClean="0">
              <a:solidFill>
                <a:srgbClr val="000000"/>
              </a:solidFill>
            </a:endParaRPr>
          </a:p>
          <a:p>
            <a:pPr marL="0" indent="0">
              <a:buNone/>
            </a:pPr>
            <a:r>
              <a:rPr lang="en-US" sz="1800" dirty="0">
                <a:solidFill>
                  <a:srgbClr val="000000"/>
                </a:solidFill>
              </a:rPr>
              <a:t>	B</a:t>
            </a:r>
            <a:r>
              <a:rPr lang="en-US" sz="1800" dirty="0" smtClean="0">
                <a:solidFill>
                  <a:srgbClr val="000000"/>
                </a:solidFill>
              </a:rPr>
              <a:t>eam </a:t>
            </a:r>
            <a:r>
              <a:rPr lang="en-US" sz="1800" dirty="0">
                <a:solidFill>
                  <a:srgbClr val="000000"/>
                </a:solidFill>
              </a:rPr>
              <a:t>power/energy density (MJ/mm2, MW/mm2), </a:t>
            </a:r>
            <a:endParaRPr lang="en-US" sz="1800" dirty="0" smtClean="0">
              <a:solidFill>
                <a:srgbClr val="000000"/>
              </a:solidFill>
            </a:endParaRPr>
          </a:p>
          <a:p>
            <a:pPr marL="0" indent="0">
              <a:buNone/>
            </a:pPr>
            <a:r>
              <a:rPr lang="en-US" sz="1800" dirty="0">
                <a:solidFill>
                  <a:srgbClr val="000000"/>
                </a:solidFill>
              </a:rPr>
              <a:t>	</a:t>
            </a:r>
            <a:r>
              <a:rPr lang="en-US" sz="1800" b="1" dirty="0">
                <a:solidFill>
                  <a:srgbClr val="000000"/>
                </a:solidFill>
              </a:rPr>
              <a:t>T</a:t>
            </a:r>
            <a:r>
              <a:rPr lang="en-US" sz="1800" b="1" dirty="0" smtClean="0">
                <a:solidFill>
                  <a:srgbClr val="000000"/>
                </a:solidFill>
              </a:rPr>
              <a:t>ime </a:t>
            </a:r>
            <a:r>
              <a:rPr lang="en-US" sz="1800" b="1" dirty="0">
                <a:solidFill>
                  <a:srgbClr val="000000"/>
                </a:solidFill>
              </a:rPr>
              <a:t>structure </a:t>
            </a:r>
            <a:r>
              <a:rPr lang="en-US" sz="1800" dirty="0">
                <a:solidFill>
                  <a:srgbClr val="000000"/>
                </a:solidFill>
              </a:rPr>
              <a:t>of the </a:t>
            </a:r>
            <a:r>
              <a:rPr lang="en-US" sz="1800" dirty="0" smtClean="0">
                <a:solidFill>
                  <a:srgbClr val="000000"/>
                </a:solidFill>
              </a:rPr>
              <a:t>beam, </a:t>
            </a:r>
          </a:p>
          <a:p>
            <a:pPr marL="0" indent="0">
              <a:buNone/>
            </a:pPr>
            <a:r>
              <a:rPr lang="en-US" sz="1800" dirty="0">
                <a:solidFill>
                  <a:srgbClr val="000000"/>
                </a:solidFill>
              </a:rPr>
              <a:t>	</a:t>
            </a:r>
            <a:r>
              <a:rPr lang="en-US" sz="1800" b="1" dirty="0">
                <a:solidFill>
                  <a:srgbClr val="000000"/>
                </a:solidFill>
              </a:rPr>
              <a:t>C</a:t>
            </a:r>
            <a:r>
              <a:rPr lang="en-US" sz="1800" b="1" dirty="0" smtClean="0">
                <a:solidFill>
                  <a:srgbClr val="000000"/>
                </a:solidFill>
              </a:rPr>
              <a:t>ooling</a:t>
            </a:r>
            <a:r>
              <a:rPr lang="en-US" sz="1800" dirty="0" smtClean="0">
                <a:solidFill>
                  <a:srgbClr val="000000"/>
                </a:solidFill>
              </a:rPr>
              <a:t> conditions.</a:t>
            </a:r>
          </a:p>
          <a:p>
            <a:pPr marL="0" indent="0">
              <a:buNone/>
            </a:pPr>
            <a:endParaRPr lang="en-US" sz="1800" dirty="0" smtClean="0">
              <a:solidFill>
                <a:srgbClr val="000000"/>
              </a:solidFill>
            </a:endParaRPr>
          </a:p>
          <a:p>
            <a:pPr marL="0" indent="0">
              <a:buNone/>
            </a:pPr>
            <a:r>
              <a:rPr lang="en-US" sz="1800" dirty="0" smtClean="0">
                <a:solidFill>
                  <a:srgbClr val="000000"/>
                </a:solidFill>
              </a:rPr>
              <a:t>In </a:t>
            </a:r>
            <a:r>
              <a:rPr lang="en-US" sz="1800" dirty="0">
                <a:solidFill>
                  <a:srgbClr val="000000"/>
                </a:solidFill>
              </a:rPr>
              <a:t>order to estimate the </a:t>
            </a:r>
            <a:r>
              <a:rPr lang="en-US" sz="1800" b="1" dirty="0">
                <a:solidFill>
                  <a:srgbClr val="000000"/>
                </a:solidFill>
              </a:rPr>
              <a:t>order of magnitude for possible damage</a:t>
            </a:r>
            <a:r>
              <a:rPr lang="en-US" sz="1800" dirty="0" smtClean="0">
                <a:solidFill>
                  <a:srgbClr val="000000"/>
                </a:solidFill>
              </a:rPr>
              <a:t>:</a:t>
            </a:r>
            <a:endParaRPr lang="en-US" sz="1800" dirty="0">
              <a:solidFill>
                <a:srgbClr val="000000"/>
              </a:solidFill>
            </a:endParaRPr>
          </a:p>
          <a:p>
            <a:pPr marL="0" indent="0">
              <a:buNone/>
            </a:pPr>
            <a:r>
              <a:rPr lang="en-US" sz="1800" dirty="0" smtClean="0">
                <a:solidFill>
                  <a:srgbClr val="000000"/>
                </a:solidFill>
              </a:rPr>
              <a:t>	</a:t>
            </a:r>
            <a:r>
              <a:rPr lang="en-US" sz="1800" dirty="0" err="1" smtClean="0">
                <a:solidFill>
                  <a:srgbClr val="000000"/>
                </a:solidFill>
              </a:rPr>
              <a:t>i</a:t>
            </a:r>
            <a:r>
              <a:rPr lang="en-US" sz="1800" dirty="0">
                <a:solidFill>
                  <a:srgbClr val="000000"/>
                </a:solidFill>
              </a:rPr>
              <a:t>) </a:t>
            </a:r>
            <a:r>
              <a:rPr lang="en-US" sz="1800" b="1" dirty="0">
                <a:solidFill>
                  <a:srgbClr val="000000"/>
                </a:solidFill>
              </a:rPr>
              <a:t>one MJ </a:t>
            </a:r>
            <a:r>
              <a:rPr lang="en-US" sz="1800" dirty="0">
                <a:solidFill>
                  <a:srgbClr val="000000"/>
                </a:solidFill>
              </a:rPr>
              <a:t>can heat and </a:t>
            </a:r>
            <a:r>
              <a:rPr lang="en-US" sz="1800" b="1" dirty="0">
                <a:solidFill>
                  <a:srgbClr val="000000"/>
                </a:solidFill>
              </a:rPr>
              <a:t>melt about 1.5 kg of copper</a:t>
            </a:r>
            <a:r>
              <a:rPr lang="en-US" sz="1800" dirty="0">
                <a:solidFill>
                  <a:srgbClr val="000000"/>
                </a:solidFill>
              </a:rPr>
              <a:t>;</a:t>
            </a:r>
          </a:p>
          <a:p>
            <a:pPr marL="0" indent="0">
              <a:buNone/>
            </a:pPr>
            <a:r>
              <a:rPr lang="en-US" sz="1800" dirty="0" smtClean="0">
                <a:solidFill>
                  <a:srgbClr val="000000"/>
                </a:solidFill>
              </a:rPr>
              <a:t>	ii</a:t>
            </a:r>
            <a:r>
              <a:rPr lang="en-US" sz="1800" dirty="0">
                <a:solidFill>
                  <a:srgbClr val="000000"/>
                </a:solidFill>
              </a:rPr>
              <a:t>) </a:t>
            </a:r>
            <a:r>
              <a:rPr lang="en-US" sz="1800" b="1" dirty="0">
                <a:solidFill>
                  <a:srgbClr val="000000"/>
                </a:solidFill>
              </a:rPr>
              <a:t>one MJ </a:t>
            </a:r>
            <a:r>
              <a:rPr lang="en-US" sz="1800" dirty="0">
                <a:solidFill>
                  <a:srgbClr val="000000"/>
                </a:solidFill>
              </a:rPr>
              <a:t>corresponds to the energy stored in about </a:t>
            </a:r>
            <a:r>
              <a:rPr lang="en-US" sz="1800" b="1" dirty="0">
                <a:solidFill>
                  <a:srgbClr val="000000"/>
                </a:solidFill>
              </a:rPr>
              <a:t>0.25 kg of </a:t>
            </a:r>
            <a:r>
              <a:rPr lang="en-US" sz="1800" b="1" dirty="0" smtClean="0">
                <a:solidFill>
                  <a:srgbClr val="000000"/>
                </a:solidFill>
              </a:rPr>
              <a:t>TNT</a:t>
            </a:r>
            <a:r>
              <a:rPr lang="en-US" sz="1800" dirty="0" smtClean="0">
                <a:solidFill>
                  <a:srgbClr val="000000"/>
                </a:solidFill>
              </a:rPr>
              <a:t>;</a:t>
            </a:r>
            <a:endParaRPr lang="en-US" sz="1800" dirty="0">
              <a:solidFill>
                <a:srgbClr val="000000"/>
              </a:solidFill>
            </a:endParaRPr>
          </a:p>
          <a:p>
            <a:pPr marL="0" indent="0">
              <a:buNone/>
            </a:pPr>
            <a:r>
              <a:rPr lang="en-US" sz="1800" dirty="0" smtClean="0">
                <a:solidFill>
                  <a:srgbClr val="000000"/>
                </a:solidFill>
              </a:rPr>
              <a:t>	iii</a:t>
            </a:r>
            <a:r>
              <a:rPr lang="en-US" sz="1800" dirty="0">
                <a:solidFill>
                  <a:srgbClr val="000000"/>
                </a:solidFill>
              </a:rPr>
              <a:t>) </a:t>
            </a:r>
            <a:r>
              <a:rPr lang="en-US" sz="1800" b="1" dirty="0">
                <a:solidFill>
                  <a:srgbClr val="000000"/>
                </a:solidFill>
              </a:rPr>
              <a:t>one MW </a:t>
            </a:r>
            <a:r>
              <a:rPr lang="en-US" sz="1800" dirty="0">
                <a:solidFill>
                  <a:srgbClr val="000000"/>
                </a:solidFill>
              </a:rPr>
              <a:t>during one second </a:t>
            </a:r>
            <a:r>
              <a:rPr lang="en-US" sz="1800" b="1" dirty="0">
                <a:solidFill>
                  <a:srgbClr val="000000"/>
                </a:solidFill>
              </a:rPr>
              <a:t>corresponds to one </a:t>
            </a:r>
            <a:r>
              <a:rPr lang="en-US" sz="1800" b="1" dirty="0" smtClean="0">
                <a:solidFill>
                  <a:srgbClr val="000000"/>
                </a:solidFill>
              </a:rPr>
              <a:t>MJ</a:t>
            </a:r>
            <a:endParaRPr lang="en-US" sz="1800" dirty="0">
              <a:solidFill>
                <a:srgbClr val="000000"/>
              </a:solidFill>
            </a:endParaRPr>
          </a:p>
          <a:p>
            <a:pPr marL="0" indent="0">
              <a:buNone/>
            </a:pPr>
            <a:endParaRPr lang="en-US" sz="1800" dirty="0" smtClean="0">
              <a:solidFill>
                <a:srgbClr val="000000"/>
              </a:solidFill>
            </a:endParaRPr>
          </a:p>
        </p:txBody>
      </p:sp>
    </p:spTree>
    <p:extLst>
      <p:ext uri="{BB962C8B-B14F-4D97-AF65-F5344CB8AC3E}">
        <p14:creationId xmlns:p14="http://schemas.microsoft.com/office/powerpoint/2010/main" val="264335715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Losses and Machine Protection</a:t>
            </a:r>
            <a:endParaRPr lang="en-US" dirty="0"/>
          </a:p>
        </p:txBody>
      </p:sp>
      <p:sp>
        <p:nvSpPr>
          <p:cNvPr id="3" name="Content Placeholder 2"/>
          <p:cNvSpPr>
            <a:spLocks noGrp="1"/>
          </p:cNvSpPr>
          <p:nvPr>
            <p:ph idx="1"/>
          </p:nvPr>
        </p:nvSpPr>
        <p:spPr>
          <a:xfrm>
            <a:off x="234752" y="1916832"/>
            <a:ext cx="8369696" cy="4320480"/>
          </a:xfrm>
        </p:spPr>
        <p:txBody>
          <a:bodyPr>
            <a:noAutofit/>
          </a:bodyPr>
          <a:lstStyle/>
          <a:p>
            <a:pPr marL="0" indent="0" algn="just">
              <a:buNone/>
            </a:pPr>
            <a:r>
              <a:rPr lang="en-US" sz="1800" b="1" dirty="0" smtClean="0">
                <a:solidFill>
                  <a:srgbClr val="000000"/>
                </a:solidFill>
              </a:rPr>
              <a:t>Continuous </a:t>
            </a:r>
            <a:r>
              <a:rPr lang="en-US" sz="1800" b="1" dirty="0">
                <a:solidFill>
                  <a:srgbClr val="000000"/>
                </a:solidFill>
              </a:rPr>
              <a:t>beam </a:t>
            </a:r>
            <a:r>
              <a:rPr lang="en-US" sz="1800" b="1" dirty="0" smtClean="0">
                <a:solidFill>
                  <a:srgbClr val="000000"/>
                </a:solidFill>
              </a:rPr>
              <a:t>losses: </a:t>
            </a:r>
            <a:r>
              <a:rPr lang="en-US" sz="1800" dirty="0" smtClean="0">
                <a:solidFill>
                  <a:srgbClr val="000000"/>
                </a:solidFill>
              </a:rPr>
              <a:t>inherent </a:t>
            </a:r>
            <a:r>
              <a:rPr lang="en-US" sz="1800" dirty="0">
                <a:solidFill>
                  <a:srgbClr val="000000"/>
                </a:solidFill>
              </a:rPr>
              <a:t>during </a:t>
            </a:r>
            <a:r>
              <a:rPr lang="en-US" sz="1800" dirty="0" smtClean="0">
                <a:solidFill>
                  <a:srgbClr val="000000"/>
                </a:solidFill>
              </a:rPr>
              <a:t>operation </a:t>
            </a:r>
            <a:r>
              <a:rPr lang="en-US" sz="1800" dirty="0">
                <a:solidFill>
                  <a:srgbClr val="000000"/>
                </a:solidFill>
              </a:rPr>
              <a:t>of </a:t>
            </a:r>
            <a:r>
              <a:rPr lang="en-US" sz="1800" dirty="0" smtClean="0">
                <a:solidFill>
                  <a:srgbClr val="000000"/>
                </a:solidFill>
              </a:rPr>
              <a:t>accelerators.</a:t>
            </a:r>
          </a:p>
          <a:p>
            <a:pPr marL="0" indent="0" algn="just">
              <a:buNone/>
            </a:pPr>
            <a:endParaRPr lang="en-US" sz="1800" b="1" dirty="0" smtClean="0">
              <a:solidFill>
                <a:srgbClr val="000000"/>
              </a:solidFill>
            </a:endParaRPr>
          </a:p>
          <a:p>
            <a:pPr marL="0" indent="0" algn="just">
              <a:buNone/>
            </a:pPr>
            <a:r>
              <a:rPr lang="en-US" sz="1800" b="1" dirty="0" smtClean="0">
                <a:solidFill>
                  <a:srgbClr val="000000"/>
                </a:solidFill>
              </a:rPr>
              <a:t>Accidental </a:t>
            </a:r>
            <a:r>
              <a:rPr lang="en-US" sz="1800" b="1" dirty="0">
                <a:solidFill>
                  <a:srgbClr val="000000"/>
                </a:solidFill>
              </a:rPr>
              <a:t>beam </a:t>
            </a:r>
            <a:r>
              <a:rPr lang="en-US" sz="1800" b="1" dirty="0" smtClean="0">
                <a:solidFill>
                  <a:srgbClr val="000000"/>
                </a:solidFill>
              </a:rPr>
              <a:t>losses: </a:t>
            </a:r>
            <a:r>
              <a:rPr lang="en-US" sz="1800" dirty="0" smtClean="0">
                <a:solidFill>
                  <a:srgbClr val="000000"/>
                </a:solidFill>
              </a:rPr>
              <a:t>transient </a:t>
            </a:r>
            <a:r>
              <a:rPr lang="en-US" sz="1800" dirty="0">
                <a:solidFill>
                  <a:srgbClr val="000000"/>
                </a:solidFill>
              </a:rPr>
              <a:t>losses with time scales from </a:t>
            </a:r>
            <a:r>
              <a:rPr lang="en-US" sz="1800" dirty="0" smtClean="0">
                <a:solidFill>
                  <a:srgbClr val="000000"/>
                </a:solidFill>
              </a:rPr>
              <a:t>ns to </a:t>
            </a:r>
            <a:r>
              <a:rPr lang="en-US" sz="1800" dirty="0">
                <a:solidFill>
                  <a:srgbClr val="000000"/>
                </a:solidFill>
              </a:rPr>
              <a:t>many seconds due to a multitude of failure mechanisms. </a:t>
            </a:r>
            <a:endParaRPr lang="en-US" sz="1800" dirty="0" smtClean="0">
              <a:solidFill>
                <a:srgbClr val="000000"/>
              </a:solidFill>
            </a:endParaRPr>
          </a:p>
          <a:p>
            <a:pPr marL="0" indent="0" algn="just">
              <a:buNone/>
            </a:pPr>
            <a:endParaRPr lang="en-US" sz="1800" dirty="0" smtClean="0">
              <a:solidFill>
                <a:srgbClr val="000000"/>
              </a:solidFill>
            </a:endParaRPr>
          </a:p>
          <a:p>
            <a:pPr marL="0" indent="0" algn="just">
              <a:buNone/>
            </a:pPr>
            <a:r>
              <a:rPr lang="en-US" sz="1800" dirty="0">
                <a:solidFill>
                  <a:srgbClr val="000000"/>
                </a:solidFill>
              </a:rPr>
              <a:t>‘</a:t>
            </a:r>
            <a:r>
              <a:rPr lang="en-US" sz="1800" b="1" dirty="0">
                <a:solidFill>
                  <a:srgbClr val="000000"/>
                </a:solidFill>
              </a:rPr>
              <a:t>Machine protection</a:t>
            </a:r>
            <a:r>
              <a:rPr lang="en-US" sz="1800" dirty="0">
                <a:solidFill>
                  <a:srgbClr val="000000"/>
                </a:solidFill>
              </a:rPr>
              <a:t>’ protects equipment from </a:t>
            </a:r>
            <a:r>
              <a:rPr lang="en-US" sz="1800" b="1" dirty="0">
                <a:solidFill>
                  <a:srgbClr val="000000"/>
                </a:solidFill>
              </a:rPr>
              <a:t>damage, </a:t>
            </a:r>
            <a:r>
              <a:rPr lang="en-US" sz="1800" b="1" dirty="0" smtClean="0">
                <a:solidFill>
                  <a:srgbClr val="000000"/>
                </a:solidFill>
              </a:rPr>
              <a:t>activation, downtime </a:t>
            </a:r>
            <a:r>
              <a:rPr lang="en-US" sz="1800" dirty="0" smtClean="0">
                <a:solidFill>
                  <a:srgbClr val="000000"/>
                </a:solidFill>
              </a:rPr>
              <a:t>due to </a:t>
            </a:r>
            <a:r>
              <a:rPr lang="en-US" sz="1800" b="1" dirty="0" smtClean="0">
                <a:solidFill>
                  <a:srgbClr val="000000"/>
                </a:solidFill>
              </a:rPr>
              <a:t>accidental </a:t>
            </a:r>
            <a:r>
              <a:rPr lang="en-US" sz="1800" b="1" dirty="0">
                <a:solidFill>
                  <a:srgbClr val="000000"/>
                </a:solidFill>
              </a:rPr>
              <a:t>beam losses</a:t>
            </a:r>
            <a:r>
              <a:rPr lang="en-US" sz="1800" dirty="0">
                <a:solidFill>
                  <a:srgbClr val="000000"/>
                </a:solidFill>
              </a:rPr>
              <a:t>. </a:t>
            </a:r>
            <a:r>
              <a:rPr lang="en-US" sz="1800" dirty="0" smtClean="0">
                <a:solidFill>
                  <a:srgbClr val="000000"/>
                </a:solidFill>
              </a:rPr>
              <a:t>Machine </a:t>
            </a:r>
            <a:r>
              <a:rPr lang="en-US" sz="1800" dirty="0">
                <a:solidFill>
                  <a:srgbClr val="000000"/>
                </a:solidFill>
              </a:rPr>
              <a:t>protection includes a </a:t>
            </a:r>
            <a:r>
              <a:rPr lang="en-US" sz="1800" b="1" dirty="0">
                <a:solidFill>
                  <a:srgbClr val="000000"/>
                </a:solidFill>
              </a:rPr>
              <a:t>large variety of systems</a:t>
            </a:r>
            <a:r>
              <a:rPr lang="en-US" sz="1800" dirty="0">
                <a:solidFill>
                  <a:srgbClr val="000000"/>
                </a:solidFill>
              </a:rPr>
              <a:t>. </a:t>
            </a:r>
            <a:endParaRPr lang="en-US" sz="1800" dirty="0" smtClean="0">
              <a:solidFill>
                <a:srgbClr val="000000"/>
              </a:solidFill>
            </a:endParaRPr>
          </a:p>
          <a:p>
            <a:pPr marL="0" indent="0" algn="just">
              <a:buNone/>
            </a:pPr>
            <a:endParaRPr lang="en-US" sz="1800" dirty="0" smtClean="0">
              <a:solidFill>
                <a:srgbClr val="000000"/>
              </a:solidFill>
            </a:endParaRPr>
          </a:p>
          <a:p>
            <a:pPr marL="0" indent="0" algn="just">
              <a:buNone/>
            </a:pPr>
            <a:r>
              <a:rPr lang="en-US" sz="1800" b="1" dirty="0" smtClean="0">
                <a:solidFill>
                  <a:srgbClr val="000000"/>
                </a:solidFill>
              </a:rPr>
              <a:t>Example:</a:t>
            </a:r>
          </a:p>
          <a:p>
            <a:pPr algn="just"/>
            <a:r>
              <a:rPr lang="en-US" sz="1800" dirty="0" smtClean="0">
                <a:solidFill>
                  <a:srgbClr val="000000"/>
                </a:solidFill>
              </a:rPr>
              <a:t>For </a:t>
            </a:r>
            <a:r>
              <a:rPr lang="en-US" sz="1800" dirty="0">
                <a:solidFill>
                  <a:srgbClr val="000000"/>
                </a:solidFill>
              </a:rPr>
              <a:t>1 MW, a loss of 1% corresponds to 10 kW, not to be lost along the </a:t>
            </a:r>
            <a:r>
              <a:rPr lang="en-US" sz="1800" dirty="0" smtClean="0">
                <a:solidFill>
                  <a:srgbClr val="000000"/>
                </a:solidFill>
              </a:rPr>
              <a:t>beam line </a:t>
            </a:r>
            <a:r>
              <a:rPr lang="en-US" sz="1800" dirty="0">
                <a:solidFill>
                  <a:srgbClr val="000000"/>
                </a:solidFill>
              </a:rPr>
              <a:t>to avoid activation of material, heating, </a:t>
            </a:r>
            <a:r>
              <a:rPr lang="en-US" sz="1800" dirty="0" smtClean="0">
                <a:solidFill>
                  <a:srgbClr val="000000"/>
                </a:solidFill>
              </a:rPr>
              <a:t>etc</a:t>
            </a:r>
            <a:r>
              <a:rPr lang="en-US" sz="1800" dirty="0">
                <a:solidFill>
                  <a:srgbClr val="000000"/>
                </a:solidFill>
              </a:rPr>
              <a:t>. </a:t>
            </a:r>
            <a:endParaRPr lang="en-US" sz="1800" dirty="0">
              <a:solidFill>
                <a:srgbClr val="000000"/>
              </a:solidFill>
            </a:endParaRPr>
          </a:p>
          <a:p>
            <a:pPr algn="just"/>
            <a:r>
              <a:rPr lang="en-US" sz="1800" dirty="0" smtClean="0">
                <a:solidFill>
                  <a:srgbClr val="000000"/>
                </a:solidFill>
              </a:rPr>
              <a:t>Assuming </a:t>
            </a:r>
            <a:r>
              <a:rPr lang="en-US" sz="1800" dirty="0">
                <a:solidFill>
                  <a:srgbClr val="000000"/>
                </a:solidFill>
              </a:rPr>
              <a:t>a length of 200 </a:t>
            </a:r>
            <a:r>
              <a:rPr lang="en-US" sz="1800" dirty="0" smtClean="0">
                <a:solidFill>
                  <a:srgbClr val="000000"/>
                </a:solidFill>
              </a:rPr>
              <a:t>m, these </a:t>
            </a:r>
            <a:r>
              <a:rPr lang="en-US" sz="1800" dirty="0">
                <a:solidFill>
                  <a:srgbClr val="000000"/>
                </a:solidFill>
              </a:rPr>
              <a:t>losses </a:t>
            </a:r>
            <a:r>
              <a:rPr lang="en-US" sz="1800" dirty="0" smtClean="0">
                <a:solidFill>
                  <a:srgbClr val="000000"/>
                </a:solidFill>
              </a:rPr>
              <a:t>would correspond </a:t>
            </a:r>
            <a:r>
              <a:rPr lang="en-US" sz="1800" dirty="0">
                <a:solidFill>
                  <a:srgbClr val="000000"/>
                </a:solidFill>
              </a:rPr>
              <a:t>to 50 W/</a:t>
            </a:r>
            <a:r>
              <a:rPr lang="en-US" sz="1800" dirty="0" smtClean="0">
                <a:solidFill>
                  <a:srgbClr val="000000"/>
                </a:solidFill>
              </a:rPr>
              <a:t>m</a:t>
            </a:r>
            <a:r>
              <a:rPr lang="en-US" sz="1800" dirty="0">
                <a:solidFill>
                  <a:srgbClr val="000000"/>
                </a:solidFill>
              </a:rPr>
              <a:t>.</a:t>
            </a:r>
            <a:r>
              <a:rPr lang="en-US" sz="1800" dirty="0" smtClean="0">
                <a:solidFill>
                  <a:srgbClr val="000000"/>
                </a:solidFill>
              </a:rPr>
              <a:t> </a:t>
            </a:r>
          </a:p>
          <a:p>
            <a:pPr algn="just"/>
            <a:r>
              <a:rPr lang="en-US" sz="1800" dirty="0" smtClean="0">
                <a:solidFill>
                  <a:srgbClr val="000000"/>
                </a:solidFill>
              </a:rPr>
              <a:t>1 W</a:t>
            </a:r>
            <a:r>
              <a:rPr lang="en-US" sz="1800" dirty="0" smtClean="0">
                <a:solidFill>
                  <a:srgbClr val="000000"/>
                </a:solidFill>
              </a:rPr>
              <a:t>/m is max. </a:t>
            </a:r>
            <a:r>
              <a:rPr lang="en-US" sz="1800" dirty="0" smtClean="0">
                <a:solidFill>
                  <a:srgbClr val="000000"/>
                </a:solidFill>
              </a:rPr>
              <a:t>acceptable for hands on maintenance (limiting activation levels).</a:t>
            </a:r>
            <a:endParaRPr lang="en-US" sz="1800" dirty="0">
              <a:solidFill>
                <a:srgbClr val="000000"/>
              </a:solidFill>
            </a:endParaRPr>
          </a:p>
          <a:p>
            <a:pPr marL="0" indent="0" algn="just">
              <a:buNone/>
            </a:pPr>
            <a:endParaRPr lang="en-US" sz="1800" dirty="0" smtClean="0">
              <a:solidFill>
                <a:srgbClr val="000000"/>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9</a:t>
            </a:fld>
            <a:endParaRPr lang="sv-SE" dirty="0"/>
          </a:p>
        </p:txBody>
      </p:sp>
    </p:spTree>
    <p:extLst>
      <p:ext uri="{BB962C8B-B14F-4D97-AF65-F5344CB8AC3E}">
        <p14:creationId xmlns:p14="http://schemas.microsoft.com/office/powerpoint/2010/main" val="312009891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SS Core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 Core Powerpoint template.potx</Template>
  <TotalTime>15593</TotalTime>
  <Words>2948</Words>
  <Application>Microsoft Macintosh PowerPoint</Application>
  <PresentationFormat>On-screen Show (4:3)</PresentationFormat>
  <Paragraphs>371</Paragraphs>
  <Slides>33</Slides>
  <Notes>8</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ESS Core Powerpoint template</vt:lpstr>
      <vt:lpstr>The Beam Loss Monitoring System and its  Integration into the ESS Machine Protection Strategy</vt:lpstr>
      <vt:lpstr>Overview</vt:lpstr>
      <vt:lpstr>Scope of Machine Protection at ESS</vt:lpstr>
      <vt:lpstr>Functional MP Architecture Concept</vt:lpstr>
      <vt:lpstr>Proton Beam Monitoring Systems</vt:lpstr>
      <vt:lpstr>Beam Interlock System</vt:lpstr>
      <vt:lpstr>How to Address Machine Protection?</vt:lpstr>
      <vt:lpstr>Damage Potential of Beam</vt:lpstr>
      <vt:lpstr>Beam Losses and Machine Protection</vt:lpstr>
      <vt:lpstr>Activation – Hands-On Maintenance</vt:lpstr>
      <vt:lpstr>Beam-Loss Induced Damage</vt:lpstr>
      <vt:lpstr>PowerPoint Presentation</vt:lpstr>
      <vt:lpstr>Beam Loss Measurement Strategy</vt:lpstr>
      <vt:lpstr>Beam Loss Measurement Strategy</vt:lpstr>
      <vt:lpstr>Dynamic Range and Response Times</vt:lpstr>
      <vt:lpstr>PowerPoint Presentation</vt:lpstr>
      <vt:lpstr>PowerPoint Presentation</vt:lpstr>
      <vt:lpstr>PowerPoint Presentation</vt:lpstr>
      <vt:lpstr>PowerPoint Presentation</vt:lpstr>
      <vt:lpstr>PowerPoint Presentation</vt:lpstr>
      <vt:lpstr>UFOs in LHC</vt:lpstr>
      <vt:lpstr>PowerPoint Presentation</vt:lpstr>
      <vt:lpstr>General MP Requirements for BLMs</vt:lpstr>
      <vt:lpstr>General MP Requirements for BLMs</vt:lpstr>
      <vt:lpstr>Required Information from BLM System</vt:lpstr>
      <vt:lpstr>Beam Loss Threshold Management</vt:lpstr>
      <vt:lpstr>Beam Loss Threshold Management</vt:lpstr>
      <vt:lpstr>Configuration Change Management</vt:lpstr>
      <vt:lpstr>Self Testing Functionality of the BLM System</vt:lpstr>
      <vt:lpstr>Summary</vt:lpstr>
      <vt:lpstr>Back Up Slides</vt:lpstr>
      <vt:lpstr>PowerPoint Presentation</vt:lpstr>
      <vt:lpstr>PowerPoint Presentation</vt:lpstr>
    </vt:vector>
  </TitlesOfParts>
  <Company>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Heléne Björkman</dc:creator>
  <cp:lastModifiedBy>Annika Nordt</cp:lastModifiedBy>
  <cp:revision>2692</cp:revision>
  <dcterms:created xsi:type="dcterms:W3CDTF">2013-10-29T16:05:10Z</dcterms:created>
  <dcterms:modified xsi:type="dcterms:W3CDTF">2017-07-09T20:59:56Z</dcterms:modified>
</cp:coreProperties>
</file>