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6">
  <p:sldMasterIdLst>
    <p:sldMasterId id="2147483648" r:id="rId1"/>
    <p:sldMasterId id="2147483662" r:id="rId2"/>
  </p:sldMasterIdLst>
  <p:notesMasterIdLst>
    <p:notesMasterId r:id="rId10"/>
  </p:notesMasterIdLst>
  <p:handoutMasterIdLst>
    <p:handoutMasterId r:id="rId11"/>
  </p:handoutMasterIdLst>
  <p:sldIdLst>
    <p:sldId id="476" r:id="rId3"/>
    <p:sldId id="474" r:id="rId4"/>
    <p:sldId id="475" r:id="rId5"/>
    <p:sldId id="472" r:id="rId6"/>
    <p:sldId id="473" r:id="rId7"/>
    <p:sldId id="471" r:id="rId8"/>
    <p:sldId id="477" r:id="rId9"/>
  </p:sldIdLst>
  <p:sldSz cx="9144000" cy="6858000" type="screen4x3"/>
  <p:notesSz cx="6794500" cy="99314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32">
          <p15:clr>
            <a:srgbClr val="A4A3A4"/>
          </p15:clr>
        </p15:guide>
        <p15:guide id="2" orient="horz" pos="908">
          <p15:clr>
            <a:srgbClr val="A4A3A4"/>
          </p15:clr>
        </p15:guide>
        <p15:guide id="3" pos="498">
          <p15:clr>
            <a:srgbClr val="A4A3A4"/>
          </p15:clr>
        </p15:guide>
        <p15:guide id="4" orient="horz" pos="9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  <a:srgbClr val="FFFCE7"/>
    <a:srgbClr val="CCFFCC"/>
    <a:srgbClr val="FFFFE7"/>
    <a:srgbClr val="75FFB3"/>
    <a:srgbClr val="FFA3A3"/>
    <a:srgbClr val="FF7D00"/>
    <a:srgbClr val="00E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3" autoAdjust="0"/>
    <p:restoredTop sz="88496" autoAdjust="0"/>
  </p:normalViewPr>
  <p:slideViewPr>
    <p:cSldViewPr snapToGrid="0">
      <p:cViewPr varScale="1">
        <p:scale>
          <a:sx n="133" d="100"/>
          <a:sy n="133" d="100"/>
        </p:scale>
        <p:origin x="-990" y="-90"/>
      </p:cViewPr>
      <p:guideLst>
        <p:guide orient="horz" pos="1232"/>
        <p:guide orient="horz" pos="908"/>
        <p:guide orient="horz" pos="989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3732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8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/>
              <a:t>5/8/2017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5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/>
              <a:t>5/8/2017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10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/>
              <a:t>5/8/2017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/>
              <a:t>5/8/2017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4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/>
              <a:t>5/8/2017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23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/>
              <a:t>5/8/2017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AB57-D982-994E-9485-837203842E23}" type="datetime1">
              <a:rPr lang="en-US" smtClean="0"/>
              <a:t>5/8/2017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4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8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/>
              <a:t>5/8/2017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/>
              <a:t>5/8/2017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/>
              <a:t>5/8/2017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/>
              <a:t>5/8/2017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/>
              <a:t>5/8/2017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3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8F5C681F-1FB5-764D-BC0F-BB7944416E1E}" type="datetime1">
              <a:rPr lang="en-US" smtClean="0"/>
              <a:pPr/>
              <a:t>5/8/2017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7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678A-D05F-FD42-9890-CCECCD9C8C5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S_frugal_PP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7" y="-1"/>
            <a:ext cx="9152927" cy="6866930"/>
          </a:xfrm>
          <a:prstGeom prst="rect">
            <a:avLst/>
          </a:prstGeom>
        </p:spPr>
      </p:pic>
      <p:pic>
        <p:nvPicPr>
          <p:cNvPr id="5" name="Picture 4" descr="ESS_outline_logo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56" y="273844"/>
            <a:ext cx="2817887" cy="16833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291" y="3531979"/>
            <a:ext cx="6840989" cy="2302528"/>
          </a:xfrm>
          <a:prstGeom prst="rect">
            <a:avLst/>
          </a:prstGeom>
          <a:noFill/>
        </p:spPr>
        <p:txBody>
          <a:bodyPr wrap="square" lIns="85699" tIns="42850" rIns="85699" bIns="42850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Heavy Shutter Concept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Gábor László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8207" y="614811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03.05.2017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Shutter Concept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026" y="1528912"/>
            <a:ext cx="8053307" cy="4880355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echnical </a:t>
            </a:r>
            <a:r>
              <a:rPr lang="en-US" dirty="0"/>
              <a:t>requirements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Simple maintenance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Design life &gt;15yrs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Service interval &gt;5 years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Reliability &gt;98% (measured over 100 days of beam distribution)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Designed </a:t>
            </a:r>
            <a:r>
              <a:rPr lang="en-US" sz="1400" dirty="0"/>
              <a:t>for 'hands on' serviceable within 30 days of beam off (full power) if service interval &lt;15years.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Serviceability in-situ strongly preferred.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shutter guide should be in a vacuum or inert gas. </a:t>
            </a:r>
            <a:r>
              <a:rPr lang="en-US" sz="1400" i="1" dirty="0"/>
              <a:t>(Safety/Performance requirement)</a:t>
            </a:r>
            <a:endParaRPr lang="en-US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Closing </a:t>
            </a:r>
            <a:r>
              <a:rPr lang="en-US" sz="1400" dirty="0"/>
              <a:t>time after close command should be less than 2 minutes. </a:t>
            </a:r>
            <a:r>
              <a:rPr lang="en-US" sz="1400" i="1" dirty="0"/>
              <a:t>(Sample access requirement)</a:t>
            </a:r>
            <a:endParaRPr lang="en-US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Low activation and/or good self-shielding for easier access and maintenance</a:t>
            </a:r>
            <a:r>
              <a:rPr lang="en-US" sz="1400" dirty="0" smtClean="0"/>
              <a:t>.</a:t>
            </a:r>
            <a:endParaRPr lang="en-US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The gap should be minimized between the shutter guide and the neighboring guides. </a:t>
            </a:r>
            <a:r>
              <a:rPr lang="en-US" sz="1400" i="1" dirty="0"/>
              <a:t>(Scientific requirement)</a:t>
            </a:r>
            <a:endParaRPr lang="en-US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The shutter should be able to be connected to the neighboring housings with bellows, but is should be also possible to separate it with beam windows.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Bunker </a:t>
            </a:r>
            <a:r>
              <a:rPr lang="en-US" sz="1400" dirty="0"/>
              <a:t>prefers the Shutter inside the bunker wall, because otherwise it creates restricted area inside the bunker.</a:t>
            </a:r>
            <a:r>
              <a:rPr lang="en-US" sz="1400" i="1" dirty="0"/>
              <a:t>(Safety requirement</a:t>
            </a:r>
            <a:r>
              <a:rPr lang="en-US" sz="1400" i="1" dirty="0" smtClean="0"/>
              <a:t>)</a:t>
            </a:r>
            <a:endParaRPr lang="en-US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The shutter should be able to close automatically in case of loss of power </a:t>
            </a:r>
            <a:r>
              <a:rPr lang="en-US" sz="1400" i="1" dirty="0"/>
              <a:t>(Safety requirement) </a:t>
            </a:r>
            <a:r>
              <a:rPr lang="en-US" sz="1400" i="1" dirty="0" smtClean="0"/>
              <a:t>/</a:t>
            </a:r>
            <a:endParaRPr lang="en-US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PSS interface switch positions should be in a position where easy maintenance can be carried out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690033" y="6317734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https://confluence.esss.lu.se/display/SPD/Stakeholders+and+Requirements</a:t>
            </a:r>
          </a:p>
        </p:txBody>
      </p:sp>
    </p:spTree>
    <p:extLst>
      <p:ext uri="{BB962C8B-B14F-4D97-AF65-F5344CB8AC3E}">
        <p14:creationId xmlns:p14="http://schemas.microsoft.com/office/powerpoint/2010/main" val="26543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Shutter Concept</a:t>
            </a:r>
            <a:endParaRPr lang="sv-SE" dirty="0"/>
          </a:p>
        </p:txBody>
      </p:sp>
      <p:pic>
        <p:nvPicPr>
          <p:cNvPr id="6" name="Video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1839" y="2082800"/>
            <a:ext cx="5214937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6036739" cy="1441531"/>
          </a:xfrm>
        </p:spPr>
        <p:txBody>
          <a:bodyPr/>
          <a:lstStyle/>
          <a:p>
            <a:r>
              <a:rPr lang="en-US" dirty="0" smtClean="0"/>
              <a:t>Heavy Shutter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58" y="1441531"/>
            <a:ext cx="7504395" cy="52132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64200" y="2938095"/>
            <a:ext cx="2408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Saint </a:t>
            </a:r>
            <a:r>
              <a:rPr lang="sv-SE" dirty="0" err="1" smtClean="0">
                <a:solidFill>
                  <a:srgbClr val="FF0000"/>
                </a:solidFill>
              </a:rPr>
              <a:t>Venant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Principle</a:t>
            </a:r>
            <a:r>
              <a:rPr lang="sv-SE" dirty="0" smtClean="0">
                <a:solidFill>
                  <a:srgbClr val="FF0000"/>
                </a:solidFill>
              </a:rPr>
              <a:t>!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1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6036739" cy="1441531"/>
          </a:xfrm>
        </p:spPr>
        <p:txBody>
          <a:bodyPr/>
          <a:lstStyle/>
          <a:p>
            <a:r>
              <a:rPr lang="en-US" dirty="0" smtClean="0"/>
              <a:t>Heavy Shutter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3" name="AutoShape 2" descr="shutter deform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018770"/>
            <a:ext cx="7913500" cy="397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6036739" cy="1441531"/>
          </a:xfrm>
        </p:spPr>
        <p:txBody>
          <a:bodyPr/>
          <a:lstStyle/>
          <a:p>
            <a:r>
              <a:rPr lang="en-US" dirty="0" smtClean="0"/>
              <a:t>Heavy Shutter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701536"/>
            <a:ext cx="4786348" cy="4837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867" y="2655948"/>
            <a:ext cx="2908076" cy="259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6036739" cy="14415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2133090" y="3155435"/>
            <a:ext cx="5092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Thank you for your attention!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1836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hod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Methods Template</Template>
  <TotalTime>15508</TotalTime>
  <Words>103</Words>
  <Application>Microsoft Office PowerPoint</Application>
  <PresentationFormat>On-screen Show (4:3)</PresentationFormat>
  <Paragraphs>33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Methods Template</vt:lpstr>
      <vt:lpstr>Anpassad formgivning</vt:lpstr>
      <vt:lpstr>PowerPoint Presentation</vt:lpstr>
      <vt:lpstr>Heavy Shutter Concept</vt:lpstr>
      <vt:lpstr>Heavy Shutter Concept</vt:lpstr>
      <vt:lpstr>Heavy Shutter Concept</vt:lpstr>
      <vt:lpstr>Heavy Shutter Concept</vt:lpstr>
      <vt:lpstr>Heavy Shutter Concept</vt:lpstr>
      <vt:lpstr>PowerPoint Presentation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Christoffer Affelin</dc:creator>
  <cp:lastModifiedBy>Gábor László</cp:lastModifiedBy>
  <cp:revision>835</cp:revision>
  <cp:lastPrinted>2016-09-12T13:46:05Z</cp:lastPrinted>
  <dcterms:created xsi:type="dcterms:W3CDTF">2014-12-05T10:51:41Z</dcterms:created>
  <dcterms:modified xsi:type="dcterms:W3CDTF">2017-05-08T10:36:45Z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Access Type">
    <vt:lpwstr>Inherited</vt:lpwstr>
  </property>
  <property fmtid="{D5CDD505-2E9C-101B-9397-08002B2CF9AE}" pid="3" name="MXActiveVersion">
    <vt:lpwstr>5</vt:lpwstr>
  </property>
  <property fmtid="{D5CDD505-2E9C-101B-9397-08002B2CF9AE}" pid="4" name="MXActual_state_Obsolete">
    <vt:lpwstr>N/A</vt:lpwstr>
  </property>
  <property fmtid="{D5CDD505-2E9C-101B-9397-08002B2CF9AE}" pid="5" name="MXActual_state_Preliminary">
    <vt:lpwstr>Jan 22, 2015</vt:lpwstr>
  </property>
  <property fmtid="{D5CDD505-2E9C-101B-9397-08002B2CF9AE}" pid="6" name="MXActual_state_Release">
    <vt:lpwstr>N/A</vt:lpwstr>
  </property>
  <property fmtid="{D5CDD505-2E9C-101B-9397-08002B2CF9AE}" pid="7" name="MXApprover">
    <vt:lpwstr/>
  </property>
  <property fmtid="{D5CDD505-2E9C-101B-9397-08002B2CF9AE}" pid="8" name="MXAuthor">
    <vt:lpwstr>Affelin, Christoffer</vt:lpwstr>
  </property>
  <property fmtid="{D5CDD505-2E9C-101B-9397-08002B2CF9AE}" pid="9" name="MXCheckin Reason">
    <vt:lpwstr/>
  </property>
  <property fmtid="{D5CDD505-2E9C-101B-9397-08002B2CF9AE}" pid="10" name="MXclau">
    <vt:lpwstr>False</vt:lpwstr>
  </property>
  <property fmtid="{D5CDD505-2E9C-101B-9397-08002B2CF9AE}" pid="11" name="MXConfidentiality">
    <vt:lpwstr>Internal</vt:lpwstr>
  </property>
  <property fmtid="{D5CDD505-2E9C-101B-9397-08002B2CF9AE}" pid="12" name="MXCurrent">
    <vt:lpwstr>Preliminary</vt:lpwstr>
  </property>
  <property fmtid="{D5CDD505-2E9C-101B-9397-08002B2CF9AE}" pid="13" name="MXCurrent.Localized">
    <vt:lpwstr>Preliminary</vt:lpwstr>
  </property>
  <property fmtid="{D5CDD505-2E9C-101B-9397-08002B2CF9AE}" pid="14" name="MXDescription">
    <vt:lpwstr>Document containg presentations from CAD Meetings</vt:lpwstr>
  </property>
  <property fmtid="{D5CDD505-2E9C-101B-9397-08002B2CF9AE}" pid="15" name="MXDesignated User">
    <vt:lpwstr>Unassigned</vt:lpwstr>
  </property>
  <property fmtid="{D5CDD505-2E9C-101B-9397-08002B2CF9AE}" pid="16" name="MXdmg_GeneratedFrom">
    <vt:lpwstr/>
  </property>
  <property fmtid="{D5CDD505-2E9C-101B-9397-08002B2CF9AE}" pid="17" name="MXdmg_Language">
    <vt:lpwstr>en</vt:lpwstr>
  </property>
  <property fmtid="{D5CDD505-2E9C-101B-9397-08002B2CF9AE}" pid="18" name="MXdmg_LastSourceFileCheckin">
    <vt:lpwstr>Dec 3, 2015</vt:lpwstr>
  </property>
  <property fmtid="{D5CDD505-2E9C-101B-9397-08002B2CF9AE}" pid="19" name="MXEmail">
    <vt:lpwstr>Christoffer.Affelin@esss.se</vt:lpwstr>
  </property>
  <property fmtid="{D5CDD505-2E9C-101B-9397-08002B2CF9AE}" pid="20" name="MXFirstName">
    <vt:lpwstr>Christoffer</vt:lpwstr>
  </property>
  <property fmtid="{D5CDD505-2E9C-101B-9397-08002B2CF9AE}" pid="21" name="MXIs Version Object">
    <vt:lpwstr>False</vt:lpwstr>
  </property>
  <property fmtid="{D5CDD505-2E9C-101B-9397-08002B2CF9AE}" pid="22" name="MXLanguage">
    <vt:lpwstr>English</vt:lpwstr>
  </property>
  <property fmtid="{D5CDD505-2E9C-101B-9397-08002B2CF9AE}" pid="23" name="MXLastName">
    <vt:lpwstr>Affelin</vt:lpwstr>
  </property>
  <property fmtid="{D5CDD505-2E9C-101B-9397-08002B2CF9AE}" pid="24" name="MXLatestVersion">
    <vt:lpwstr>5</vt:lpwstr>
  </property>
  <property fmtid="{D5CDD505-2E9C-101B-9397-08002B2CF9AE}" pid="25" name="MXLegacy Id">
    <vt:lpwstr/>
  </property>
  <property fmtid="{D5CDD505-2E9C-101B-9397-08002B2CF9AE}" pid="26" name="MXLink">
    <vt:lpwstr/>
  </property>
  <property fmtid="{D5CDD505-2E9C-101B-9397-08002B2CF9AE}" pid="27" name="MXMiddleName">
    <vt:lpwstr>Unknown</vt:lpwstr>
  </property>
  <property fmtid="{D5CDD505-2E9C-101B-9397-08002B2CF9AE}" pid="28" name="MXMove Files To Version">
    <vt:lpwstr>False</vt:lpwstr>
  </property>
  <property fmtid="{D5CDD505-2E9C-101B-9397-08002B2CF9AE}" pid="29" name="MXName">
    <vt:lpwstr>ESS-0023797</vt:lpwstr>
  </property>
  <property fmtid="{D5CDD505-2E9C-101B-9397-08002B2CF9AE}" pid="30" name="MXOriginator">
    <vt:lpwstr>christofferaffelin</vt:lpwstr>
  </property>
  <property fmtid="{D5CDD505-2E9C-101B-9397-08002B2CF9AE}" pid="31" name="MXPhase">
    <vt:lpwstr/>
  </property>
  <property fmtid="{D5CDD505-2E9C-101B-9397-08002B2CF9AE}" pid="32" name="MXPolicy">
    <vt:lpwstr>Open Document</vt:lpwstr>
  </property>
  <property fmtid="{D5CDD505-2E9C-101B-9397-08002B2CF9AE}" pid="33" name="MXPolicy.Localized">
    <vt:lpwstr>Open Document</vt:lpwstr>
  </property>
  <property fmtid="{D5CDD505-2E9C-101B-9397-08002B2CF9AE}" pid="34" name="MXPrinted Date">
    <vt:lpwstr>Jan 22, 2015</vt:lpwstr>
  </property>
  <property fmtid="{D5CDD505-2E9C-101B-9397-08002B2CF9AE}" pid="35" name="MXPrinted Version">
    <vt:lpwstr>(5)</vt:lpwstr>
  </property>
  <property fmtid="{D5CDD505-2E9C-101B-9397-08002B2CF9AE}" pid="36" name="MXReference">
    <vt:lpwstr/>
  </property>
  <property fmtid="{D5CDD505-2E9C-101B-9397-08002B2CF9AE}" pid="37" name="MXRevision">
    <vt:lpwstr>1</vt:lpwstr>
  </property>
  <property fmtid="{D5CDD505-2E9C-101B-9397-08002B2CF9AE}" pid="38" name="MXSignatures_state_Obsolete">
    <vt:lpwstr/>
  </property>
  <property fmtid="{D5CDD505-2E9C-101B-9397-08002B2CF9AE}" pid="39" name="MXSignatures_state_Preliminary">
    <vt:lpwstr/>
  </property>
  <property fmtid="{D5CDD505-2E9C-101B-9397-08002B2CF9AE}" pid="40" name="MXSignatures_state_Release">
    <vt:lpwstr/>
  </property>
  <property fmtid="{D5CDD505-2E9C-101B-9397-08002B2CF9AE}" pid="41" name="MXSubmitter">
    <vt:lpwstr>Affelin, Christoffer</vt:lpwstr>
  </property>
  <property fmtid="{D5CDD505-2E9C-101B-9397-08002B2CF9AE}" pid="42" name="MXSuspend Versioning">
    <vt:lpwstr>False</vt:lpwstr>
  </property>
  <property fmtid="{D5CDD505-2E9C-101B-9397-08002B2CF9AE}" pid="43" name="MXTitle">
    <vt:lpwstr>CAD Meetings</vt:lpwstr>
  </property>
  <property fmtid="{D5CDD505-2E9C-101B-9397-08002B2CF9AE}" pid="44" name="MXTVADummy1">
    <vt:lpwstr/>
  </property>
  <property fmtid="{D5CDD505-2E9C-101B-9397-08002B2CF9AE}" pid="45" name="MXTVADummy2">
    <vt:lpwstr/>
  </property>
  <property fmtid="{D5CDD505-2E9C-101B-9397-08002B2CF9AE}" pid="46" name="MXTVADummy3">
    <vt:lpwstr/>
  </property>
  <property fmtid="{D5CDD505-2E9C-101B-9397-08002B2CF9AE}" pid="47" name="MXType">
    <vt:lpwstr>dmg_Presentation</vt:lpwstr>
  </property>
  <property fmtid="{D5CDD505-2E9C-101B-9397-08002B2CF9AE}" pid="48" name="MXType.Localized">
    <vt:lpwstr>Presentation</vt:lpwstr>
  </property>
  <property fmtid="{D5CDD505-2E9C-101B-9397-08002B2CF9AE}" pid="49" name="MXUser">
    <vt:lpwstr>christofferaffelin</vt:lpwstr>
  </property>
  <property fmtid="{D5CDD505-2E9C-101B-9397-08002B2CF9AE}" pid="50" name="MXVersion">
    <vt:lpwstr>5</vt:lpwstr>
  </property>
</Properties>
</file>