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 bookmarkIdSeed="6">
  <p:sldMasterIdLst>
    <p:sldMasterId id="2147483648" r:id="rId1"/>
    <p:sldMasterId id="2147483662" r:id="rId2"/>
  </p:sldMasterIdLst>
  <p:notesMasterIdLst>
    <p:notesMasterId r:id="rId14"/>
  </p:notesMasterIdLst>
  <p:handoutMasterIdLst>
    <p:handoutMasterId r:id="rId15"/>
  </p:handoutMasterIdLst>
  <p:sldIdLst>
    <p:sldId id="409" r:id="rId3"/>
    <p:sldId id="466" r:id="rId4"/>
    <p:sldId id="462" r:id="rId5"/>
    <p:sldId id="479" r:id="rId6"/>
    <p:sldId id="467" r:id="rId7"/>
    <p:sldId id="465" r:id="rId8"/>
    <p:sldId id="478" r:id="rId9"/>
    <p:sldId id="469" r:id="rId10"/>
    <p:sldId id="468" r:id="rId11"/>
    <p:sldId id="463" r:id="rId12"/>
    <p:sldId id="470" r:id="rId13"/>
  </p:sldIdLst>
  <p:sldSz cx="9144000" cy="6858000" type="screen4x3"/>
  <p:notesSz cx="6794500" cy="99314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232">
          <p15:clr>
            <a:srgbClr val="A4A3A4"/>
          </p15:clr>
        </p15:guide>
        <p15:guide id="2" orient="horz" pos="908">
          <p15:clr>
            <a:srgbClr val="A4A3A4"/>
          </p15:clr>
        </p15:guide>
        <p15:guide id="3" pos="498">
          <p15:clr>
            <a:srgbClr val="A4A3A4"/>
          </p15:clr>
        </p15:guide>
        <p15:guide id="4" orient="horz" pos="98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8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4CA"/>
    <a:srgbClr val="FFFCE7"/>
    <a:srgbClr val="CCFFCC"/>
    <a:srgbClr val="FFFFE7"/>
    <a:srgbClr val="75FFB3"/>
    <a:srgbClr val="FFA3A3"/>
    <a:srgbClr val="FF7D00"/>
    <a:srgbClr val="00E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23" autoAdjust="0"/>
    <p:restoredTop sz="88496" autoAdjust="0"/>
  </p:normalViewPr>
  <p:slideViewPr>
    <p:cSldViewPr snapToGrid="0">
      <p:cViewPr varScale="1">
        <p:scale>
          <a:sx n="133" d="100"/>
          <a:sy n="133" d="100"/>
        </p:scale>
        <p:origin x="-990" y="-90"/>
      </p:cViewPr>
      <p:guideLst>
        <p:guide orient="horz" pos="1232"/>
        <p:guide orient="horz" pos="908"/>
        <p:guide orient="horz" pos="989"/>
        <p:guide pos="49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93" d="100"/>
          <a:sy n="93" d="100"/>
        </p:scale>
        <p:origin x="-3732" y="-102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A3AE58-0CB7-2B49-BC2B-99543F812727}" type="datetimeFigureOut">
              <a:rPr lang="sv-SE" smtClean="0"/>
              <a:t>2017-05-08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00A657-9475-004C-BDED-BB6C61EC949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5641045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441830-0E87-9D46-A15F-C0C0B780FA23}" type="datetimeFigureOut">
              <a:rPr lang="sv-SE" smtClean="0"/>
              <a:t>2017-05-08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E0035E-6164-C447-BCFF-46EC70F7402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2942122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93512" y="-1"/>
            <a:ext cx="5762624" cy="144145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cxnSp>
        <p:nvCxnSpPr>
          <p:cNvPr id="3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6384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6CE20-AFC7-3F45-B0E0-5A45C0AF0FEF}" type="datetime1">
              <a:rPr lang="en-US" smtClean="0"/>
              <a:t>5/8/2017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32584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1E751-A629-5E4A-A202-65D0E0233AA2}" type="datetime1">
              <a:rPr lang="en-US" smtClean="0"/>
              <a:t>5/8/2017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041013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8524D-C923-984C-AA4B-C3BB39D88DE4}" type="datetime1">
              <a:rPr lang="en-US" smtClean="0"/>
              <a:t>5/8/2017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t>‹#›</a:t>
            </a:fld>
            <a:endParaRPr lang="sv-SE"/>
          </a:p>
        </p:txBody>
      </p:sp>
      <p:cxnSp>
        <p:nvCxnSpPr>
          <p:cNvPr id="8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1652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D09B-6E0E-F342-90BC-7E5749EEA10B}" type="datetime1">
              <a:rPr lang="en-US" smtClean="0"/>
              <a:t>5/8/2017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334589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DF2D1-8BC8-2440-AB2E-6BB6C9E19346}" type="datetime1">
              <a:rPr lang="en-US" smtClean="0"/>
              <a:t>5/8/2017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502372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äng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682749"/>
          </a:xfrm>
          <a:prstGeom prst="rect">
            <a:avLst/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94CA"/>
              </a:solidFill>
            </a:endParaRPr>
          </a:p>
        </p:txBody>
      </p:sp>
      <p:pic>
        <p:nvPicPr>
          <p:cNvPr id="11" name="Bildobjekt 10" descr="ESS-logga-blå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756" y="362809"/>
            <a:ext cx="1728000" cy="924480"/>
          </a:xfrm>
          <a:prstGeom prst="rect">
            <a:avLst/>
          </a:prstGeom>
        </p:spPr>
      </p:pic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9349A-E89C-B948-9787-66E804B9853F}" type="datetime1">
              <a:rPr lang="en-US" smtClean="0"/>
              <a:t>5/8/2017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t>‹#›</a:t>
            </a:fld>
            <a:endParaRPr lang="sv-SE"/>
          </a:p>
        </p:txBody>
      </p:sp>
      <p:sp>
        <p:nvSpPr>
          <p:cNvPr id="9" name="Rubrik 1"/>
          <p:cNvSpPr>
            <a:spLocks noGrp="1"/>
          </p:cNvSpPr>
          <p:nvPr>
            <p:ph type="ctrTitle"/>
          </p:nvPr>
        </p:nvSpPr>
        <p:spPr>
          <a:xfrm>
            <a:off x="622138" y="130718"/>
            <a:ext cx="6290083" cy="1470025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l">
              <a:defRPr sz="4000">
                <a:solidFill>
                  <a:srgbClr val="0094CA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617536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1AB57-D982-994E-9485-837203842E23}" type="datetime1">
              <a:rPr lang="en-US" smtClean="0"/>
              <a:t>5/8/2017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0648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642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870982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/>
              <a:t>2017-05-08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048099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/>
              <a:t>2017-05-08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89334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bild text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/>
          </p:nvPr>
        </p:nvSpPr>
        <p:spPr>
          <a:xfrm>
            <a:off x="593513" y="1955801"/>
            <a:ext cx="4766944" cy="3780620"/>
          </a:xfrm>
        </p:spPr>
        <p:txBody>
          <a:bodyPr lIns="0" tIns="0" rIns="0" bIns="0">
            <a:noAutofit/>
          </a:bodyPr>
          <a:lstStyle>
            <a:lvl1pPr marL="342900" indent="-342900" algn="l">
              <a:lnSpc>
                <a:spcPct val="90000"/>
              </a:lnSpc>
              <a:buFont typeface="Arial"/>
              <a:buChar char="•"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93512" y="-1"/>
            <a:ext cx="5762624" cy="144145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6" name="Rektangel med rundade hörn 5"/>
          <p:cNvSpPr/>
          <p:nvPr userDrawn="1"/>
        </p:nvSpPr>
        <p:spPr>
          <a:xfrm>
            <a:off x="6205857" y="1955801"/>
            <a:ext cx="2479040" cy="2479040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7" name="Rak 5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11372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/>
              <a:t>2017-05-08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961081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/>
              <a:t>2017-05-08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263387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/>
              <a:t>2017-05-08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828659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/>
              <a:t>2017-05-08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930615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/>
              <a:t>2017-05-08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700504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/>
              <a:t>2017-05-08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339349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/>
              <a:t>2017-05-08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526619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/>
              <a:t>2017-05-08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24170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ubrikbild text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593513" y="1955801"/>
            <a:ext cx="4766944" cy="3780620"/>
          </a:xfrm>
        </p:spPr>
        <p:txBody>
          <a:bodyPr lIns="0" tIns="0" rIns="0" bIns="0">
            <a:noAutofit/>
          </a:bodyPr>
          <a:lstStyle>
            <a:lvl1pPr marL="396900" marR="0" indent="-34290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/>
              <a:buChar char="•"/>
              <a:tabLst/>
              <a:defRPr sz="2400" b="0">
                <a:solidFill>
                  <a:schemeClr val="bg1"/>
                </a:solidFill>
              </a:defRPr>
            </a:lvl1pPr>
            <a:lvl2pPr marL="648000" marR="0" indent="-23400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75000"/>
              <a:buFont typeface="Lucida Grande"/>
              <a:buChar char="-"/>
              <a:tabLst/>
              <a:defRPr sz="1800" baseline="0">
                <a:solidFill>
                  <a:srgbClr val="FFFFFF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</a:p>
          <a:p>
            <a:pPr lvl="1"/>
            <a:r>
              <a:rPr lang="sv-SE" dirty="0" smtClean="0"/>
              <a:t>Test sub bullet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93512" y="-1"/>
            <a:ext cx="5762624" cy="144145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smtClean="0"/>
              <a:t>Blue bullet page</a:t>
            </a:r>
            <a:endParaRPr lang="sv-SE"/>
          </a:p>
        </p:txBody>
      </p:sp>
      <p:cxnSp>
        <p:nvCxnSpPr>
          <p:cNvPr id="4" name="Rak 5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2186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ubrikbil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593513" y="1955801"/>
            <a:ext cx="4766944" cy="3780620"/>
          </a:xfrm>
        </p:spPr>
        <p:txBody>
          <a:bodyPr lIns="0" tIns="0" rIns="0" bIns="0">
            <a:noAutofit/>
          </a:bodyPr>
          <a:lstStyle>
            <a:lvl1pPr marL="396900" marR="0" indent="-34290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/>
              <a:buChar char="•"/>
              <a:tabLst/>
              <a:defRPr sz="2400" b="0">
                <a:solidFill>
                  <a:srgbClr val="0094CA"/>
                </a:solidFill>
              </a:defRPr>
            </a:lvl1pPr>
            <a:lvl2pPr marL="648000" marR="0" indent="-23400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75000"/>
              <a:buFont typeface="Lucida Grande"/>
              <a:buChar char="-"/>
              <a:tabLst/>
              <a:defRPr sz="1800" baseline="0">
                <a:solidFill>
                  <a:srgbClr val="0094CA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</a:p>
          <a:p>
            <a:pPr lvl="1"/>
            <a:r>
              <a:rPr lang="sv-SE" dirty="0" smtClean="0"/>
              <a:t>Test sub bullet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93512" y="-1"/>
            <a:ext cx="5762624" cy="144145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smtClean="0"/>
              <a:t>White bullet page</a:t>
            </a:r>
            <a:endParaRPr lang="sv-SE"/>
          </a:p>
        </p:txBody>
      </p:sp>
      <p:cxnSp>
        <p:nvCxnSpPr>
          <p:cNvPr id="4" name="Rak 5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48954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78913" y="0"/>
            <a:ext cx="6067426" cy="1441531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69993" y="1964945"/>
            <a:ext cx="6536399" cy="4038981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C0C22-9EDB-E14B-9D1D-02359A0D0385}" type="datetime1">
              <a:rPr lang="en-US" smtClean="0"/>
              <a:t>5/8/2017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t>‹#›</a:t>
            </a:fld>
            <a:endParaRPr lang="sv-SE"/>
          </a:p>
        </p:txBody>
      </p:sp>
      <p:cxnSp>
        <p:nvCxnSpPr>
          <p:cNvPr id="7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711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5BB91-6E5D-4E44-A313-B74B25380F86}" type="datetime1">
              <a:rPr lang="en-US" smtClean="0"/>
              <a:t>5/8/2017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t>‹#›</a:t>
            </a:fld>
            <a:endParaRPr lang="sv-SE"/>
          </a:p>
        </p:txBody>
      </p:sp>
      <p:cxnSp>
        <p:nvCxnSpPr>
          <p:cNvPr id="7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7211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0FE33-BB3B-F54C-A8F8-03B587A53342}" type="datetime1">
              <a:rPr lang="en-US" smtClean="0"/>
              <a:t>5/8/2017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t>‹#›</a:t>
            </a:fld>
            <a:endParaRPr lang="sv-SE"/>
          </a:p>
        </p:txBody>
      </p:sp>
      <p:cxnSp>
        <p:nvCxnSpPr>
          <p:cNvPr id="8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977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B4D03-6436-924D-BD12-1D8F540DD88C}" type="datetime1">
              <a:rPr lang="en-US" smtClean="0"/>
              <a:t>5/8/2017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t>‹#›</a:t>
            </a:fld>
            <a:endParaRPr lang="sv-SE"/>
          </a:p>
        </p:txBody>
      </p:sp>
      <p:cxnSp>
        <p:nvCxnSpPr>
          <p:cNvPr id="10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4596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81278-4430-4444-9D70-1555BC514269}" type="datetime1">
              <a:rPr lang="en-US" smtClean="0"/>
              <a:t>5/8/2017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t>‹#›</a:t>
            </a:fld>
            <a:endParaRPr lang="sv-SE"/>
          </a:p>
        </p:txBody>
      </p:sp>
      <p:cxnSp>
        <p:nvCxnSpPr>
          <p:cNvPr id="6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1731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93511" y="1964945"/>
            <a:ext cx="6536399" cy="403898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94CA"/>
                </a:solidFill>
              </a:defRPr>
            </a:lvl1pPr>
          </a:lstStyle>
          <a:p>
            <a:fld id="{8F5C681F-1FB5-764D-BC0F-BB7944416E1E}" type="datetime1">
              <a:rPr lang="en-US" smtClean="0"/>
              <a:pPr/>
              <a:t>5/8/2017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94CA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94CA"/>
                </a:solidFill>
              </a:defRPr>
            </a:lvl1pPr>
          </a:lstStyle>
          <a:p>
            <a:fld id="{038C62C7-F79B-CD4A-A5DF-5683BBEC4A6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Rektangel 6"/>
          <p:cNvSpPr/>
          <p:nvPr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94CA"/>
              </a:solidFill>
            </a:endParaRPr>
          </a:p>
        </p:txBody>
      </p:sp>
      <p:pic>
        <p:nvPicPr>
          <p:cNvPr id="8" name="Bildobjekt 7" descr="ESS-vit-logga.png"/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6974" y="378759"/>
            <a:ext cx="1359826" cy="727507"/>
          </a:xfrm>
          <a:prstGeom prst="rect">
            <a:avLst/>
          </a:prstGeom>
        </p:spPr>
      </p:pic>
      <p:sp>
        <p:nvSpPr>
          <p:cNvPr id="11" name="Platshållare för rubrik 10"/>
          <p:cNvSpPr>
            <a:spLocks noGrp="1"/>
          </p:cNvSpPr>
          <p:nvPr>
            <p:ph type="title"/>
          </p:nvPr>
        </p:nvSpPr>
        <p:spPr>
          <a:xfrm>
            <a:off x="593512" y="-1"/>
            <a:ext cx="5762624" cy="144145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7200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75" r:id="rId3"/>
    <p:sldLayoutId id="2147483676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77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ts val="2400"/>
        </a:lnSpc>
        <a:spcBef>
          <a:spcPct val="20000"/>
        </a:spcBef>
        <a:spcAft>
          <a:spcPts val="1200"/>
        </a:spcAft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1pPr>
      <a:lvl2pPr marL="457200" indent="0" algn="l" defTabSz="457200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2pPr>
      <a:lvl3pPr marL="914400" indent="0" algn="l" defTabSz="457200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3pPr>
      <a:lvl4pPr marL="1371600" indent="0" algn="l" defTabSz="457200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4pPr>
      <a:lvl5pPr marL="1828800" indent="0" algn="l" defTabSz="457200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5678A-D05F-FD42-9890-CCECCD9C8C54}" type="datetimeFigureOut">
              <a:rPr lang="sv-SE" smtClean="0"/>
              <a:t>2017-05-08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03047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emf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SS_frugal_PP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27" y="-1"/>
            <a:ext cx="9152927" cy="6866930"/>
          </a:xfrm>
          <a:prstGeom prst="rect">
            <a:avLst/>
          </a:prstGeom>
        </p:spPr>
      </p:pic>
      <p:pic>
        <p:nvPicPr>
          <p:cNvPr id="5" name="Picture 4" descr="ESS_outline_logo_whit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556" y="273844"/>
            <a:ext cx="2817887" cy="168333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1291" y="3531979"/>
            <a:ext cx="6840989" cy="2302528"/>
          </a:xfrm>
          <a:prstGeom prst="rect">
            <a:avLst/>
          </a:prstGeom>
          <a:noFill/>
        </p:spPr>
        <p:txBody>
          <a:bodyPr wrap="square" lIns="85699" tIns="42850" rIns="85699" bIns="42850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Neutron guide Shielding Concept</a:t>
            </a: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Gábor László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488207" y="6148118"/>
            <a:ext cx="1236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03.05.2017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52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 for Elevation in D01-D03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10</a:t>
            </a:fld>
            <a:endParaRPr lang="sv-SE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985" y="1473800"/>
            <a:ext cx="7419015" cy="53020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913" y="1583445"/>
            <a:ext cx="7850527" cy="5192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099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Shielding blocks from leftover concrete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11</a:t>
            </a:fld>
            <a:endParaRPr lang="sv-S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598" y="2110113"/>
            <a:ext cx="5843990" cy="4328787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5118099" y="1532856"/>
            <a:ext cx="3666067" cy="455044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457200" rtl="0" eaLnBrk="1" latinLnBrk="0" hangingPunct="1">
              <a:lnSpc>
                <a:spcPts val="2400"/>
              </a:lnSpc>
              <a:spcBef>
                <a:spcPct val="20000"/>
              </a:spcBef>
              <a:spcAft>
                <a:spcPts val="1200"/>
              </a:spcAft>
              <a:buFont typeface="Wingdings" charset="2"/>
              <a:buNone/>
              <a:defRPr sz="20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Wingdings" charset="2"/>
              <a:buNone/>
              <a:defRPr sz="20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Wingdings" charset="2"/>
              <a:buNone/>
              <a:defRPr sz="20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Wingdings" charset="2"/>
              <a:buNone/>
              <a:defRPr sz="20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Wingdings" charset="2"/>
              <a:buNone/>
              <a:defRPr sz="20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smtClean="0">
                <a:solidFill>
                  <a:schemeClr val="tx1"/>
                </a:solidFill>
              </a:rPr>
              <a:t>Size:</a:t>
            </a:r>
          </a:p>
          <a:p>
            <a:pPr marL="342900" indent="-342900">
              <a:buFontTx/>
              <a:buChar char="-"/>
            </a:pPr>
            <a:r>
              <a:rPr lang="en-US" sz="2200" dirty="0" smtClean="0">
                <a:solidFill>
                  <a:schemeClr val="tx1"/>
                </a:solidFill>
              </a:rPr>
              <a:t>2000mmx1000mmx500mm</a:t>
            </a:r>
          </a:p>
          <a:p>
            <a:pPr marL="342900" indent="-342900">
              <a:buFontTx/>
              <a:buChar char="-"/>
            </a:pPr>
            <a:r>
              <a:rPr lang="en-US" sz="2200" dirty="0" smtClean="0">
                <a:solidFill>
                  <a:schemeClr val="tx1"/>
                </a:solidFill>
              </a:rPr>
              <a:t>2000mmx500mmx500mm</a:t>
            </a:r>
          </a:p>
          <a:p>
            <a:pPr marL="342900" indent="-342900">
              <a:buFontTx/>
              <a:buChar char="-"/>
            </a:pPr>
            <a:r>
              <a:rPr lang="en-US" sz="2200" dirty="0" smtClean="0">
                <a:solidFill>
                  <a:schemeClr val="tx1"/>
                </a:solidFill>
              </a:rPr>
              <a:t>500mmx500mmx500mm</a:t>
            </a:r>
            <a:endParaRPr lang="en-US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51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975" y="2784970"/>
            <a:ext cx="2244826" cy="34396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528" y="1757598"/>
            <a:ext cx="8229600" cy="4467068"/>
          </a:xfrm>
        </p:spPr>
        <p:txBody>
          <a:bodyPr>
            <a:normAutofit/>
          </a:bodyPr>
          <a:lstStyle/>
          <a:p>
            <a:r>
              <a:rPr lang="en-US" sz="2200" b="1" dirty="0" smtClean="0">
                <a:solidFill>
                  <a:schemeClr val="tx1"/>
                </a:solidFill>
              </a:rPr>
              <a:t>Choose a preferred design solution!</a:t>
            </a:r>
          </a:p>
          <a:p>
            <a:endParaRPr lang="en-US" sz="2200" dirty="0">
              <a:solidFill>
                <a:schemeClr val="tx1"/>
              </a:solidFill>
            </a:endParaRPr>
          </a:p>
          <a:p>
            <a:endParaRPr lang="en-US" sz="2200" dirty="0" smtClean="0">
              <a:solidFill>
                <a:schemeClr val="tx1"/>
              </a:solidFill>
            </a:endParaRPr>
          </a:p>
          <a:p>
            <a:endParaRPr lang="en-US" sz="2200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2</a:t>
            </a:fld>
            <a:endParaRPr lang="sv-S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5888" y="3220799"/>
            <a:ext cx="3808623" cy="22955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913" y="3261868"/>
            <a:ext cx="3750014" cy="2254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801" y="3261868"/>
            <a:ext cx="3840126" cy="2254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04263" y="2468903"/>
            <a:ext cx="3503250" cy="23247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76844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Geometry is affected by the materials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3</a:t>
            </a:fld>
            <a:endParaRPr lang="sv-S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9274" y="1846802"/>
            <a:ext cx="5929348" cy="3932731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 rot="21104362">
            <a:off x="3998860" y="4738255"/>
            <a:ext cx="1050028" cy="511889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Oval 8"/>
          <p:cNvSpPr/>
          <p:nvPr/>
        </p:nvSpPr>
        <p:spPr>
          <a:xfrm rot="2537401">
            <a:off x="2780874" y="2726830"/>
            <a:ext cx="2091110" cy="2037574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1190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Geometry is affected by the materials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4</a:t>
            </a:fld>
            <a:endParaRPr lang="sv-SE" dirty="0"/>
          </a:p>
        </p:txBody>
      </p:sp>
      <p:sp>
        <p:nvSpPr>
          <p:cNvPr id="7" name="Rectangle 6"/>
          <p:cNvSpPr/>
          <p:nvPr/>
        </p:nvSpPr>
        <p:spPr>
          <a:xfrm>
            <a:off x="1022372" y="6105842"/>
            <a:ext cx="70123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https://confluence.esss.lu.se/display/SPD/Instrument+shielding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1389089" y="2290326"/>
          <a:ext cx="57912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8767">
                  <a:extLst>
                    <a:ext uri="{9D8B030D-6E8A-4147-A177-3AD203B41FA5}">
                      <a16:colId xmlns:a16="http://schemas.microsoft.com/office/drawing/2014/main" xmlns="" val="3809521321"/>
                    </a:ext>
                  </a:extLst>
                </a:gridCol>
                <a:gridCol w="1502764">
                  <a:extLst>
                    <a:ext uri="{9D8B030D-6E8A-4147-A177-3AD203B41FA5}">
                      <a16:colId xmlns:a16="http://schemas.microsoft.com/office/drawing/2014/main" xmlns="" val="3817325688"/>
                    </a:ext>
                  </a:extLst>
                </a:gridCol>
                <a:gridCol w="2409669">
                  <a:extLst>
                    <a:ext uri="{9D8B030D-6E8A-4147-A177-3AD203B41FA5}">
                      <a16:colId xmlns:a16="http://schemas.microsoft.com/office/drawing/2014/main" xmlns="" val="19474462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Density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Price</a:t>
                      </a:r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737059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Steel</a:t>
                      </a:r>
                      <a:endParaRPr lang="sv-S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7 850 kg/m3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11 800-15 600 EUR/m3</a:t>
                      </a:r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576397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Lead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11 340 kg/m3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23</a:t>
                      </a:r>
                      <a:r>
                        <a:rPr lang="en-US" baseline="0" dirty="0" smtClean="0"/>
                        <a:t> 800 </a:t>
                      </a:r>
                      <a:r>
                        <a:rPr lang="en-US" dirty="0" smtClean="0"/>
                        <a:t>EUR/m3</a:t>
                      </a:r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667932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Concrete</a:t>
                      </a:r>
                      <a:endParaRPr lang="sv-S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2400 kg/m3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450-900 EUR/m3</a:t>
                      </a:r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880693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Borated Concrete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800 EUR/m3</a:t>
                      </a:r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079114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Heavy Concrete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4000 kg/m3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1900-2000 </a:t>
                      </a:r>
                      <a:r>
                        <a:rPr lang="en-US" dirty="0" err="1" smtClean="0"/>
                        <a:t>Eur</a:t>
                      </a:r>
                      <a:r>
                        <a:rPr lang="en-US" dirty="0" smtClean="0"/>
                        <a:t>/m3</a:t>
                      </a:r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852298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HDPE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970 kg/m3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2910 EUR/m3</a:t>
                      </a:r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262153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Borated HDPE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1035</a:t>
                      </a:r>
                      <a:r>
                        <a:rPr lang="en-US" baseline="0" dirty="0" smtClean="0"/>
                        <a:t> kg/m3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7245 EUR/m3</a:t>
                      </a:r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69729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741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Concrete or Heavy concrete?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5</a:t>
            </a:fld>
            <a:endParaRPr lang="sv-SE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719528" y="1757598"/>
            <a:ext cx="8229600" cy="4467068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Gamma-rays has the main contribution to the dose level in case if </a:t>
            </a:r>
            <a:r>
              <a:rPr lang="en-US" sz="2400" b="1" dirty="0" smtClean="0">
                <a:solidFill>
                  <a:schemeClr val="tx1"/>
                </a:solidFill>
              </a:rPr>
              <a:t>we are out of line of sight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Most of the gamma is coming from the Ni-</a:t>
            </a:r>
            <a:r>
              <a:rPr lang="en-US" sz="2400" dirty="0" err="1" smtClean="0">
                <a:solidFill>
                  <a:schemeClr val="tx1"/>
                </a:solidFill>
              </a:rPr>
              <a:t>Ti</a:t>
            </a:r>
            <a:r>
              <a:rPr lang="en-US" sz="2400" dirty="0" smtClean="0">
                <a:solidFill>
                  <a:schemeClr val="tx1"/>
                </a:solidFill>
              </a:rPr>
              <a:t> SM.</a:t>
            </a:r>
          </a:p>
          <a:p>
            <a:r>
              <a:rPr lang="sv-SE" sz="2400" dirty="0">
                <a:solidFill>
                  <a:schemeClr val="tx1"/>
                </a:solidFill>
              </a:rPr>
              <a:t>4.4 MeV </a:t>
            </a:r>
            <a:r>
              <a:rPr lang="sv-SE" sz="2400" dirty="0" err="1" smtClean="0">
                <a:solidFill>
                  <a:schemeClr val="tx1"/>
                </a:solidFill>
              </a:rPr>
              <a:t>photons</a:t>
            </a:r>
            <a:r>
              <a:rPr lang="sv-SE" sz="2400" dirty="0" smtClean="0">
                <a:solidFill>
                  <a:schemeClr val="tx1"/>
                </a:solidFill>
              </a:rPr>
              <a:t> is </a:t>
            </a:r>
            <a:r>
              <a:rPr lang="sv-SE" sz="2400" dirty="0">
                <a:solidFill>
                  <a:schemeClr val="tx1"/>
                </a:solidFill>
              </a:rPr>
              <a:t>the </a:t>
            </a:r>
            <a:r>
              <a:rPr lang="sv-SE" sz="2400" dirty="0" err="1">
                <a:solidFill>
                  <a:schemeClr val="tx1"/>
                </a:solidFill>
              </a:rPr>
              <a:t>average</a:t>
            </a:r>
            <a:r>
              <a:rPr lang="sv-SE" sz="2400" dirty="0">
                <a:solidFill>
                  <a:schemeClr val="tx1"/>
                </a:solidFill>
              </a:rPr>
              <a:t> for </a:t>
            </a:r>
            <a:r>
              <a:rPr lang="sv-SE" sz="2400" dirty="0" smtClean="0">
                <a:solidFill>
                  <a:schemeClr val="tx1"/>
                </a:solidFill>
              </a:rPr>
              <a:t>Ni/Ti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We need roughly two times thicker regular concrete(2.4t/m3) than Heavy concrete (4t/m3).</a:t>
            </a:r>
          </a:p>
          <a:p>
            <a:r>
              <a:rPr lang="en-US" sz="2400" b="1" dirty="0" smtClean="0">
                <a:solidFill>
                  <a:schemeClr val="tx1"/>
                </a:solidFill>
              </a:rPr>
              <a:t>Regular concrete is more cost effective by 10%-110% in case of simple shapes.</a:t>
            </a:r>
            <a:endParaRPr lang="en-US" sz="2400" b="1" dirty="0">
              <a:solidFill>
                <a:schemeClr val="tx1"/>
              </a:solidFill>
            </a:endParaRPr>
          </a:p>
          <a:p>
            <a:endParaRPr lang="en-US" sz="2200" dirty="0" smtClean="0">
              <a:solidFill>
                <a:schemeClr val="tx1"/>
              </a:solidFill>
            </a:endParaRPr>
          </a:p>
          <a:p>
            <a:endParaRPr lang="en-US" sz="22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45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6</a:t>
            </a:fld>
            <a:endParaRPr lang="sv-SE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78913" y="1672845"/>
            <a:ext cx="6536399" cy="4038981"/>
          </a:xfrm>
        </p:spPr>
        <p:txBody>
          <a:bodyPr/>
          <a:lstStyle/>
          <a:p>
            <a:r>
              <a:rPr lang="en-US" sz="2400" dirty="0" smtClean="0"/>
              <a:t>NUVIA </a:t>
            </a:r>
            <a:r>
              <a:rPr lang="en-US" sz="2400" dirty="0" err="1" smtClean="0"/>
              <a:t>soulution</a:t>
            </a:r>
            <a:endParaRPr lang="sv-SE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5219" y="1677716"/>
            <a:ext cx="3503250" cy="23247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9301" y="3935283"/>
            <a:ext cx="3594075" cy="23829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238" y="2396067"/>
            <a:ext cx="2947399" cy="146896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6239" y="3822699"/>
            <a:ext cx="2947399" cy="1468967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 flipV="1">
            <a:off x="960967" y="1879600"/>
            <a:ext cx="7581900" cy="4034367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81567" y="1879600"/>
            <a:ext cx="7761809" cy="4156604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3261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2201" y="1701800"/>
            <a:ext cx="3437466" cy="4521200"/>
          </a:xfrm>
        </p:spPr>
        <p:txBody>
          <a:bodyPr>
            <a:normAutofit/>
          </a:bodyPr>
          <a:lstStyle/>
          <a:p>
            <a:r>
              <a:rPr lang="en-US" sz="2200" dirty="0" smtClean="0">
                <a:solidFill>
                  <a:schemeClr val="tx1"/>
                </a:solidFill>
              </a:rPr>
              <a:t>Manufacturing Cost:       1</a:t>
            </a:r>
          </a:p>
          <a:p>
            <a:r>
              <a:rPr lang="en-US" sz="2200" dirty="0" smtClean="0">
                <a:solidFill>
                  <a:schemeClr val="tx1"/>
                </a:solidFill>
              </a:rPr>
              <a:t>Installation Cost/time:    1</a:t>
            </a:r>
          </a:p>
          <a:p>
            <a:r>
              <a:rPr lang="en-US" sz="2200" dirty="0" smtClean="0">
                <a:solidFill>
                  <a:schemeClr val="tx1"/>
                </a:solidFill>
              </a:rPr>
              <a:t>Decommissioning cost:   1</a:t>
            </a:r>
          </a:p>
          <a:p>
            <a:pPr>
              <a:spcAft>
                <a:spcPts val="0"/>
              </a:spcAft>
            </a:pPr>
            <a:r>
              <a:rPr lang="en-US" sz="2200" dirty="0" smtClean="0">
                <a:solidFill>
                  <a:schemeClr val="tx1"/>
                </a:solidFill>
              </a:rPr>
              <a:t>Modularity: 2 level of thickness is easily achievable. </a:t>
            </a:r>
          </a:p>
          <a:p>
            <a:pPr>
              <a:spcBef>
                <a:spcPts val="0"/>
              </a:spcBef>
            </a:pPr>
            <a:r>
              <a:rPr lang="en-US" sz="2200" dirty="0" smtClean="0">
                <a:solidFill>
                  <a:schemeClr val="tx1"/>
                </a:solidFill>
              </a:rPr>
              <a:t>(50-75cm or 60-90cm)</a:t>
            </a:r>
          </a:p>
          <a:p>
            <a:r>
              <a:rPr lang="en-US" sz="2200" dirty="0" smtClean="0">
                <a:solidFill>
                  <a:schemeClr val="tx1"/>
                </a:solidFill>
              </a:rPr>
              <a:t>Maintenance of components inside: top access by removing three pieces</a:t>
            </a:r>
          </a:p>
          <a:p>
            <a:pPr>
              <a:spcAft>
                <a:spcPts val="0"/>
              </a:spcAft>
            </a:pPr>
            <a:r>
              <a:rPr lang="en-US" sz="2200" dirty="0">
                <a:solidFill>
                  <a:schemeClr val="tx1"/>
                </a:solidFill>
              </a:rPr>
              <a:t>A</a:t>
            </a:r>
            <a:r>
              <a:rPr lang="en-US" sz="2200" dirty="0" smtClean="0">
                <a:solidFill>
                  <a:schemeClr val="tx1"/>
                </a:solidFill>
              </a:rPr>
              <a:t>verage weight of a </a:t>
            </a:r>
          </a:p>
          <a:p>
            <a:pPr>
              <a:spcBef>
                <a:spcPts val="0"/>
              </a:spcBef>
            </a:pPr>
            <a:r>
              <a:rPr lang="en-US" sz="2200" dirty="0" smtClean="0">
                <a:solidFill>
                  <a:schemeClr val="tx1"/>
                </a:solidFill>
              </a:rPr>
              <a:t>component: 3.9t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7</a:t>
            </a:fld>
            <a:endParaRPr lang="sv-SE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913" y="2593815"/>
            <a:ext cx="3808623" cy="22955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508001" y="5415147"/>
            <a:ext cx="4250266" cy="94120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457200" rtl="0" eaLnBrk="1" latinLnBrk="0" hangingPunct="1">
              <a:lnSpc>
                <a:spcPts val="2400"/>
              </a:lnSpc>
              <a:spcBef>
                <a:spcPct val="20000"/>
              </a:spcBef>
              <a:spcAft>
                <a:spcPts val="1200"/>
              </a:spcAft>
              <a:buFont typeface="Wingdings" charset="2"/>
              <a:buNone/>
              <a:defRPr sz="20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Wingdings" charset="2"/>
              <a:buNone/>
              <a:defRPr sz="20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Wingdings" charset="2"/>
              <a:buNone/>
              <a:defRPr sz="20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Wingdings" charset="2"/>
              <a:buNone/>
              <a:defRPr sz="20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Wingdings" charset="2"/>
              <a:buNone/>
              <a:defRPr sz="20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No seismic requirement in the E buildings only Conventional safety!</a:t>
            </a:r>
          </a:p>
          <a:p>
            <a:endParaRPr lang="en-US" sz="22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58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8</a:t>
            </a:fld>
            <a:endParaRPr lang="sv-SE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796" y="1441531"/>
            <a:ext cx="7186924" cy="5189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685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529" y="1710656"/>
            <a:ext cx="3750014" cy="2254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9</a:t>
            </a:fld>
            <a:endParaRPr lang="sv-SE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133781" y="1710656"/>
            <a:ext cx="3228633" cy="455044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457200" rtl="0" eaLnBrk="1" latinLnBrk="0" hangingPunct="1">
              <a:lnSpc>
                <a:spcPts val="2400"/>
              </a:lnSpc>
              <a:spcBef>
                <a:spcPct val="20000"/>
              </a:spcBef>
              <a:spcAft>
                <a:spcPts val="1200"/>
              </a:spcAft>
              <a:buFont typeface="Wingdings" charset="2"/>
              <a:buNone/>
              <a:defRPr sz="20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Wingdings" charset="2"/>
              <a:buNone/>
              <a:defRPr sz="20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Wingdings" charset="2"/>
              <a:buNone/>
              <a:defRPr sz="20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Wingdings" charset="2"/>
              <a:buNone/>
              <a:defRPr sz="20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Wingdings" charset="2"/>
              <a:buNone/>
              <a:defRPr sz="20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smtClean="0">
                <a:solidFill>
                  <a:schemeClr val="tx1"/>
                </a:solidFill>
              </a:rPr>
              <a:t>Manufacturing Cost:       1.6</a:t>
            </a:r>
          </a:p>
          <a:p>
            <a:r>
              <a:rPr lang="en-US" sz="2200" dirty="0" smtClean="0">
                <a:solidFill>
                  <a:schemeClr val="tx1"/>
                </a:solidFill>
              </a:rPr>
              <a:t>Installation Cost/time:    0.7</a:t>
            </a:r>
          </a:p>
          <a:p>
            <a:r>
              <a:rPr lang="en-US" sz="2200" dirty="0" smtClean="0">
                <a:solidFill>
                  <a:schemeClr val="tx1"/>
                </a:solidFill>
              </a:rPr>
              <a:t>Decommissioning cost:   1.8</a:t>
            </a:r>
          </a:p>
          <a:p>
            <a:r>
              <a:rPr lang="en-US" sz="2200" dirty="0" smtClean="0">
                <a:solidFill>
                  <a:schemeClr val="tx1"/>
                </a:solidFill>
              </a:rPr>
              <a:t>Modularity: Not modular</a:t>
            </a:r>
          </a:p>
          <a:p>
            <a:r>
              <a:rPr lang="en-US" sz="2200" dirty="0" smtClean="0">
                <a:solidFill>
                  <a:schemeClr val="tx1"/>
                </a:solidFill>
              </a:rPr>
              <a:t>Maintenance of components </a:t>
            </a:r>
            <a:r>
              <a:rPr lang="en-US" sz="2200" dirty="0">
                <a:solidFill>
                  <a:schemeClr val="tx1"/>
                </a:solidFill>
              </a:rPr>
              <a:t>inside </a:t>
            </a:r>
            <a:r>
              <a:rPr lang="en-US" sz="2200" dirty="0" smtClean="0">
                <a:solidFill>
                  <a:schemeClr val="tx1"/>
                </a:solidFill>
              </a:rPr>
              <a:t>: full access by </a:t>
            </a:r>
            <a:r>
              <a:rPr lang="en-US" sz="2200" dirty="0">
                <a:solidFill>
                  <a:schemeClr val="tx1"/>
                </a:solidFill>
              </a:rPr>
              <a:t>removing </a:t>
            </a:r>
            <a:r>
              <a:rPr lang="en-US" sz="2200" dirty="0" smtClean="0">
                <a:solidFill>
                  <a:schemeClr val="tx1"/>
                </a:solidFill>
              </a:rPr>
              <a:t>two </a:t>
            </a:r>
            <a:r>
              <a:rPr lang="en-US" sz="2200" dirty="0">
                <a:solidFill>
                  <a:schemeClr val="tx1"/>
                </a:solidFill>
              </a:rPr>
              <a:t>pieces</a:t>
            </a:r>
            <a:endParaRPr lang="en-US" sz="2200" dirty="0" smtClean="0">
              <a:solidFill>
                <a:schemeClr val="tx1"/>
              </a:solidFill>
            </a:endParaRPr>
          </a:p>
          <a:p>
            <a:pPr>
              <a:spcAft>
                <a:spcPts val="0"/>
              </a:spcAft>
            </a:pPr>
            <a:r>
              <a:rPr lang="en-US" sz="2200" dirty="0">
                <a:solidFill>
                  <a:schemeClr val="tx1"/>
                </a:solidFill>
              </a:rPr>
              <a:t>Average weight of a </a:t>
            </a:r>
          </a:p>
          <a:p>
            <a:pPr>
              <a:spcBef>
                <a:spcPts val="0"/>
              </a:spcBef>
            </a:pPr>
            <a:r>
              <a:rPr lang="en-US" sz="2200" dirty="0">
                <a:solidFill>
                  <a:schemeClr val="tx1"/>
                </a:solidFill>
              </a:rPr>
              <a:t>component: </a:t>
            </a:r>
            <a:r>
              <a:rPr lang="en-US" sz="2200" dirty="0" smtClean="0">
                <a:solidFill>
                  <a:schemeClr val="tx1"/>
                </a:solidFill>
              </a:rPr>
              <a:t>7.4t </a:t>
            </a:r>
            <a:endParaRPr lang="en-US" sz="2200" dirty="0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41966" y="4146896"/>
            <a:ext cx="2637368" cy="21465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3099077" y="3272367"/>
            <a:ext cx="14054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Weight: </a:t>
            </a:r>
          </a:p>
          <a:p>
            <a:r>
              <a:rPr lang="en-US" dirty="0" smtClean="0"/>
              <a:t>0.1 t/m less</a:t>
            </a:r>
            <a:endParaRPr lang="sv-SE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138" y="1687563"/>
            <a:ext cx="3918796" cy="23006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1879750" y="6356350"/>
            <a:ext cx="1896384" cy="40428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457200" rtl="0" eaLnBrk="1" latinLnBrk="0" hangingPunct="1">
              <a:lnSpc>
                <a:spcPts val="2400"/>
              </a:lnSpc>
              <a:spcBef>
                <a:spcPct val="20000"/>
              </a:spcBef>
              <a:spcAft>
                <a:spcPts val="1200"/>
              </a:spcAft>
              <a:buFont typeface="Wingdings" charset="2"/>
              <a:buNone/>
              <a:defRPr sz="20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Wingdings" charset="2"/>
              <a:buNone/>
              <a:defRPr sz="20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Wingdings" charset="2"/>
              <a:buNone/>
              <a:defRPr sz="20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Wingdings" charset="2"/>
              <a:buNone/>
              <a:defRPr sz="20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Wingdings" charset="2"/>
              <a:buNone/>
              <a:defRPr sz="20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smtClean="0">
                <a:solidFill>
                  <a:schemeClr val="tx1"/>
                </a:solidFill>
              </a:rPr>
              <a:t>Male - Female</a:t>
            </a:r>
            <a:endParaRPr lang="en-US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805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ethods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Methods Template</Template>
  <TotalTime>15508</TotalTime>
  <Words>277</Words>
  <Application>Microsoft Office PowerPoint</Application>
  <PresentationFormat>On-screen Show (4:3)</PresentationFormat>
  <Paragraphs>79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Methods Template</vt:lpstr>
      <vt:lpstr>Anpassad formgivning</vt:lpstr>
      <vt:lpstr>PowerPoint Presentation</vt:lpstr>
      <vt:lpstr>Goal</vt:lpstr>
      <vt:lpstr>Geometry is affected by the materials</vt:lpstr>
      <vt:lpstr>Geometry is affected by the materials</vt:lpstr>
      <vt:lpstr>Concrete or Heavy concrete?</vt:lpstr>
      <vt:lpstr>Concepts</vt:lpstr>
      <vt:lpstr>Concepts</vt:lpstr>
      <vt:lpstr>Concepts</vt:lpstr>
      <vt:lpstr>Concepts</vt:lpstr>
      <vt:lpstr>Concept for Elevation in D01-D03</vt:lpstr>
      <vt:lpstr>Shielding blocks from leftover concrete</vt:lpstr>
    </vt:vector>
  </TitlesOfParts>
  <Company>ESS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Christoffer Affelin</dc:creator>
  <cp:lastModifiedBy>Gábor László</cp:lastModifiedBy>
  <cp:revision>835</cp:revision>
  <cp:lastPrinted>2016-09-12T13:46:05Z</cp:lastPrinted>
  <dcterms:created xsi:type="dcterms:W3CDTF">2014-12-05T10:51:41Z</dcterms:created>
  <dcterms:modified xsi:type="dcterms:W3CDTF">2017-05-08T10:37:01Z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XAccess Type">
    <vt:lpwstr>Inherited</vt:lpwstr>
  </property>
  <property fmtid="{D5CDD505-2E9C-101B-9397-08002B2CF9AE}" pid="3" name="MXActiveVersion">
    <vt:lpwstr>5</vt:lpwstr>
  </property>
  <property fmtid="{D5CDD505-2E9C-101B-9397-08002B2CF9AE}" pid="4" name="MXActual_state_Obsolete">
    <vt:lpwstr>N/A</vt:lpwstr>
  </property>
  <property fmtid="{D5CDD505-2E9C-101B-9397-08002B2CF9AE}" pid="5" name="MXActual_state_Preliminary">
    <vt:lpwstr>Jan 22, 2015</vt:lpwstr>
  </property>
  <property fmtid="{D5CDD505-2E9C-101B-9397-08002B2CF9AE}" pid="6" name="MXActual_state_Release">
    <vt:lpwstr>N/A</vt:lpwstr>
  </property>
  <property fmtid="{D5CDD505-2E9C-101B-9397-08002B2CF9AE}" pid="7" name="MXApprover">
    <vt:lpwstr/>
  </property>
  <property fmtid="{D5CDD505-2E9C-101B-9397-08002B2CF9AE}" pid="8" name="MXAuthor">
    <vt:lpwstr>Affelin, Christoffer</vt:lpwstr>
  </property>
  <property fmtid="{D5CDD505-2E9C-101B-9397-08002B2CF9AE}" pid="9" name="MXCheckin Reason">
    <vt:lpwstr/>
  </property>
  <property fmtid="{D5CDD505-2E9C-101B-9397-08002B2CF9AE}" pid="10" name="MXclau">
    <vt:lpwstr>False</vt:lpwstr>
  </property>
  <property fmtid="{D5CDD505-2E9C-101B-9397-08002B2CF9AE}" pid="11" name="MXConfidentiality">
    <vt:lpwstr>Internal</vt:lpwstr>
  </property>
  <property fmtid="{D5CDD505-2E9C-101B-9397-08002B2CF9AE}" pid="12" name="MXCurrent">
    <vt:lpwstr>Preliminary</vt:lpwstr>
  </property>
  <property fmtid="{D5CDD505-2E9C-101B-9397-08002B2CF9AE}" pid="13" name="MXCurrent.Localized">
    <vt:lpwstr>Preliminary</vt:lpwstr>
  </property>
  <property fmtid="{D5CDD505-2E9C-101B-9397-08002B2CF9AE}" pid="14" name="MXDescription">
    <vt:lpwstr>Document containg presentations from CAD Meetings</vt:lpwstr>
  </property>
  <property fmtid="{D5CDD505-2E9C-101B-9397-08002B2CF9AE}" pid="15" name="MXDesignated User">
    <vt:lpwstr>Unassigned</vt:lpwstr>
  </property>
  <property fmtid="{D5CDD505-2E9C-101B-9397-08002B2CF9AE}" pid="16" name="MXdmg_GeneratedFrom">
    <vt:lpwstr/>
  </property>
  <property fmtid="{D5CDD505-2E9C-101B-9397-08002B2CF9AE}" pid="17" name="MXdmg_Language">
    <vt:lpwstr>en</vt:lpwstr>
  </property>
  <property fmtid="{D5CDD505-2E9C-101B-9397-08002B2CF9AE}" pid="18" name="MXdmg_LastSourceFileCheckin">
    <vt:lpwstr>Dec 3, 2015</vt:lpwstr>
  </property>
  <property fmtid="{D5CDD505-2E9C-101B-9397-08002B2CF9AE}" pid="19" name="MXEmail">
    <vt:lpwstr>Christoffer.Affelin@esss.se</vt:lpwstr>
  </property>
  <property fmtid="{D5CDD505-2E9C-101B-9397-08002B2CF9AE}" pid="20" name="MXFirstName">
    <vt:lpwstr>Christoffer</vt:lpwstr>
  </property>
  <property fmtid="{D5CDD505-2E9C-101B-9397-08002B2CF9AE}" pid="21" name="MXIs Version Object">
    <vt:lpwstr>False</vt:lpwstr>
  </property>
  <property fmtid="{D5CDD505-2E9C-101B-9397-08002B2CF9AE}" pid="22" name="MXLanguage">
    <vt:lpwstr>English</vt:lpwstr>
  </property>
  <property fmtid="{D5CDD505-2E9C-101B-9397-08002B2CF9AE}" pid="23" name="MXLastName">
    <vt:lpwstr>Affelin</vt:lpwstr>
  </property>
  <property fmtid="{D5CDD505-2E9C-101B-9397-08002B2CF9AE}" pid="24" name="MXLatestVersion">
    <vt:lpwstr>5</vt:lpwstr>
  </property>
  <property fmtid="{D5CDD505-2E9C-101B-9397-08002B2CF9AE}" pid="25" name="MXLegacy Id">
    <vt:lpwstr/>
  </property>
  <property fmtid="{D5CDD505-2E9C-101B-9397-08002B2CF9AE}" pid="26" name="MXLink">
    <vt:lpwstr/>
  </property>
  <property fmtid="{D5CDD505-2E9C-101B-9397-08002B2CF9AE}" pid="27" name="MXMiddleName">
    <vt:lpwstr>Unknown</vt:lpwstr>
  </property>
  <property fmtid="{D5CDD505-2E9C-101B-9397-08002B2CF9AE}" pid="28" name="MXMove Files To Version">
    <vt:lpwstr>False</vt:lpwstr>
  </property>
  <property fmtid="{D5CDD505-2E9C-101B-9397-08002B2CF9AE}" pid="29" name="MXName">
    <vt:lpwstr>ESS-0023797</vt:lpwstr>
  </property>
  <property fmtid="{D5CDD505-2E9C-101B-9397-08002B2CF9AE}" pid="30" name="MXOriginator">
    <vt:lpwstr>christofferaffelin</vt:lpwstr>
  </property>
  <property fmtid="{D5CDD505-2E9C-101B-9397-08002B2CF9AE}" pid="31" name="MXPhase">
    <vt:lpwstr/>
  </property>
  <property fmtid="{D5CDD505-2E9C-101B-9397-08002B2CF9AE}" pid="32" name="MXPolicy">
    <vt:lpwstr>Open Document</vt:lpwstr>
  </property>
  <property fmtid="{D5CDD505-2E9C-101B-9397-08002B2CF9AE}" pid="33" name="MXPolicy.Localized">
    <vt:lpwstr>Open Document</vt:lpwstr>
  </property>
  <property fmtid="{D5CDD505-2E9C-101B-9397-08002B2CF9AE}" pid="34" name="MXPrinted Date">
    <vt:lpwstr>Jan 22, 2015</vt:lpwstr>
  </property>
  <property fmtid="{D5CDD505-2E9C-101B-9397-08002B2CF9AE}" pid="35" name="MXPrinted Version">
    <vt:lpwstr>(5)</vt:lpwstr>
  </property>
  <property fmtid="{D5CDD505-2E9C-101B-9397-08002B2CF9AE}" pid="36" name="MXReference">
    <vt:lpwstr/>
  </property>
  <property fmtid="{D5CDD505-2E9C-101B-9397-08002B2CF9AE}" pid="37" name="MXRevision">
    <vt:lpwstr>1</vt:lpwstr>
  </property>
  <property fmtid="{D5CDD505-2E9C-101B-9397-08002B2CF9AE}" pid="38" name="MXSignatures_state_Obsolete">
    <vt:lpwstr/>
  </property>
  <property fmtid="{D5CDD505-2E9C-101B-9397-08002B2CF9AE}" pid="39" name="MXSignatures_state_Preliminary">
    <vt:lpwstr/>
  </property>
  <property fmtid="{D5CDD505-2E9C-101B-9397-08002B2CF9AE}" pid="40" name="MXSignatures_state_Release">
    <vt:lpwstr/>
  </property>
  <property fmtid="{D5CDD505-2E9C-101B-9397-08002B2CF9AE}" pid="41" name="MXSubmitter">
    <vt:lpwstr>Affelin, Christoffer</vt:lpwstr>
  </property>
  <property fmtid="{D5CDD505-2E9C-101B-9397-08002B2CF9AE}" pid="42" name="MXSuspend Versioning">
    <vt:lpwstr>False</vt:lpwstr>
  </property>
  <property fmtid="{D5CDD505-2E9C-101B-9397-08002B2CF9AE}" pid="43" name="MXTitle">
    <vt:lpwstr>CAD Meetings</vt:lpwstr>
  </property>
  <property fmtid="{D5CDD505-2E9C-101B-9397-08002B2CF9AE}" pid="44" name="MXTVADummy1">
    <vt:lpwstr/>
  </property>
  <property fmtid="{D5CDD505-2E9C-101B-9397-08002B2CF9AE}" pid="45" name="MXTVADummy2">
    <vt:lpwstr/>
  </property>
  <property fmtid="{D5CDD505-2E9C-101B-9397-08002B2CF9AE}" pid="46" name="MXTVADummy3">
    <vt:lpwstr/>
  </property>
  <property fmtid="{D5CDD505-2E9C-101B-9397-08002B2CF9AE}" pid="47" name="MXType">
    <vt:lpwstr>dmg_Presentation</vt:lpwstr>
  </property>
  <property fmtid="{D5CDD505-2E9C-101B-9397-08002B2CF9AE}" pid="48" name="MXType.Localized">
    <vt:lpwstr>Presentation</vt:lpwstr>
  </property>
  <property fmtid="{D5CDD505-2E9C-101B-9397-08002B2CF9AE}" pid="49" name="MXUser">
    <vt:lpwstr>christofferaffelin</vt:lpwstr>
  </property>
  <property fmtid="{D5CDD505-2E9C-101B-9397-08002B2CF9AE}" pid="50" name="MXVersion">
    <vt:lpwstr>5</vt:lpwstr>
  </property>
</Properties>
</file>