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479" r:id="rId2"/>
    <p:sldId id="621" r:id="rId3"/>
    <p:sldId id="642" r:id="rId4"/>
    <p:sldId id="626" r:id="rId5"/>
    <p:sldId id="632" r:id="rId6"/>
    <p:sldId id="643" r:id="rId7"/>
    <p:sldId id="644" r:id="rId8"/>
    <p:sldId id="646" r:id="rId9"/>
    <p:sldId id="624" r:id="rId10"/>
    <p:sldId id="630" r:id="rId11"/>
    <p:sldId id="639" r:id="rId12"/>
    <p:sldId id="637" r:id="rId13"/>
    <p:sldId id="641" r:id="rId14"/>
    <p:sldId id="633" r:id="rId15"/>
    <p:sldId id="638" r:id="rId16"/>
    <p:sldId id="635" r:id="rId17"/>
    <p:sldId id="645" r:id="rId18"/>
    <p:sldId id="631" r:id="rId19"/>
    <p:sldId id="629" r:id="rId20"/>
    <p:sldId id="622" r:id="rId21"/>
    <p:sldId id="627" r:id="rId22"/>
    <p:sldId id="628"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S User" initial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7" autoAdjust="0"/>
    <p:restoredTop sz="94625" autoAdjust="0"/>
  </p:normalViewPr>
  <p:slideViewPr>
    <p:cSldViewPr>
      <p:cViewPr>
        <p:scale>
          <a:sx n="150" d="100"/>
          <a:sy n="150" d="100"/>
        </p:scale>
        <p:origin x="600"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840"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2017-03-22</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2017-03-22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2017-03-22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2017-03-22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2017-03-22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2017-03-22</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dirty="0" smtClean="0"/>
              <a:t>Tender scope overview of LOT 1</a:t>
            </a:r>
            <a:br>
              <a:rPr lang="en-GB" sz="4000" dirty="0" smtClean="0"/>
            </a:br>
            <a:r>
              <a:rPr lang="en-GB" sz="4000" dirty="0"/>
              <a:t>P</a:t>
            </a:r>
            <a:r>
              <a:rPr lang="en-GB" sz="4000" dirty="0" smtClean="0"/>
              <a:t>iping installation &amp; design of pipe supports</a:t>
            </a:r>
            <a:br>
              <a:rPr lang="en-GB" sz="4000" dirty="0" smtClean="0"/>
            </a:br>
            <a:endParaRPr lang="sv-SE" sz="4000" dirty="0"/>
          </a:p>
        </p:txBody>
      </p:sp>
      <p:sp>
        <p:nvSpPr>
          <p:cNvPr id="4" name="Subtitle 3"/>
          <p:cNvSpPr>
            <a:spLocks noGrp="1"/>
          </p:cNvSpPr>
          <p:nvPr>
            <p:ph type="subTitle" idx="1"/>
          </p:nvPr>
        </p:nvSpPr>
        <p:spPr/>
        <p:txBody>
          <a:bodyPr>
            <a:normAutofit/>
          </a:bodyPr>
          <a:lstStyle/>
          <a:p>
            <a:endParaRPr lang="en-US" sz="2000" dirty="0" smtClean="0">
              <a:solidFill>
                <a:srgbClr val="FFFFFF"/>
              </a:solidFill>
            </a:endParaRPr>
          </a:p>
          <a:p>
            <a:endParaRPr lang="en-US" sz="2000" dirty="0">
              <a:solidFill>
                <a:srgbClr val="FFFFFF"/>
              </a:solidFill>
            </a:endParaRPr>
          </a:p>
          <a:p>
            <a:r>
              <a:rPr lang="en-US" sz="2000" dirty="0" smtClean="0">
                <a:solidFill>
                  <a:srgbClr val="FFFFFF"/>
                </a:solidFill>
              </a:rPr>
              <a:t>WP16</a:t>
            </a:r>
          </a:p>
          <a:p>
            <a:r>
              <a:rPr lang="en-US" sz="2000" dirty="0" smtClean="0">
                <a:solidFill>
                  <a:srgbClr val="FFFFFF"/>
                </a:solidFill>
              </a:rPr>
              <a:t>Water cooling systems</a:t>
            </a:r>
            <a:endParaRPr lang="en-US" sz="2000" dirty="0">
              <a:solidFill>
                <a:srgbClr val="FFFFFF"/>
              </a:solidFill>
            </a:endParaRPr>
          </a:p>
        </p:txBody>
      </p:sp>
      <p:sp>
        <p:nvSpPr>
          <p:cNvPr id="5" name="Rectangle 4"/>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r>
              <a:rPr lang="en-GB" sz="1400" dirty="0" smtClean="0">
                <a:solidFill>
                  <a:srgbClr val="FFFFFF"/>
                </a:solidFill>
              </a:rPr>
              <a:t>  February 27, 2017</a:t>
            </a:r>
          </a:p>
        </p:txBody>
      </p:sp>
    </p:spTree>
    <p:extLst>
      <p:ext uri="{BB962C8B-B14F-4D97-AF65-F5344CB8AC3E}">
        <p14:creationId xmlns:p14="http://schemas.microsoft.com/office/powerpoint/2010/main" val="415403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Autofit/>
          </a:bodyPr>
          <a:lstStyle/>
          <a:p>
            <a:r>
              <a:rPr lang="en-US" sz="1600" dirty="0">
                <a:solidFill>
                  <a:schemeClr val="tx1"/>
                </a:solidFill>
              </a:rPr>
              <a:t>Screen dumps </a:t>
            </a:r>
            <a:r>
              <a:rPr lang="en-US" sz="1600" dirty="0" smtClean="0">
                <a:solidFill>
                  <a:schemeClr val="tx1"/>
                </a:solidFill>
              </a:rPr>
              <a:t>presenting </a:t>
            </a:r>
            <a:r>
              <a:rPr lang="en-US" sz="1600" dirty="0" smtClean="0">
                <a:solidFill>
                  <a:schemeClr val="tx1"/>
                </a:solidFill>
              </a:rPr>
              <a:t>Front </a:t>
            </a:r>
            <a:r>
              <a:rPr lang="en-US" sz="1600" dirty="0">
                <a:solidFill>
                  <a:schemeClr val="tx1"/>
                </a:solidFill>
              </a:rPr>
              <a:t>E</a:t>
            </a:r>
            <a:r>
              <a:rPr lang="en-US" sz="1600" dirty="0" smtClean="0">
                <a:solidFill>
                  <a:schemeClr val="tx1"/>
                </a:solidFill>
              </a:rPr>
              <a:t>nd Building (FEB) and the Accelerator Tunnel (G01) LOT1 pipe support scope limits</a:t>
            </a:r>
          </a:p>
          <a:p>
            <a:r>
              <a:rPr lang="en-US" sz="1600" dirty="0" smtClean="0">
                <a:solidFill>
                  <a:schemeClr val="tx1"/>
                </a:solidFill>
              </a:rPr>
              <a:t>Any information is presented for info only. Engineering is partly ongoing and finalized only after final piping and pipe support structural analyze report is completed by ESS at CDR.</a:t>
            </a:r>
          </a:p>
          <a:p>
            <a:r>
              <a:rPr lang="en-US" sz="1600" dirty="0" smtClean="0">
                <a:solidFill>
                  <a:schemeClr val="tx1"/>
                </a:solidFill>
              </a:rPr>
              <a:t>Pipe support design engineering scope of contractor is to model and draught the design on drawings with included BOM according to ESS directions. </a:t>
            </a:r>
            <a:endParaRPr lang="en-US" sz="1600" dirty="0">
              <a:solidFill>
                <a:schemeClr val="tx1"/>
              </a:solidFill>
            </a:endParaRPr>
          </a:p>
          <a:p>
            <a:r>
              <a:rPr lang="en-US" sz="1600" dirty="0" smtClean="0">
                <a:solidFill>
                  <a:schemeClr val="tx1"/>
                </a:solidFill>
              </a:rPr>
              <a:t>See pipe support list for known pipe supports. Type 1, Type 2 and Type 3 pipe supports expected to be as is except for minor modifications.</a:t>
            </a:r>
          </a:p>
          <a:p>
            <a:r>
              <a:rPr lang="en-US" sz="1600" dirty="0" smtClean="0">
                <a:solidFill>
                  <a:schemeClr val="tx1"/>
                </a:solidFill>
              </a:rPr>
              <a:t>Also included for contractor is to design, </a:t>
            </a:r>
            <a:r>
              <a:rPr lang="en-US" sz="1600" dirty="0" err="1" smtClean="0">
                <a:solidFill>
                  <a:schemeClr val="tx1"/>
                </a:solidFill>
              </a:rPr>
              <a:t>costumize</a:t>
            </a:r>
            <a:r>
              <a:rPr lang="en-US" sz="1600" dirty="0" smtClean="0">
                <a:solidFill>
                  <a:schemeClr val="tx1"/>
                </a:solidFill>
              </a:rPr>
              <a:t> and model any by ESS </a:t>
            </a:r>
            <a:r>
              <a:rPr lang="en-US" sz="1600" dirty="0" err="1" smtClean="0">
                <a:solidFill>
                  <a:schemeClr val="tx1"/>
                </a:solidFill>
              </a:rPr>
              <a:t>additionaly</a:t>
            </a:r>
            <a:r>
              <a:rPr lang="en-US" sz="1600" dirty="0" smtClean="0">
                <a:solidFill>
                  <a:schemeClr val="tx1"/>
                </a:solidFill>
              </a:rPr>
              <a:t> required pipe supports necessary and any modifications to the presented supports. This includes two pipe support pillars in the HVAC room level 100 and three pipe support plate designs on wall and floor penetrations.</a:t>
            </a:r>
          </a:p>
          <a:p>
            <a:r>
              <a:rPr lang="en-US" sz="1600" dirty="0" smtClean="0">
                <a:solidFill>
                  <a:schemeClr val="tx1"/>
                </a:solidFill>
              </a:rPr>
              <a:t>Important pre-condition on design of any pipe support in the accelerator tunnel G01 is that no drilling or anchoring is allowed on wall and ceiling. </a:t>
            </a:r>
            <a:r>
              <a:rPr lang="en-US" sz="1600" dirty="0" err="1" smtClean="0">
                <a:solidFill>
                  <a:schemeClr val="tx1"/>
                </a:solidFill>
              </a:rPr>
              <a:t>Precasted</a:t>
            </a:r>
            <a:r>
              <a:rPr lang="en-US" sz="1600" dirty="0" smtClean="0">
                <a:solidFill>
                  <a:schemeClr val="tx1"/>
                </a:solidFill>
              </a:rPr>
              <a:t>, every 3m, Hilti HAC-41 channels to be used instead of drilling.</a:t>
            </a: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Tree>
    <p:extLst>
      <p:ext uri="{BB962C8B-B14F-4D97-AF65-F5344CB8AC3E}">
        <p14:creationId xmlns:p14="http://schemas.microsoft.com/office/powerpoint/2010/main" val="212093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964703"/>
          </a:xfrm>
        </p:spPr>
        <p:txBody>
          <a:bodyPr>
            <a:normAutofit fontScale="55000" lnSpcReduction="20000"/>
          </a:bodyPr>
          <a:lstStyle/>
          <a:p>
            <a:r>
              <a:rPr lang="en-US" sz="1800" dirty="0">
                <a:solidFill>
                  <a:schemeClr val="tx1"/>
                </a:solidFill>
              </a:rPr>
              <a:t>F</a:t>
            </a:r>
            <a:r>
              <a:rPr lang="en-US" sz="1800" dirty="0" smtClean="0">
                <a:solidFill>
                  <a:schemeClr val="tx1"/>
                </a:solidFill>
              </a:rPr>
              <a:t>irewall entry from HVAC room to FEB at level 100.</a:t>
            </a:r>
          </a:p>
          <a:p>
            <a:r>
              <a:rPr lang="en-US" sz="1800" dirty="0" smtClean="0">
                <a:solidFill>
                  <a:schemeClr val="tx1"/>
                </a:solidFill>
              </a:rPr>
              <a:t>Pipe supports on building pillars to be designed, preferably by Hilti system parts alt </a:t>
            </a:r>
            <a:r>
              <a:rPr lang="en-US" sz="1800" dirty="0" err="1" smtClean="0">
                <a:solidFill>
                  <a:schemeClr val="tx1"/>
                </a:solidFill>
              </a:rPr>
              <a:t>Stauff</a:t>
            </a:r>
            <a:r>
              <a:rPr lang="en-US" sz="1800" dirty="0" smtClean="0">
                <a:solidFill>
                  <a:schemeClr val="tx1"/>
                </a:solidFill>
              </a:rPr>
              <a:t>. Bolting instead of welding preferred to pillars. </a:t>
            </a:r>
          </a:p>
          <a:p>
            <a:r>
              <a:rPr lang="en-US" sz="1800" dirty="0" smtClean="0">
                <a:solidFill>
                  <a:schemeClr val="tx1"/>
                </a:solidFill>
              </a:rPr>
              <a:t>Pillars are Firewall painted.</a:t>
            </a:r>
            <a:r>
              <a:rPr lang="en-US" sz="1800" dirty="0">
                <a:solidFill>
                  <a:schemeClr val="tx1"/>
                </a:solidFill>
              </a:rPr>
              <a:t> </a:t>
            </a:r>
            <a:r>
              <a:rPr lang="en-US" sz="1800" dirty="0" smtClean="0">
                <a:solidFill>
                  <a:schemeClr val="tx1"/>
                </a:solidFill>
              </a:rPr>
              <a:t>If welding is deemed required then any painting affected by welding on building pillars are to be refurbished according to firewall painting requirements.</a:t>
            </a:r>
          </a:p>
          <a:p>
            <a:r>
              <a:rPr lang="en-US" sz="1800" dirty="0" smtClean="0">
                <a:solidFill>
                  <a:schemeClr val="tx1"/>
                </a:solidFill>
              </a:rPr>
              <a:t>Pipe supports from roof trusses to be designed preferably by Hilti system parts. Customized </a:t>
            </a:r>
            <a:r>
              <a:rPr lang="en-US" sz="1800" dirty="0" smtClean="0">
                <a:solidFill>
                  <a:schemeClr val="tx1"/>
                </a:solidFill>
              </a:rPr>
              <a:t>bracket for </a:t>
            </a:r>
            <a:r>
              <a:rPr lang="en-US" sz="1800" dirty="0" smtClean="0">
                <a:solidFill>
                  <a:schemeClr val="tx1"/>
                </a:solidFill>
              </a:rPr>
              <a:t>Hilti MI system parts with correct angle towards roof trusses can be made </a:t>
            </a:r>
            <a:r>
              <a:rPr lang="en-US" sz="1800" dirty="0" smtClean="0">
                <a:solidFill>
                  <a:schemeClr val="tx1"/>
                </a:solidFill>
              </a:rPr>
              <a:t>available for purchase from Hilti, estimated lead time 5 weeks.</a:t>
            </a:r>
            <a:endParaRPr lang="en-US" sz="18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5" name="Bildobjekt 4"/>
          <p:cNvPicPr>
            <a:picLocks noChangeAspect="1"/>
          </p:cNvPicPr>
          <p:nvPr/>
        </p:nvPicPr>
        <p:blipFill>
          <a:blip r:embed="rId2"/>
          <a:stretch>
            <a:fillRect/>
          </a:stretch>
        </p:blipFill>
        <p:spPr>
          <a:xfrm>
            <a:off x="1475656" y="2564904"/>
            <a:ext cx="6131232" cy="3791446"/>
          </a:xfrm>
          <a:prstGeom prst="rect">
            <a:avLst/>
          </a:prstGeom>
        </p:spPr>
      </p:pic>
    </p:spTree>
    <p:extLst>
      <p:ext uri="{BB962C8B-B14F-4D97-AF65-F5344CB8AC3E}">
        <p14:creationId xmlns:p14="http://schemas.microsoft.com/office/powerpoint/2010/main" val="3612023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395536" y="1600201"/>
            <a:ext cx="8291264" cy="1109513"/>
          </a:xfrm>
        </p:spPr>
        <p:txBody>
          <a:bodyPr>
            <a:noAutofit/>
          </a:bodyPr>
          <a:lstStyle/>
          <a:p>
            <a:r>
              <a:rPr lang="en-US" sz="800" dirty="0" smtClean="0">
                <a:solidFill>
                  <a:schemeClr val="tx1"/>
                </a:solidFill>
              </a:rPr>
              <a:t>Red sketched lines; pipe supports to be designed at HVAC room FEB level 100 by contractor in agreement with ESS</a:t>
            </a:r>
            <a:r>
              <a:rPr lang="en-US" sz="800" dirty="0" smtClean="0">
                <a:solidFill>
                  <a:schemeClr val="tx1"/>
                </a:solidFill>
              </a:rPr>
              <a:t>.</a:t>
            </a:r>
            <a:endParaRPr lang="en-US" sz="800" dirty="0" smtClean="0">
              <a:solidFill>
                <a:schemeClr val="tx1"/>
              </a:solidFill>
            </a:endParaRPr>
          </a:p>
          <a:p>
            <a:r>
              <a:rPr lang="en-US" sz="800" dirty="0" smtClean="0">
                <a:solidFill>
                  <a:schemeClr val="tx1"/>
                </a:solidFill>
              </a:rPr>
              <a:t>Any </a:t>
            </a:r>
            <a:r>
              <a:rPr lang="en-US" sz="800" dirty="0">
                <a:solidFill>
                  <a:schemeClr val="tx1"/>
                </a:solidFill>
              </a:rPr>
              <a:t>painting affected by welding on </a:t>
            </a:r>
            <a:r>
              <a:rPr lang="en-US" sz="800" dirty="0" smtClean="0">
                <a:solidFill>
                  <a:schemeClr val="tx1"/>
                </a:solidFill>
              </a:rPr>
              <a:t>the building </a:t>
            </a:r>
            <a:r>
              <a:rPr lang="en-US" sz="800" dirty="0">
                <a:solidFill>
                  <a:schemeClr val="tx1"/>
                </a:solidFill>
              </a:rPr>
              <a:t>pillars are to be refurbished according to firewall painting requirements</a:t>
            </a:r>
            <a:r>
              <a:rPr lang="en-US" sz="800" dirty="0" smtClean="0">
                <a:solidFill>
                  <a:schemeClr val="tx1"/>
                </a:solidFill>
              </a:rPr>
              <a:t>.</a:t>
            </a:r>
          </a:p>
          <a:p>
            <a:r>
              <a:rPr lang="en-US" sz="800" dirty="0" smtClean="0">
                <a:solidFill>
                  <a:schemeClr val="tx1"/>
                </a:solidFill>
              </a:rPr>
              <a:t>Blue hatched area on wall is a firewall entry area for piping and an ESS scope.</a:t>
            </a:r>
          </a:p>
          <a:p>
            <a:r>
              <a:rPr lang="en-US" sz="800" dirty="0" smtClean="0">
                <a:solidFill>
                  <a:schemeClr val="tx1"/>
                </a:solidFill>
              </a:rPr>
              <a:t>Blue area on floor is pipe support including firewall entry to FEB level 90. Firewall details are an ESS scope, pipe support to be designed and </a:t>
            </a:r>
            <a:r>
              <a:rPr lang="en-US" sz="800" dirty="0" err="1" smtClean="0">
                <a:solidFill>
                  <a:schemeClr val="tx1"/>
                </a:solidFill>
              </a:rPr>
              <a:t>draughted</a:t>
            </a:r>
            <a:r>
              <a:rPr lang="en-US" sz="800" dirty="0" smtClean="0">
                <a:solidFill>
                  <a:schemeClr val="tx1"/>
                </a:solidFill>
              </a:rPr>
              <a:t> by contractor in agreement with ESS. </a:t>
            </a:r>
          </a:p>
          <a:p>
            <a:r>
              <a:rPr lang="en-US" sz="800" dirty="0" smtClean="0">
                <a:solidFill>
                  <a:schemeClr val="tx1"/>
                </a:solidFill>
              </a:rPr>
              <a:t>Current conceptual design is a 30mm plate with holes and a clamp or similar on the pipes. Stop brackets welded on pipes might show required.  Firewall solution must be taken into account for the final design. Firewall solution is ESS scope but ongoing engineering at time of tender.</a:t>
            </a: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pic>
        <p:nvPicPr>
          <p:cNvPr id="6" name="Bildobjekt 5"/>
          <p:cNvPicPr>
            <a:picLocks noChangeAspect="1"/>
          </p:cNvPicPr>
          <p:nvPr/>
        </p:nvPicPr>
        <p:blipFill>
          <a:blip r:embed="rId2"/>
          <a:stretch>
            <a:fillRect/>
          </a:stretch>
        </p:blipFill>
        <p:spPr>
          <a:xfrm>
            <a:off x="1669708" y="2717829"/>
            <a:ext cx="5516551" cy="3822210"/>
          </a:xfrm>
          <a:prstGeom prst="rect">
            <a:avLst/>
          </a:prstGeom>
        </p:spPr>
      </p:pic>
      <p:cxnSp>
        <p:nvCxnSpPr>
          <p:cNvPr id="7" name="Rak 6"/>
          <p:cNvCxnSpPr/>
          <p:nvPr/>
        </p:nvCxnSpPr>
        <p:spPr>
          <a:xfrm>
            <a:off x="4427984" y="3140968"/>
            <a:ext cx="72008" cy="331236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Rak 8"/>
          <p:cNvCxnSpPr/>
          <p:nvPr/>
        </p:nvCxnSpPr>
        <p:spPr>
          <a:xfrm>
            <a:off x="5940152" y="3140968"/>
            <a:ext cx="72008" cy="321538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Rak 10"/>
          <p:cNvCxnSpPr/>
          <p:nvPr/>
        </p:nvCxnSpPr>
        <p:spPr>
          <a:xfrm flipV="1">
            <a:off x="4110524" y="4293096"/>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Rak 13"/>
          <p:cNvCxnSpPr/>
          <p:nvPr/>
        </p:nvCxnSpPr>
        <p:spPr>
          <a:xfrm flipV="1">
            <a:off x="4095542" y="4056387"/>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Rak 14"/>
          <p:cNvCxnSpPr/>
          <p:nvPr/>
        </p:nvCxnSpPr>
        <p:spPr>
          <a:xfrm flipV="1">
            <a:off x="4105918" y="3850907"/>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Rak 15"/>
          <p:cNvCxnSpPr/>
          <p:nvPr/>
        </p:nvCxnSpPr>
        <p:spPr>
          <a:xfrm flipV="1">
            <a:off x="4095542" y="3637613"/>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Rak 16"/>
          <p:cNvCxnSpPr/>
          <p:nvPr/>
        </p:nvCxnSpPr>
        <p:spPr>
          <a:xfrm flipV="1">
            <a:off x="4105918" y="3412611"/>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Rak 17"/>
          <p:cNvCxnSpPr/>
          <p:nvPr/>
        </p:nvCxnSpPr>
        <p:spPr>
          <a:xfrm flipV="1">
            <a:off x="4084544" y="3158049"/>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Rak 18"/>
          <p:cNvCxnSpPr/>
          <p:nvPr/>
        </p:nvCxnSpPr>
        <p:spPr>
          <a:xfrm flipV="1">
            <a:off x="5526904" y="3379211"/>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Rak 19"/>
          <p:cNvCxnSpPr/>
          <p:nvPr/>
        </p:nvCxnSpPr>
        <p:spPr>
          <a:xfrm flipV="1">
            <a:off x="5535702" y="3563855"/>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Rak 20"/>
          <p:cNvCxnSpPr/>
          <p:nvPr/>
        </p:nvCxnSpPr>
        <p:spPr>
          <a:xfrm flipV="1">
            <a:off x="5543193" y="3819678"/>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Rak 21"/>
          <p:cNvCxnSpPr/>
          <p:nvPr/>
        </p:nvCxnSpPr>
        <p:spPr>
          <a:xfrm flipV="1">
            <a:off x="5526904" y="4006639"/>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Rak 22"/>
          <p:cNvCxnSpPr/>
          <p:nvPr/>
        </p:nvCxnSpPr>
        <p:spPr>
          <a:xfrm flipV="1">
            <a:off x="5543193" y="4221088"/>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Rak 23"/>
          <p:cNvCxnSpPr/>
          <p:nvPr/>
        </p:nvCxnSpPr>
        <p:spPr>
          <a:xfrm flipV="1">
            <a:off x="5550684" y="4436997"/>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Rak 24"/>
          <p:cNvCxnSpPr/>
          <p:nvPr/>
        </p:nvCxnSpPr>
        <p:spPr>
          <a:xfrm flipV="1">
            <a:off x="5538604" y="4580121"/>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Rak 25"/>
          <p:cNvCxnSpPr/>
          <p:nvPr/>
        </p:nvCxnSpPr>
        <p:spPr>
          <a:xfrm flipV="1">
            <a:off x="4106206" y="4452612"/>
            <a:ext cx="389468" cy="3122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44942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522487"/>
            <a:ext cx="8229600" cy="1036712"/>
          </a:xfrm>
        </p:spPr>
        <p:txBody>
          <a:bodyPr>
            <a:noAutofit/>
          </a:bodyPr>
          <a:lstStyle/>
          <a:p>
            <a:r>
              <a:rPr lang="en-US" sz="1100" dirty="0" smtClean="0">
                <a:solidFill>
                  <a:schemeClr val="tx1"/>
                </a:solidFill>
              </a:rPr>
              <a:t>Piping to and from the cooling skids of the CWS01, CWS02, CWS03 and CWS04 in the Front End Building (FEB) level 90 beneath the HVAC room.</a:t>
            </a:r>
          </a:p>
          <a:p>
            <a:r>
              <a:rPr lang="en-US" sz="1100" dirty="0" smtClean="0">
                <a:solidFill>
                  <a:schemeClr val="tx1"/>
                </a:solidFill>
              </a:rPr>
              <a:t>Only pipe support details and installation is scope of contractor. Firewall and Radiological wall engineering details and installation is ESS scope of work. </a:t>
            </a:r>
          </a:p>
          <a:p>
            <a:r>
              <a:rPr lang="en-US" sz="1100" dirty="0" smtClean="0">
                <a:solidFill>
                  <a:schemeClr val="tx1"/>
                </a:solidFill>
              </a:rPr>
              <a:t>Pipe support designs for penetrations and in the FEB level 90 and the tunnel side of FEB Level 90 to be made in agreement with ESS</a:t>
            </a:r>
            <a:r>
              <a:rPr lang="en-US" sz="1100" dirty="0" smtClean="0">
                <a:solidFill>
                  <a:schemeClr val="tx1"/>
                </a:solidFill>
              </a:rPr>
              <a:t>.</a:t>
            </a:r>
          </a:p>
          <a:p>
            <a:r>
              <a:rPr lang="en-US" sz="1100" dirty="0" smtClean="0">
                <a:solidFill>
                  <a:schemeClr val="tx1"/>
                </a:solidFill>
              </a:rPr>
              <a:t>See 3D XML model for updated piping of this area.</a:t>
            </a:r>
            <a:endParaRPr lang="en-US" sz="11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pic>
        <p:nvPicPr>
          <p:cNvPr id="5" name="Bildobjekt 4"/>
          <p:cNvPicPr>
            <a:picLocks noChangeAspect="1"/>
          </p:cNvPicPr>
          <p:nvPr/>
        </p:nvPicPr>
        <p:blipFill>
          <a:blip r:embed="rId2"/>
          <a:stretch>
            <a:fillRect/>
          </a:stretch>
        </p:blipFill>
        <p:spPr>
          <a:xfrm>
            <a:off x="1557337" y="2782823"/>
            <a:ext cx="5462935" cy="3490928"/>
          </a:xfrm>
          <a:prstGeom prst="rect">
            <a:avLst/>
          </a:prstGeom>
        </p:spPr>
      </p:pic>
      <p:sp>
        <p:nvSpPr>
          <p:cNvPr id="7" name="textruta 6"/>
          <p:cNvSpPr txBox="1"/>
          <p:nvPr/>
        </p:nvSpPr>
        <p:spPr>
          <a:xfrm>
            <a:off x="1763688" y="5955650"/>
            <a:ext cx="1224136" cy="307777"/>
          </a:xfrm>
          <a:prstGeom prst="rect">
            <a:avLst/>
          </a:prstGeom>
          <a:noFill/>
        </p:spPr>
        <p:txBody>
          <a:bodyPr wrap="square" rtlCol="0">
            <a:spAutoFit/>
          </a:bodyPr>
          <a:lstStyle/>
          <a:p>
            <a:r>
              <a:rPr lang="sv-SE" sz="1400" dirty="0" smtClean="0"/>
              <a:t>DTL </a:t>
            </a:r>
            <a:r>
              <a:rPr lang="sv-SE" sz="1400" dirty="0" err="1" smtClean="0"/>
              <a:t>manifold</a:t>
            </a:r>
            <a:r>
              <a:rPr lang="sv-SE" sz="1400" dirty="0" err="1"/>
              <a:t>s</a:t>
            </a:r>
            <a:endParaRPr lang="sv-SE" sz="1400" dirty="0"/>
          </a:p>
        </p:txBody>
      </p:sp>
      <p:sp>
        <p:nvSpPr>
          <p:cNvPr id="8" name="textruta 7"/>
          <p:cNvSpPr txBox="1"/>
          <p:nvPr/>
        </p:nvSpPr>
        <p:spPr>
          <a:xfrm>
            <a:off x="3275856" y="5955649"/>
            <a:ext cx="1224136" cy="307777"/>
          </a:xfrm>
          <a:prstGeom prst="rect">
            <a:avLst/>
          </a:prstGeom>
          <a:noFill/>
        </p:spPr>
        <p:txBody>
          <a:bodyPr wrap="square" rtlCol="0">
            <a:spAutoFit/>
          </a:bodyPr>
          <a:lstStyle/>
          <a:p>
            <a:r>
              <a:rPr lang="sv-SE" sz="1400" dirty="0" smtClean="0"/>
              <a:t>MEBT </a:t>
            </a:r>
            <a:r>
              <a:rPr lang="sv-SE" sz="1400" dirty="0" err="1" smtClean="0"/>
              <a:t>section</a:t>
            </a:r>
            <a:endParaRPr lang="sv-SE" sz="1400" dirty="0"/>
          </a:p>
        </p:txBody>
      </p:sp>
      <p:sp>
        <p:nvSpPr>
          <p:cNvPr id="9" name="textruta 8"/>
          <p:cNvSpPr txBox="1"/>
          <p:nvPr/>
        </p:nvSpPr>
        <p:spPr>
          <a:xfrm>
            <a:off x="4759072" y="5955649"/>
            <a:ext cx="1224136" cy="307777"/>
          </a:xfrm>
          <a:prstGeom prst="rect">
            <a:avLst/>
          </a:prstGeom>
          <a:noFill/>
        </p:spPr>
        <p:txBody>
          <a:bodyPr wrap="square" rtlCol="0">
            <a:spAutoFit/>
          </a:bodyPr>
          <a:lstStyle/>
          <a:p>
            <a:r>
              <a:rPr lang="sv-SE" sz="1400" dirty="0" smtClean="0"/>
              <a:t>RFQ </a:t>
            </a:r>
            <a:r>
              <a:rPr lang="sv-SE" sz="1400" dirty="0" err="1" smtClean="0"/>
              <a:t>section</a:t>
            </a:r>
            <a:endParaRPr lang="sv-SE" sz="1400" dirty="0"/>
          </a:p>
        </p:txBody>
      </p:sp>
      <p:sp>
        <p:nvSpPr>
          <p:cNvPr id="10" name="textruta 9"/>
          <p:cNvSpPr txBox="1"/>
          <p:nvPr/>
        </p:nvSpPr>
        <p:spPr>
          <a:xfrm>
            <a:off x="6172866" y="5952458"/>
            <a:ext cx="1567485" cy="307777"/>
          </a:xfrm>
          <a:prstGeom prst="rect">
            <a:avLst/>
          </a:prstGeom>
          <a:noFill/>
        </p:spPr>
        <p:txBody>
          <a:bodyPr wrap="square" rtlCol="0">
            <a:spAutoFit/>
          </a:bodyPr>
          <a:lstStyle/>
          <a:p>
            <a:r>
              <a:rPr lang="sv-SE" sz="1400" dirty="0" smtClean="0"/>
              <a:t>LEBT &amp;Ion </a:t>
            </a:r>
            <a:r>
              <a:rPr lang="sv-SE" sz="1400" dirty="0" err="1" smtClean="0"/>
              <a:t>section</a:t>
            </a:r>
            <a:endParaRPr lang="sv-SE" sz="1400" dirty="0"/>
          </a:p>
        </p:txBody>
      </p:sp>
      <p:sp>
        <p:nvSpPr>
          <p:cNvPr id="11" name="textruta 10"/>
          <p:cNvSpPr txBox="1"/>
          <p:nvPr/>
        </p:nvSpPr>
        <p:spPr>
          <a:xfrm>
            <a:off x="2771800" y="4366841"/>
            <a:ext cx="1512168" cy="738664"/>
          </a:xfrm>
          <a:prstGeom prst="rect">
            <a:avLst/>
          </a:prstGeom>
          <a:noFill/>
        </p:spPr>
        <p:txBody>
          <a:bodyPr wrap="square" rtlCol="0">
            <a:spAutoFit/>
          </a:bodyPr>
          <a:lstStyle/>
          <a:p>
            <a:r>
              <a:rPr lang="sv-SE" sz="1400" dirty="0" err="1" smtClean="0"/>
              <a:t>Pipe</a:t>
            </a:r>
            <a:r>
              <a:rPr lang="sv-SE" sz="1400" dirty="0" smtClean="0"/>
              <a:t> support at </a:t>
            </a:r>
            <a:r>
              <a:rPr lang="sv-SE" sz="1400" dirty="0" err="1" smtClean="0"/>
              <a:t>Firewall</a:t>
            </a:r>
            <a:r>
              <a:rPr lang="sv-SE" sz="1400" dirty="0" smtClean="0"/>
              <a:t> EI60 &amp; </a:t>
            </a:r>
            <a:r>
              <a:rPr lang="sv-SE" sz="1400" dirty="0" err="1" smtClean="0"/>
              <a:t>radiological</a:t>
            </a:r>
            <a:r>
              <a:rPr lang="sv-SE" sz="1400" dirty="0" smtClean="0"/>
              <a:t> </a:t>
            </a:r>
            <a:r>
              <a:rPr lang="sv-SE" sz="1400" dirty="0" err="1" smtClean="0"/>
              <a:t>wall</a:t>
            </a:r>
            <a:endParaRPr lang="sv-SE" sz="1400" dirty="0"/>
          </a:p>
        </p:txBody>
      </p:sp>
      <p:sp>
        <p:nvSpPr>
          <p:cNvPr id="12" name="textruta 11"/>
          <p:cNvSpPr txBox="1"/>
          <p:nvPr/>
        </p:nvSpPr>
        <p:spPr>
          <a:xfrm>
            <a:off x="5652120" y="4346163"/>
            <a:ext cx="1512168" cy="738664"/>
          </a:xfrm>
          <a:prstGeom prst="rect">
            <a:avLst/>
          </a:prstGeom>
          <a:noFill/>
        </p:spPr>
        <p:txBody>
          <a:bodyPr wrap="square" rtlCol="0">
            <a:spAutoFit/>
          </a:bodyPr>
          <a:lstStyle/>
          <a:p>
            <a:r>
              <a:rPr lang="sv-SE" sz="1400" dirty="0" err="1" smtClean="0"/>
              <a:t>Pipe</a:t>
            </a:r>
            <a:r>
              <a:rPr lang="sv-SE" sz="1400" dirty="0" smtClean="0"/>
              <a:t> support at </a:t>
            </a:r>
            <a:r>
              <a:rPr lang="sv-SE" sz="1400" dirty="0" err="1" smtClean="0"/>
              <a:t>firewall</a:t>
            </a:r>
            <a:r>
              <a:rPr lang="sv-SE" sz="1400" dirty="0" smtClean="0"/>
              <a:t> EI60 &amp; </a:t>
            </a:r>
            <a:r>
              <a:rPr lang="sv-SE" sz="1400" dirty="0" err="1" smtClean="0"/>
              <a:t>radiological</a:t>
            </a:r>
            <a:r>
              <a:rPr lang="sv-SE" sz="1400" dirty="0" smtClean="0"/>
              <a:t> </a:t>
            </a:r>
            <a:r>
              <a:rPr lang="sv-SE" sz="1400" dirty="0" err="1" smtClean="0"/>
              <a:t>wall</a:t>
            </a:r>
            <a:endParaRPr lang="sv-SE" sz="1400" dirty="0"/>
          </a:p>
        </p:txBody>
      </p:sp>
      <p:sp>
        <p:nvSpPr>
          <p:cNvPr id="13" name="textruta 12"/>
          <p:cNvSpPr txBox="1"/>
          <p:nvPr/>
        </p:nvSpPr>
        <p:spPr>
          <a:xfrm>
            <a:off x="3887924" y="3750299"/>
            <a:ext cx="18002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1600" dirty="0" err="1" smtClean="0"/>
              <a:t>Pipe</a:t>
            </a:r>
            <a:r>
              <a:rPr lang="sv-SE" sz="1600" dirty="0" smtClean="0"/>
              <a:t> supports to be </a:t>
            </a:r>
            <a:r>
              <a:rPr lang="sv-SE" sz="1600" dirty="0" err="1" smtClean="0"/>
              <a:t>designed</a:t>
            </a:r>
            <a:endParaRPr lang="sv-SE" sz="1600" dirty="0"/>
          </a:p>
        </p:txBody>
      </p:sp>
      <p:sp>
        <p:nvSpPr>
          <p:cNvPr id="14" name="textruta 13"/>
          <p:cNvSpPr txBox="1"/>
          <p:nvPr/>
        </p:nvSpPr>
        <p:spPr>
          <a:xfrm>
            <a:off x="4860032" y="5071814"/>
            <a:ext cx="18002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1600" dirty="0" err="1" smtClean="0"/>
              <a:t>Pipe</a:t>
            </a:r>
            <a:r>
              <a:rPr lang="sv-SE" sz="1600" dirty="0" smtClean="0"/>
              <a:t> supports to be </a:t>
            </a:r>
            <a:r>
              <a:rPr lang="sv-SE" sz="1600" dirty="0" err="1" smtClean="0"/>
              <a:t>designed</a:t>
            </a:r>
            <a:endParaRPr lang="sv-SE" sz="1600" dirty="0"/>
          </a:p>
        </p:txBody>
      </p:sp>
    </p:spTree>
    <p:extLst>
      <p:ext uri="{BB962C8B-B14F-4D97-AF65-F5344CB8AC3E}">
        <p14:creationId xmlns:p14="http://schemas.microsoft.com/office/powerpoint/2010/main" val="954251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400" dirty="0" smtClean="0">
                <a:solidFill>
                  <a:schemeClr val="tx1"/>
                </a:solidFill>
              </a:rPr>
              <a:t>Vertical piping through (Firewall EI60) floor through HVAC room from/to FEB level 90 room to be final modeled and </a:t>
            </a:r>
            <a:r>
              <a:rPr lang="en-US" sz="1400" dirty="0" err="1" smtClean="0">
                <a:solidFill>
                  <a:schemeClr val="tx1"/>
                </a:solidFill>
              </a:rPr>
              <a:t>draughted</a:t>
            </a:r>
            <a:r>
              <a:rPr lang="en-US" sz="1400" dirty="0" smtClean="0">
                <a:solidFill>
                  <a:schemeClr val="tx1"/>
                </a:solidFill>
              </a:rPr>
              <a:t> by contractor in agreement with ESS. </a:t>
            </a:r>
          </a:p>
          <a:p>
            <a:r>
              <a:rPr lang="en-US" sz="1400" dirty="0" smtClean="0">
                <a:solidFill>
                  <a:schemeClr val="tx1"/>
                </a:solidFill>
              </a:rPr>
              <a:t>Firewall installation is not part of contractors scope.</a:t>
            </a:r>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6" name="Bildobjekt 5"/>
          <p:cNvPicPr>
            <a:picLocks noChangeAspect="1"/>
          </p:cNvPicPr>
          <p:nvPr/>
        </p:nvPicPr>
        <p:blipFill>
          <a:blip r:embed="rId2"/>
          <a:stretch>
            <a:fillRect/>
          </a:stretch>
        </p:blipFill>
        <p:spPr>
          <a:xfrm>
            <a:off x="2742251" y="4130459"/>
            <a:ext cx="4163553" cy="2054504"/>
          </a:xfrm>
          <a:prstGeom prst="rect">
            <a:avLst/>
          </a:prstGeom>
        </p:spPr>
      </p:pic>
      <p:pic>
        <p:nvPicPr>
          <p:cNvPr id="7" name="Bildobjekt 6"/>
          <p:cNvPicPr>
            <a:picLocks noChangeAspect="1"/>
          </p:cNvPicPr>
          <p:nvPr/>
        </p:nvPicPr>
        <p:blipFill>
          <a:blip r:embed="rId3"/>
          <a:stretch>
            <a:fillRect/>
          </a:stretch>
        </p:blipFill>
        <p:spPr>
          <a:xfrm>
            <a:off x="3203849" y="2672791"/>
            <a:ext cx="3240359" cy="1421790"/>
          </a:xfrm>
          <a:prstGeom prst="rect">
            <a:avLst/>
          </a:prstGeom>
        </p:spPr>
      </p:pic>
    </p:spTree>
    <p:extLst>
      <p:ext uri="{BB962C8B-B14F-4D97-AF65-F5344CB8AC3E}">
        <p14:creationId xmlns:p14="http://schemas.microsoft.com/office/powerpoint/2010/main" val="1588358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400" dirty="0" smtClean="0">
                <a:solidFill>
                  <a:schemeClr val="tx1"/>
                </a:solidFill>
              </a:rPr>
              <a:t>Any required horizontal piping supports at FEB level 90  to be modeled and </a:t>
            </a:r>
            <a:r>
              <a:rPr lang="en-US" sz="1400" dirty="0" err="1" smtClean="0">
                <a:solidFill>
                  <a:schemeClr val="tx1"/>
                </a:solidFill>
              </a:rPr>
              <a:t>draughted</a:t>
            </a:r>
            <a:r>
              <a:rPr lang="en-US" sz="1400" dirty="0" smtClean="0">
                <a:solidFill>
                  <a:schemeClr val="tx1"/>
                </a:solidFill>
              </a:rPr>
              <a:t> by contractor in agreement with ESS.</a:t>
            </a: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6" name="Bildobjekt 5"/>
          <p:cNvPicPr>
            <a:picLocks noChangeAspect="1"/>
          </p:cNvPicPr>
          <p:nvPr/>
        </p:nvPicPr>
        <p:blipFill>
          <a:blip r:embed="rId2"/>
          <a:stretch>
            <a:fillRect/>
          </a:stretch>
        </p:blipFill>
        <p:spPr>
          <a:xfrm>
            <a:off x="802262" y="2625149"/>
            <a:ext cx="7082106" cy="3494663"/>
          </a:xfrm>
          <a:prstGeom prst="rect">
            <a:avLst/>
          </a:prstGeom>
        </p:spPr>
      </p:pic>
    </p:spTree>
    <p:extLst>
      <p:ext uri="{BB962C8B-B14F-4D97-AF65-F5344CB8AC3E}">
        <p14:creationId xmlns:p14="http://schemas.microsoft.com/office/powerpoint/2010/main" val="3478809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964703"/>
          </a:xfrm>
        </p:spPr>
        <p:txBody>
          <a:bodyPr>
            <a:normAutofit/>
          </a:bodyPr>
          <a:lstStyle/>
          <a:p>
            <a:r>
              <a:rPr lang="en-US" sz="1400" dirty="0" smtClean="0">
                <a:solidFill>
                  <a:schemeClr val="tx1"/>
                </a:solidFill>
              </a:rPr>
              <a:t>Horizontal piping supports through Radiological walls through to the Accelerator tunnel to be final modeled and </a:t>
            </a:r>
            <a:r>
              <a:rPr lang="en-US" sz="1400" dirty="0" err="1" smtClean="0">
                <a:solidFill>
                  <a:schemeClr val="tx1"/>
                </a:solidFill>
              </a:rPr>
              <a:t>draughted</a:t>
            </a:r>
            <a:r>
              <a:rPr lang="en-US" sz="1400" dirty="0" smtClean="0">
                <a:solidFill>
                  <a:schemeClr val="tx1"/>
                </a:solidFill>
              </a:rPr>
              <a:t> by contractor in agreement with ESS.</a:t>
            </a:r>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pic>
        <p:nvPicPr>
          <p:cNvPr id="6" name="Bildobjekt 5"/>
          <p:cNvPicPr>
            <a:picLocks noChangeAspect="1"/>
          </p:cNvPicPr>
          <p:nvPr/>
        </p:nvPicPr>
        <p:blipFill>
          <a:blip r:embed="rId2"/>
          <a:stretch>
            <a:fillRect/>
          </a:stretch>
        </p:blipFill>
        <p:spPr>
          <a:xfrm>
            <a:off x="1115616" y="2636912"/>
            <a:ext cx="6724474" cy="3381983"/>
          </a:xfrm>
          <a:prstGeom prst="rect">
            <a:avLst/>
          </a:prstGeom>
        </p:spPr>
      </p:pic>
    </p:spTree>
    <p:extLst>
      <p:ext uri="{BB962C8B-B14F-4D97-AF65-F5344CB8AC3E}">
        <p14:creationId xmlns:p14="http://schemas.microsoft.com/office/powerpoint/2010/main" val="3410954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400" dirty="0" smtClean="0">
                <a:solidFill>
                  <a:schemeClr val="tx1"/>
                </a:solidFill>
              </a:rPr>
              <a:t>Any required Pipe supports at Accelerator Tunnel level 90 system for piping </a:t>
            </a:r>
            <a:r>
              <a:rPr lang="en-US" sz="1400" dirty="0">
                <a:solidFill>
                  <a:schemeClr val="tx1"/>
                </a:solidFill>
              </a:rPr>
              <a:t>to </a:t>
            </a:r>
            <a:r>
              <a:rPr lang="en-US" sz="1400" dirty="0" smtClean="0">
                <a:solidFill>
                  <a:schemeClr val="tx1"/>
                </a:solidFill>
              </a:rPr>
              <a:t>be designed and </a:t>
            </a:r>
            <a:r>
              <a:rPr lang="en-US" sz="1400" dirty="0" err="1" smtClean="0">
                <a:solidFill>
                  <a:schemeClr val="tx1"/>
                </a:solidFill>
              </a:rPr>
              <a:t>draughted</a:t>
            </a:r>
            <a:r>
              <a:rPr lang="en-US" sz="1400" dirty="0" smtClean="0">
                <a:solidFill>
                  <a:schemeClr val="tx1"/>
                </a:solidFill>
              </a:rPr>
              <a:t> by contractor in agreement with ESS</a:t>
            </a:r>
            <a:r>
              <a:rPr lang="en-US" sz="1400" dirty="0" smtClean="0">
                <a:solidFill>
                  <a:schemeClr val="tx1"/>
                </a:solidFill>
              </a:rPr>
              <a:t>.</a:t>
            </a:r>
          </a:p>
          <a:p>
            <a:r>
              <a:rPr lang="en-US" sz="1400" dirty="0" smtClean="0">
                <a:solidFill>
                  <a:schemeClr val="tx1"/>
                </a:solidFill>
              </a:rPr>
              <a:t>See 3D XML file for updated piping of this area.</a:t>
            </a:r>
            <a:endParaRPr lang="en-US" sz="14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pic>
        <p:nvPicPr>
          <p:cNvPr id="6" name="Bildobjekt 5"/>
          <p:cNvPicPr>
            <a:picLocks noChangeAspect="1"/>
          </p:cNvPicPr>
          <p:nvPr/>
        </p:nvPicPr>
        <p:blipFill>
          <a:blip r:embed="rId2"/>
          <a:stretch>
            <a:fillRect/>
          </a:stretch>
        </p:blipFill>
        <p:spPr>
          <a:xfrm>
            <a:off x="1161479" y="2819476"/>
            <a:ext cx="6821041" cy="3303486"/>
          </a:xfrm>
          <a:prstGeom prst="rect">
            <a:avLst/>
          </a:prstGeom>
        </p:spPr>
      </p:pic>
      <p:cxnSp>
        <p:nvCxnSpPr>
          <p:cNvPr id="8" name="Rak 7"/>
          <p:cNvCxnSpPr/>
          <p:nvPr/>
        </p:nvCxnSpPr>
        <p:spPr>
          <a:xfrm>
            <a:off x="4860032" y="3861048"/>
            <a:ext cx="1693168" cy="0"/>
          </a:xfrm>
          <a:prstGeom prst="line">
            <a:avLst/>
          </a:prstGeom>
          <a:ln/>
        </p:spPr>
        <p:style>
          <a:lnRef idx="3">
            <a:schemeClr val="dk1"/>
          </a:lnRef>
          <a:fillRef idx="0">
            <a:schemeClr val="dk1"/>
          </a:fillRef>
          <a:effectRef idx="2">
            <a:schemeClr val="dk1"/>
          </a:effectRef>
          <a:fontRef idx="minor">
            <a:schemeClr val="tx1"/>
          </a:fontRef>
        </p:style>
      </p:cxnSp>
      <p:cxnSp>
        <p:nvCxnSpPr>
          <p:cNvPr id="9" name="Rak 8"/>
          <p:cNvCxnSpPr/>
          <p:nvPr/>
        </p:nvCxnSpPr>
        <p:spPr>
          <a:xfrm>
            <a:off x="4860032" y="3933056"/>
            <a:ext cx="1693168" cy="0"/>
          </a:xfrm>
          <a:prstGeom prst="line">
            <a:avLst/>
          </a:prstGeom>
          <a:ln/>
        </p:spPr>
        <p:style>
          <a:lnRef idx="3">
            <a:schemeClr val="dk1"/>
          </a:lnRef>
          <a:fillRef idx="0">
            <a:schemeClr val="dk1"/>
          </a:fillRef>
          <a:effectRef idx="2">
            <a:schemeClr val="dk1"/>
          </a:effectRef>
          <a:fontRef idx="minor">
            <a:schemeClr val="tx1"/>
          </a:fontRef>
        </p:style>
      </p:cxnSp>
      <p:sp>
        <p:nvSpPr>
          <p:cNvPr id="7" name="Frihandsfigur 6"/>
          <p:cNvSpPr/>
          <p:nvPr/>
        </p:nvSpPr>
        <p:spPr>
          <a:xfrm>
            <a:off x="1196340" y="3337555"/>
            <a:ext cx="1143000" cy="929645"/>
          </a:xfrm>
          <a:custGeom>
            <a:avLst/>
            <a:gdLst>
              <a:gd name="connsiteX0" fmla="*/ 701040 w 1143000"/>
              <a:gd name="connsiteY0" fmla="*/ 144785 h 929645"/>
              <a:gd name="connsiteX1" fmla="*/ 678180 w 1143000"/>
              <a:gd name="connsiteY1" fmla="*/ 106685 h 929645"/>
              <a:gd name="connsiteX2" fmla="*/ 655320 w 1143000"/>
              <a:gd name="connsiteY2" fmla="*/ 99065 h 929645"/>
              <a:gd name="connsiteX3" fmla="*/ 594360 w 1143000"/>
              <a:gd name="connsiteY3" fmla="*/ 45725 h 929645"/>
              <a:gd name="connsiteX4" fmla="*/ 548640 w 1143000"/>
              <a:gd name="connsiteY4" fmla="*/ 30485 h 929645"/>
              <a:gd name="connsiteX5" fmla="*/ 327660 w 1143000"/>
              <a:gd name="connsiteY5" fmla="*/ 38105 h 929645"/>
              <a:gd name="connsiteX6" fmla="*/ 289560 w 1143000"/>
              <a:gd name="connsiteY6" fmla="*/ 45725 h 929645"/>
              <a:gd name="connsiteX7" fmla="*/ 198120 w 1143000"/>
              <a:gd name="connsiteY7" fmla="*/ 53345 h 929645"/>
              <a:gd name="connsiteX8" fmla="*/ 152400 w 1143000"/>
              <a:gd name="connsiteY8" fmla="*/ 68585 h 929645"/>
              <a:gd name="connsiteX9" fmla="*/ 106680 w 1143000"/>
              <a:gd name="connsiteY9" fmla="*/ 91445 h 929645"/>
              <a:gd name="connsiteX10" fmla="*/ 53340 w 1143000"/>
              <a:gd name="connsiteY10" fmla="*/ 160025 h 929645"/>
              <a:gd name="connsiteX11" fmla="*/ 38100 w 1143000"/>
              <a:gd name="connsiteY11" fmla="*/ 182885 h 929645"/>
              <a:gd name="connsiteX12" fmla="*/ 22860 w 1143000"/>
              <a:gd name="connsiteY12" fmla="*/ 228605 h 929645"/>
              <a:gd name="connsiteX13" fmla="*/ 0 w 1143000"/>
              <a:gd name="connsiteY13" fmla="*/ 274325 h 929645"/>
              <a:gd name="connsiteX14" fmla="*/ 7620 w 1143000"/>
              <a:gd name="connsiteY14" fmla="*/ 563885 h 929645"/>
              <a:gd name="connsiteX15" fmla="*/ 22860 w 1143000"/>
              <a:gd name="connsiteY15" fmla="*/ 624845 h 929645"/>
              <a:gd name="connsiteX16" fmla="*/ 30480 w 1143000"/>
              <a:gd name="connsiteY16" fmla="*/ 647705 h 929645"/>
              <a:gd name="connsiteX17" fmla="*/ 45720 w 1143000"/>
              <a:gd name="connsiteY17" fmla="*/ 670565 h 929645"/>
              <a:gd name="connsiteX18" fmla="*/ 53340 w 1143000"/>
              <a:gd name="connsiteY18" fmla="*/ 693425 h 929645"/>
              <a:gd name="connsiteX19" fmla="*/ 83820 w 1143000"/>
              <a:gd name="connsiteY19" fmla="*/ 746765 h 929645"/>
              <a:gd name="connsiteX20" fmla="*/ 99060 w 1143000"/>
              <a:gd name="connsiteY20" fmla="*/ 777245 h 929645"/>
              <a:gd name="connsiteX21" fmla="*/ 121920 w 1143000"/>
              <a:gd name="connsiteY21" fmla="*/ 792485 h 929645"/>
              <a:gd name="connsiteX22" fmla="*/ 198120 w 1143000"/>
              <a:gd name="connsiteY22" fmla="*/ 861065 h 929645"/>
              <a:gd name="connsiteX23" fmla="*/ 220980 w 1143000"/>
              <a:gd name="connsiteY23" fmla="*/ 868685 h 929645"/>
              <a:gd name="connsiteX24" fmla="*/ 304800 w 1143000"/>
              <a:gd name="connsiteY24" fmla="*/ 914405 h 929645"/>
              <a:gd name="connsiteX25" fmla="*/ 388620 w 1143000"/>
              <a:gd name="connsiteY25" fmla="*/ 929645 h 929645"/>
              <a:gd name="connsiteX26" fmla="*/ 594360 w 1143000"/>
              <a:gd name="connsiteY26" fmla="*/ 922025 h 929645"/>
              <a:gd name="connsiteX27" fmla="*/ 617220 w 1143000"/>
              <a:gd name="connsiteY27" fmla="*/ 914405 h 929645"/>
              <a:gd name="connsiteX28" fmla="*/ 647700 w 1143000"/>
              <a:gd name="connsiteY28" fmla="*/ 906785 h 929645"/>
              <a:gd name="connsiteX29" fmla="*/ 701040 w 1143000"/>
              <a:gd name="connsiteY29" fmla="*/ 883925 h 929645"/>
              <a:gd name="connsiteX30" fmla="*/ 754380 w 1143000"/>
              <a:gd name="connsiteY30" fmla="*/ 853445 h 929645"/>
              <a:gd name="connsiteX31" fmla="*/ 777240 w 1143000"/>
              <a:gd name="connsiteY31" fmla="*/ 845825 h 929645"/>
              <a:gd name="connsiteX32" fmla="*/ 800100 w 1143000"/>
              <a:gd name="connsiteY32" fmla="*/ 822965 h 929645"/>
              <a:gd name="connsiteX33" fmla="*/ 822960 w 1143000"/>
              <a:gd name="connsiteY33" fmla="*/ 815345 h 929645"/>
              <a:gd name="connsiteX34" fmla="*/ 845820 w 1143000"/>
              <a:gd name="connsiteY34" fmla="*/ 800105 h 929645"/>
              <a:gd name="connsiteX35" fmla="*/ 876300 w 1143000"/>
              <a:gd name="connsiteY35" fmla="*/ 777245 h 929645"/>
              <a:gd name="connsiteX36" fmla="*/ 906780 w 1143000"/>
              <a:gd name="connsiteY36" fmla="*/ 769625 h 929645"/>
              <a:gd name="connsiteX37" fmla="*/ 929640 w 1143000"/>
              <a:gd name="connsiteY37" fmla="*/ 762005 h 929645"/>
              <a:gd name="connsiteX38" fmla="*/ 975360 w 1143000"/>
              <a:gd name="connsiteY38" fmla="*/ 739145 h 929645"/>
              <a:gd name="connsiteX39" fmla="*/ 1021080 w 1143000"/>
              <a:gd name="connsiteY39" fmla="*/ 685805 h 929645"/>
              <a:gd name="connsiteX40" fmla="*/ 1097280 w 1143000"/>
              <a:gd name="connsiteY40" fmla="*/ 617225 h 929645"/>
              <a:gd name="connsiteX41" fmla="*/ 1127760 w 1143000"/>
              <a:gd name="connsiteY41" fmla="*/ 571505 h 929645"/>
              <a:gd name="connsiteX42" fmla="*/ 1143000 w 1143000"/>
              <a:gd name="connsiteY42" fmla="*/ 525785 h 929645"/>
              <a:gd name="connsiteX43" fmla="*/ 1135380 w 1143000"/>
              <a:gd name="connsiteY43" fmla="*/ 388625 h 929645"/>
              <a:gd name="connsiteX44" fmla="*/ 1120140 w 1143000"/>
              <a:gd name="connsiteY44" fmla="*/ 365765 h 929645"/>
              <a:gd name="connsiteX45" fmla="*/ 1089660 w 1143000"/>
              <a:gd name="connsiteY45" fmla="*/ 304805 h 929645"/>
              <a:gd name="connsiteX46" fmla="*/ 1074420 w 1143000"/>
              <a:gd name="connsiteY46" fmla="*/ 259085 h 929645"/>
              <a:gd name="connsiteX47" fmla="*/ 1021080 w 1143000"/>
              <a:gd name="connsiteY47" fmla="*/ 182885 h 929645"/>
              <a:gd name="connsiteX48" fmla="*/ 998220 w 1143000"/>
              <a:gd name="connsiteY48" fmla="*/ 160025 h 929645"/>
              <a:gd name="connsiteX49" fmla="*/ 960120 w 1143000"/>
              <a:gd name="connsiteY49" fmla="*/ 121925 h 929645"/>
              <a:gd name="connsiteX50" fmla="*/ 922020 w 1143000"/>
              <a:gd name="connsiteY50" fmla="*/ 91445 h 929645"/>
              <a:gd name="connsiteX51" fmla="*/ 906780 w 1143000"/>
              <a:gd name="connsiteY51" fmla="*/ 68585 h 929645"/>
              <a:gd name="connsiteX52" fmla="*/ 861060 w 1143000"/>
              <a:gd name="connsiteY52" fmla="*/ 53345 h 929645"/>
              <a:gd name="connsiteX53" fmla="*/ 838200 w 1143000"/>
              <a:gd name="connsiteY53" fmla="*/ 38105 h 929645"/>
              <a:gd name="connsiteX54" fmla="*/ 769620 w 1143000"/>
              <a:gd name="connsiteY54" fmla="*/ 22865 h 929645"/>
              <a:gd name="connsiteX55" fmla="*/ 571500 w 1143000"/>
              <a:gd name="connsiteY55" fmla="*/ 7625 h 929645"/>
              <a:gd name="connsiteX56" fmla="*/ 525780 w 1143000"/>
              <a:gd name="connsiteY56" fmla="*/ 5 h 92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43000" h="929645">
                <a:moveTo>
                  <a:pt x="701040" y="144785"/>
                </a:moveTo>
                <a:cubicBezTo>
                  <a:pt x="693420" y="132085"/>
                  <a:pt x="688653" y="117158"/>
                  <a:pt x="678180" y="106685"/>
                </a:cubicBezTo>
                <a:cubicBezTo>
                  <a:pt x="672500" y="101005"/>
                  <a:pt x="661592" y="104083"/>
                  <a:pt x="655320" y="99065"/>
                </a:cubicBezTo>
                <a:cubicBezTo>
                  <a:pt x="610870" y="63505"/>
                  <a:pt x="685800" y="76205"/>
                  <a:pt x="594360" y="45725"/>
                </a:cubicBezTo>
                <a:lnTo>
                  <a:pt x="548640" y="30485"/>
                </a:lnTo>
                <a:cubicBezTo>
                  <a:pt x="474980" y="33025"/>
                  <a:pt x="401237" y="33777"/>
                  <a:pt x="327660" y="38105"/>
                </a:cubicBezTo>
                <a:cubicBezTo>
                  <a:pt x="314731" y="38866"/>
                  <a:pt x="302423" y="44212"/>
                  <a:pt x="289560" y="45725"/>
                </a:cubicBezTo>
                <a:cubicBezTo>
                  <a:pt x="259184" y="49299"/>
                  <a:pt x="228600" y="50805"/>
                  <a:pt x="198120" y="53345"/>
                </a:cubicBezTo>
                <a:lnTo>
                  <a:pt x="152400" y="68585"/>
                </a:lnTo>
                <a:cubicBezTo>
                  <a:pt x="129489" y="76222"/>
                  <a:pt x="126375" y="75032"/>
                  <a:pt x="106680" y="91445"/>
                </a:cubicBezTo>
                <a:cubicBezTo>
                  <a:pt x="79821" y="113827"/>
                  <a:pt x="74581" y="128164"/>
                  <a:pt x="53340" y="160025"/>
                </a:cubicBezTo>
                <a:cubicBezTo>
                  <a:pt x="48260" y="167645"/>
                  <a:pt x="40996" y="174197"/>
                  <a:pt x="38100" y="182885"/>
                </a:cubicBezTo>
                <a:cubicBezTo>
                  <a:pt x="33020" y="198125"/>
                  <a:pt x="31771" y="215239"/>
                  <a:pt x="22860" y="228605"/>
                </a:cubicBezTo>
                <a:cubicBezTo>
                  <a:pt x="3165" y="258148"/>
                  <a:pt x="10516" y="242777"/>
                  <a:pt x="0" y="274325"/>
                </a:cubicBezTo>
                <a:cubicBezTo>
                  <a:pt x="2540" y="370845"/>
                  <a:pt x="1336" y="467536"/>
                  <a:pt x="7620" y="563885"/>
                </a:cubicBezTo>
                <a:cubicBezTo>
                  <a:pt x="8983" y="584786"/>
                  <a:pt x="16236" y="604974"/>
                  <a:pt x="22860" y="624845"/>
                </a:cubicBezTo>
                <a:cubicBezTo>
                  <a:pt x="25400" y="632465"/>
                  <a:pt x="26888" y="640521"/>
                  <a:pt x="30480" y="647705"/>
                </a:cubicBezTo>
                <a:cubicBezTo>
                  <a:pt x="34576" y="655896"/>
                  <a:pt x="41624" y="662374"/>
                  <a:pt x="45720" y="670565"/>
                </a:cubicBezTo>
                <a:cubicBezTo>
                  <a:pt x="49312" y="677749"/>
                  <a:pt x="50176" y="686042"/>
                  <a:pt x="53340" y="693425"/>
                </a:cubicBezTo>
                <a:cubicBezTo>
                  <a:pt x="73077" y="739479"/>
                  <a:pt x="61955" y="708501"/>
                  <a:pt x="83820" y="746765"/>
                </a:cubicBezTo>
                <a:cubicBezTo>
                  <a:pt x="89456" y="756628"/>
                  <a:pt x="91788" y="768519"/>
                  <a:pt x="99060" y="777245"/>
                </a:cubicBezTo>
                <a:cubicBezTo>
                  <a:pt x="104923" y="784280"/>
                  <a:pt x="115075" y="786401"/>
                  <a:pt x="121920" y="792485"/>
                </a:cubicBezTo>
                <a:cubicBezTo>
                  <a:pt x="150210" y="817632"/>
                  <a:pt x="165960" y="842688"/>
                  <a:pt x="198120" y="861065"/>
                </a:cubicBezTo>
                <a:cubicBezTo>
                  <a:pt x="205094" y="865050"/>
                  <a:pt x="213796" y="865093"/>
                  <a:pt x="220980" y="868685"/>
                </a:cubicBezTo>
                <a:cubicBezTo>
                  <a:pt x="262709" y="889550"/>
                  <a:pt x="235733" y="897138"/>
                  <a:pt x="304800" y="914405"/>
                </a:cubicBezTo>
                <a:cubicBezTo>
                  <a:pt x="352704" y="926381"/>
                  <a:pt x="324913" y="920544"/>
                  <a:pt x="388620" y="929645"/>
                </a:cubicBezTo>
                <a:cubicBezTo>
                  <a:pt x="457200" y="927105"/>
                  <a:pt x="525885" y="926590"/>
                  <a:pt x="594360" y="922025"/>
                </a:cubicBezTo>
                <a:cubicBezTo>
                  <a:pt x="602374" y="921491"/>
                  <a:pt x="609497" y="916612"/>
                  <a:pt x="617220" y="914405"/>
                </a:cubicBezTo>
                <a:cubicBezTo>
                  <a:pt x="627290" y="911528"/>
                  <a:pt x="637540" y="909325"/>
                  <a:pt x="647700" y="906785"/>
                </a:cubicBezTo>
                <a:cubicBezTo>
                  <a:pt x="694027" y="875901"/>
                  <a:pt x="644805" y="905013"/>
                  <a:pt x="701040" y="883925"/>
                </a:cubicBezTo>
                <a:cubicBezTo>
                  <a:pt x="754477" y="863886"/>
                  <a:pt x="710164" y="875553"/>
                  <a:pt x="754380" y="853445"/>
                </a:cubicBezTo>
                <a:cubicBezTo>
                  <a:pt x="761564" y="849853"/>
                  <a:pt x="769620" y="848365"/>
                  <a:pt x="777240" y="845825"/>
                </a:cubicBezTo>
                <a:cubicBezTo>
                  <a:pt x="784860" y="838205"/>
                  <a:pt x="791134" y="828943"/>
                  <a:pt x="800100" y="822965"/>
                </a:cubicBezTo>
                <a:cubicBezTo>
                  <a:pt x="806783" y="818510"/>
                  <a:pt x="815776" y="818937"/>
                  <a:pt x="822960" y="815345"/>
                </a:cubicBezTo>
                <a:cubicBezTo>
                  <a:pt x="831151" y="811249"/>
                  <a:pt x="838368" y="805428"/>
                  <a:pt x="845820" y="800105"/>
                </a:cubicBezTo>
                <a:cubicBezTo>
                  <a:pt x="856154" y="792723"/>
                  <a:pt x="864941" y="782925"/>
                  <a:pt x="876300" y="777245"/>
                </a:cubicBezTo>
                <a:cubicBezTo>
                  <a:pt x="885667" y="772561"/>
                  <a:pt x="896710" y="772502"/>
                  <a:pt x="906780" y="769625"/>
                </a:cubicBezTo>
                <a:cubicBezTo>
                  <a:pt x="914503" y="767418"/>
                  <a:pt x="922456" y="765597"/>
                  <a:pt x="929640" y="762005"/>
                </a:cubicBezTo>
                <a:cubicBezTo>
                  <a:pt x="988726" y="732462"/>
                  <a:pt x="917901" y="758298"/>
                  <a:pt x="975360" y="739145"/>
                </a:cubicBezTo>
                <a:cubicBezTo>
                  <a:pt x="993336" y="712181"/>
                  <a:pt x="992337" y="710442"/>
                  <a:pt x="1021080" y="685805"/>
                </a:cubicBezTo>
                <a:cubicBezTo>
                  <a:pt x="1060889" y="651683"/>
                  <a:pt x="1048370" y="690589"/>
                  <a:pt x="1097280" y="617225"/>
                </a:cubicBezTo>
                <a:cubicBezTo>
                  <a:pt x="1107440" y="601985"/>
                  <a:pt x="1121968" y="588881"/>
                  <a:pt x="1127760" y="571505"/>
                </a:cubicBezTo>
                <a:lnTo>
                  <a:pt x="1143000" y="525785"/>
                </a:lnTo>
                <a:cubicBezTo>
                  <a:pt x="1140460" y="480065"/>
                  <a:pt x="1141856" y="433955"/>
                  <a:pt x="1135380" y="388625"/>
                </a:cubicBezTo>
                <a:cubicBezTo>
                  <a:pt x="1134085" y="379559"/>
                  <a:pt x="1123748" y="374183"/>
                  <a:pt x="1120140" y="365765"/>
                </a:cubicBezTo>
                <a:cubicBezTo>
                  <a:pt x="1091606" y="299186"/>
                  <a:pt x="1140430" y="372498"/>
                  <a:pt x="1089660" y="304805"/>
                </a:cubicBezTo>
                <a:cubicBezTo>
                  <a:pt x="1084580" y="289565"/>
                  <a:pt x="1083331" y="272451"/>
                  <a:pt x="1074420" y="259085"/>
                </a:cubicBezTo>
                <a:cubicBezTo>
                  <a:pt x="1061305" y="239412"/>
                  <a:pt x="1038005" y="202631"/>
                  <a:pt x="1021080" y="182885"/>
                </a:cubicBezTo>
                <a:cubicBezTo>
                  <a:pt x="1014067" y="174703"/>
                  <a:pt x="1005119" y="168304"/>
                  <a:pt x="998220" y="160025"/>
                </a:cubicBezTo>
                <a:cubicBezTo>
                  <a:pt x="966470" y="121925"/>
                  <a:pt x="1002030" y="149865"/>
                  <a:pt x="960120" y="121925"/>
                </a:cubicBezTo>
                <a:cubicBezTo>
                  <a:pt x="916444" y="56411"/>
                  <a:pt x="974600" y="133509"/>
                  <a:pt x="922020" y="91445"/>
                </a:cubicBezTo>
                <a:cubicBezTo>
                  <a:pt x="914869" y="85724"/>
                  <a:pt x="914546" y="73439"/>
                  <a:pt x="906780" y="68585"/>
                </a:cubicBezTo>
                <a:cubicBezTo>
                  <a:pt x="893157" y="60071"/>
                  <a:pt x="874426" y="62256"/>
                  <a:pt x="861060" y="53345"/>
                </a:cubicBezTo>
                <a:cubicBezTo>
                  <a:pt x="853440" y="48265"/>
                  <a:pt x="846618" y="41713"/>
                  <a:pt x="838200" y="38105"/>
                </a:cubicBezTo>
                <a:cubicBezTo>
                  <a:pt x="829705" y="34464"/>
                  <a:pt x="775262" y="23733"/>
                  <a:pt x="769620" y="22865"/>
                </a:cubicBezTo>
                <a:cubicBezTo>
                  <a:pt x="694448" y="11300"/>
                  <a:pt x="659285" y="12502"/>
                  <a:pt x="571500" y="7625"/>
                </a:cubicBezTo>
                <a:cubicBezTo>
                  <a:pt x="530909" y="-493"/>
                  <a:pt x="546352" y="5"/>
                  <a:pt x="525780" y="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9"/>
          <p:cNvCxnSpPr/>
          <p:nvPr/>
        </p:nvCxnSpPr>
        <p:spPr>
          <a:xfrm>
            <a:off x="1161479" y="3645024"/>
            <a:ext cx="674217"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7541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fontScale="92500" lnSpcReduction="20000"/>
          </a:bodyPr>
          <a:lstStyle/>
          <a:p>
            <a:r>
              <a:rPr lang="en-US" sz="1400" dirty="0" smtClean="0">
                <a:solidFill>
                  <a:schemeClr val="tx1"/>
                </a:solidFill>
              </a:rPr>
              <a:t>Typical support for the DTL manifolds, (5 sections of green </a:t>
            </a:r>
            <a:r>
              <a:rPr lang="en-US" sz="1400" dirty="0" err="1" smtClean="0">
                <a:solidFill>
                  <a:schemeClr val="tx1"/>
                </a:solidFill>
              </a:rPr>
              <a:t>coloured</a:t>
            </a:r>
            <a:r>
              <a:rPr lang="en-US" sz="1400" dirty="0" smtClean="0">
                <a:solidFill>
                  <a:schemeClr val="tx1"/>
                </a:solidFill>
              </a:rPr>
              <a:t> manifold pipes)</a:t>
            </a:r>
          </a:p>
          <a:p>
            <a:r>
              <a:rPr lang="en-US" sz="1400" dirty="0" smtClean="0">
                <a:solidFill>
                  <a:schemeClr val="tx1"/>
                </a:solidFill>
              </a:rPr>
              <a:t>Basic design is made of 3 Hilti pillars each on a total of five DTL tanks. Support to be designed and </a:t>
            </a:r>
            <a:r>
              <a:rPr lang="en-US" sz="1400" dirty="0" err="1" smtClean="0">
                <a:solidFill>
                  <a:schemeClr val="tx1"/>
                </a:solidFill>
              </a:rPr>
              <a:t>draughted</a:t>
            </a:r>
            <a:r>
              <a:rPr lang="en-US" sz="1400" dirty="0" smtClean="0">
                <a:solidFill>
                  <a:schemeClr val="tx1"/>
                </a:solidFill>
              </a:rPr>
              <a:t> by contractor in agreement with ESS. DTL Manifolds will not be present, only </a:t>
            </a:r>
            <a:r>
              <a:rPr lang="en-US" sz="1400" dirty="0">
                <a:solidFill>
                  <a:schemeClr val="tx1"/>
                </a:solidFill>
              </a:rPr>
              <a:t>ESS.ACC.E02.E01.WP0005 and </a:t>
            </a:r>
            <a:r>
              <a:rPr lang="en-US" sz="1400" dirty="0" smtClean="0">
                <a:solidFill>
                  <a:schemeClr val="tx1"/>
                </a:solidFill>
              </a:rPr>
              <a:t>ESS.ACC.E02.E01.WP0006 </a:t>
            </a:r>
            <a:r>
              <a:rPr lang="en-US" sz="1400" dirty="0">
                <a:solidFill>
                  <a:schemeClr val="tx1"/>
                </a:solidFill>
              </a:rPr>
              <a:t>to </a:t>
            </a:r>
            <a:r>
              <a:rPr lang="en-US" sz="1400" dirty="0" smtClean="0">
                <a:solidFill>
                  <a:schemeClr val="tx1"/>
                </a:solidFill>
              </a:rPr>
              <a:t>be supported at this stage</a:t>
            </a:r>
            <a:r>
              <a:rPr lang="en-US" sz="1400" dirty="0" smtClean="0">
                <a:solidFill>
                  <a:schemeClr val="tx1"/>
                </a:solidFill>
              </a:rPr>
              <a:t>.</a:t>
            </a:r>
          </a:p>
          <a:p>
            <a:r>
              <a:rPr lang="en-US" sz="1400" dirty="0">
                <a:solidFill>
                  <a:schemeClr val="tx1"/>
                </a:solidFill>
              </a:rPr>
              <a:t>See 3D XML file for updated </a:t>
            </a:r>
            <a:r>
              <a:rPr lang="en-US" sz="1400" dirty="0" smtClean="0">
                <a:solidFill>
                  <a:schemeClr val="tx1"/>
                </a:solidFill>
              </a:rPr>
              <a:t>piping showing flange connections at </a:t>
            </a:r>
            <a:r>
              <a:rPr lang="en-US" sz="1400" dirty="0">
                <a:solidFill>
                  <a:schemeClr val="tx1"/>
                </a:solidFill>
              </a:rPr>
              <a:t>this area.</a:t>
            </a: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pic>
        <p:nvPicPr>
          <p:cNvPr id="5" name="Bildobjekt 4"/>
          <p:cNvPicPr>
            <a:picLocks noChangeAspect="1"/>
          </p:cNvPicPr>
          <p:nvPr/>
        </p:nvPicPr>
        <p:blipFill>
          <a:blip r:embed="rId2"/>
          <a:stretch>
            <a:fillRect/>
          </a:stretch>
        </p:blipFill>
        <p:spPr>
          <a:xfrm>
            <a:off x="1331640" y="2636912"/>
            <a:ext cx="6570295" cy="3719437"/>
          </a:xfrm>
          <a:prstGeom prst="rect">
            <a:avLst/>
          </a:prstGeom>
        </p:spPr>
      </p:pic>
    </p:spTree>
    <p:extLst>
      <p:ext uri="{BB962C8B-B14F-4D97-AF65-F5344CB8AC3E}">
        <p14:creationId xmlns:p14="http://schemas.microsoft.com/office/powerpoint/2010/main" val="3130779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400" dirty="0" smtClean="0">
                <a:solidFill>
                  <a:schemeClr val="tx1"/>
                </a:solidFill>
              </a:rPr>
              <a:t>Typical pipe support for the CWS02 beige colored pipes, and CWS04 (DTL) grey </a:t>
            </a:r>
            <a:r>
              <a:rPr lang="en-US" sz="1400" dirty="0" err="1" smtClean="0">
                <a:solidFill>
                  <a:schemeClr val="tx1"/>
                </a:solidFill>
              </a:rPr>
              <a:t>coloured</a:t>
            </a:r>
            <a:r>
              <a:rPr lang="en-US" sz="1400" dirty="0" smtClean="0">
                <a:solidFill>
                  <a:schemeClr val="tx1"/>
                </a:solidFill>
              </a:rPr>
              <a:t> pipes. TYPE 1 support consists of Hilti system details.</a:t>
            </a: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pic>
        <p:nvPicPr>
          <p:cNvPr id="6" name="Bildobjekt 5"/>
          <p:cNvPicPr>
            <a:picLocks noChangeAspect="1"/>
          </p:cNvPicPr>
          <p:nvPr/>
        </p:nvPicPr>
        <p:blipFill>
          <a:blip r:embed="rId2"/>
          <a:stretch>
            <a:fillRect/>
          </a:stretch>
        </p:blipFill>
        <p:spPr>
          <a:xfrm>
            <a:off x="2555777" y="2267394"/>
            <a:ext cx="4248471" cy="3987428"/>
          </a:xfrm>
          <a:prstGeom prst="rect">
            <a:avLst/>
          </a:prstGeom>
        </p:spPr>
      </p:pic>
    </p:spTree>
    <p:extLst>
      <p:ext uri="{BB962C8B-B14F-4D97-AF65-F5344CB8AC3E}">
        <p14:creationId xmlns:p14="http://schemas.microsoft.com/office/powerpoint/2010/main" val="2241260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Tender Scope of LOT1</a:t>
            </a:r>
            <a:endParaRPr lang="en-US" dirty="0"/>
          </a:p>
        </p:txBody>
      </p:sp>
      <p:sp>
        <p:nvSpPr>
          <p:cNvPr id="3" name="Content Placeholder 2"/>
          <p:cNvSpPr>
            <a:spLocks noGrp="1"/>
          </p:cNvSpPr>
          <p:nvPr>
            <p:ph idx="1"/>
          </p:nvPr>
        </p:nvSpPr>
        <p:spPr>
          <a:xfrm>
            <a:off x="447576" y="1486136"/>
            <a:ext cx="8229600" cy="1036712"/>
          </a:xfrm>
        </p:spPr>
        <p:txBody>
          <a:bodyPr>
            <a:noAutofit/>
          </a:bodyPr>
          <a:lstStyle/>
          <a:p>
            <a:r>
              <a:rPr lang="en-US" sz="1400" dirty="0" smtClean="0">
                <a:solidFill>
                  <a:schemeClr val="tx1"/>
                </a:solidFill>
              </a:rPr>
              <a:t>Intention of this document is to use it with </a:t>
            </a:r>
            <a:r>
              <a:rPr lang="en-US" sz="1400" dirty="0" smtClean="0">
                <a:solidFill>
                  <a:schemeClr val="tx1"/>
                </a:solidFill>
              </a:rPr>
              <a:t>the 3D model XML file distributed along with the tender and </a:t>
            </a:r>
            <a:r>
              <a:rPr lang="en-US" sz="1400" dirty="0" smtClean="0">
                <a:solidFill>
                  <a:schemeClr val="tx1"/>
                </a:solidFill>
              </a:rPr>
              <a:t>Isometric drawings for increased understanding of the Tender scope of Lot 1. </a:t>
            </a:r>
          </a:p>
          <a:p>
            <a:r>
              <a:rPr lang="en-US" sz="1400" dirty="0" smtClean="0">
                <a:solidFill>
                  <a:schemeClr val="tx1"/>
                </a:solidFill>
              </a:rPr>
              <a:t>Front </a:t>
            </a:r>
            <a:r>
              <a:rPr lang="en-US" sz="1400" dirty="0">
                <a:solidFill>
                  <a:schemeClr val="tx1"/>
                </a:solidFill>
              </a:rPr>
              <a:t>E</a:t>
            </a:r>
            <a:r>
              <a:rPr lang="en-US" sz="1400" dirty="0" smtClean="0">
                <a:solidFill>
                  <a:schemeClr val="tx1"/>
                </a:solidFill>
              </a:rPr>
              <a:t>nd Building (FEB) and the Accelerator Tunnel (G01) tender scope LOT1 limits.</a:t>
            </a:r>
          </a:p>
          <a:p>
            <a:pPr lvl="1"/>
            <a:r>
              <a:rPr lang="en-US" sz="1100" dirty="0" smtClean="0">
                <a:solidFill>
                  <a:schemeClr val="tx1"/>
                </a:solidFill>
              </a:rPr>
              <a:t>Any information presented in the </a:t>
            </a:r>
            <a:r>
              <a:rPr lang="en-US" sz="1100" dirty="0" smtClean="0">
                <a:solidFill>
                  <a:schemeClr val="tx1"/>
                </a:solidFill>
              </a:rPr>
              <a:t>3D XML model file </a:t>
            </a:r>
            <a:r>
              <a:rPr lang="en-US" sz="1100" dirty="0" smtClean="0">
                <a:solidFill>
                  <a:schemeClr val="tx1"/>
                </a:solidFill>
              </a:rPr>
              <a:t>is for info only and intended to increase the overall understanding. Detail engineering </a:t>
            </a:r>
            <a:r>
              <a:rPr lang="en-US" sz="1100" dirty="0">
                <a:solidFill>
                  <a:schemeClr val="tx1"/>
                </a:solidFill>
              </a:rPr>
              <a:t>on </a:t>
            </a:r>
            <a:r>
              <a:rPr lang="en-US" sz="1100" dirty="0" smtClean="0">
                <a:solidFill>
                  <a:schemeClr val="tx1"/>
                </a:solidFill>
              </a:rPr>
              <a:t>mainly some of the pipe </a:t>
            </a:r>
            <a:r>
              <a:rPr lang="en-US" sz="1100" dirty="0">
                <a:solidFill>
                  <a:schemeClr val="tx1"/>
                </a:solidFill>
              </a:rPr>
              <a:t>supports </a:t>
            </a:r>
            <a:r>
              <a:rPr lang="en-US" sz="1100" dirty="0" smtClean="0">
                <a:solidFill>
                  <a:schemeClr val="tx1"/>
                </a:solidFill>
              </a:rPr>
              <a:t>is still ongoing while tendering.</a:t>
            </a:r>
          </a:p>
          <a:p>
            <a:pPr lvl="1"/>
            <a:r>
              <a:rPr lang="en-US" sz="1100" dirty="0" smtClean="0">
                <a:solidFill>
                  <a:schemeClr val="tx1"/>
                </a:solidFill>
              </a:rPr>
              <a:t>The </a:t>
            </a:r>
            <a:r>
              <a:rPr lang="en-US" sz="1100" dirty="0" err="1" smtClean="0">
                <a:solidFill>
                  <a:schemeClr val="tx1"/>
                </a:solidFill>
              </a:rPr>
              <a:t>Navisworks</a:t>
            </a:r>
            <a:r>
              <a:rPr lang="en-US" sz="1100" dirty="0" smtClean="0">
                <a:solidFill>
                  <a:schemeClr val="tx1"/>
                </a:solidFill>
              </a:rPr>
              <a:t> file used for the making of some of the screenshots in this document is a subject </a:t>
            </a:r>
            <a:r>
              <a:rPr lang="en-US" sz="1100" dirty="0" smtClean="0">
                <a:solidFill>
                  <a:schemeClr val="tx1"/>
                </a:solidFill>
              </a:rPr>
              <a:t>of regular updates, screenshots may therefore appear outdated at a direct </a:t>
            </a:r>
            <a:r>
              <a:rPr lang="en-US" sz="1100" dirty="0" smtClean="0">
                <a:solidFill>
                  <a:schemeClr val="tx1"/>
                </a:solidFill>
              </a:rPr>
              <a:t>comparison to the 3D XML model file. The 3D XML file in </a:t>
            </a:r>
            <a:r>
              <a:rPr lang="en-US" sz="1100" dirty="0" smtClean="0">
                <a:solidFill>
                  <a:schemeClr val="tx1"/>
                </a:solidFill>
              </a:rPr>
              <a:t>tender version </a:t>
            </a:r>
            <a:r>
              <a:rPr lang="en-US" sz="1100" dirty="0" smtClean="0">
                <a:solidFill>
                  <a:schemeClr val="tx1"/>
                </a:solidFill>
              </a:rPr>
              <a:t>should reflect the actual isometric drawings.</a:t>
            </a:r>
            <a:endParaRPr lang="en-US" sz="11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pic>
        <p:nvPicPr>
          <p:cNvPr id="5" name="Bildobjekt 4"/>
          <p:cNvPicPr>
            <a:picLocks noChangeAspect="1"/>
          </p:cNvPicPr>
          <p:nvPr/>
        </p:nvPicPr>
        <p:blipFill>
          <a:blip r:embed="rId2"/>
          <a:stretch>
            <a:fillRect/>
          </a:stretch>
        </p:blipFill>
        <p:spPr>
          <a:xfrm>
            <a:off x="1754637" y="3254828"/>
            <a:ext cx="4185516" cy="3008644"/>
          </a:xfrm>
          <a:prstGeom prst="rect">
            <a:avLst/>
          </a:prstGeom>
        </p:spPr>
      </p:pic>
      <p:sp>
        <p:nvSpPr>
          <p:cNvPr id="6" name="textruta 5"/>
          <p:cNvSpPr txBox="1"/>
          <p:nvPr/>
        </p:nvSpPr>
        <p:spPr>
          <a:xfrm>
            <a:off x="3847395" y="4717700"/>
            <a:ext cx="864096" cy="430887"/>
          </a:xfrm>
          <a:prstGeom prst="rect">
            <a:avLst/>
          </a:prstGeom>
          <a:noFill/>
        </p:spPr>
        <p:txBody>
          <a:bodyPr wrap="square" rtlCol="0">
            <a:spAutoFit/>
          </a:bodyPr>
          <a:lstStyle/>
          <a:p>
            <a:r>
              <a:rPr lang="sv-SE" sz="1100" b="1" dirty="0" smtClean="0"/>
              <a:t>FEB</a:t>
            </a:r>
          </a:p>
          <a:p>
            <a:r>
              <a:rPr lang="sv-SE" sz="1100" b="1" dirty="0" err="1" smtClean="0"/>
              <a:t>Level</a:t>
            </a:r>
            <a:r>
              <a:rPr lang="sv-SE" sz="1100" b="1" dirty="0" smtClean="0"/>
              <a:t> 100</a:t>
            </a:r>
            <a:endParaRPr lang="sv-SE" sz="1100" b="1" dirty="0"/>
          </a:p>
        </p:txBody>
      </p:sp>
      <p:sp>
        <p:nvSpPr>
          <p:cNvPr id="7" name="textruta 6"/>
          <p:cNvSpPr txBox="1"/>
          <p:nvPr/>
        </p:nvSpPr>
        <p:spPr>
          <a:xfrm>
            <a:off x="2915816" y="4720203"/>
            <a:ext cx="936104" cy="430887"/>
          </a:xfrm>
          <a:prstGeom prst="rect">
            <a:avLst/>
          </a:prstGeom>
          <a:noFill/>
        </p:spPr>
        <p:txBody>
          <a:bodyPr wrap="square" rtlCol="0">
            <a:spAutoFit/>
          </a:bodyPr>
          <a:lstStyle/>
          <a:p>
            <a:r>
              <a:rPr lang="sv-SE" sz="1100" b="1" dirty="0" smtClean="0"/>
              <a:t>HVAC </a:t>
            </a:r>
            <a:r>
              <a:rPr lang="sv-SE" sz="1100" b="1" dirty="0" err="1" smtClean="0"/>
              <a:t>room</a:t>
            </a:r>
            <a:endParaRPr lang="sv-SE" sz="1100" b="1" dirty="0" smtClean="0"/>
          </a:p>
          <a:p>
            <a:r>
              <a:rPr lang="sv-SE" sz="1100" b="1" dirty="0" err="1" smtClean="0"/>
              <a:t>Level</a:t>
            </a:r>
            <a:r>
              <a:rPr lang="sv-SE" sz="1100" b="1" dirty="0" smtClean="0"/>
              <a:t> 100</a:t>
            </a:r>
            <a:endParaRPr lang="sv-SE" sz="1100" b="1" dirty="0"/>
          </a:p>
        </p:txBody>
      </p:sp>
      <p:sp>
        <p:nvSpPr>
          <p:cNvPr id="8" name="textruta 7"/>
          <p:cNvSpPr txBox="1"/>
          <p:nvPr/>
        </p:nvSpPr>
        <p:spPr>
          <a:xfrm>
            <a:off x="2267744" y="3573282"/>
            <a:ext cx="1296144" cy="430887"/>
          </a:xfrm>
          <a:prstGeom prst="rect">
            <a:avLst/>
          </a:prstGeom>
          <a:noFill/>
        </p:spPr>
        <p:txBody>
          <a:bodyPr wrap="square" rtlCol="0">
            <a:spAutoFit/>
          </a:bodyPr>
          <a:lstStyle/>
          <a:p>
            <a:r>
              <a:rPr lang="sv-SE" sz="1100" b="1" dirty="0" smtClean="0"/>
              <a:t>Accelerator tunnel</a:t>
            </a:r>
          </a:p>
          <a:p>
            <a:r>
              <a:rPr lang="sv-SE" sz="1100" b="1" dirty="0" err="1" smtClean="0"/>
              <a:t>Level</a:t>
            </a:r>
            <a:r>
              <a:rPr lang="sv-SE" sz="1100" b="1" dirty="0" smtClean="0"/>
              <a:t> 90</a:t>
            </a:r>
            <a:endParaRPr lang="sv-SE" sz="1100" b="1" dirty="0"/>
          </a:p>
        </p:txBody>
      </p:sp>
      <p:sp>
        <p:nvSpPr>
          <p:cNvPr id="9" name="textruta 8"/>
          <p:cNvSpPr txBox="1"/>
          <p:nvPr/>
        </p:nvSpPr>
        <p:spPr>
          <a:xfrm>
            <a:off x="3059832" y="5234029"/>
            <a:ext cx="792088" cy="430887"/>
          </a:xfrm>
          <a:prstGeom prst="rect">
            <a:avLst/>
          </a:prstGeom>
          <a:noFill/>
        </p:spPr>
        <p:txBody>
          <a:bodyPr wrap="square" rtlCol="0">
            <a:spAutoFit/>
          </a:bodyPr>
          <a:lstStyle/>
          <a:p>
            <a:r>
              <a:rPr lang="sv-SE" sz="1100" b="1" dirty="0" smtClean="0"/>
              <a:t>FEB</a:t>
            </a:r>
          </a:p>
          <a:p>
            <a:r>
              <a:rPr lang="sv-SE" sz="1100" b="1" dirty="0" err="1" smtClean="0"/>
              <a:t>Level</a:t>
            </a:r>
            <a:r>
              <a:rPr lang="sv-SE" sz="1100" b="1" dirty="0" smtClean="0"/>
              <a:t> 90</a:t>
            </a:r>
            <a:endParaRPr lang="sv-SE" sz="1100" b="1" dirty="0"/>
          </a:p>
        </p:txBody>
      </p:sp>
    </p:spTree>
    <p:extLst>
      <p:ext uri="{BB962C8B-B14F-4D97-AF65-F5344CB8AC3E}">
        <p14:creationId xmlns:p14="http://schemas.microsoft.com/office/powerpoint/2010/main" val="1274004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fontScale="77500" lnSpcReduction="20000"/>
          </a:bodyPr>
          <a:lstStyle/>
          <a:p>
            <a:r>
              <a:rPr lang="en-US" sz="1800" dirty="0" smtClean="0">
                <a:solidFill>
                  <a:schemeClr val="tx1"/>
                </a:solidFill>
              </a:rPr>
              <a:t>Typical pipe support design of the Magnet piping DN150 and DN100. See support list for TYPE1.</a:t>
            </a:r>
          </a:p>
          <a:p>
            <a:r>
              <a:rPr lang="en-US" sz="1800" dirty="0" smtClean="0">
                <a:solidFill>
                  <a:schemeClr val="tx1"/>
                </a:solidFill>
              </a:rPr>
              <a:t>Design made of Hilti system details.</a:t>
            </a:r>
          </a:p>
          <a:p>
            <a:r>
              <a:rPr lang="en-US" sz="1800" dirty="0" smtClean="0">
                <a:solidFill>
                  <a:schemeClr val="tx1"/>
                </a:solidFill>
              </a:rPr>
              <a:t>NB! Hilti system rails available each 3 meter on ceiling and wall throughout the accelerator tunnel.</a:t>
            </a:r>
            <a:endParaRPr lang="en-US" sz="1800" dirty="0">
              <a:solidFill>
                <a:schemeClr val="tx1"/>
              </a:solidFill>
            </a:endParaRPr>
          </a:p>
          <a:p>
            <a:pPr lvl="1"/>
            <a:r>
              <a:rPr lang="en-US" sz="1400" dirty="0" smtClean="0">
                <a:solidFill>
                  <a:schemeClr val="tx1"/>
                </a:solidFill>
              </a:rPr>
              <a:t>Bolting/anchoring to the building not allowed except on floor. Bolt type and positions if required at all on the floor to be approved by ESS.</a:t>
            </a: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pic>
        <p:nvPicPr>
          <p:cNvPr id="5" name="Bildobjekt 4"/>
          <p:cNvPicPr>
            <a:picLocks noChangeAspect="1"/>
          </p:cNvPicPr>
          <p:nvPr/>
        </p:nvPicPr>
        <p:blipFill>
          <a:blip r:embed="rId2"/>
          <a:stretch>
            <a:fillRect/>
          </a:stretch>
        </p:blipFill>
        <p:spPr>
          <a:xfrm>
            <a:off x="2483769" y="2726968"/>
            <a:ext cx="3672408" cy="3717508"/>
          </a:xfrm>
          <a:prstGeom prst="rect">
            <a:avLst/>
          </a:prstGeom>
        </p:spPr>
      </p:pic>
    </p:spTree>
    <p:extLst>
      <p:ext uri="{BB962C8B-B14F-4D97-AF65-F5344CB8AC3E}">
        <p14:creationId xmlns:p14="http://schemas.microsoft.com/office/powerpoint/2010/main" val="952318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400" dirty="0" smtClean="0">
                <a:solidFill>
                  <a:schemeClr val="tx1"/>
                </a:solidFill>
              </a:rPr>
              <a:t>Compensators and typical support structure for the Magnet main </a:t>
            </a:r>
            <a:r>
              <a:rPr lang="en-US" sz="1400" dirty="0" err="1" smtClean="0">
                <a:solidFill>
                  <a:schemeClr val="tx1"/>
                </a:solidFill>
              </a:rPr>
              <a:t>pipings</a:t>
            </a:r>
            <a:r>
              <a:rPr lang="en-US" sz="1400" dirty="0" smtClean="0">
                <a:solidFill>
                  <a:schemeClr val="tx1"/>
                </a:solidFill>
              </a:rPr>
              <a:t>. See Support list for TYPE 2.</a:t>
            </a:r>
          </a:p>
          <a:p>
            <a:r>
              <a:rPr lang="en-US" sz="1400" dirty="0" smtClean="0">
                <a:solidFill>
                  <a:schemeClr val="tx1"/>
                </a:solidFill>
              </a:rPr>
              <a:t>Design of support consists of Hilti system parts.</a:t>
            </a:r>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pic>
        <p:nvPicPr>
          <p:cNvPr id="6" name="Bildobjekt 5"/>
          <p:cNvPicPr>
            <a:picLocks noChangeAspect="1"/>
          </p:cNvPicPr>
          <p:nvPr/>
        </p:nvPicPr>
        <p:blipFill>
          <a:blip r:embed="rId2"/>
          <a:stretch>
            <a:fillRect/>
          </a:stretch>
        </p:blipFill>
        <p:spPr>
          <a:xfrm>
            <a:off x="1259632" y="2594607"/>
            <a:ext cx="4925169" cy="3761743"/>
          </a:xfrm>
          <a:prstGeom prst="rect">
            <a:avLst/>
          </a:prstGeom>
        </p:spPr>
      </p:pic>
    </p:spTree>
    <p:extLst>
      <p:ext uri="{BB962C8B-B14F-4D97-AF65-F5344CB8AC3E}">
        <p14:creationId xmlns:p14="http://schemas.microsoft.com/office/powerpoint/2010/main" val="4081228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400" dirty="0" smtClean="0">
                <a:solidFill>
                  <a:schemeClr val="tx1"/>
                </a:solidFill>
              </a:rPr>
              <a:t>Typical fix support structure for the Magnet main </a:t>
            </a:r>
            <a:r>
              <a:rPr lang="en-US" sz="1400" dirty="0" err="1" smtClean="0">
                <a:solidFill>
                  <a:schemeClr val="tx1"/>
                </a:solidFill>
              </a:rPr>
              <a:t>pipings</a:t>
            </a:r>
            <a:r>
              <a:rPr lang="en-US" sz="1400" dirty="0" smtClean="0">
                <a:solidFill>
                  <a:schemeClr val="tx1"/>
                </a:solidFill>
              </a:rPr>
              <a:t>, design of Hilti system details. See support list for TYPE 3.</a:t>
            </a:r>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pic>
        <p:nvPicPr>
          <p:cNvPr id="5" name="Bildobjekt 4"/>
          <p:cNvPicPr>
            <a:picLocks noChangeAspect="1"/>
          </p:cNvPicPr>
          <p:nvPr/>
        </p:nvPicPr>
        <p:blipFill>
          <a:blip r:embed="rId2"/>
          <a:stretch>
            <a:fillRect/>
          </a:stretch>
        </p:blipFill>
        <p:spPr>
          <a:xfrm>
            <a:off x="611560" y="2348880"/>
            <a:ext cx="7528833" cy="3740641"/>
          </a:xfrm>
          <a:prstGeom prst="rect">
            <a:avLst/>
          </a:prstGeom>
        </p:spPr>
      </p:pic>
    </p:spTree>
    <p:extLst>
      <p:ext uri="{BB962C8B-B14F-4D97-AF65-F5344CB8AC3E}">
        <p14:creationId xmlns:p14="http://schemas.microsoft.com/office/powerpoint/2010/main" val="219224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stretch>
            <a:fillRect/>
          </a:stretch>
        </p:blipFill>
        <p:spPr>
          <a:xfrm>
            <a:off x="877069" y="2819476"/>
            <a:ext cx="7389862" cy="2023940"/>
          </a:xfrm>
          <a:prstGeom prst="rect">
            <a:avLst/>
          </a:prstGeom>
        </p:spPr>
      </p:pic>
      <p:sp>
        <p:nvSpPr>
          <p:cNvPr id="2" name="Title 1"/>
          <p:cNvSpPr>
            <a:spLocks noGrp="1"/>
          </p:cNvSpPr>
          <p:nvPr>
            <p:ph type="title"/>
          </p:nvPr>
        </p:nvSpPr>
        <p:spPr/>
        <p:txBody>
          <a:bodyPr/>
          <a:lstStyle/>
          <a:p>
            <a:r>
              <a:rPr lang="en-US" dirty="0" smtClean="0"/>
              <a:t>Tender Scope of LOT1</a:t>
            </a:r>
            <a:endParaRPr lang="en-US" dirty="0"/>
          </a:p>
        </p:txBody>
      </p:sp>
      <p:sp>
        <p:nvSpPr>
          <p:cNvPr id="3" name="Content Placeholder 2"/>
          <p:cNvSpPr>
            <a:spLocks noGrp="1"/>
          </p:cNvSpPr>
          <p:nvPr>
            <p:ph idx="1"/>
          </p:nvPr>
        </p:nvSpPr>
        <p:spPr>
          <a:xfrm>
            <a:off x="457200" y="1600201"/>
            <a:ext cx="8229600" cy="1036712"/>
          </a:xfrm>
        </p:spPr>
        <p:txBody>
          <a:bodyPr>
            <a:noAutofit/>
          </a:bodyPr>
          <a:lstStyle/>
          <a:p>
            <a:r>
              <a:rPr lang="en-US" sz="1600" dirty="0" smtClean="0">
                <a:solidFill>
                  <a:schemeClr val="tx1"/>
                </a:solidFill>
              </a:rPr>
              <a:t>Front </a:t>
            </a:r>
            <a:r>
              <a:rPr lang="en-US" sz="1600" dirty="0">
                <a:solidFill>
                  <a:schemeClr val="tx1"/>
                </a:solidFill>
              </a:rPr>
              <a:t>E</a:t>
            </a:r>
            <a:r>
              <a:rPr lang="en-US" sz="1600" dirty="0" smtClean="0">
                <a:solidFill>
                  <a:schemeClr val="tx1"/>
                </a:solidFill>
              </a:rPr>
              <a:t>nd Building (FEB) and the Accelerator Tunnel (G01) tender scope LOT1 building sections overview.</a:t>
            </a: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6" name="textruta 5"/>
          <p:cNvSpPr txBox="1"/>
          <p:nvPr/>
        </p:nvSpPr>
        <p:spPr>
          <a:xfrm>
            <a:off x="7402835" y="2795652"/>
            <a:ext cx="864096" cy="430887"/>
          </a:xfrm>
          <a:prstGeom prst="rect">
            <a:avLst/>
          </a:prstGeom>
          <a:noFill/>
        </p:spPr>
        <p:txBody>
          <a:bodyPr wrap="square" rtlCol="0">
            <a:spAutoFit/>
          </a:bodyPr>
          <a:lstStyle/>
          <a:p>
            <a:r>
              <a:rPr lang="sv-SE" sz="1100" dirty="0" smtClean="0"/>
              <a:t>FEB</a:t>
            </a:r>
          </a:p>
          <a:p>
            <a:r>
              <a:rPr lang="sv-SE" sz="1100" dirty="0" err="1" smtClean="0"/>
              <a:t>Level</a:t>
            </a:r>
            <a:r>
              <a:rPr lang="sv-SE" sz="1100" dirty="0" smtClean="0"/>
              <a:t> 100</a:t>
            </a:r>
            <a:endParaRPr lang="sv-SE" sz="1100" dirty="0"/>
          </a:p>
        </p:txBody>
      </p:sp>
      <p:sp>
        <p:nvSpPr>
          <p:cNvPr id="7" name="textruta 6"/>
          <p:cNvSpPr txBox="1"/>
          <p:nvPr/>
        </p:nvSpPr>
        <p:spPr>
          <a:xfrm>
            <a:off x="8028384" y="2988398"/>
            <a:ext cx="936104" cy="430887"/>
          </a:xfrm>
          <a:prstGeom prst="rect">
            <a:avLst/>
          </a:prstGeom>
          <a:noFill/>
        </p:spPr>
        <p:txBody>
          <a:bodyPr wrap="square" rtlCol="0">
            <a:spAutoFit/>
          </a:bodyPr>
          <a:lstStyle/>
          <a:p>
            <a:r>
              <a:rPr lang="sv-SE" sz="1100" dirty="0" smtClean="0"/>
              <a:t>HVAC </a:t>
            </a:r>
            <a:r>
              <a:rPr lang="sv-SE" sz="1100" dirty="0" err="1" smtClean="0"/>
              <a:t>room</a:t>
            </a:r>
            <a:endParaRPr lang="sv-SE" sz="1100" dirty="0" smtClean="0"/>
          </a:p>
          <a:p>
            <a:r>
              <a:rPr lang="sv-SE" sz="1100" dirty="0" err="1" smtClean="0"/>
              <a:t>Level</a:t>
            </a:r>
            <a:r>
              <a:rPr lang="sv-SE" sz="1100" dirty="0" smtClean="0"/>
              <a:t> 100</a:t>
            </a:r>
            <a:endParaRPr lang="sv-SE" sz="1100" dirty="0"/>
          </a:p>
        </p:txBody>
      </p:sp>
      <p:sp>
        <p:nvSpPr>
          <p:cNvPr id="8" name="textruta 7"/>
          <p:cNvSpPr txBox="1"/>
          <p:nvPr/>
        </p:nvSpPr>
        <p:spPr>
          <a:xfrm>
            <a:off x="4788024" y="3919643"/>
            <a:ext cx="1296144" cy="430887"/>
          </a:xfrm>
          <a:prstGeom prst="rect">
            <a:avLst/>
          </a:prstGeom>
          <a:noFill/>
        </p:spPr>
        <p:txBody>
          <a:bodyPr wrap="square" rtlCol="0">
            <a:spAutoFit/>
          </a:bodyPr>
          <a:lstStyle/>
          <a:p>
            <a:r>
              <a:rPr lang="sv-SE" sz="1100" dirty="0" smtClean="0"/>
              <a:t>Accelerator tunnel</a:t>
            </a:r>
          </a:p>
          <a:p>
            <a:r>
              <a:rPr lang="sv-SE" sz="1100" dirty="0" err="1" smtClean="0"/>
              <a:t>Level</a:t>
            </a:r>
            <a:r>
              <a:rPr lang="sv-SE" sz="1100" dirty="0" smtClean="0"/>
              <a:t> 90</a:t>
            </a:r>
            <a:endParaRPr lang="sv-SE" sz="1100" dirty="0"/>
          </a:p>
        </p:txBody>
      </p:sp>
      <p:sp>
        <p:nvSpPr>
          <p:cNvPr id="9" name="textruta 8"/>
          <p:cNvSpPr txBox="1"/>
          <p:nvPr/>
        </p:nvSpPr>
        <p:spPr>
          <a:xfrm>
            <a:off x="8172400" y="3338212"/>
            <a:ext cx="792088" cy="430887"/>
          </a:xfrm>
          <a:prstGeom prst="rect">
            <a:avLst/>
          </a:prstGeom>
          <a:noFill/>
        </p:spPr>
        <p:txBody>
          <a:bodyPr wrap="square" rtlCol="0">
            <a:spAutoFit/>
          </a:bodyPr>
          <a:lstStyle/>
          <a:p>
            <a:r>
              <a:rPr lang="sv-SE" sz="1100" dirty="0" smtClean="0"/>
              <a:t>FEB</a:t>
            </a:r>
          </a:p>
          <a:p>
            <a:r>
              <a:rPr lang="sv-SE" sz="1100" dirty="0" err="1" smtClean="0"/>
              <a:t>Level</a:t>
            </a:r>
            <a:r>
              <a:rPr lang="sv-SE" sz="1100" dirty="0" smtClean="0"/>
              <a:t> 90</a:t>
            </a:r>
            <a:endParaRPr lang="sv-SE" sz="1100" dirty="0"/>
          </a:p>
        </p:txBody>
      </p:sp>
      <p:sp>
        <p:nvSpPr>
          <p:cNvPr id="11" name="textruta 10"/>
          <p:cNvSpPr txBox="1"/>
          <p:nvPr/>
        </p:nvSpPr>
        <p:spPr>
          <a:xfrm>
            <a:off x="1763688" y="4143842"/>
            <a:ext cx="1296144" cy="600164"/>
          </a:xfrm>
          <a:prstGeom prst="rect">
            <a:avLst/>
          </a:prstGeom>
          <a:noFill/>
        </p:spPr>
        <p:txBody>
          <a:bodyPr wrap="square" rtlCol="0">
            <a:spAutoFit/>
          </a:bodyPr>
          <a:lstStyle/>
          <a:p>
            <a:r>
              <a:rPr lang="sv-SE" sz="1100" dirty="0" smtClean="0"/>
              <a:t>Accelerator tunnel</a:t>
            </a:r>
          </a:p>
          <a:p>
            <a:r>
              <a:rPr lang="sv-SE" sz="1100" dirty="0" err="1" smtClean="0"/>
              <a:t>Level</a:t>
            </a:r>
            <a:r>
              <a:rPr lang="sv-SE" sz="1100" dirty="0" smtClean="0"/>
              <a:t> 90</a:t>
            </a:r>
          </a:p>
          <a:p>
            <a:r>
              <a:rPr lang="sv-SE" sz="1100" dirty="0" err="1" smtClean="0"/>
              <a:t>Dogleg</a:t>
            </a:r>
            <a:r>
              <a:rPr lang="sv-SE" sz="1100" dirty="0" smtClean="0"/>
              <a:t> </a:t>
            </a:r>
            <a:r>
              <a:rPr lang="sv-SE" sz="1100" dirty="0" err="1" smtClean="0"/>
              <a:t>section</a:t>
            </a:r>
            <a:endParaRPr lang="sv-SE" sz="1100" dirty="0"/>
          </a:p>
        </p:txBody>
      </p:sp>
    </p:spTree>
    <p:extLst>
      <p:ext uri="{BB962C8B-B14F-4D97-AF65-F5344CB8AC3E}">
        <p14:creationId xmlns:p14="http://schemas.microsoft.com/office/powerpoint/2010/main" val="53772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stretch>
            <a:fillRect/>
          </a:stretch>
        </p:blipFill>
        <p:spPr>
          <a:xfrm>
            <a:off x="907158" y="2492896"/>
            <a:ext cx="7813426" cy="3002025"/>
          </a:xfrm>
          <a:prstGeom prst="rect">
            <a:avLst/>
          </a:prstGeom>
        </p:spPr>
      </p:pic>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600" dirty="0" smtClean="0">
                <a:solidFill>
                  <a:schemeClr val="tx1"/>
                </a:solidFill>
              </a:rPr>
              <a:t>The Accelerator Tunnel (G01) LOT1 scope limit at the dogleg section</a:t>
            </a: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6" name="textruta 5"/>
          <p:cNvSpPr txBox="1"/>
          <p:nvPr/>
        </p:nvSpPr>
        <p:spPr>
          <a:xfrm>
            <a:off x="2826704" y="2551000"/>
            <a:ext cx="2619976" cy="938719"/>
          </a:xfrm>
          <a:prstGeom prst="rect">
            <a:avLst/>
          </a:prstGeom>
          <a:noFill/>
        </p:spPr>
        <p:txBody>
          <a:bodyPr wrap="square" rtlCol="0">
            <a:spAutoFit/>
          </a:bodyPr>
          <a:lstStyle/>
          <a:p>
            <a:r>
              <a:rPr lang="sv-SE" sz="1100" dirty="0" smtClean="0"/>
              <a:t>Main </a:t>
            </a:r>
            <a:r>
              <a:rPr lang="sv-SE" sz="1100" dirty="0" err="1" smtClean="0"/>
              <a:t>piping</a:t>
            </a:r>
            <a:r>
              <a:rPr lang="sv-SE" sz="1100" dirty="0" smtClean="0"/>
              <a:t> limit </a:t>
            </a:r>
            <a:r>
              <a:rPr lang="sv-SE" sz="1100" dirty="0" err="1" smtClean="0"/>
              <a:t>of</a:t>
            </a:r>
            <a:r>
              <a:rPr lang="sv-SE" sz="1100" dirty="0" smtClean="0"/>
              <a:t> CWS02</a:t>
            </a:r>
          </a:p>
          <a:p>
            <a:r>
              <a:rPr lang="sv-SE" sz="1100" dirty="0" smtClean="0"/>
              <a:t>ESS.ACC.E02.E02.WP0002</a:t>
            </a:r>
          </a:p>
          <a:p>
            <a:r>
              <a:rPr lang="sv-SE" sz="1100" dirty="0" smtClean="0"/>
              <a:t>ESS.ACC.E02.E02.WP0004</a:t>
            </a:r>
            <a:endParaRPr lang="sv-SE" sz="1100" dirty="0"/>
          </a:p>
          <a:p>
            <a:endParaRPr lang="sv-SE" sz="1100" dirty="0"/>
          </a:p>
          <a:p>
            <a:endParaRPr lang="sv-SE" sz="1100" dirty="0" smtClean="0"/>
          </a:p>
        </p:txBody>
      </p:sp>
      <p:cxnSp>
        <p:nvCxnSpPr>
          <p:cNvPr id="8" name="Rak pil 7"/>
          <p:cNvCxnSpPr/>
          <p:nvPr/>
        </p:nvCxnSpPr>
        <p:spPr>
          <a:xfrm>
            <a:off x="2098129" y="3189573"/>
            <a:ext cx="228530" cy="2799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a:off x="3536041" y="3311651"/>
            <a:ext cx="89112" cy="254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1162635" y="2945798"/>
            <a:ext cx="1584176" cy="600164"/>
          </a:xfrm>
          <a:prstGeom prst="rect">
            <a:avLst/>
          </a:prstGeom>
          <a:noFill/>
        </p:spPr>
        <p:txBody>
          <a:bodyPr wrap="square" rtlCol="0">
            <a:spAutoFit/>
          </a:bodyPr>
          <a:lstStyle/>
          <a:p>
            <a:r>
              <a:rPr lang="sv-SE" sz="1100" dirty="0" smtClean="0"/>
              <a:t>LOT 1 limit at </a:t>
            </a:r>
            <a:r>
              <a:rPr lang="sv-SE" sz="1100" dirty="0" err="1" smtClean="0"/>
              <a:t>flange</a:t>
            </a:r>
            <a:r>
              <a:rPr lang="sv-SE" sz="1100" dirty="0" err="1"/>
              <a:t>s</a:t>
            </a:r>
            <a:endParaRPr lang="sv-SE" sz="1100" dirty="0"/>
          </a:p>
          <a:p>
            <a:endParaRPr lang="sv-SE" sz="1100" dirty="0"/>
          </a:p>
          <a:p>
            <a:endParaRPr lang="sv-SE" sz="1100" dirty="0" smtClean="0"/>
          </a:p>
        </p:txBody>
      </p:sp>
      <p:cxnSp>
        <p:nvCxnSpPr>
          <p:cNvPr id="14" name="Rak pil 13"/>
          <p:cNvCxnSpPr/>
          <p:nvPr/>
        </p:nvCxnSpPr>
        <p:spPr>
          <a:xfrm>
            <a:off x="3472140" y="3329560"/>
            <a:ext cx="2636" cy="218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31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539552" y="1600201"/>
            <a:ext cx="8147248" cy="818023"/>
          </a:xfrm>
        </p:spPr>
        <p:txBody>
          <a:bodyPr>
            <a:noAutofit/>
          </a:bodyPr>
          <a:lstStyle/>
          <a:p>
            <a:r>
              <a:rPr lang="en-US" sz="1200" dirty="0" smtClean="0">
                <a:solidFill>
                  <a:schemeClr val="tx1"/>
                </a:solidFill>
              </a:rPr>
              <a:t>Piping to and from the cooling skids in the FEB level 100 for the</a:t>
            </a:r>
          </a:p>
          <a:p>
            <a:pPr lvl="1"/>
            <a:r>
              <a:rPr lang="en-US" sz="1050" dirty="0" smtClean="0">
                <a:solidFill>
                  <a:schemeClr val="tx1"/>
                </a:solidFill>
              </a:rPr>
              <a:t>CWS01 /ESS.ACC.E02.E01, </a:t>
            </a:r>
          </a:p>
          <a:p>
            <a:pPr lvl="1"/>
            <a:r>
              <a:rPr lang="en-US" sz="1050" dirty="0" smtClean="0">
                <a:solidFill>
                  <a:schemeClr val="tx1"/>
                </a:solidFill>
              </a:rPr>
              <a:t>CWS02 /ESS.ACC.E02.E02</a:t>
            </a:r>
            <a:r>
              <a:rPr lang="en-US" sz="1050" dirty="0">
                <a:solidFill>
                  <a:schemeClr val="tx1"/>
                </a:solidFill>
              </a:rPr>
              <a:t>, </a:t>
            </a:r>
            <a:endParaRPr lang="en-US" sz="1050" dirty="0" smtClean="0">
              <a:solidFill>
                <a:schemeClr val="tx1"/>
              </a:solidFill>
            </a:endParaRPr>
          </a:p>
          <a:p>
            <a:pPr lvl="1"/>
            <a:r>
              <a:rPr lang="en-US" sz="1050" dirty="0" smtClean="0">
                <a:solidFill>
                  <a:schemeClr val="tx1"/>
                </a:solidFill>
              </a:rPr>
              <a:t>CWS03 </a:t>
            </a:r>
            <a:r>
              <a:rPr lang="en-US" sz="1050" dirty="0">
                <a:solidFill>
                  <a:schemeClr val="tx1"/>
                </a:solidFill>
              </a:rPr>
              <a:t>(RFQ) </a:t>
            </a:r>
            <a:r>
              <a:rPr lang="en-US" sz="1050" dirty="0" smtClean="0">
                <a:solidFill>
                  <a:schemeClr val="tx1"/>
                </a:solidFill>
              </a:rPr>
              <a:t>/ESS.ACC.E02.E03</a:t>
            </a:r>
          </a:p>
          <a:p>
            <a:pPr lvl="1"/>
            <a:r>
              <a:rPr lang="en-US" sz="1050" dirty="0" smtClean="0">
                <a:solidFill>
                  <a:schemeClr val="tx1"/>
                </a:solidFill>
              </a:rPr>
              <a:t>CWS04 </a:t>
            </a:r>
            <a:r>
              <a:rPr lang="en-US" sz="1050" dirty="0">
                <a:solidFill>
                  <a:schemeClr val="tx1"/>
                </a:solidFill>
              </a:rPr>
              <a:t>(DTL) </a:t>
            </a:r>
            <a:r>
              <a:rPr lang="en-US" sz="1050" dirty="0" smtClean="0">
                <a:solidFill>
                  <a:schemeClr val="tx1"/>
                </a:solidFill>
              </a:rPr>
              <a:t>/ESS.ACC.E02.E04 </a:t>
            </a:r>
          </a:p>
          <a:p>
            <a:r>
              <a:rPr lang="en-US" sz="1200" dirty="0" smtClean="0">
                <a:solidFill>
                  <a:schemeClr val="tx1"/>
                </a:solidFill>
              </a:rPr>
              <a:t>Current Pipe supports for FEB level 100 are conceptual only.</a:t>
            </a: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pic>
        <p:nvPicPr>
          <p:cNvPr id="6" name="Bildobjekt 5"/>
          <p:cNvPicPr>
            <a:picLocks noChangeAspect="1"/>
          </p:cNvPicPr>
          <p:nvPr/>
        </p:nvPicPr>
        <p:blipFill>
          <a:blip r:embed="rId2"/>
          <a:stretch>
            <a:fillRect/>
          </a:stretch>
        </p:blipFill>
        <p:spPr>
          <a:xfrm>
            <a:off x="1475656" y="2980607"/>
            <a:ext cx="5256584" cy="3213013"/>
          </a:xfrm>
          <a:prstGeom prst="rect">
            <a:avLst/>
          </a:prstGeom>
        </p:spPr>
      </p:pic>
      <p:sp>
        <p:nvSpPr>
          <p:cNvPr id="5" name="textruta 4"/>
          <p:cNvSpPr txBox="1"/>
          <p:nvPr/>
        </p:nvSpPr>
        <p:spPr>
          <a:xfrm>
            <a:off x="4824028" y="4400101"/>
            <a:ext cx="2016224" cy="861774"/>
          </a:xfrm>
          <a:prstGeom prst="rect">
            <a:avLst/>
          </a:prstGeom>
          <a:noFill/>
        </p:spPr>
        <p:txBody>
          <a:bodyPr wrap="square" rtlCol="0">
            <a:spAutoFit/>
          </a:bodyPr>
          <a:lstStyle/>
          <a:p>
            <a:r>
              <a:rPr lang="sv-SE" sz="1600" b="1" dirty="0" smtClean="0"/>
              <a:t>RFQ </a:t>
            </a:r>
            <a:r>
              <a:rPr lang="sv-SE" sz="1600" b="1" dirty="0" err="1" smtClean="0"/>
              <a:t>skid</a:t>
            </a:r>
            <a:r>
              <a:rPr lang="sv-SE" sz="1600" b="1" dirty="0" smtClean="0"/>
              <a:t> </a:t>
            </a:r>
            <a:r>
              <a:rPr lang="sv-SE" sz="1600" b="1" dirty="0" err="1" smtClean="0"/>
              <a:t>delimiter</a:t>
            </a:r>
            <a:endParaRPr lang="sv-SE" sz="1600" b="1" dirty="0" smtClean="0"/>
          </a:p>
          <a:p>
            <a:r>
              <a:rPr lang="sv-SE" sz="1600" b="1" dirty="0" smtClean="0"/>
              <a:t>ESS.ACC.E02.E04</a:t>
            </a:r>
            <a:endParaRPr lang="sv-SE" sz="1600" b="1" dirty="0"/>
          </a:p>
          <a:p>
            <a:endParaRPr lang="sv-SE" sz="1600" b="1" dirty="0"/>
          </a:p>
        </p:txBody>
      </p:sp>
      <p:sp>
        <p:nvSpPr>
          <p:cNvPr id="7" name="textruta 6"/>
          <p:cNvSpPr txBox="1"/>
          <p:nvPr/>
        </p:nvSpPr>
        <p:spPr>
          <a:xfrm>
            <a:off x="4357360" y="3375597"/>
            <a:ext cx="2195840" cy="861774"/>
          </a:xfrm>
          <a:prstGeom prst="rect">
            <a:avLst/>
          </a:prstGeom>
          <a:noFill/>
        </p:spPr>
        <p:txBody>
          <a:bodyPr wrap="square" rtlCol="0">
            <a:spAutoFit/>
          </a:bodyPr>
          <a:lstStyle/>
          <a:p>
            <a:r>
              <a:rPr lang="sv-SE" sz="1600" b="1" dirty="0" smtClean="0"/>
              <a:t>CWS01 </a:t>
            </a:r>
            <a:r>
              <a:rPr lang="sv-SE" sz="1600" b="1" dirty="0" err="1" smtClean="0"/>
              <a:t>skid</a:t>
            </a:r>
            <a:r>
              <a:rPr lang="sv-SE" sz="1600" b="1" dirty="0" smtClean="0"/>
              <a:t> </a:t>
            </a:r>
            <a:r>
              <a:rPr lang="sv-SE" sz="1600" b="1" dirty="0" err="1" smtClean="0"/>
              <a:t>delimiter</a:t>
            </a:r>
            <a:endParaRPr lang="sv-SE" sz="1600" b="1" dirty="0" smtClean="0"/>
          </a:p>
          <a:p>
            <a:r>
              <a:rPr lang="sv-SE" sz="1600" b="1" dirty="0" smtClean="0"/>
              <a:t>ESS.ACC.E02.E01</a:t>
            </a:r>
            <a:endParaRPr lang="sv-SE" sz="1600" b="1" dirty="0"/>
          </a:p>
          <a:p>
            <a:endParaRPr lang="sv-SE" sz="1600" b="1" dirty="0"/>
          </a:p>
        </p:txBody>
      </p:sp>
      <p:sp>
        <p:nvSpPr>
          <p:cNvPr id="8" name="textruta 7"/>
          <p:cNvSpPr txBox="1"/>
          <p:nvPr/>
        </p:nvSpPr>
        <p:spPr>
          <a:xfrm>
            <a:off x="2362374" y="3416283"/>
            <a:ext cx="2160240" cy="861774"/>
          </a:xfrm>
          <a:prstGeom prst="rect">
            <a:avLst/>
          </a:prstGeom>
          <a:noFill/>
        </p:spPr>
        <p:txBody>
          <a:bodyPr wrap="square" rtlCol="0">
            <a:spAutoFit/>
          </a:bodyPr>
          <a:lstStyle/>
          <a:p>
            <a:r>
              <a:rPr lang="sv-SE" sz="1600" b="1" dirty="0" smtClean="0"/>
              <a:t>CWS02 </a:t>
            </a:r>
            <a:r>
              <a:rPr lang="sv-SE" sz="1600" b="1" dirty="0" err="1" smtClean="0"/>
              <a:t>skid</a:t>
            </a:r>
            <a:r>
              <a:rPr lang="sv-SE" sz="1600" b="1" dirty="0" smtClean="0"/>
              <a:t> </a:t>
            </a:r>
            <a:r>
              <a:rPr lang="sv-SE" sz="1600" b="1" dirty="0" err="1" smtClean="0"/>
              <a:t>delimiter</a:t>
            </a:r>
            <a:endParaRPr lang="sv-SE" sz="1600" b="1" dirty="0" smtClean="0"/>
          </a:p>
          <a:p>
            <a:r>
              <a:rPr lang="sv-SE" sz="1600" b="1" dirty="0" smtClean="0"/>
              <a:t>ESS.ACC.E02.E02</a:t>
            </a:r>
            <a:endParaRPr lang="sv-SE" sz="1600" b="1" dirty="0"/>
          </a:p>
          <a:p>
            <a:endParaRPr lang="sv-SE" sz="1600" b="1" dirty="0"/>
          </a:p>
        </p:txBody>
      </p:sp>
      <p:sp>
        <p:nvSpPr>
          <p:cNvPr id="9" name="textruta 8"/>
          <p:cNvSpPr txBox="1"/>
          <p:nvPr/>
        </p:nvSpPr>
        <p:spPr>
          <a:xfrm>
            <a:off x="2627784" y="4365104"/>
            <a:ext cx="1872208" cy="584775"/>
          </a:xfrm>
          <a:prstGeom prst="rect">
            <a:avLst/>
          </a:prstGeom>
          <a:noFill/>
        </p:spPr>
        <p:txBody>
          <a:bodyPr wrap="square" rtlCol="0">
            <a:spAutoFit/>
          </a:bodyPr>
          <a:lstStyle/>
          <a:p>
            <a:r>
              <a:rPr lang="sv-SE" sz="1600" b="1" dirty="0" smtClean="0"/>
              <a:t>DTL </a:t>
            </a:r>
            <a:r>
              <a:rPr lang="sv-SE" sz="1600" b="1" dirty="0" err="1" smtClean="0"/>
              <a:t>Skid</a:t>
            </a:r>
            <a:r>
              <a:rPr lang="sv-SE" sz="1600" b="1" dirty="0" smtClean="0"/>
              <a:t> </a:t>
            </a:r>
            <a:r>
              <a:rPr lang="sv-SE" sz="1600" b="1" dirty="0" err="1" smtClean="0"/>
              <a:t>delimiter</a:t>
            </a:r>
            <a:endParaRPr lang="sv-SE" sz="1600" b="1" dirty="0" smtClean="0"/>
          </a:p>
          <a:p>
            <a:r>
              <a:rPr lang="sv-SE" sz="1600" b="1" dirty="0" smtClean="0"/>
              <a:t>ESS.ACC.E02.E04</a:t>
            </a:r>
            <a:endParaRPr lang="sv-SE" sz="1600" b="1" dirty="0"/>
          </a:p>
        </p:txBody>
      </p:sp>
    </p:spTree>
    <p:extLst>
      <p:ext uri="{BB962C8B-B14F-4D97-AF65-F5344CB8AC3E}">
        <p14:creationId xmlns:p14="http://schemas.microsoft.com/office/powerpoint/2010/main" val="4032819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600" dirty="0" smtClean="0">
                <a:solidFill>
                  <a:schemeClr val="tx1"/>
                </a:solidFill>
              </a:rPr>
              <a:t>LOT 1 limit to/from external piping in FEB level 100, system limit for ESS.ACC.E02.</a:t>
            </a: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5" name="Bildobjekt 4"/>
          <p:cNvPicPr>
            <a:picLocks noChangeAspect="1"/>
          </p:cNvPicPr>
          <p:nvPr/>
        </p:nvPicPr>
        <p:blipFill>
          <a:blip r:embed="rId2"/>
          <a:stretch>
            <a:fillRect/>
          </a:stretch>
        </p:blipFill>
        <p:spPr>
          <a:xfrm>
            <a:off x="1138064" y="2492896"/>
            <a:ext cx="6048672" cy="3683224"/>
          </a:xfrm>
          <a:prstGeom prst="rect">
            <a:avLst/>
          </a:prstGeom>
        </p:spPr>
      </p:pic>
      <p:sp>
        <p:nvSpPr>
          <p:cNvPr id="7" name="textruta 6"/>
          <p:cNvSpPr txBox="1"/>
          <p:nvPr/>
        </p:nvSpPr>
        <p:spPr>
          <a:xfrm>
            <a:off x="7164288" y="3991018"/>
            <a:ext cx="1080120" cy="830997"/>
          </a:xfrm>
          <a:prstGeom prst="rect">
            <a:avLst/>
          </a:prstGeom>
          <a:noFill/>
        </p:spPr>
        <p:txBody>
          <a:bodyPr wrap="square" rtlCol="0">
            <a:spAutoFit/>
          </a:bodyPr>
          <a:lstStyle/>
          <a:p>
            <a:r>
              <a:rPr lang="sv-SE" sz="1200" dirty="0" smtClean="0"/>
              <a:t>Lot1 </a:t>
            </a:r>
            <a:r>
              <a:rPr lang="sv-SE" sz="1200" dirty="0" err="1" smtClean="0"/>
              <a:t>External</a:t>
            </a:r>
            <a:r>
              <a:rPr lang="sv-SE" sz="1200" dirty="0" smtClean="0"/>
              <a:t> </a:t>
            </a:r>
            <a:r>
              <a:rPr lang="sv-SE" sz="1200" dirty="0" err="1" smtClean="0"/>
              <a:t>Delimiter</a:t>
            </a:r>
            <a:r>
              <a:rPr lang="sv-SE" sz="1200" dirty="0" smtClean="0"/>
              <a:t> to/from  ESS.ACC.E02</a:t>
            </a:r>
            <a:endParaRPr lang="sv-SE" sz="1200" dirty="0"/>
          </a:p>
        </p:txBody>
      </p:sp>
    </p:spTree>
    <p:extLst>
      <p:ext uri="{BB962C8B-B14F-4D97-AF65-F5344CB8AC3E}">
        <p14:creationId xmlns:p14="http://schemas.microsoft.com/office/powerpoint/2010/main" val="4169831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1331640" y="2301135"/>
            <a:ext cx="5860412" cy="4055215"/>
          </a:xfrm>
          <a:prstGeom prst="rect">
            <a:avLst/>
          </a:prstGeom>
        </p:spPr>
      </p:pic>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600" dirty="0" smtClean="0">
                <a:solidFill>
                  <a:schemeClr val="tx1"/>
                </a:solidFill>
              </a:rPr>
              <a:t>Piping overview to and from the cooling skids of the </a:t>
            </a:r>
            <a:r>
              <a:rPr lang="en-US" sz="1600" dirty="0">
                <a:solidFill>
                  <a:schemeClr val="tx1"/>
                </a:solidFill>
              </a:rPr>
              <a:t>CWS01 -ESS.ACC.E02.E01, CWS02 -ESS.ACC.E02.E02, </a:t>
            </a:r>
            <a:r>
              <a:rPr lang="en-US" sz="1600" dirty="0" smtClean="0">
                <a:solidFill>
                  <a:schemeClr val="tx1"/>
                </a:solidFill>
              </a:rPr>
              <a:t>CWS03 -ESS.ACC.E02.E03</a:t>
            </a:r>
            <a:r>
              <a:rPr lang="en-US" sz="1600" dirty="0">
                <a:solidFill>
                  <a:schemeClr val="tx1"/>
                </a:solidFill>
              </a:rPr>
              <a:t>), and CWS04 </a:t>
            </a:r>
            <a:r>
              <a:rPr lang="en-US" sz="1600" dirty="0" smtClean="0">
                <a:solidFill>
                  <a:schemeClr val="tx1"/>
                </a:solidFill>
              </a:rPr>
              <a:t>-ESS.ACC.E02.E04.</a:t>
            </a: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7" name="textruta 6"/>
          <p:cNvSpPr txBox="1"/>
          <p:nvPr/>
        </p:nvSpPr>
        <p:spPr>
          <a:xfrm>
            <a:off x="1367644" y="4685022"/>
            <a:ext cx="2160240" cy="461665"/>
          </a:xfrm>
          <a:prstGeom prst="rect">
            <a:avLst/>
          </a:prstGeom>
          <a:noFill/>
        </p:spPr>
        <p:txBody>
          <a:bodyPr wrap="square" rtlCol="0">
            <a:spAutoFit/>
          </a:bodyPr>
          <a:lstStyle/>
          <a:p>
            <a:r>
              <a:rPr lang="sv-SE" sz="1200" b="1" dirty="0" smtClean="0"/>
              <a:t>ESS.ACC.E02.E04.WP0001-WP0010</a:t>
            </a:r>
            <a:endParaRPr lang="sv-SE" sz="1200" b="1" dirty="0"/>
          </a:p>
        </p:txBody>
      </p:sp>
      <p:cxnSp>
        <p:nvCxnSpPr>
          <p:cNvPr id="9" name="Rak pil 8"/>
          <p:cNvCxnSpPr/>
          <p:nvPr/>
        </p:nvCxnSpPr>
        <p:spPr>
          <a:xfrm>
            <a:off x="3203848" y="4481475"/>
            <a:ext cx="216024" cy="1107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a:off x="3221850" y="4430910"/>
            <a:ext cx="306034" cy="1200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1547664" y="4019810"/>
            <a:ext cx="2160240" cy="461665"/>
          </a:xfrm>
          <a:prstGeom prst="rect">
            <a:avLst/>
          </a:prstGeom>
          <a:noFill/>
        </p:spPr>
        <p:txBody>
          <a:bodyPr wrap="square" rtlCol="0">
            <a:spAutoFit/>
          </a:bodyPr>
          <a:lstStyle/>
          <a:p>
            <a:r>
              <a:rPr lang="sv-SE" sz="1200" b="1" dirty="0" smtClean="0"/>
              <a:t>ESS.ACC.E02.E02.WP0001 ESS.ACC.E02.E02.WP0003</a:t>
            </a:r>
            <a:endParaRPr lang="sv-SE" sz="1200" b="1" dirty="0"/>
          </a:p>
        </p:txBody>
      </p:sp>
      <p:cxnSp>
        <p:nvCxnSpPr>
          <p:cNvPr id="18" name="Rak pil 17"/>
          <p:cNvCxnSpPr/>
          <p:nvPr/>
        </p:nvCxnSpPr>
        <p:spPr>
          <a:xfrm>
            <a:off x="2807804" y="4994562"/>
            <a:ext cx="216024" cy="9556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a:off x="2793312" y="4994562"/>
            <a:ext cx="54006" cy="711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4392960" y="5733256"/>
            <a:ext cx="2160240" cy="830997"/>
          </a:xfrm>
          <a:prstGeom prst="rect">
            <a:avLst/>
          </a:prstGeom>
          <a:noFill/>
        </p:spPr>
        <p:txBody>
          <a:bodyPr wrap="square" rtlCol="0">
            <a:spAutoFit/>
          </a:bodyPr>
          <a:lstStyle/>
          <a:p>
            <a:r>
              <a:rPr lang="sv-SE" sz="1200" b="1" dirty="0" err="1" smtClean="0"/>
              <a:t>Piping</a:t>
            </a:r>
            <a:r>
              <a:rPr lang="sv-SE" sz="1200" b="1" dirty="0" smtClean="0"/>
              <a:t> to/from ESS.ACC.E02.E01.xx</a:t>
            </a:r>
          </a:p>
          <a:p>
            <a:r>
              <a:rPr lang="sv-SE" sz="1200" b="1" dirty="0"/>
              <a:t>ESS.ACC.E02.E03.xx</a:t>
            </a:r>
          </a:p>
          <a:p>
            <a:endParaRPr lang="sv-SE" sz="1200" b="1" dirty="0"/>
          </a:p>
        </p:txBody>
      </p:sp>
      <p:sp>
        <p:nvSpPr>
          <p:cNvPr id="23" name="textruta 22"/>
          <p:cNvSpPr txBox="1"/>
          <p:nvPr/>
        </p:nvSpPr>
        <p:spPr>
          <a:xfrm>
            <a:off x="1943708" y="2588643"/>
            <a:ext cx="2160240" cy="276999"/>
          </a:xfrm>
          <a:prstGeom prst="rect">
            <a:avLst/>
          </a:prstGeom>
          <a:noFill/>
        </p:spPr>
        <p:txBody>
          <a:bodyPr wrap="square" rtlCol="0">
            <a:spAutoFit/>
          </a:bodyPr>
          <a:lstStyle/>
          <a:p>
            <a:r>
              <a:rPr lang="sv-SE" sz="1200" b="1" dirty="0" smtClean="0"/>
              <a:t>ESS.ACC.E02.WP0001-WP005</a:t>
            </a:r>
            <a:endParaRPr lang="sv-SE" sz="1200" b="1" dirty="0"/>
          </a:p>
        </p:txBody>
      </p:sp>
      <p:cxnSp>
        <p:nvCxnSpPr>
          <p:cNvPr id="26" name="Rak pil 25"/>
          <p:cNvCxnSpPr/>
          <p:nvPr/>
        </p:nvCxnSpPr>
        <p:spPr>
          <a:xfrm>
            <a:off x="3599892" y="2837426"/>
            <a:ext cx="108012" cy="345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 27"/>
          <p:cNvCxnSpPr/>
          <p:nvPr/>
        </p:nvCxnSpPr>
        <p:spPr>
          <a:xfrm>
            <a:off x="3599892" y="2882383"/>
            <a:ext cx="54006" cy="443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44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1259631" y="2284128"/>
            <a:ext cx="6880243" cy="4084720"/>
          </a:xfrm>
          <a:prstGeom prst="rect">
            <a:avLst/>
          </a:prstGeom>
        </p:spPr>
      </p:pic>
      <p:sp>
        <p:nvSpPr>
          <p:cNvPr id="2" name="Title 1"/>
          <p:cNvSpPr>
            <a:spLocks noGrp="1"/>
          </p:cNvSpPr>
          <p:nvPr>
            <p:ph type="title"/>
          </p:nvPr>
        </p:nvSpPr>
        <p:spPr/>
        <p:txBody>
          <a:bodyPr/>
          <a:lstStyle/>
          <a:p>
            <a:r>
              <a:rPr lang="en-US" dirty="0" smtClean="0"/>
              <a:t>Scope of LOT1</a:t>
            </a:r>
            <a:endParaRPr lang="en-US" dirty="0"/>
          </a:p>
        </p:txBody>
      </p:sp>
      <p:sp>
        <p:nvSpPr>
          <p:cNvPr id="3" name="Content Placeholder 2"/>
          <p:cNvSpPr>
            <a:spLocks noGrp="1"/>
          </p:cNvSpPr>
          <p:nvPr>
            <p:ph idx="1"/>
          </p:nvPr>
        </p:nvSpPr>
        <p:spPr>
          <a:xfrm>
            <a:off x="457200" y="1600201"/>
            <a:ext cx="8229600" cy="1036712"/>
          </a:xfrm>
        </p:spPr>
        <p:txBody>
          <a:bodyPr>
            <a:normAutofit/>
          </a:bodyPr>
          <a:lstStyle/>
          <a:p>
            <a:r>
              <a:rPr lang="en-US" sz="1600" dirty="0" smtClean="0">
                <a:solidFill>
                  <a:schemeClr val="tx1"/>
                </a:solidFill>
              </a:rPr>
              <a:t>Piping overview to and from the cooling skids of the </a:t>
            </a:r>
            <a:r>
              <a:rPr lang="en-US" sz="1600" dirty="0">
                <a:solidFill>
                  <a:schemeClr val="tx1"/>
                </a:solidFill>
              </a:rPr>
              <a:t>CWS01 -ESS.ACC.E02.E01, CWS02 -ESS.ACC.E02.E02, </a:t>
            </a:r>
            <a:r>
              <a:rPr lang="en-US" sz="1600" dirty="0" smtClean="0">
                <a:solidFill>
                  <a:schemeClr val="tx1"/>
                </a:solidFill>
              </a:rPr>
              <a:t>CWS03 -ESS.ACC.E02.E03</a:t>
            </a:r>
            <a:r>
              <a:rPr lang="en-US" sz="1600" dirty="0">
                <a:solidFill>
                  <a:schemeClr val="tx1"/>
                </a:solidFill>
              </a:rPr>
              <a:t>), and CWS04 </a:t>
            </a:r>
            <a:r>
              <a:rPr lang="en-US" sz="1600" dirty="0" smtClean="0">
                <a:solidFill>
                  <a:schemeClr val="tx1"/>
                </a:solidFill>
              </a:rPr>
              <a:t>-ESS.ACC.E02.E04.</a:t>
            </a: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7" name="textruta 6"/>
          <p:cNvSpPr txBox="1"/>
          <p:nvPr/>
        </p:nvSpPr>
        <p:spPr>
          <a:xfrm>
            <a:off x="2189798" y="5281494"/>
            <a:ext cx="2382202" cy="276999"/>
          </a:xfrm>
          <a:prstGeom prst="rect">
            <a:avLst/>
          </a:prstGeom>
          <a:noFill/>
        </p:spPr>
        <p:txBody>
          <a:bodyPr wrap="square" rtlCol="0">
            <a:spAutoFit/>
          </a:bodyPr>
          <a:lstStyle/>
          <a:p>
            <a:r>
              <a:rPr lang="sv-SE" sz="1200" b="1" dirty="0" smtClean="0"/>
              <a:t>ESS.ACC.E02.E04.WP0001-WP0010</a:t>
            </a:r>
            <a:endParaRPr lang="sv-SE" sz="1200" b="1" dirty="0"/>
          </a:p>
        </p:txBody>
      </p:sp>
      <p:cxnSp>
        <p:nvCxnSpPr>
          <p:cNvPr id="9" name="Rak pil 8"/>
          <p:cNvCxnSpPr/>
          <p:nvPr/>
        </p:nvCxnSpPr>
        <p:spPr>
          <a:xfrm>
            <a:off x="2267744" y="3742698"/>
            <a:ext cx="272034" cy="550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a:off x="2122965" y="3742698"/>
            <a:ext cx="144779" cy="4806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682139" y="3313666"/>
            <a:ext cx="2160240" cy="461665"/>
          </a:xfrm>
          <a:prstGeom prst="rect">
            <a:avLst/>
          </a:prstGeom>
          <a:noFill/>
        </p:spPr>
        <p:txBody>
          <a:bodyPr wrap="square" rtlCol="0">
            <a:spAutoFit/>
          </a:bodyPr>
          <a:lstStyle/>
          <a:p>
            <a:r>
              <a:rPr lang="sv-SE" sz="1200" b="1" dirty="0" smtClean="0"/>
              <a:t>ESS.ACC.E02.E02.WP0001 ESS.ACC.E02.E02.WP0003</a:t>
            </a:r>
            <a:endParaRPr lang="sv-SE" sz="1200" b="1" dirty="0"/>
          </a:p>
        </p:txBody>
      </p:sp>
      <p:cxnSp>
        <p:nvCxnSpPr>
          <p:cNvPr id="18" name="Rak pil 17"/>
          <p:cNvCxnSpPr/>
          <p:nvPr/>
        </p:nvCxnSpPr>
        <p:spPr>
          <a:xfrm flipH="1" flipV="1">
            <a:off x="2658536" y="4653136"/>
            <a:ext cx="127702" cy="628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flipH="1" flipV="1">
            <a:off x="2530833" y="4401858"/>
            <a:ext cx="255405" cy="8796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5353794" y="4615771"/>
            <a:ext cx="2160240" cy="830997"/>
          </a:xfrm>
          <a:prstGeom prst="rect">
            <a:avLst/>
          </a:prstGeom>
          <a:noFill/>
        </p:spPr>
        <p:txBody>
          <a:bodyPr wrap="square" rtlCol="0">
            <a:spAutoFit/>
          </a:bodyPr>
          <a:lstStyle/>
          <a:p>
            <a:r>
              <a:rPr lang="sv-SE" sz="1200" b="1" dirty="0" err="1" smtClean="0"/>
              <a:t>Piping</a:t>
            </a:r>
            <a:r>
              <a:rPr lang="sv-SE" sz="1200" b="1" dirty="0" smtClean="0"/>
              <a:t> to/from ESS.ACC.E02.E01.xx</a:t>
            </a:r>
          </a:p>
          <a:p>
            <a:r>
              <a:rPr lang="sv-SE" sz="1200" b="1" dirty="0"/>
              <a:t>ESS.ACC.E02.E03.xx</a:t>
            </a:r>
          </a:p>
          <a:p>
            <a:endParaRPr lang="sv-SE" sz="1200" b="1" dirty="0"/>
          </a:p>
        </p:txBody>
      </p:sp>
      <p:sp>
        <p:nvSpPr>
          <p:cNvPr id="23" name="textruta 22"/>
          <p:cNvSpPr txBox="1"/>
          <p:nvPr/>
        </p:nvSpPr>
        <p:spPr>
          <a:xfrm>
            <a:off x="3984928" y="4878529"/>
            <a:ext cx="2160240" cy="276999"/>
          </a:xfrm>
          <a:prstGeom prst="rect">
            <a:avLst/>
          </a:prstGeom>
          <a:noFill/>
        </p:spPr>
        <p:txBody>
          <a:bodyPr wrap="square" rtlCol="0">
            <a:spAutoFit/>
          </a:bodyPr>
          <a:lstStyle/>
          <a:p>
            <a:r>
              <a:rPr lang="sv-SE" sz="1200" b="1" dirty="0" smtClean="0"/>
              <a:t>LOT 1 limit</a:t>
            </a:r>
            <a:endParaRPr lang="sv-SE" sz="1200" b="1" dirty="0"/>
          </a:p>
        </p:txBody>
      </p:sp>
      <p:cxnSp>
        <p:nvCxnSpPr>
          <p:cNvPr id="26" name="Rak pil 25"/>
          <p:cNvCxnSpPr/>
          <p:nvPr/>
        </p:nvCxnSpPr>
        <p:spPr>
          <a:xfrm>
            <a:off x="3599892" y="2837426"/>
            <a:ext cx="108012" cy="345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 27"/>
          <p:cNvCxnSpPr/>
          <p:nvPr/>
        </p:nvCxnSpPr>
        <p:spPr>
          <a:xfrm flipH="1" flipV="1">
            <a:off x="4232982" y="4504578"/>
            <a:ext cx="144016" cy="368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flipH="1" flipV="1">
            <a:off x="4304990" y="4504578"/>
            <a:ext cx="216024" cy="393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237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smtClean="0"/>
              <a:t>Pipe supports contractors scope</a:t>
            </a:r>
            <a:br>
              <a:rPr lang="en-GB" sz="4000" dirty="0" smtClean="0"/>
            </a:br>
            <a:endParaRPr lang="sv-SE" sz="4000" dirty="0"/>
          </a:p>
        </p:txBody>
      </p:sp>
      <p:sp>
        <p:nvSpPr>
          <p:cNvPr id="4" name="Subtitle 3"/>
          <p:cNvSpPr>
            <a:spLocks noGrp="1"/>
          </p:cNvSpPr>
          <p:nvPr>
            <p:ph type="subTitle" idx="1"/>
          </p:nvPr>
        </p:nvSpPr>
        <p:spPr/>
        <p:txBody>
          <a:bodyPr>
            <a:normAutofit/>
          </a:bodyPr>
          <a:lstStyle/>
          <a:p>
            <a:endParaRPr lang="en-US" sz="2000" dirty="0" smtClean="0">
              <a:solidFill>
                <a:srgbClr val="FFFFFF"/>
              </a:solidFill>
            </a:endParaRPr>
          </a:p>
          <a:p>
            <a:endParaRPr lang="en-US" sz="2000" dirty="0">
              <a:solidFill>
                <a:srgbClr val="FFFFFF"/>
              </a:solidFill>
            </a:endParaRPr>
          </a:p>
          <a:p>
            <a:r>
              <a:rPr lang="en-US" sz="2000" dirty="0" smtClean="0">
                <a:solidFill>
                  <a:srgbClr val="FFFFFF"/>
                </a:solidFill>
              </a:rPr>
              <a:t>WP16</a:t>
            </a:r>
          </a:p>
          <a:p>
            <a:r>
              <a:rPr lang="en-US" sz="2000" dirty="0" smtClean="0">
                <a:solidFill>
                  <a:srgbClr val="FFFFFF"/>
                </a:solidFill>
              </a:rPr>
              <a:t>Water cooling systems</a:t>
            </a:r>
            <a:endParaRPr lang="en-US" sz="2000" dirty="0">
              <a:solidFill>
                <a:srgbClr val="FFFFFF"/>
              </a:solidFill>
            </a:endParaRPr>
          </a:p>
        </p:txBody>
      </p:sp>
      <p:sp>
        <p:nvSpPr>
          <p:cNvPr id="5" name="Rectangle 4"/>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r>
              <a:rPr lang="en-GB" sz="1400" dirty="0" smtClean="0">
                <a:solidFill>
                  <a:srgbClr val="FFFFFF"/>
                </a:solidFill>
              </a:rPr>
              <a:t>  February 27, 2017</a:t>
            </a:r>
          </a:p>
        </p:txBody>
      </p:sp>
    </p:spTree>
    <p:extLst>
      <p:ext uri="{BB962C8B-B14F-4D97-AF65-F5344CB8AC3E}">
        <p14:creationId xmlns:p14="http://schemas.microsoft.com/office/powerpoint/2010/main" val="1305405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111125</TotalTime>
  <Words>1408</Words>
  <Application>Microsoft Office PowerPoint</Application>
  <PresentationFormat>Bildspel på skärmen (4:3)</PresentationFormat>
  <Paragraphs>155</Paragraphs>
  <Slides>22</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ESS Core Powerpoint</vt:lpstr>
      <vt:lpstr>Tender scope overview of LOT 1 Piping installation &amp; design of pipe supports </vt:lpstr>
      <vt:lpstr>Tender Scope of LOT1</vt:lpstr>
      <vt:lpstr>Tender Scope of LOT1</vt:lpstr>
      <vt:lpstr>Scope of LOT1</vt:lpstr>
      <vt:lpstr>Scope of LOT1</vt:lpstr>
      <vt:lpstr>Scope of LOT1</vt:lpstr>
      <vt:lpstr>Scope of LOT1</vt:lpstr>
      <vt:lpstr>Scope of LOT1</vt:lpstr>
      <vt:lpstr>Pipe supports contractors scope </vt:lpstr>
      <vt:lpstr>Scope of LOT1</vt:lpstr>
      <vt:lpstr>Scope of LOT1</vt:lpstr>
      <vt:lpstr>Scope of LOT1</vt:lpstr>
      <vt:lpstr>Scope of LOT1</vt:lpstr>
      <vt:lpstr>Scope of LOT1</vt:lpstr>
      <vt:lpstr>Scope of LOT1</vt:lpstr>
      <vt:lpstr>Scope of LOT1</vt:lpstr>
      <vt:lpstr>Scope of LOT1</vt:lpstr>
      <vt:lpstr>Scope of LOT1</vt:lpstr>
      <vt:lpstr>Scope of LOT1</vt:lpstr>
      <vt:lpstr>Scope of LOT1</vt:lpstr>
      <vt:lpstr>Scope of LOT1</vt:lpstr>
      <vt:lpstr>Scope of LOT1</vt:lpstr>
    </vt:vector>
  </TitlesOfParts>
  <Company>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Akif Coku</cp:lastModifiedBy>
  <cp:revision>3031</cp:revision>
  <cp:lastPrinted>2016-01-26T07:08:36Z</cp:lastPrinted>
  <dcterms:created xsi:type="dcterms:W3CDTF">2013-10-29T16:05:10Z</dcterms:created>
  <dcterms:modified xsi:type="dcterms:W3CDTF">2017-03-23T08:32:53Z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Phase">
    <vt:lpwstr/>
  </property>
  <property fmtid="{D5CDD505-2E9C-101B-9397-08002B2CF9AE}" pid="3" name="MXAccess Type">
    <vt:lpwstr>Inherited</vt:lpwstr>
  </property>
  <property fmtid="{D5CDD505-2E9C-101B-9397-08002B2CF9AE}" pid="4" name="MXActiveVersion">
    <vt:lpwstr>2</vt:lpwstr>
  </property>
  <property fmtid="{D5CDD505-2E9C-101B-9397-08002B2CF9AE}" pid="5" name="MXActual_state_Obsolete">
    <vt:lpwstr>N/A</vt:lpwstr>
  </property>
  <property fmtid="{D5CDD505-2E9C-101B-9397-08002B2CF9AE}" pid="6" name="MXActual_state_Preliminary">
    <vt:lpwstr>Feb 28, 2017</vt:lpwstr>
  </property>
  <property fmtid="{D5CDD505-2E9C-101B-9397-08002B2CF9AE}" pid="7" name="MXActual_state_Release">
    <vt:lpwstr>N/A</vt:lpwstr>
  </property>
  <property fmtid="{D5CDD505-2E9C-101B-9397-08002B2CF9AE}" pid="8" name="MXActual_state_Review">
    <vt:lpwstr>N/A</vt:lpwstr>
  </property>
  <property fmtid="{D5CDD505-2E9C-101B-9397-08002B2CF9AE}" pid="9" name="MXApprover">
    <vt:lpwstr/>
  </property>
  <property fmtid="{D5CDD505-2E9C-101B-9397-08002B2CF9AE}" pid="10" name="MXAuthor">
    <vt:lpwstr>Coku, Akif</vt:lpwstr>
  </property>
  <property fmtid="{D5CDD505-2E9C-101B-9397-08002B2CF9AE}" pid="11" name="MXCheckin Reason">
    <vt:lpwstr/>
  </property>
  <property fmtid="{D5CDD505-2E9C-101B-9397-08002B2CF9AE}" pid="12" name="MXclau">
    <vt:lpwstr>False</vt:lpwstr>
  </property>
  <property fmtid="{D5CDD505-2E9C-101B-9397-08002B2CF9AE}" pid="13" name="MXConfidentiality">
    <vt:lpwstr>Internal</vt:lpwstr>
  </property>
  <property fmtid="{D5CDD505-2E9C-101B-9397-08002B2CF9AE}" pid="14" name="MXCurrent">
    <vt:lpwstr>Preliminary</vt:lpwstr>
  </property>
  <property fmtid="{D5CDD505-2E9C-101B-9397-08002B2CF9AE}" pid="15" name="MXCurrent.Localized">
    <vt:lpwstr>Preliminary</vt:lpwstr>
  </property>
  <property fmtid="{D5CDD505-2E9C-101B-9397-08002B2CF9AE}" pid="16" name="MXDescription">
    <vt:lpwstr>Presentation of LOT1 tender scope limits</vt:lpwstr>
  </property>
  <property fmtid="{D5CDD505-2E9C-101B-9397-08002B2CF9AE}" pid="17" name="MXDesignated User">
    <vt:lpwstr>Unassigned</vt:lpwstr>
  </property>
  <property fmtid="{D5CDD505-2E9C-101B-9397-08002B2CF9AE}" pid="18" name="MXdmg_GeneratedFrom">
    <vt:lpwstr/>
  </property>
  <property fmtid="{D5CDD505-2E9C-101B-9397-08002B2CF9AE}" pid="19" name="MXdmg_Language">
    <vt:lpwstr>en</vt:lpwstr>
  </property>
  <property fmtid="{D5CDD505-2E9C-101B-9397-08002B2CF9AE}" pid="20" name="MXdmg_LastSourceFileCheckin">
    <vt:lpwstr>Mar 17, 2017</vt:lpwstr>
  </property>
  <property fmtid="{D5CDD505-2E9C-101B-9397-08002B2CF9AE}" pid="21" name="MXEmail">
    <vt:lpwstr>Akif.Coku@esss.se</vt:lpwstr>
  </property>
  <property fmtid="{D5CDD505-2E9C-101B-9397-08002B2CF9AE}" pid="22" name="MXess_LevelOfMaturity">
    <vt:lpwstr/>
  </property>
  <property fmtid="{D5CDD505-2E9C-101B-9397-08002B2CF9AE}" pid="23" name="MXFile Created Date">
    <vt:lpwstr/>
  </property>
  <property fmtid="{D5CDD505-2E9C-101B-9397-08002B2CF9AE}" pid="24" name="MXFile Dimension">
    <vt:lpwstr/>
  </property>
  <property fmtid="{D5CDD505-2E9C-101B-9397-08002B2CF9AE}" pid="25" name="MXFile Duration">
    <vt:lpwstr>0.0</vt:lpwstr>
  </property>
  <property fmtid="{D5CDD505-2E9C-101B-9397-08002B2CF9AE}" pid="26" name="MXFile Modified Date">
    <vt:lpwstr/>
  </property>
  <property fmtid="{D5CDD505-2E9C-101B-9397-08002B2CF9AE}" pid="27" name="MXFile Size">
    <vt:lpwstr>0</vt:lpwstr>
  </property>
  <property fmtid="{D5CDD505-2E9C-101B-9397-08002B2CF9AE}" pid="28" name="MXFile Type">
    <vt:lpwstr/>
  </property>
  <property fmtid="{D5CDD505-2E9C-101B-9397-08002B2CF9AE}" pid="29" name="MXFirstName">
    <vt:lpwstr>Akif</vt:lpwstr>
  </property>
  <property fmtid="{D5CDD505-2E9C-101B-9397-08002B2CF9AE}" pid="30" name="MXIs Version Object">
    <vt:lpwstr>False</vt:lpwstr>
  </property>
  <property fmtid="{D5CDD505-2E9C-101B-9397-08002B2CF9AE}" pid="31" name="MXLanguage">
    <vt:lpwstr>English</vt:lpwstr>
  </property>
  <property fmtid="{D5CDD505-2E9C-101B-9397-08002B2CF9AE}" pid="32" name="MXLastName">
    <vt:lpwstr>Coku</vt:lpwstr>
  </property>
  <property fmtid="{D5CDD505-2E9C-101B-9397-08002B2CF9AE}" pid="33" name="MXLatestVersion">
    <vt:lpwstr>2</vt:lpwstr>
  </property>
  <property fmtid="{D5CDD505-2E9C-101B-9397-08002B2CF9AE}" pid="34" name="MXLegacy Id">
    <vt:lpwstr/>
  </property>
  <property fmtid="{D5CDD505-2E9C-101B-9397-08002B2CF9AE}" pid="35" name="MXLink">
    <vt:lpwstr/>
  </property>
  <property fmtid="{D5CDD505-2E9C-101B-9397-08002B2CF9AE}" pid="36" name="MXMiddleName">
    <vt:lpwstr>Unknown</vt:lpwstr>
  </property>
  <property fmtid="{D5CDD505-2E9C-101B-9397-08002B2CF9AE}" pid="37" name="MXMove Files To Version">
    <vt:lpwstr>False</vt:lpwstr>
  </property>
  <property fmtid="{D5CDD505-2E9C-101B-9397-08002B2CF9AE}" pid="38" name="MXName">
    <vt:lpwstr>ESS-0098535</vt:lpwstr>
  </property>
  <property fmtid="{D5CDD505-2E9C-101B-9397-08002B2CF9AE}" pid="39" name="MXOriginator">
    <vt:lpwstr>akifcoku</vt:lpwstr>
  </property>
  <property fmtid="{D5CDD505-2E9C-101B-9397-08002B2CF9AE}" pid="40" name="MXPolicy">
    <vt:lpwstr>Controlled Document</vt:lpwstr>
  </property>
  <property fmtid="{D5CDD505-2E9C-101B-9397-08002B2CF9AE}" pid="41" name="MXPolicy.Localized">
    <vt:lpwstr>Controlled Document</vt:lpwstr>
  </property>
  <property fmtid="{D5CDD505-2E9C-101B-9397-08002B2CF9AE}" pid="42" name="MXPrinted Date">
    <vt:lpwstr>Mar 17, 2017</vt:lpwstr>
  </property>
  <property fmtid="{D5CDD505-2E9C-101B-9397-08002B2CF9AE}" pid="43" name="MXPrinted Version">
    <vt:lpwstr>(2)</vt:lpwstr>
  </property>
  <property fmtid="{D5CDD505-2E9C-101B-9397-08002B2CF9AE}" pid="44" name="MXReference">
    <vt:lpwstr/>
  </property>
  <property fmtid="{D5CDD505-2E9C-101B-9397-08002B2CF9AE}" pid="45" name="MXRev">
    <vt:lpwstr>1</vt:lpwstr>
  </property>
  <property fmtid="{D5CDD505-2E9C-101B-9397-08002B2CF9AE}" pid="46" name="MXRevision">
    <vt:lpwstr>1</vt:lpwstr>
  </property>
  <property fmtid="{D5CDD505-2E9C-101B-9397-08002B2CF9AE}" pid="47" name="MXSignatures_state_Obsolete">
    <vt:lpwstr/>
  </property>
  <property fmtid="{D5CDD505-2E9C-101B-9397-08002B2CF9AE}" pid="48" name="MXSignatures_state_Preliminary">
    <vt:lpwstr/>
  </property>
  <property fmtid="{D5CDD505-2E9C-101B-9397-08002B2CF9AE}" pid="49" name="MXSignatures_state_Release">
    <vt:lpwstr/>
  </property>
  <property fmtid="{D5CDD505-2E9C-101B-9397-08002B2CF9AE}" pid="50" name="MXSignatures_state_Review">
    <vt:lpwstr/>
  </property>
  <property fmtid="{D5CDD505-2E9C-101B-9397-08002B2CF9AE}" pid="51" name="MXSubmitter">
    <vt:lpwstr>Coku, Akif</vt:lpwstr>
  </property>
  <property fmtid="{D5CDD505-2E9C-101B-9397-08002B2CF9AE}" pid="52" name="MXSuspend Versioning">
    <vt:lpwstr>False</vt:lpwstr>
  </property>
  <property fmtid="{D5CDD505-2E9C-101B-9397-08002B2CF9AE}" pid="53" name="MXTitle">
    <vt:lpwstr>Presentation of LOT1 tender scope limits</vt:lpwstr>
  </property>
  <property fmtid="{D5CDD505-2E9C-101B-9397-08002B2CF9AE}" pid="54" name="MXTVADummy1">
    <vt:lpwstr/>
  </property>
  <property fmtid="{D5CDD505-2E9C-101B-9397-08002B2CF9AE}" pid="55" name="MXTVADummy2">
    <vt:lpwstr/>
  </property>
  <property fmtid="{D5CDD505-2E9C-101B-9397-08002B2CF9AE}" pid="56" name="MXTVADummy3">
    <vt:lpwstr/>
  </property>
  <property fmtid="{D5CDD505-2E9C-101B-9397-08002B2CF9AE}" pid="57" name="MXType">
    <vt:lpwstr>dmg_RequirementSpecification</vt:lpwstr>
  </property>
  <property fmtid="{D5CDD505-2E9C-101B-9397-08002B2CF9AE}" pid="58" name="MXType.Localized">
    <vt:lpwstr>Requirement Specification</vt:lpwstr>
  </property>
  <property fmtid="{D5CDD505-2E9C-101B-9397-08002B2CF9AE}" pid="59" name="MXUser">
    <vt:lpwstr>akifcoku</vt:lpwstr>
  </property>
  <property fmtid="{D5CDD505-2E9C-101B-9397-08002B2CF9AE}" pid="60" name="MXVersion">
    <vt:lpwstr>2</vt:lpwstr>
  </property>
</Properties>
</file>