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3"/>
  </p:notesMasterIdLst>
  <p:handoutMasterIdLst>
    <p:handoutMasterId r:id="rId14"/>
  </p:handoutMasterIdLst>
  <p:sldIdLst>
    <p:sldId id="286" r:id="rId3"/>
    <p:sldId id="488" r:id="rId4"/>
    <p:sldId id="498" r:id="rId5"/>
    <p:sldId id="503" r:id="rId6"/>
    <p:sldId id="512" r:id="rId7"/>
    <p:sldId id="513" r:id="rId8"/>
    <p:sldId id="514" r:id="rId9"/>
    <p:sldId id="515" r:id="rId10"/>
    <p:sldId id="511" r:id="rId11"/>
    <p:sldId id="495" r:id="rId12"/>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6" autoAdjust="0"/>
    <p:restoredTop sz="99518" autoAdjust="0"/>
  </p:normalViewPr>
  <p:slideViewPr>
    <p:cSldViewPr snapToGrid="0" snapToObjects="1">
      <p:cViewPr>
        <p:scale>
          <a:sx n="99" d="100"/>
          <a:sy n="99" d="100"/>
        </p:scale>
        <p:origin x="-856" y="-80"/>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28/06/17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28/06/17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June 2017</a:t>
            </a:r>
            <a:endParaRPr lang="sv-SE"/>
          </a:p>
        </p:txBody>
      </p:sp>
      <p:sp>
        <p:nvSpPr>
          <p:cNvPr id="3" name="Platshållare för sidfot 2"/>
          <p:cNvSpPr>
            <a:spLocks noGrp="1"/>
          </p:cNvSpPr>
          <p:nvPr>
            <p:ph type="ftr" sz="quarter" idx="11"/>
          </p:nvPr>
        </p:nvSpPr>
        <p:spPr/>
        <p:txBody>
          <a:bodyPr/>
          <a:lstStyle/>
          <a:p>
            <a:r>
              <a:rPr lang="de-DE" smtClean="0"/>
              <a:t>CDS-EL TRR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CDS-EL TRR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CDS-EL TRR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CDS-EL TRR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June 2017</a:t>
            </a:r>
            <a:endParaRPr lang="sv-SE"/>
          </a:p>
        </p:txBody>
      </p:sp>
      <p:sp>
        <p:nvSpPr>
          <p:cNvPr id="8" name="Platshållare för sidfot 7"/>
          <p:cNvSpPr>
            <a:spLocks noGrp="1"/>
          </p:cNvSpPr>
          <p:nvPr>
            <p:ph type="ftr" sz="quarter" idx="11"/>
          </p:nvPr>
        </p:nvSpPr>
        <p:spPr/>
        <p:txBody>
          <a:bodyPr/>
          <a:lstStyle/>
          <a:p>
            <a:r>
              <a:rPr lang="de-DE" smtClean="0"/>
              <a:t>CDS-EL TRR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June 2017</a:t>
            </a:r>
            <a:endParaRPr lang="sv-SE"/>
          </a:p>
        </p:txBody>
      </p:sp>
      <p:sp>
        <p:nvSpPr>
          <p:cNvPr id="4" name="Platshållare för sidfot 3"/>
          <p:cNvSpPr>
            <a:spLocks noGrp="1"/>
          </p:cNvSpPr>
          <p:nvPr>
            <p:ph type="ftr" sz="quarter" idx="11"/>
          </p:nvPr>
        </p:nvSpPr>
        <p:spPr/>
        <p:txBody>
          <a:bodyPr/>
          <a:lstStyle/>
          <a:p>
            <a:r>
              <a:rPr lang="de-DE" smtClean="0"/>
              <a:t>CDS-EL TRR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June 2017</a:t>
            </a:r>
            <a:endParaRPr lang="sv-SE"/>
          </a:p>
        </p:txBody>
      </p:sp>
      <p:sp>
        <p:nvSpPr>
          <p:cNvPr id="3" name="Platshållare för sidfot 2"/>
          <p:cNvSpPr>
            <a:spLocks noGrp="1"/>
          </p:cNvSpPr>
          <p:nvPr>
            <p:ph type="ftr" sz="quarter" idx="11"/>
          </p:nvPr>
        </p:nvSpPr>
        <p:spPr/>
        <p:txBody>
          <a:bodyPr/>
          <a:lstStyle/>
          <a:p>
            <a:r>
              <a:rPr lang="de-DE" smtClean="0"/>
              <a:t>CDS-EL TRR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CDS-EL TRR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CDS-EL TRR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June 2017</a:t>
            </a:r>
            <a:endParaRPr lang="sv-SE"/>
          </a:p>
        </p:txBody>
      </p:sp>
      <p:sp>
        <p:nvSpPr>
          <p:cNvPr id="5" name="Platshållare för sidfot 4"/>
          <p:cNvSpPr>
            <a:spLocks noGrp="1"/>
          </p:cNvSpPr>
          <p:nvPr>
            <p:ph type="ftr" sz="quarter" idx="11"/>
          </p:nvPr>
        </p:nvSpPr>
        <p:spPr/>
        <p:txBody>
          <a:bodyPr/>
          <a:lstStyle/>
          <a:p>
            <a:r>
              <a:rPr lang="de-DE" smtClean="0"/>
              <a:t>CDS-EL TRR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June 2017</a:t>
            </a:r>
            <a:endParaRPr lang="sv-SE"/>
          </a:p>
        </p:txBody>
      </p:sp>
      <p:sp>
        <p:nvSpPr>
          <p:cNvPr id="6" name="Platshållare för sidfot 5"/>
          <p:cNvSpPr>
            <a:spLocks noGrp="1"/>
          </p:cNvSpPr>
          <p:nvPr>
            <p:ph type="ftr" sz="quarter" idx="11"/>
          </p:nvPr>
        </p:nvSpPr>
        <p:spPr/>
        <p:txBody>
          <a:bodyPr/>
          <a:lstStyle/>
          <a:p>
            <a:r>
              <a:rPr lang="de-DE" smtClean="0"/>
              <a:t>CDS-EL TRR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June 2017</a:t>
            </a:r>
            <a:endParaRPr lang="sv-SE"/>
          </a:p>
        </p:txBody>
      </p:sp>
      <p:sp>
        <p:nvSpPr>
          <p:cNvPr id="8" name="Platshållare för sidfot 7"/>
          <p:cNvSpPr>
            <a:spLocks noGrp="1"/>
          </p:cNvSpPr>
          <p:nvPr>
            <p:ph type="ftr" sz="quarter" idx="11"/>
          </p:nvPr>
        </p:nvSpPr>
        <p:spPr/>
        <p:txBody>
          <a:bodyPr/>
          <a:lstStyle/>
          <a:p>
            <a:r>
              <a:rPr lang="de-DE" smtClean="0"/>
              <a:t>CDS-EL TRR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June 2017</a:t>
            </a:r>
            <a:endParaRPr lang="sv-SE"/>
          </a:p>
        </p:txBody>
      </p:sp>
      <p:sp>
        <p:nvSpPr>
          <p:cNvPr id="4" name="Platshållare för sidfot 3"/>
          <p:cNvSpPr>
            <a:spLocks noGrp="1"/>
          </p:cNvSpPr>
          <p:nvPr>
            <p:ph type="ftr" sz="quarter" idx="11"/>
          </p:nvPr>
        </p:nvSpPr>
        <p:spPr/>
        <p:txBody>
          <a:bodyPr/>
          <a:lstStyle/>
          <a:p>
            <a:r>
              <a:rPr lang="de-DE" smtClean="0"/>
              <a:t>CDS-EL TRR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June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de-DE" smtClean="0"/>
              <a:t>CDS-EL TRR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June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CDS-EL TRR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chess.esss.lu.se/enovia/link/ESS-0085649/21308.51166.50432.55507/vali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chess.esss.lu.se/enovia/link/ESS-0085649/21308.51166.50432.55507/vali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smtClean="0">
                <a:solidFill>
                  <a:srgbClr val="FFFFFF"/>
                </a:solidFill>
              </a:rPr>
              <a:t>CDS-EL TRR</a:t>
            </a:r>
          </a:p>
          <a:p>
            <a:pPr algn="ctr"/>
            <a:r>
              <a:rPr lang="en-GB" sz="3600" dirty="0" smtClean="0">
                <a:solidFill>
                  <a:srgbClr val="FFFFFF"/>
                </a:solidFill>
              </a:rPr>
              <a:t>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28 June 2017</a:t>
            </a:r>
          </a:p>
          <a:p>
            <a:pPr algn="ctr"/>
            <a:r>
              <a:rPr lang="en-GB" sz="1600" dirty="0" smtClean="0">
                <a:solidFill>
                  <a:srgbClr val="FFFFFF"/>
                </a:solidFill>
              </a:rPr>
              <a:t>J.G. Weisend II, Chairman</a:t>
            </a: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10</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smtClean="0">
                <a:solidFill>
                  <a:srgbClr val="000000"/>
                </a:solidFill>
              </a:rPr>
              <a:t>The Chair recognizes and thanks  the </a:t>
            </a:r>
            <a:r>
              <a:rPr lang="en-GB" dirty="0" err="1" smtClean="0">
                <a:solidFill>
                  <a:srgbClr val="000000"/>
                </a:solidFill>
              </a:rPr>
              <a:t>KrioSystem</a:t>
            </a:r>
            <a:r>
              <a:rPr lang="en-GB" dirty="0" smtClean="0">
                <a:solidFill>
                  <a:srgbClr val="000000"/>
                </a:solidFill>
              </a:rPr>
              <a:t>, WUST &amp; ESS teams 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468638"/>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8" name="TextBox 7"/>
          <p:cNvSpPr txBox="1"/>
          <p:nvPr/>
        </p:nvSpPr>
        <p:spPr>
          <a:xfrm>
            <a:off x="136470" y="1567648"/>
            <a:ext cx="8908104" cy="6186309"/>
          </a:xfrm>
          <a:prstGeom prst="rect">
            <a:avLst/>
          </a:prstGeom>
          <a:noFill/>
        </p:spPr>
        <p:txBody>
          <a:bodyPr wrap="square" rtlCol="0">
            <a:spAutoFit/>
          </a:bodyPr>
          <a:lstStyle/>
          <a:p>
            <a:pPr marL="285750" indent="-285750">
              <a:buFont typeface="Arial"/>
              <a:buChar char="•"/>
            </a:pPr>
            <a:r>
              <a:rPr lang="en-US" dirty="0" err="1" smtClean="0"/>
              <a:t>KrioSystem</a:t>
            </a:r>
            <a:r>
              <a:rPr lang="en-US" dirty="0" smtClean="0"/>
              <a:t> has developed a  dedicated team  with strong technical skills and experience for the work. The number of production staff is not large but they can draw upon other production staff in </a:t>
            </a:r>
            <a:r>
              <a:rPr lang="en-US" dirty="0" err="1" smtClean="0"/>
              <a:t>KrioSystem</a:t>
            </a:r>
            <a:r>
              <a:rPr lang="en-US" dirty="0" smtClean="0"/>
              <a:t> if required.</a:t>
            </a:r>
          </a:p>
          <a:p>
            <a:pPr marL="285750" indent="-285750">
              <a:buFont typeface="Arial"/>
              <a:buChar char="•"/>
            </a:pPr>
            <a:r>
              <a:rPr lang="en-US" dirty="0" smtClean="0"/>
              <a:t>First production will start in mid July with CDS-TS2 line segments. The idea is to do two line sections in parallel  and when doing valve boxes  have 2 Valve Boxes plus their associated Cryogenic Distribution Line under production at the same time. It is these “subunits”( valve boxes plus line) that will be delivered to ESS, installed and connected.</a:t>
            </a:r>
          </a:p>
          <a:p>
            <a:pPr marL="285750" indent="-285750">
              <a:buFont typeface="Arial"/>
              <a:buChar char="•"/>
            </a:pPr>
            <a:r>
              <a:rPr lang="en-US" dirty="0" smtClean="0"/>
              <a:t>These subunits will be assembled on welding assembly stands that fix the relative positions of the valve boxes, lines and interconnect space. This system can be adjusted for the minor differences between the CDS-EL and CDS-TS2</a:t>
            </a:r>
          </a:p>
          <a:p>
            <a:pPr marL="285750" indent="-285750">
              <a:buFont typeface="Arial"/>
              <a:buChar char="•"/>
            </a:pPr>
            <a:r>
              <a:rPr lang="en-US" dirty="0" smtClean="0"/>
              <a:t>With the new valve procurement, the assembly of the first valve box will start in October 2017. The final valve box section will be done in May of 2019. The first valve box ( TS </a:t>
            </a:r>
            <a:r>
              <a:rPr lang="pl-PL" dirty="0" smtClean="0"/>
              <a:t>2</a:t>
            </a:r>
            <a:r>
              <a:rPr lang="en-US" dirty="0" smtClean="0"/>
              <a:t>) will be done in November</a:t>
            </a:r>
            <a:r>
              <a:rPr lang="pl-PL" dirty="0" smtClean="0"/>
              <a:t> 2017</a:t>
            </a:r>
            <a:r>
              <a:rPr lang="en-US" dirty="0" smtClean="0"/>
              <a:t>. All the remaining piping for the test stand is </a:t>
            </a:r>
            <a:r>
              <a:rPr lang="pl-PL" dirty="0" err="1" smtClean="0"/>
              <a:t>done</a:t>
            </a:r>
            <a:r>
              <a:rPr lang="pl-PL" dirty="0" smtClean="0"/>
              <a:t> </a:t>
            </a:r>
            <a:r>
              <a:rPr lang="pl-PL" dirty="0" err="1" smtClean="0"/>
              <a:t>at</a:t>
            </a:r>
            <a:r>
              <a:rPr lang="pl-PL" dirty="0" smtClean="0"/>
              <a:t> the </a:t>
            </a:r>
            <a:r>
              <a:rPr lang="en-US" dirty="0" smtClean="0"/>
              <a:t>end of 2017. Installation  of </a:t>
            </a:r>
            <a:r>
              <a:rPr lang="en-US" dirty="0" err="1" smtClean="0"/>
              <a:t>th</a:t>
            </a:r>
            <a:r>
              <a:rPr lang="pl-PL" dirty="0" err="1" smtClean="0"/>
              <a:t>is</a:t>
            </a:r>
            <a:r>
              <a:rPr lang="en-US" dirty="0" smtClean="0"/>
              <a:t> should start in beginning of 2018.</a:t>
            </a:r>
          </a:p>
          <a:p>
            <a:pPr marL="285750" indent="-285750">
              <a:buFont typeface="Arial"/>
              <a:buChar char="•"/>
            </a:pPr>
            <a:r>
              <a:rPr lang="en-US" dirty="0" smtClean="0"/>
              <a:t>100% of the process pipe welds will be X-rayed and 10% of the vacuum vessel welds will be X-rayed</a:t>
            </a:r>
            <a:endParaRPr lang="pl-PL" dirty="0" smtClean="0"/>
          </a:p>
          <a:p>
            <a:pPr marL="285750" indent="-285750">
              <a:buFont typeface="Arial"/>
              <a:buChar char="•"/>
            </a:pPr>
            <a:r>
              <a:rPr lang="pl-PL" dirty="0" err="1" smtClean="0"/>
              <a:t>Dimensional</a:t>
            </a:r>
            <a:r>
              <a:rPr lang="pl-PL" dirty="0" smtClean="0"/>
              <a:t> </a:t>
            </a:r>
            <a:r>
              <a:rPr lang="pl-PL" dirty="0" err="1" smtClean="0"/>
              <a:t>control</a:t>
            </a:r>
            <a:r>
              <a:rPr lang="pl-PL" dirty="0" smtClean="0"/>
              <a:t> and </a:t>
            </a:r>
            <a:r>
              <a:rPr lang="pl-PL" dirty="0" err="1" smtClean="0"/>
              <a:t>fiducial</a:t>
            </a:r>
            <a:r>
              <a:rPr lang="pl-PL" dirty="0" smtClean="0"/>
              <a:t> </a:t>
            </a:r>
            <a:r>
              <a:rPr lang="pl-PL" dirty="0" err="1" smtClean="0"/>
              <a:t>measurement</a:t>
            </a:r>
            <a:r>
              <a:rPr lang="pl-PL" dirty="0" smtClean="0"/>
              <a:t> </a:t>
            </a:r>
            <a:r>
              <a:rPr lang="pl-PL" dirty="0" err="1" smtClean="0"/>
              <a:t>strategy</a:t>
            </a:r>
            <a:r>
              <a:rPr lang="pl-PL" dirty="0" smtClean="0"/>
              <a:t> </a:t>
            </a:r>
            <a:r>
              <a:rPr lang="pl-PL" dirty="0" err="1" smtClean="0"/>
              <a:t>proposed</a:t>
            </a:r>
            <a:r>
              <a:rPr lang="pl-PL" dirty="0" smtClean="0"/>
              <a:t> </a:t>
            </a:r>
            <a:r>
              <a:rPr lang="pl-PL" dirty="0" err="1" smtClean="0"/>
              <a:t>is</a:t>
            </a:r>
            <a:r>
              <a:rPr lang="pl-PL" dirty="0" smtClean="0"/>
              <a:t> </a:t>
            </a:r>
            <a:r>
              <a:rPr lang="pl-PL" dirty="0" err="1" smtClean="0"/>
              <a:t>fully</a:t>
            </a:r>
            <a:r>
              <a:rPr lang="pl-PL" dirty="0" smtClean="0"/>
              <a:t> in </a:t>
            </a:r>
            <a:r>
              <a:rPr lang="pl-PL" dirty="0" err="1" smtClean="0"/>
              <a:t>agreement</a:t>
            </a:r>
            <a:r>
              <a:rPr lang="pl-PL" dirty="0" smtClean="0"/>
              <a:t> with ESS </a:t>
            </a:r>
            <a:r>
              <a:rPr lang="pl-PL" dirty="0" err="1" smtClean="0"/>
              <a:t>needs</a:t>
            </a:r>
            <a:endParaRPr lang="en-US" dirty="0" smtClean="0"/>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a:p>
        </p:txBody>
      </p:sp>
    </p:spTree>
    <p:extLst>
      <p:ext uri="{BB962C8B-B14F-4D97-AF65-F5344CB8AC3E}">
        <p14:creationId xmlns:p14="http://schemas.microsoft.com/office/powerpoint/2010/main" val="68720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386933" y="1695564"/>
            <a:ext cx="8401057" cy="4038981"/>
          </a:xfrm>
        </p:spPr>
        <p:txBody>
          <a:bodyPr/>
          <a:lstStyle/>
          <a:p>
            <a:r>
              <a:rPr lang="en-GB" dirty="0" smtClean="0"/>
              <a:t>	 </a:t>
            </a:r>
            <a:endParaRPr lang="en-GB" dirty="0"/>
          </a:p>
        </p:txBody>
      </p:sp>
      <p:sp>
        <p:nvSpPr>
          <p:cNvPr id="8" name="Rectangle 7"/>
          <p:cNvSpPr/>
          <p:nvPr/>
        </p:nvSpPr>
        <p:spPr>
          <a:xfrm>
            <a:off x="386933" y="1733108"/>
            <a:ext cx="8401057" cy="523220"/>
          </a:xfrm>
          <a:prstGeom prst="rect">
            <a:avLst/>
          </a:prstGeom>
        </p:spPr>
        <p:txBody>
          <a:bodyPr wrap="square">
            <a:spAutoFit/>
          </a:bodyPr>
          <a:lstStyle/>
          <a:p>
            <a:r>
              <a:rPr lang="en-US" sz="2800" dirty="0" smtClean="0"/>
              <a:t> </a:t>
            </a:r>
            <a:endParaRPr lang="en-US" sz="2800" dirty="0"/>
          </a:p>
        </p:txBody>
      </p:sp>
      <p:sp>
        <p:nvSpPr>
          <p:cNvPr id="3" name="TextBox 2"/>
          <p:cNvSpPr txBox="1"/>
          <p:nvPr/>
        </p:nvSpPr>
        <p:spPr>
          <a:xfrm>
            <a:off x="45196" y="1834359"/>
            <a:ext cx="8896744" cy="1754327"/>
          </a:xfrm>
          <a:prstGeom prst="rect">
            <a:avLst/>
          </a:prstGeom>
          <a:noFill/>
        </p:spPr>
        <p:txBody>
          <a:bodyPr wrap="square" rtlCol="0">
            <a:spAutoFit/>
          </a:bodyPr>
          <a:lstStyle/>
          <a:p>
            <a:r>
              <a:rPr lang="en-US" dirty="0" smtClean="0"/>
              <a:t>	 The committee  agrees that the CDS system may move into production taking into account the recommendations below. </a:t>
            </a:r>
          </a:p>
          <a:p>
            <a:r>
              <a:rPr lang="en-US" dirty="0"/>
              <a:t>	</a:t>
            </a:r>
            <a:r>
              <a:rPr lang="en-US" dirty="0" smtClean="0"/>
              <a:t>There exists the possibility that the unresolved issue at the </a:t>
            </a:r>
            <a:r>
              <a:rPr lang="en-US" dirty="0" err="1" smtClean="0"/>
              <a:t>cryomodule</a:t>
            </a:r>
            <a:r>
              <a:rPr lang="en-US" dirty="0" smtClean="0"/>
              <a:t> interface may require rework of already constructed valve boxes.</a:t>
            </a:r>
          </a:p>
          <a:p>
            <a:endParaRPr lang="en-US" dirty="0" smtClean="0"/>
          </a:p>
          <a:p>
            <a:r>
              <a:rPr lang="en-US" dirty="0"/>
              <a:t>	</a:t>
            </a:r>
          </a:p>
        </p:txBody>
      </p:sp>
    </p:spTree>
    <p:extLst>
      <p:ext uri="{BB962C8B-B14F-4D97-AF65-F5344CB8AC3E}">
        <p14:creationId xmlns:p14="http://schemas.microsoft.com/office/powerpoint/2010/main" val="26581243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Rectangle 2"/>
          <p:cNvSpPr/>
          <p:nvPr/>
        </p:nvSpPr>
        <p:spPr>
          <a:xfrm>
            <a:off x="173618" y="1584432"/>
            <a:ext cx="8666764" cy="3416320"/>
          </a:xfrm>
          <a:prstGeom prst="rect">
            <a:avLst/>
          </a:prstGeom>
        </p:spPr>
        <p:txBody>
          <a:bodyPr wrap="square">
            <a:spAutoFit/>
          </a:bodyPr>
          <a:lstStyle/>
          <a:p>
            <a:pPr lvl="0"/>
            <a:r>
              <a:rPr lang="en-GB" dirty="0"/>
              <a:t>Have all the CDS-EL and CDS-LTS2 </a:t>
            </a:r>
            <a:r>
              <a:rPr lang="en-GB" dirty="0" err="1"/>
              <a:t>activites</a:t>
            </a:r>
            <a:r>
              <a:rPr lang="en-GB" dirty="0"/>
              <a:t> related to preparation to the production phases progressed in accordance with the activities and milestones for this Work Unit recorded in the ESS ACCSYS Project and been documented sufficiently and presented in an appropriate way to enable review at this TRR1?</a:t>
            </a:r>
            <a:br>
              <a:rPr lang="en-GB" dirty="0"/>
            </a:br>
            <a:endParaRPr lang="en-GB" dirty="0" smtClean="0"/>
          </a:p>
          <a:p>
            <a:pPr lvl="0"/>
            <a:r>
              <a:rPr lang="en-GB" i="1" dirty="0" smtClean="0"/>
              <a:t>Yes</a:t>
            </a:r>
          </a:p>
          <a:p>
            <a:pPr lvl="0"/>
            <a:endParaRPr lang="en-US" dirty="0"/>
          </a:p>
          <a:p>
            <a:pPr lvl="0"/>
            <a:r>
              <a:rPr lang="en-GB" dirty="0"/>
              <a:t>Are all or a sufficient coverage of requirements and specifications for the CDS-EL and CDS-LTS2, including for their interfaces with other systems, documented by ESS, communicated to and understood by the Work Unit team</a:t>
            </a:r>
            <a:r>
              <a:rPr lang="en-GB" dirty="0" smtClean="0"/>
              <a:t>?</a:t>
            </a:r>
          </a:p>
          <a:p>
            <a:pPr lvl="0"/>
            <a:endParaRPr lang="en-GB" dirty="0"/>
          </a:p>
          <a:p>
            <a:pPr lvl="0"/>
            <a:r>
              <a:rPr lang="en-GB" i="1" dirty="0" smtClean="0"/>
              <a:t>Yes. The communications are good and no real issues are seen.</a:t>
            </a:r>
            <a:endParaRPr lang="en-US" i="1" dirty="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Rectangle 2"/>
          <p:cNvSpPr/>
          <p:nvPr/>
        </p:nvSpPr>
        <p:spPr>
          <a:xfrm>
            <a:off x="173617" y="1584432"/>
            <a:ext cx="8819639" cy="5078313"/>
          </a:xfrm>
          <a:prstGeom prst="rect">
            <a:avLst/>
          </a:prstGeom>
        </p:spPr>
        <p:txBody>
          <a:bodyPr wrap="square">
            <a:spAutoFit/>
          </a:bodyPr>
          <a:lstStyle/>
          <a:p>
            <a:pPr lvl="0"/>
            <a:r>
              <a:rPr lang="en-GB" dirty="0"/>
              <a:t>Do all the modifications, which were introduced to the CDS-EL and CDS-LTS2 designs after the CDRs, support to meet the system requirements and specifications?</a:t>
            </a:r>
            <a:br>
              <a:rPr lang="en-GB" dirty="0"/>
            </a:br>
            <a:endParaRPr lang="en-GB" dirty="0" smtClean="0"/>
          </a:p>
          <a:p>
            <a:pPr lvl="0"/>
            <a:r>
              <a:rPr lang="en-GB" i="1" dirty="0" smtClean="0"/>
              <a:t>Mostly Yes. There is still potentially an issue with the interface forces. This may require rework later.</a:t>
            </a:r>
          </a:p>
          <a:p>
            <a:pPr lvl="0"/>
            <a:endParaRPr lang="en-US" dirty="0"/>
          </a:p>
          <a:p>
            <a:pPr lvl="0"/>
            <a:r>
              <a:rPr lang="en-GB" dirty="0"/>
              <a:t>Have all or a sufficient amount of quality assurance and quality control activities been planned? </a:t>
            </a:r>
            <a:endParaRPr lang="pl-PL" dirty="0" smtClean="0"/>
          </a:p>
          <a:p>
            <a:pPr lvl="0"/>
            <a:endParaRPr lang="pl-PL" dirty="0"/>
          </a:p>
          <a:p>
            <a:pPr lvl="0"/>
            <a:r>
              <a:rPr lang="pl-PL" i="1" dirty="0" err="1" smtClean="0"/>
              <a:t>Yes</a:t>
            </a:r>
            <a:r>
              <a:rPr lang="en-GB" dirty="0"/>
              <a:t/>
            </a:r>
            <a:br>
              <a:rPr lang="en-GB" dirty="0"/>
            </a:br>
            <a:endParaRPr lang="en-US" dirty="0"/>
          </a:p>
          <a:p>
            <a:pPr lvl="0"/>
            <a:r>
              <a:rPr lang="en-GB" dirty="0"/>
              <a:t>Have all the required procedures of the manufacturing tests of the CDSs’ components and assemblies to be manufactured during the production phase been prepared and documented?</a:t>
            </a:r>
            <a:br>
              <a:rPr lang="en-GB" dirty="0"/>
            </a:br>
            <a:endParaRPr lang="en-GB" dirty="0" smtClean="0"/>
          </a:p>
          <a:p>
            <a:pPr lvl="0"/>
            <a:r>
              <a:rPr lang="en-GB" i="1" dirty="0" smtClean="0"/>
              <a:t>Mostly Yes. Tests are planned, The final Inspection plans still have to be developed. Some final details for the traveller recording the tests need to be added but this details are waiting on the 2D drawings</a:t>
            </a:r>
            <a:endParaRPr lang="en-US" i="1" dirty="0"/>
          </a:p>
        </p:txBody>
      </p:sp>
    </p:spTree>
    <p:extLst>
      <p:ext uri="{BB962C8B-B14F-4D97-AF65-F5344CB8AC3E}">
        <p14:creationId xmlns:p14="http://schemas.microsoft.com/office/powerpoint/2010/main" val="33499767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Rectangle 2"/>
          <p:cNvSpPr/>
          <p:nvPr/>
        </p:nvSpPr>
        <p:spPr>
          <a:xfrm>
            <a:off x="0" y="1453882"/>
            <a:ext cx="9044574" cy="3693319"/>
          </a:xfrm>
          <a:prstGeom prst="rect">
            <a:avLst/>
          </a:prstGeom>
        </p:spPr>
        <p:txBody>
          <a:bodyPr wrap="square">
            <a:spAutoFit/>
          </a:bodyPr>
          <a:lstStyle/>
          <a:p>
            <a:pPr lvl="0"/>
            <a:r>
              <a:rPr lang="en-GB" dirty="0"/>
              <a:t>Have all the required test equipment been prepared for testing the CDSs elements, components and assemblies in the production phases?</a:t>
            </a:r>
            <a:br>
              <a:rPr lang="en-GB" dirty="0"/>
            </a:br>
            <a:endParaRPr lang="en-GB" dirty="0" smtClean="0"/>
          </a:p>
          <a:p>
            <a:pPr lvl="0"/>
            <a:r>
              <a:rPr lang="en-GB" i="1" dirty="0" smtClean="0"/>
              <a:t>Yes, a combination of  the </a:t>
            </a:r>
            <a:r>
              <a:rPr lang="en-GB" i="1" dirty="0" err="1" smtClean="0"/>
              <a:t>KrioSystem</a:t>
            </a:r>
            <a:r>
              <a:rPr lang="en-GB" i="1" dirty="0" smtClean="0"/>
              <a:t> team and subcontractors ( for example for the X-ray testing) has been identified and equipment acquired</a:t>
            </a:r>
          </a:p>
          <a:p>
            <a:pPr lvl="0"/>
            <a:endParaRPr lang="en-GB" i="1" dirty="0"/>
          </a:p>
          <a:p>
            <a:pPr lvl="0"/>
            <a:endParaRPr lang="en-US" dirty="0"/>
          </a:p>
          <a:p>
            <a:pPr lvl="0"/>
            <a:r>
              <a:rPr lang="en-GB" dirty="0"/>
              <a:t>Is the Partner contractor’s personnel ready for testing the CDS-EL and CDS-LTS2 elements, components and assemblies to be manufactured during the production phases? </a:t>
            </a:r>
            <a:br>
              <a:rPr lang="en-GB" dirty="0"/>
            </a:br>
            <a:endParaRPr lang="en-GB" dirty="0" smtClean="0"/>
          </a:p>
          <a:p>
            <a:pPr lvl="0"/>
            <a:r>
              <a:rPr lang="en-GB" i="1" dirty="0" smtClean="0"/>
              <a:t>Yes. See answer above</a:t>
            </a:r>
          </a:p>
          <a:p>
            <a:pPr lvl="0"/>
            <a:endParaRPr lang="en-US" dirty="0"/>
          </a:p>
          <a:p>
            <a:endParaRPr lang="en-US" u="sng" dirty="0">
              <a:hlinkClick r:id="rId2"/>
            </a:endParaRPr>
          </a:p>
        </p:txBody>
      </p:sp>
    </p:spTree>
    <p:extLst>
      <p:ext uri="{BB962C8B-B14F-4D97-AF65-F5344CB8AC3E}">
        <p14:creationId xmlns:p14="http://schemas.microsoft.com/office/powerpoint/2010/main" val="29854847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Rectangle 2"/>
          <p:cNvSpPr/>
          <p:nvPr/>
        </p:nvSpPr>
        <p:spPr>
          <a:xfrm>
            <a:off x="0" y="1471524"/>
            <a:ext cx="9031745" cy="3139321"/>
          </a:xfrm>
          <a:prstGeom prst="rect">
            <a:avLst/>
          </a:prstGeom>
        </p:spPr>
        <p:txBody>
          <a:bodyPr wrap="square">
            <a:spAutoFit/>
          </a:bodyPr>
          <a:lstStyle/>
          <a:p>
            <a:pPr lvl="0"/>
            <a:r>
              <a:rPr lang="en-GB" dirty="0"/>
              <a:t>Does the work unit team require additional input from ESS or its other partners, or seek additional review, decision or approval from ESS to proceed with all work planed?</a:t>
            </a:r>
            <a:br>
              <a:rPr lang="en-GB" dirty="0"/>
            </a:br>
            <a:endParaRPr lang="en-GB" dirty="0" smtClean="0"/>
          </a:p>
          <a:p>
            <a:pPr lvl="0"/>
            <a:r>
              <a:rPr lang="en-GB" i="1" dirty="0" smtClean="0"/>
              <a:t>No</a:t>
            </a:r>
            <a:r>
              <a:rPr lang="pl-PL" i="1" dirty="0" smtClean="0"/>
              <a:t> </a:t>
            </a:r>
            <a:endParaRPr lang="en-GB" i="1" dirty="0" smtClean="0"/>
          </a:p>
          <a:p>
            <a:pPr lvl="0"/>
            <a:endParaRPr lang="en-GB" dirty="0" smtClean="0"/>
          </a:p>
          <a:p>
            <a:pPr lvl="0"/>
            <a:endParaRPr lang="en-GB" dirty="0"/>
          </a:p>
          <a:p>
            <a:pPr lvl="0"/>
            <a:endParaRPr lang="en-US" dirty="0"/>
          </a:p>
          <a:p>
            <a:pPr lvl="0"/>
            <a:r>
              <a:rPr lang="en-GB" dirty="0"/>
              <a:t>Are there any outstanding agreements to be made or other actions necessary to allow the work unit to achieve the Plan</a:t>
            </a:r>
            <a:r>
              <a:rPr lang="en-GB" dirty="0" smtClean="0"/>
              <a:t>?</a:t>
            </a:r>
          </a:p>
          <a:p>
            <a:pPr lvl="0"/>
            <a:endParaRPr lang="en-GB" dirty="0"/>
          </a:p>
          <a:p>
            <a:pPr lvl="0"/>
            <a:r>
              <a:rPr lang="en-GB" i="1" dirty="0" smtClean="0"/>
              <a:t>No</a:t>
            </a:r>
            <a:endParaRPr lang="en-US" i="1" dirty="0"/>
          </a:p>
        </p:txBody>
      </p:sp>
    </p:spTree>
    <p:extLst>
      <p:ext uri="{BB962C8B-B14F-4D97-AF65-F5344CB8AC3E}">
        <p14:creationId xmlns:p14="http://schemas.microsoft.com/office/powerpoint/2010/main" val="29351893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457200" y="1834359"/>
            <a:ext cx="8229600" cy="4247317"/>
          </a:xfrm>
          <a:prstGeom prst="rect">
            <a:avLst/>
          </a:prstGeom>
          <a:noFill/>
        </p:spPr>
        <p:txBody>
          <a:bodyPr wrap="square" rtlCol="0">
            <a:spAutoFit/>
          </a:bodyPr>
          <a:lstStyle/>
          <a:p>
            <a:r>
              <a:rPr lang="en-GB" dirty="0"/>
              <a:t>Have safety issues and technical risks been identified and eliminated or otherwise mitigated for in the detailed design or identified for managing for installation or operation?</a:t>
            </a:r>
            <a:br>
              <a:rPr lang="en-GB" dirty="0"/>
            </a:br>
            <a:endParaRPr lang="en-GB" dirty="0" smtClean="0"/>
          </a:p>
          <a:p>
            <a:r>
              <a:rPr lang="en-US" i="1" dirty="0" smtClean="0"/>
              <a:t>Based </a:t>
            </a:r>
            <a:r>
              <a:rPr lang="en-US" i="1" dirty="0"/>
              <a:t>on the presentations and documentation provided by WUST, no outstanding safety issues or showstoppers have been identified during the CDS-EL &amp; CDS-LTS2 TRR1, although engineering controls shall be implemented by ESS to prevent any excessive pressurization of the Purge Return branch line.  The Review Committee acknowledges the extensive efforts made to deliver a detailed and comprehensive hazard analysis</a:t>
            </a:r>
            <a:r>
              <a:rPr lang="en-US" i="1" dirty="0" smtClean="0"/>
              <a:t>.</a:t>
            </a:r>
          </a:p>
          <a:p>
            <a:endParaRPr lang="en-US" i="1" dirty="0"/>
          </a:p>
          <a:p>
            <a:r>
              <a:rPr lang="en-US" i="1" dirty="0"/>
              <a:t>From an installation safety standpoint, ESS together with WUST will have to fill in the necessary safety documentation prior to the start-up of the installation of the CDS-EL &amp; CDS-LTS2 on site, in particular the Work and Safety Coordination Plan (WSCP) (</a:t>
            </a:r>
            <a:r>
              <a:rPr lang="en-US" i="1" u="sng" dirty="0">
                <a:hlinkClick r:id="rId2"/>
              </a:rPr>
              <a:t>ESS-0036149).</a:t>
            </a:r>
            <a:endParaRPr lang="en-US" u="sng" dirty="0">
              <a:hlinkClick r:id="rId2"/>
            </a:endParaRPr>
          </a:p>
        </p:txBody>
      </p:sp>
    </p:spTree>
    <p:extLst>
      <p:ext uri="{BB962C8B-B14F-4D97-AF65-F5344CB8AC3E}">
        <p14:creationId xmlns:p14="http://schemas.microsoft.com/office/powerpoint/2010/main" val="20843133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June 2017</a:t>
            </a:r>
            <a:endParaRPr lang="sv-SE" dirty="0"/>
          </a:p>
        </p:txBody>
      </p:sp>
      <p:sp>
        <p:nvSpPr>
          <p:cNvPr id="5" name="Footer Placeholder 4"/>
          <p:cNvSpPr>
            <a:spLocks noGrp="1"/>
          </p:cNvSpPr>
          <p:nvPr>
            <p:ph type="ftr" sz="quarter" idx="11"/>
          </p:nvPr>
        </p:nvSpPr>
        <p:spPr/>
        <p:txBody>
          <a:bodyPr/>
          <a:lstStyle/>
          <a:p>
            <a:r>
              <a:rPr lang="de-DE" smtClean="0"/>
              <a:t>CDS-EL TRR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19329" y="1441531"/>
            <a:ext cx="9105721" cy="5327612"/>
          </a:xfrm>
          <a:prstGeom prst="rect">
            <a:avLst/>
          </a:prstGeom>
          <a:noFill/>
        </p:spPr>
        <p:txBody>
          <a:bodyPr wrap="square" rtlCol="0">
            <a:spAutoFit/>
          </a:bodyPr>
          <a:lstStyle/>
          <a:p>
            <a:pPr marL="285750" indent="-285750">
              <a:lnSpc>
                <a:spcPct val="90000"/>
              </a:lnSpc>
              <a:buFont typeface="Arial"/>
              <a:buChar char="•"/>
            </a:pPr>
            <a:r>
              <a:rPr lang="en-US" dirty="0" smtClean="0"/>
              <a:t>ESS and WUST should  agree in August on a schedule for early installation of the CDS-TS2. Based on this an IRR and start date can be agreed upon. </a:t>
            </a:r>
          </a:p>
          <a:p>
            <a:pPr marL="285750" indent="-285750">
              <a:lnSpc>
                <a:spcPct val="90000"/>
              </a:lnSpc>
              <a:buFont typeface="Arial"/>
              <a:buChar char="•"/>
            </a:pPr>
            <a:r>
              <a:rPr lang="en-US" dirty="0" smtClean="0"/>
              <a:t>WUST and </a:t>
            </a:r>
            <a:r>
              <a:rPr lang="en-US" dirty="0" err="1" smtClean="0"/>
              <a:t>KrioSystem</a:t>
            </a:r>
            <a:r>
              <a:rPr lang="en-US" dirty="0" smtClean="0"/>
              <a:t> should start to complete the WSCP prior to August</a:t>
            </a:r>
          </a:p>
          <a:p>
            <a:pPr marL="285750" indent="-285750">
              <a:lnSpc>
                <a:spcPct val="90000"/>
              </a:lnSpc>
              <a:buFont typeface="Arial"/>
              <a:buChar char="•"/>
            </a:pPr>
            <a:r>
              <a:rPr lang="en-US" dirty="0" smtClean="0"/>
              <a:t>WUST/</a:t>
            </a:r>
            <a:r>
              <a:rPr lang="en-US" dirty="0" err="1" smtClean="0"/>
              <a:t>Kriosystem</a:t>
            </a:r>
            <a:r>
              <a:rPr lang="en-US" dirty="0" smtClean="0"/>
              <a:t> will need to establish a formal coordinate system that they measure and align against  and communicate that to the ESS Survey Group.</a:t>
            </a:r>
          </a:p>
          <a:p>
            <a:pPr marL="285750" indent="-285750">
              <a:lnSpc>
                <a:spcPct val="90000"/>
              </a:lnSpc>
              <a:buFont typeface="Arial"/>
              <a:buChar char="•"/>
            </a:pPr>
            <a:r>
              <a:rPr lang="en-US" dirty="0" smtClean="0"/>
              <a:t>ESS will provide the required </a:t>
            </a:r>
            <a:r>
              <a:rPr lang="pl-PL" dirty="0" smtClean="0"/>
              <a:t> </a:t>
            </a:r>
            <a:r>
              <a:rPr lang="pl-PL" dirty="0" err="1" smtClean="0"/>
              <a:t>fiducials</a:t>
            </a:r>
            <a:r>
              <a:rPr lang="pl-PL" dirty="0" smtClean="0"/>
              <a:t> and </a:t>
            </a:r>
            <a:r>
              <a:rPr lang="en-US" dirty="0" smtClean="0"/>
              <a:t>survey balls to </a:t>
            </a:r>
            <a:r>
              <a:rPr lang="en-US" dirty="0" err="1" smtClean="0"/>
              <a:t>KrioSystem</a:t>
            </a:r>
            <a:r>
              <a:rPr lang="en-US" dirty="0" smtClean="0"/>
              <a:t> for the the alignment surveys during construction</a:t>
            </a:r>
          </a:p>
          <a:p>
            <a:pPr marL="285750" indent="-285750">
              <a:lnSpc>
                <a:spcPct val="90000"/>
              </a:lnSpc>
              <a:buFont typeface="Arial"/>
              <a:buChar char="•"/>
            </a:pPr>
            <a:r>
              <a:rPr lang="en-US" dirty="0" smtClean="0"/>
              <a:t>ESS Survey Group will also attend the measurements of the first valve box.</a:t>
            </a:r>
          </a:p>
          <a:p>
            <a:pPr marL="285750" indent="-285750">
              <a:lnSpc>
                <a:spcPct val="90000"/>
              </a:lnSpc>
              <a:buFont typeface="Arial"/>
              <a:buChar char="•"/>
            </a:pPr>
            <a:r>
              <a:rPr lang="en-US" dirty="0" err="1" smtClean="0"/>
              <a:t>KrioSystem</a:t>
            </a:r>
            <a:r>
              <a:rPr lang="en-US" dirty="0" smtClean="0"/>
              <a:t> should show by calculation that the mixture of He and Nitrogen used in the combined pressure and leak test will provide a signal sensitive enough to verify the minimum required leak rate.</a:t>
            </a:r>
          </a:p>
          <a:p>
            <a:pPr marL="285750" indent="-285750">
              <a:lnSpc>
                <a:spcPct val="90000"/>
              </a:lnSpc>
              <a:buFont typeface="Arial"/>
              <a:buChar char="•"/>
            </a:pPr>
            <a:r>
              <a:rPr lang="en-US" dirty="0" smtClean="0"/>
              <a:t>Add  a lock on HV60 to prevent operation when shield circuit is pressurized. An additional safety valve at each valve box might be needed. Also add (ESS)  a local pressure </a:t>
            </a:r>
            <a:r>
              <a:rPr lang="en-US" dirty="0" err="1" smtClean="0"/>
              <a:t>ga</a:t>
            </a:r>
            <a:r>
              <a:rPr lang="pl-PL" dirty="0" smtClean="0"/>
              <a:t>u</a:t>
            </a:r>
            <a:r>
              <a:rPr lang="en-US" dirty="0" err="1" smtClean="0"/>
              <a:t>ge</a:t>
            </a:r>
            <a:r>
              <a:rPr lang="en-US" dirty="0" smtClean="0"/>
              <a:t> so that operators can determine the pressure present before operating the valve.</a:t>
            </a:r>
          </a:p>
          <a:p>
            <a:pPr marL="285750" indent="-285750">
              <a:lnSpc>
                <a:spcPct val="90000"/>
              </a:lnSpc>
              <a:buFont typeface="Arial"/>
              <a:buChar char="•"/>
            </a:pPr>
            <a:r>
              <a:rPr lang="en-US" dirty="0" smtClean="0"/>
              <a:t>WUST </a:t>
            </a:r>
            <a:r>
              <a:rPr lang="en-US" dirty="0"/>
              <a:t>and its sub-contractor </a:t>
            </a:r>
            <a:r>
              <a:rPr lang="en-US" dirty="0" err="1"/>
              <a:t>KrioSystems</a:t>
            </a:r>
            <a:r>
              <a:rPr lang="en-US" dirty="0"/>
              <a:t> shall communicate to the Area Supervisors, via the WSCP, their needs for equipment, services and trainings for the installation phase</a:t>
            </a:r>
            <a:r>
              <a:rPr lang="en-US" dirty="0" smtClean="0"/>
              <a:t>.</a:t>
            </a:r>
            <a:endParaRPr lang="pl-PL" dirty="0" smtClean="0"/>
          </a:p>
          <a:p>
            <a:pPr marL="285750" indent="-285750">
              <a:lnSpc>
                <a:spcPct val="90000"/>
              </a:lnSpc>
              <a:buFont typeface="Arial"/>
              <a:buChar char="•"/>
            </a:pPr>
            <a:r>
              <a:rPr lang="pl-PL" dirty="0" smtClean="0"/>
              <a:t>ESS </a:t>
            </a:r>
            <a:r>
              <a:rPr lang="pl-PL" dirty="0" err="1" smtClean="0"/>
              <a:t>would</a:t>
            </a:r>
            <a:r>
              <a:rPr lang="pl-PL" dirty="0" smtClean="0"/>
              <a:t> </a:t>
            </a:r>
            <a:r>
              <a:rPr lang="pl-PL" dirty="0" err="1" smtClean="0"/>
              <a:t>like</a:t>
            </a:r>
            <a:r>
              <a:rPr lang="pl-PL" dirty="0" smtClean="0"/>
              <a:t> to </a:t>
            </a:r>
            <a:r>
              <a:rPr lang="pl-PL" dirty="0" err="1" smtClean="0"/>
              <a:t>witness</a:t>
            </a:r>
            <a:r>
              <a:rPr lang="pl-PL" dirty="0" smtClean="0"/>
              <a:t> a </a:t>
            </a:r>
            <a:r>
              <a:rPr lang="pl-PL" dirty="0" err="1" smtClean="0"/>
              <a:t>number</a:t>
            </a:r>
            <a:r>
              <a:rPr lang="pl-PL" dirty="0" smtClean="0"/>
              <a:t> of </a:t>
            </a:r>
            <a:r>
              <a:rPr lang="pl-PL" dirty="0" err="1" smtClean="0"/>
              <a:t>tests</a:t>
            </a:r>
            <a:r>
              <a:rPr lang="pl-PL" dirty="0"/>
              <a:t> </a:t>
            </a:r>
            <a:r>
              <a:rPr lang="pl-PL" dirty="0" err="1" smtClean="0"/>
              <a:t>mutually</a:t>
            </a:r>
            <a:r>
              <a:rPr lang="pl-PL" dirty="0" smtClean="0"/>
              <a:t> </a:t>
            </a:r>
            <a:r>
              <a:rPr lang="pl-PL" dirty="0" err="1" smtClean="0"/>
              <a:t>agreed</a:t>
            </a:r>
            <a:r>
              <a:rPr lang="pl-PL" dirty="0" smtClean="0"/>
              <a:t> upon with WUST</a:t>
            </a:r>
          </a:p>
          <a:p>
            <a:pPr marL="285750" indent="-285750">
              <a:lnSpc>
                <a:spcPct val="90000"/>
              </a:lnSpc>
              <a:buFont typeface="Arial"/>
              <a:buChar char="•"/>
            </a:pPr>
            <a:r>
              <a:rPr lang="pl-PL" dirty="0" smtClean="0"/>
              <a:t>WUST </a:t>
            </a:r>
            <a:r>
              <a:rPr lang="pl-PL" dirty="0" err="1" smtClean="0"/>
              <a:t>will</a:t>
            </a:r>
            <a:r>
              <a:rPr lang="pl-PL" dirty="0" smtClean="0"/>
              <a:t> </a:t>
            </a:r>
            <a:r>
              <a:rPr lang="pl-PL" dirty="0" err="1" smtClean="0"/>
              <a:t>propose</a:t>
            </a:r>
            <a:r>
              <a:rPr lang="pl-PL" dirty="0" smtClean="0"/>
              <a:t> a  </a:t>
            </a:r>
            <a:r>
              <a:rPr lang="pl-PL" dirty="0" err="1" smtClean="0"/>
              <a:t>detailed</a:t>
            </a:r>
            <a:r>
              <a:rPr lang="pl-PL" dirty="0" smtClean="0"/>
              <a:t> </a:t>
            </a:r>
            <a:r>
              <a:rPr lang="pl-PL" dirty="0" err="1" smtClean="0"/>
              <a:t>cost</a:t>
            </a:r>
            <a:r>
              <a:rPr lang="pl-PL" dirty="0" smtClean="0"/>
              <a:t> </a:t>
            </a:r>
            <a:r>
              <a:rPr lang="pl-PL" dirty="0" err="1" smtClean="0"/>
              <a:t>estimate</a:t>
            </a:r>
            <a:r>
              <a:rPr lang="pl-PL" dirty="0" smtClean="0"/>
              <a:t>  for </a:t>
            </a:r>
            <a:r>
              <a:rPr lang="pl-PL" dirty="0" err="1" smtClean="0"/>
              <a:t>making</a:t>
            </a:r>
            <a:r>
              <a:rPr lang="pl-PL" dirty="0" smtClean="0"/>
              <a:t> the </a:t>
            </a:r>
            <a:r>
              <a:rPr lang="pl-PL" dirty="0" err="1" smtClean="0"/>
              <a:t>required</a:t>
            </a:r>
            <a:r>
              <a:rPr lang="pl-PL" dirty="0" smtClean="0"/>
              <a:t>  </a:t>
            </a:r>
            <a:r>
              <a:rPr lang="pl-PL" dirty="0" err="1" smtClean="0"/>
              <a:t>changes</a:t>
            </a:r>
            <a:r>
              <a:rPr lang="pl-PL" dirty="0" smtClean="0"/>
              <a:t> to the </a:t>
            </a:r>
            <a:r>
              <a:rPr lang="pl-PL" dirty="0" err="1" smtClean="0"/>
              <a:t>interface</a:t>
            </a:r>
            <a:r>
              <a:rPr lang="pl-PL" dirty="0" smtClean="0"/>
              <a:t> to TICP</a:t>
            </a:r>
          </a:p>
          <a:p>
            <a:pPr marL="285750" indent="-285750">
              <a:lnSpc>
                <a:spcPct val="90000"/>
              </a:lnSpc>
              <a:buFont typeface="Arial"/>
              <a:buChar char="•"/>
            </a:pPr>
            <a:r>
              <a:rPr lang="pl-PL" dirty="0" smtClean="0"/>
              <a:t>WUST </a:t>
            </a:r>
            <a:r>
              <a:rPr lang="pl-PL" dirty="0" err="1" smtClean="0"/>
              <a:t>shall</a:t>
            </a:r>
            <a:r>
              <a:rPr lang="pl-PL" dirty="0" smtClean="0"/>
              <a:t> </a:t>
            </a:r>
            <a:r>
              <a:rPr lang="pl-PL" dirty="0" err="1" smtClean="0"/>
              <a:t>investigate</a:t>
            </a:r>
            <a:r>
              <a:rPr lang="pl-PL" dirty="0" smtClean="0"/>
              <a:t> </a:t>
            </a:r>
            <a:r>
              <a:rPr lang="pl-PL" dirty="0" err="1" smtClean="0"/>
              <a:t>ways</a:t>
            </a:r>
            <a:r>
              <a:rPr lang="pl-PL" dirty="0" smtClean="0"/>
              <a:t>  {</a:t>
            </a:r>
            <a:r>
              <a:rPr lang="pl-PL" dirty="0" err="1" smtClean="0"/>
              <a:t>such</a:t>
            </a:r>
            <a:r>
              <a:rPr lang="pl-PL" dirty="0" smtClean="0"/>
              <a:t> as </a:t>
            </a:r>
            <a:r>
              <a:rPr lang="pl-PL" dirty="0" err="1" smtClean="0"/>
              <a:t>angling</a:t>
            </a:r>
            <a:r>
              <a:rPr lang="pl-PL" dirty="0" smtClean="0"/>
              <a:t> the </a:t>
            </a:r>
            <a:r>
              <a:rPr lang="pl-PL" dirty="0" err="1" smtClean="0"/>
              <a:t>valve</a:t>
            </a:r>
            <a:r>
              <a:rPr lang="pl-PL" dirty="0" smtClean="0"/>
              <a:t>} to </a:t>
            </a:r>
            <a:r>
              <a:rPr lang="pl-PL" dirty="0" err="1" smtClean="0"/>
              <a:t>eliminate</a:t>
            </a:r>
            <a:r>
              <a:rPr lang="pl-PL" dirty="0" smtClean="0"/>
              <a:t> the </a:t>
            </a:r>
            <a:r>
              <a:rPr lang="pl-PL" dirty="0" err="1" smtClean="0"/>
              <a:t>interference</a:t>
            </a:r>
            <a:r>
              <a:rPr lang="pl-PL" dirty="0" smtClean="0"/>
              <a:t> of the </a:t>
            </a:r>
            <a:r>
              <a:rPr lang="pl-PL" dirty="0" err="1" smtClean="0"/>
              <a:t>valve</a:t>
            </a:r>
            <a:r>
              <a:rPr lang="pl-PL" dirty="0" smtClean="0"/>
              <a:t> </a:t>
            </a:r>
            <a:r>
              <a:rPr lang="pl-PL" dirty="0" err="1" smtClean="0"/>
              <a:t>removal</a:t>
            </a:r>
            <a:r>
              <a:rPr lang="pl-PL" dirty="0" smtClean="0"/>
              <a:t> with the CDS-TS2 jumper </a:t>
            </a:r>
            <a:r>
              <a:rPr lang="pl-PL" dirty="0" err="1" smtClean="0"/>
              <a:t>connection</a:t>
            </a:r>
            <a:endParaRPr lang="en-US" dirty="0"/>
          </a:p>
        </p:txBody>
      </p:sp>
    </p:spTree>
    <p:extLst>
      <p:ext uri="{BB962C8B-B14F-4D97-AF65-F5344CB8AC3E}">
        <p14:creationId xmlns:p14="http://schemas.microsoft.com/office/powerpoint/2010/main" val="27912737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37554</TotalTime>
  <Words>889</Words>
  <Application>Microsoft Macintosh PowerPoint</Application>
  <PresentationFormat>On-screen Show (4:3)</PresentationFormat>
  <Paragraphs>108</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Office-tema</vt:lpstr>
      <vt:lpstr>Anpassad formgivning</vt:lpstr>
      <vt:lpstr>PowerPoint Presentation</vt:lpstr>
      <vt:lpstr>General Comments</vt:lpstr>
      <vt:lpstr>Decision</vt:lpstr>
      <vt:lpstr>Answers to Charge Questions</vt:lpstr>
      <vt:lpstr>Answers to Charge Questions</vt:lpstr>
      <vt:lpstr>Answers to Charge Questions</vt:lpstr>
      <vt:lpstr>Answers to Charge Questions</vt:lpstr>
      <vt:lpstr>Answers to Charge Questions</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843</cp:revision>
  <cp:lastPrinted>2013-11-04T14:55:04Z</cp:lastPrinted>
  <dcterms:created xsi:type="dcterms:W3CDTF">2013-09-21T18:00:17Z</dcterms:created>
  <dcterms:modified xsi:type="dcterms:W3CDTF">2017-06-28T15:37:04Z</dcterms:modified>
</cp:coreProperties>
</file>