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59" r:id="rId20"/>
    <p:sldId id="275" r:id="rId21"/>
    <p:sldId id="276" r:id="rId22"/>
    <p:sldId id="277" r:id="rId23"/>
    <p:sldId id="278" r:id="rId24"/>
    <p:sldId id="279" r:id="rId25"/>
    <p:sldId id="280" r:id="rId26"/>
  </p:sldIdLst>
  <p:sldSz cx="9144000" cy="5143500" type="screen16x9"/>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26" autoAdjust="0"/>
    <p:restoredTop sz="94660"/>
  </p:normalViewPr>
  <p:slideViewPr>
    <p:cSldViewPr>
      <p:cViewPr>
        <p:scale>
          <a:sx n="104" d="100"/>
          <a:sy n="104" d="100"/>
        </p:scale>
        <p:origin x="-1788" y="-79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1597819"/>
            <a:ext cx="7772400" cy="1102519"/>
          </a:xfrm>
        </p:spPr>
        <p:txBody>
          <a:bodyPr/>
          <a:lstStyle/>
          <a:p>
            <a:r>
              <a:rPr lang="pl-PL"/>
              <a:t>Kliknij, aby edytować styl</a:t>
            </a:r>
          </a:p>
        </p:txBody>
      </p:sp>
      <p:sp>
        <p:nvSpPr>
          <p:cNvPr id="3" name="Podtytuł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9CAC98CC-A11C-4FCF-A17A-97B1C5C90068}" type="datetimeFigureOut">
              <a:rPr lang="pl-PL" smtClean="0"/>
              <a:pPr/>
              <a:t>20.06.2017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890D73A-6E46-43D1-A90F-AEBFE897D390}" type="slidenum">
              <a:rPr lang="pl-PL" smtClean="0"/>
              <a:pPr/>
              <a:t>‹#›</a:t>
            </a:fld>
            <a:endParaRPr lang="pl-PL"/>
          </a:p>
        </p:txBody>
      </p:sp>
    </p:spTree>
    <p:extLst>
      <p:ext uri="{BB962C8B-B14F-4D97-AF65-F5344CB8AC3E}">
        <p14:creationId xmlns:p14="http://schemas.microsoft.com/office/powerpoint/2010/main" val="2335357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9CAC98CC-A11C-4FCF-A17A-97B1C5C90068}" type="datetimeFigureOut">
              <a:rPr lang="pl-PL" smtClean="0"/>
              <a:pPr/>
              <a:t>20.06.2017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890D73A-6E46-43D1-A90F-AEBFE897D390}" type="slidenum">
              <a:rPr lang="pl-PL" smtClean="0"/>
              <a:pPr/>
              <a:t>‹#›</a:t>
            </a:fld>
            <a:endParaRPr lang="pl-PL"/>
          </a:p>
        </p:txBody>
      </p:sp>
    </p:spTree>
    <p:extLst>
      <p:ext uri="{BB962C8B-B14F-4D97-AF65-F5344CB8AC3E}">
        <p14:creationId xmlns:p14="http://schemas.microsoft.com/office/powerpoint/2010/main" val="1364872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05979"/>
            <a:ext cx="2057400" cy="4388644"/>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05979"/>
            <a:ext cx="6019800" cy="4388644"/>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9CAC98CC-A11C-4FCF-A17A-97B1C5C90068}" type="datetimeFigureOut">
              <a:rPr lang="pl-PL" smtClean="0"/>
              <a:pPr/>
              <a:t>20.06.2017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890D73A-6E46-43D1-A90F-AEBFE897D390}" type="slidenum">
              <a:rPr lang="pl-PL" smtClean="0"/>
              <a:pPr/>
              <a:t>‹#›</a:t>
            </a:fld>
            <a:endParaRPr lang="pl-PL"/>
          </a:p>
        </p:txBody>
      </p:sp>
    </p:spTree>
    <p:extLst>
      <p:ext uri="{BB962C8B-B14F-4D97-AF65-F5344CB8AC3E}">
        <p14:creationId xmlns:p14="http://schemas.microsoft.com/office/powerpoint/2010/main" val="982864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9CAC98CC-A11C-4FCF-A17A-97B1C5C90068}" type="datetimeFigureOut">
              <a:rPr lang="pl-PL" smtClean="0"/>
              <a:pPr/>
              <a:t>20.06.2017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890D73A-6E46-43D1-A90F-AEBFE897D390}" type="slidenum">
              <a:rPr lang="pl-PL" smtClean="0"/>
              <a:pPr/>
              <a:t>‹#›</a:t>
            </a:fld>
            <a:endParaRPr lang="pl-PL"/>
          </a:p>
        </p:txBody>
      </p:sp>
    </p:spTree>
    <p:extLst>
      <p:ext uri="{BB962C8B-B14F-4D97-AF65-F5344CB8AC3E}">
        <p14:creationId xmlns:p14="http://schemas.microsoft.com/office/powerpoint/2010/main" val="1783534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3305176"/>
            <a:ext cx="7772400" cy="1021556"/>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9CAC98CC-A11C-4FCF-A17A-97B1C5C90068}" type="datetimeFigureOut">
              <a:rPr lang="pl-PL" smtClean="0"/>
              <a:pPr/>
              <a:t>20.06.2017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890D73A-6E46-43D1-A90F-AEBFE897D390}" type="slidenum">
              <a:rPr lang="pl-PL" smtClean="0"/>
              <a:pPr/>
              <a:t>‹#›</a:t>
            </a:fld>
            <a:endParaRPr lang="pl-PL"/>
          </a:p>
        </p:txBody>
      </p:sp>
    </p:spTree>
    <p:extLst>
      <p:ext uri="{BB962C8B-B14F-4D97-AF65-F5344CB8AC3E}">
        <p14:creationId xmlns:p14="http://schemas.microsoft.com/office/powerpoint/2010/main" val="1228898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9CAC98CC-A11C-4FCF-A17A-97B1C5C90068}" type="datetimeFigureOut">
              <a:rPr lang="pl-PL" smtClean="0"/>
              <a:pPr/>
              <a:t>20.06.2017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890D73A-6E46-43D1-A90F-AEBFE897D390}" type="slidenum">
              <a:rPr lang="pl-PL" smtClean="0"/>
              <a:pPr/>
              <a:t>‹#›</a:t>
            </a:fld>
            <a:endParaRPr lang="pl-PL"/>
          </a:p>
        </p:txBody>
      </p:sp>
    </p:spTree>
    <p:extLst>
      <p:ext uri="{BB962C8B-B14F-4D97-AF65-F5344CB8AC3E}">
        <p14:creationId xmlns:p14="http://schemas.microsoft.com/office/powerpoint/2010/main" val="25033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9CAC98CC-A11C-4FCF-A17A-97B1C5C90068}" type="datetimeFigureOut">
              <a:rPr lang="pl-PL" smtClean="0"/>
              <a:pPr/>
              <a:t>20.06.2017</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7890D73A-6E46-43D1-A90F-AEBFE897D390}" type="slidenum">
              <a:rPr lang="pl-PL" smtClean="0"/>
              <a:pPr/>
              <a:t>‹#›</a:t>
            </a:fld>
            <a:endParaRPr lang="pl-PL"/>
          </a:p>
        </p:txBody>
      </p:sp>
    </p:spTree>
    <p:extLst>
      <p:ext uri="{BB962C8B-B14F-4D97-AF65-F5344CB8AC3E}">
        <p14:creationId xmlns:p14="http://schemas.microsoft.com/office/powerpoint/2010/main" val="1239762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9CAC98CC-A11C-4FCF-A17A-97B1C5C90068}" type="datetimeFigureOut">
              <a:rPr lang="pl-PL" smtClean="0"/>
              <a:pPr/>
              <a:t>20.06.2017</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7890D73A-6E46-43D1-A90F-AEBFE897D390}" type="slidenum">
              <a:rPr lang="pl-PL" smtClean="0"/>
              <a:pPr/>
              <a:t>‹#›</a:t>
            </a:fld>
            <a:endParaRPr lang="pl-PL"/>
          </a:p>
        </p:txBody>
      </p:sp>
    </p:spTree>
    <p:extLst>
      <p:ext uri="{BB962C8B-B14F-4D97-AF65-F5344CB8AC3E}">
        <p14:creationId xmlns:p14="http://schemas.microsoft.com/office/powerpoint/2010/main" val="2434302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9CAC98CC-A11C-4FCF-A17A-97B1C5C90068}" type="datetimeFigureOut">
              <a:rPr lang="pl-PL" smtClean="0"/>
              <a:pPr/>
              <a:t>20.06.2017</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7890D73A-6E46-43D1-A90F-AEBFE897D390}" type="slidenum">
              <a:rPr lang="pl-PL" smtClean="0"/>
              <a:pPr/>
              <a:t>‹#›</a:t>
            </a:fld>
            <a:endParaRPr lang="pl-PL"/>
          </a:p>
        </p:txBody>
      </p:sp>
    </p:spTree>
    <p:extLst>
      <p:ext uri="{BB962C8B-B14F-4D97-AF65-F5344CB8AC3E}">
        <p14:creationId xmlns:p14="http://schemas.microsoft.com/office/powerpoint/2010/main" val="1932707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1" y="204787"/>
            <a:ext cx="3008313" cy="871538"/>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9CAC98CC-A11C-4FCF-A17A-97B1C5C90068}" type="datetimeFigureOut">
              <a:rPr lang="pl-PL" smtClean="0"/>
              <a:pPr/>
              <a:t>20.06.2017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890D73A-6E46-43D1-A90F-AEBFE897D390}" type="slidenum">
              <a:rPr lang="pl-PL" smtClean="0"/>
              <a:pPr/>
              <a:t>‹#›</a:t>
            </a:fld>
            <a:endParaRPr lang="pl-PL"/>
          </a:p>
        </p:txBody>
      </p:sp>
    </p:spTree>
    <p:extLst>
      <p:ext uri="{BB962C8B-B14F-4D97-AF65-F5344CB8AC3E}">
        <p14:creationId xmlns:p14="http://schemas.microsoft.com/office/powerpoint/2010/main" val="839045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3600450"/>
            <a:ext cx="5486400" cy="425054"/>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9CAC98CC-A11C-4FCF-A17A-97B1C5C90068}" type="datetimeFigureOut">
              <a:rPr lang="pl-PL" smtClean="0"/>
              <a:pPr/>
              <a:t>20.06.2017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890D73A-6E46-43D1-A90F-AEBFE897D390}" type="slidenum">
              <a:rPr lang="pl-PL" smtClean="0"/>
              <a:pPr/>
              <a:t>‹#›</a:t>
            </a:fld>
            <a:endParaRPr lang="pl-PL"/>
          </a:p>
        </p:txBody>
      </p:sp>
    </p:spTree>
    <p:extLst>
      <p:ext uri="{BB962C8B-B14F-4D97-AF65-F5344CB8AC3E}">
        <p14:creationId xmlns:p14="http://schemas.microsoft.com/office/powerpoint/2010/main" val="645472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9CAC98CC-A11C-4FCF-A17A-97B1C5C90068}" type="datetimeFigureOut">
              <a:rPr lang="pl-PL" smtClean="0"/>
              <a:pPr/>
              <a:t>20.06.2017</a:t>
            </a:fld>
            <a:endParaRPr lang="pl-PL"/>
          </a:p>
        </p:txBody>
      </p:sp>
      <p:sp>
        <p:nvSpPr>
          <p:cNvPr id="5" name="Symbol zastępczy stopki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7890D73A-6E46-43D1-A90F-AEBFE897D390}" type="slidenum">
              <a:rPr lang="pl-PL" smtClean="0"/>
              <a:pPr/>
              <a:t>‹#›</a:t>
            </a:fld>
            <a:endParaRPr lang="pl-PL"/>
          </a:p>
        </p:txBody>
      </p:sp>
    </p:spTree>
    <p:extLst>
      <p:ext uri="{BB962C8B-B14F-4D97-AF65-F5344CB8AC3E}">
        <p14:creationId xmlns:p14="http://schemas.microsoft.com/office/powerpoint/2010/main" val="25788029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19.xml"/><Relationship Id="rId5" Type="http://schemas.openxmlformats.org/officeDocument/2006/relationships/slide" Target="slide3.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a 1"/>
          <p:cNvGrpSpPr/>
          <p:nvPr/>
        </p:nvGrpSpPr>
        <p:grpSpPr>
          <a:xfrm>
            <a:off x="0" y="0"/>
            <a:ext cx="9144000" cy="5143501"/>
            <a:chOff x="0" y="0"/>
            <a:chExt cx="9144000" cy="5143501"/>
          </a:xfrm>
        </p:grpSpPr>
        <p:pic>
          <p:nvPicPr>
            <p:cNvPr id="7"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1907704" cy="695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upa 5"/>
            <p:cNvGrpSpPr/>
            <p:nvPr/>
          </p:nvGrpSpPr>
          <p:grpSpPr>
            <a:xfrm>
              <a:off x="0" y="4443959"/>
              <a:ext cx="9144000" cy="699542"/>
              <a:chOff x="0" y="4443959"/>
              <a:chExt cx="9144000" cy="699542"/>
            </a:xfrm>
          </p:grpSpPr>
          <p:grpSp>
            <p:nvGrpSpPr>
              <p:cNvPr id="8" name="Grupa 7"/>
              <p:cNvGrpSpPr/>
              <p:nvPr/>
            </p:nvGrpSpPr>
            <p:grpSpPr>
              <a:xfrm>
                <a:off x="0" y="4443959"/>
                <a:ext cx="9144000" cy="699542"/>
                <a:chOff x="0" y="4443959"/>
                <a:chExt cx="9144000" cy="699542"/>
              </a:xfrm>
            </p:grpSpPr>
            <p:pic>
              <p:nvPicPr>
                <p:cNvPr id="10"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443959"/>
                  <a:ext cx="9144000" cy="6995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16216" y="4587974"/>
                  <a:ext cx="2324100" cy="310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pole tekstowe 11"/>
                <p:cNvSpPr txBox="1"/>
                <p:nvPr/>
              </p:nvSpPr>
              <p:spPr>
                <a:xfrm>
                  <a:off x="7598759" y="4810037"/>
                  <a:ext cx="1533736" cy="253916"/>
                </a:xfrm>
                <a:prstGeom prst="rect">
                  <a:avLst/>
                </a:prstGeom>
                <a:noFill/>
              </p:spPr>
              <p:txBody>
                <a:bodyPr wrap="square" rtlCol="0">
                  <a:spAutoFit/>
                </a:bodyPr>
                <a:lstStyle/>
                <a:p>
                  <a:r>
                    <a:rPr lang="pl-PL" sz="1050" b="1" spc="30" dirty="0">
                      <a:solidFill>
                        <a:schemeClr val="bg1"/>
                      </a:solidFill>
                      <a:latin typeface="Calibri Light" panose="020F0302020204030204" pitchFamily="34" charset="0"/>
                    </a:rPr>
                    <a:t>www.kriosystem.com.pl</a:t>
                  </a:r>
                </a:p>
              </p:txBody>
            </p:sp>
          </p:grpSp>
          <p:sp>
            <p:nvSpPr>
              <p:cNvPr id="9" name="pole tekstowe 8"/>
              <p:cNvSpPr txBox="1"/>
              <p:nvPr/>
            </p:nvSpPr>
            <p:spPr>
              <a:xfrm>
                <a:off x="6196077" y="4529173"/>
                <a:ext cx="2947923" cy="369332"/>
              </a:xfrm>
              <a:prstGeom prst="rect">
                <a:avLst/>
              </a:prstGeom>
              <a:noFill/>
            </p:spPr>
            <p:txBody>
              <a:bodyPr wrap="none" rtlCol="0">
                <a:spAutoFit/>
              </a:bodyPr>
              <a:lstStyle/>
              <a:p>
                <a:r>
                  <a:rPr lang="pl-PL" b="1" spc="30" dirty="0">
                    <a:solidFill>
                      <a:schemeClr val="bg1"/>
                    </a:solidFill>
                    <a:latin typeface="Calibri Light" panose="020F0302020204030204" pitchFamily="34" charset="0"/>
                  </a:rPr>
                  <a:t>CRYOGENICS IS OUR PASSION</a:t>
                </a:r>
              </a:p>
            </p:txBody>
          </p:sp>
        </p:grpSp>
      </p:grpSp>
      <p:sp>
        <p:nvSpPr>
          <p:cNvPr id="3" name="pole tekstowe 2"/>
          <p:cNvSpPr txBox="1"/>
          <p:nvPr/>
        </p:nvSpPr>
        <p:spPr>
          <a:xfrm>
            <a:off x="683568" y="2065040"/>
            <a:ext cx="7776864" cy="369332"/>
          </a:xfrm>
          <a:prstGeom prst="rect">
            <a:avLst/>
          </a:prstGeom>
          <a:noFill/>
        </p:spPr>
        <p:txBody>
          <a:bodyPr wrap="square" rtlCol="0">
            <a:spAutoFit/>
          </a:bodyPr>
          <a:lstStyle/>
          <a:p>
            <a:pPr algn="ctr"/>
            <a:r>
              <a:rPr lang="en-GB" b="1" dirty="0"/>
              <a:t>ESS </a:t>
            </a:r>
            <a:r>
              <a:rPr lang="en-GB" b="1" dirty="0" smtClean="0"/>
              <a:t>– </a:t>
            </a:r>
            <a:r>
              <a:rPr lang="pl-PL" b="1" dirty="0" smtClean="0"/>
              <a:t>CDS-EL and CDS-LTS2 </a:t>
            </a:r>
            <a:r>
              <a:rPr lang="en-GB" b="1" dirty="0" smtClean="0"/>
              <a:t>– </a:t>
            </a:r>
            <a:r>
              <a:rPr lang="pl-PL" b="1" dirty="0" err="1" smtClean="0"/>
              <a:t>Verification</a:t>
            </a:r>
            <a:r>
              <a:rPr lang="pl-PL" b="1" dirty="0" smtClean="0"/>
              <a:t> </a:t>
            </a:r>
            <a:r>
              <a:rPr lang="pl-PL" b="1" dirty="0" err="1" smtClean="0"/>
              <a:t>Plans</a:t>
            </a:r>
            <a:endParaRPr lang="pl-PL" b="1" dirty="0"/>
          </a:p>
        </p:txBody>
      </p:sp>
      <p:sp>
        <p:nvSpPr>
          <p:cNvPr id="4" name="pole tekstowe 3"/>
          <p:cNvSpPr txBox="1"/>
          <p:nvPr/>
        </p:nvSpPr>
        <p:spPr>
          <a:xfrm>
            <a:off x="5239916" y="3435845"/>
            <a:ext cx="3600400" cy="646331"/>
          </a:xfrm>
          <a:prstGeom prst="rect">
            <a:avLst/>
          </a:prstGeom>
          <a:noFill/>
        </p:spPr>
        <p:txBody>
          <a:bodyPr wrap="square" rtlCol="0">
            <a:spAutoFit/>
          </a:bodyPr>
          <a:lstStyle/>
          <a:p>
            <a:r>
              <a:rPr lang="pl-PL" sz="1200" dirty="0" smtClean="0"/>
              <a:t>Maciej Matkowski</a:t>
            </a:r>
          </a:p>
          <a:p>
            <a:r>
              <a:rPr lang="pl-PL" sz="1200" dirty="0" smtClean="0"/>
              <a:t>Project Manager</a:t>
            </a:r>
          </a:p>
          <a:p>
            <a:r>
              <a:rPr lang="pl-PL" sz="1200" dirty="0" smtClean="0"/>
              <a:t>maciej.matkowski@kriosystem.co.pl</a:t>
            </a:r>
            <a:endParaRPr lang="en-GB" sz="1200" dirty="0"/>
          </a:p>
        </p:txBody>
      </p:sp>
      <p:sp>
        <p:nvSpPr>
          <p:cNvPr id="5" name="pole tekstowe 4"/>
          <p:cNvSpPr txBox="1"/>
          <p:nvPr/>
        </p:nvSpPr>
        <p:spPr>
          <a:xfrm>
            <a:off x="6516216" y="267494"/>
            <a:ext cx="2520280" cy="307777"/>
          </a:xfrm>
          <a:prstGeom prst="rect">
            <a:avLst/>
          </a:prstGeom>
          <a:noFill/>
        </p:spPr>
        <p:txBody>
          <a:bodyPr wrap="square" rtlCol="0">
            <a:spAutoFit/>
          </a:bodyPr>
          <a:lstStyle/>
          <a:p>
            <a:r>
              <a:rPr lang="pl-PL" sz="1400" dirty="0" err="1" smtClean="0"/>
              <a:t>Wroclaw</a:t>
            </a:r>
            <a:r>
              <a:rPr lang="pl-PL" sz="1400" dirty="0" smtClean="0"/>
              <a:t> </a:t>
            </a:r>
            <a:r>
              <a:rPr lang="pl-PL" sz="1400" dirty="0" smtClean="0"/>
              <a:t>28.06.2017</a:t>
            </a:r>
            <a:endParaRPr lang="en-GB" sz="1400" dirty="0"/>
          </a:p>
        </p:txBody>
      </p:sp>
    </p:spTree>
    <p:extLst>
      <p:ext uri="{BB962C8B-B14F-4D97-AF65-F5344CB8AC3E}">
        <p14:creationId xmlns:p14="http://schemas.microsoft.com/office/powerpoint/2010/main" val="15356767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a 1"/>
          <p:cNvGrpSpPr/>
          <p:nvPr/>
        </p:nvGrpSpPr>
        <p:grpSpPr>
          <a:xfrm>
            <a:off x="0" y="0"/>
            <a:ext cx="9144000" cy="5143501"/>
            <a:chOff x="0" y="0"/>
            <a:chExt cx="9144000" cy="5143501"/>
          </a:xfrm>
        </p:grpSpPr>
        <p:pic>
          <p:nvPicPr>
            <p:cNvPr id="7"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1907704" cy="695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upa 5"/>
            <p:cNvGrpSpPr/>
            <p:nvPr/>
          </p:nvGrpSpPr>
          <p:grpSpPr>
            <a:xfrm>
              <a:off x="0" y="4443959"/>
              <a:ext cx="9144000" cy="699542"/>
              <a:chOff x="0" y="4443959"/>
              <a:chExt cx="9144000" cy="699542"/>
            </a:xfrm>
          </p:grpSpPr>
          <p:grpSp>
            <p:nvGrpSpPr>
              <p:cNvPr id="8" name="Grupa 7"/>
              <p:cNvGrpSpPr/>
              <p:nvPr/>
            </p:nvGrpSpPr>
            <p:grpSpPr>
              <a:xfrm>
                <a:off x="0" y="4443959"/>
                <a:ext cx="9144000" cy="699542"/>
                <a:chOff x="0" y="4443959"/>
                <a:chExt cx="9144000" cy="699542"/>
              </a:xfrm>
            </p:grpSpPr>
            <p:pic>
              <p:nvPicPr>
                <p:cNvPr id="10"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443959"/>
                  <a:ext cx="9144000" cy="6995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16216" y="4587974"/>
                  <a:ext cx="2324100" cy="310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pole tekstowe 11"/>
                <p:cNvSpPr txBox="1"/>
                <p:nvPr/>
              </p:nvSpPr>
              <p:spPr>
                <a:xfrm>
                  <a:off x="7598759" y="4810037"/>
                  <a:ext cx="1533736" cy="253916"/>
                </a:xfrm>
                <a:prstGeom prst="rect">
                  <a:avLst/>
                </a:prstGeom>
                <a:noFill/>
              </p:spPr>
              <p:txBody>
                <a:bodyPr wrap="square" rtlCol="0">
                  <a:spAutoFit/>
                </a:bodyPr>
                <a:lstStyle/>
                <a:p>
                  <a:r>
                    <a:rPr lang="pl-PL" sz="1050" b="1" spc="30" dirty="0">
                      <a:solidFill>
                        <a:schemeClr val="bg1"/>
                      </a:solidFill>
                      <a:latin typeface="Calibri Light" panose="020F0302020204030204" pitchFamily="34" charset="0"/>
                    </a:rPr>
                    <a:t>www.kriosystem.com.pl</a:t>
                  </a:r>
                </a:p>
              </p:txBody>
            </p:sp>
          </p:grpSp>
          <p:sp>
            <p:nvSpPr>
              <p:cNvPr id="9" name="pole tekstowe 8"/>
              <p:cNvSpPr txBox="1"/>
              <p:nvPr/>
            </p:nvSpPr>
            <p:spPr>
              <a:xfrm>
                <a:off x="6196077" y="4529173"/>
                <a:ext cx="2947923" cy="369332"/>
              </a:xfrm>
              <a:prstGeom prst="rect">
                <a:avLst/>
              </a:prstGeom>
              <a:noFill/>
            </p:spPr>
            <p:txBody>
              <a:bodyPr wrap="none" rtlCol="0">
                <a:spAutoFit/>
              </a:bodyPr>
              <a:lstStyle/>
              <a:p>
                <a:r>
                  <a:rPr lang="pl-PL" b="1" spc="30" dirty="0">
                    <a:solidFill>
                      <a:schemeClr val="bg1"/>
                    </a:solidFill>
                    <a:latin typeface="Calibri Light" panose="020F0302020204030204" pitchFamily="34" charset="0"/>
                  </a:rPr>
                  <a:t>CRYOGENICS IS OUR PASSION</a:t>
                </a:r>
              </a:p>
            </p:txBody>
          </p:sp>
        </p:grpSp>
      </p:grpSp>
      <p:sp>
        <p:nvSpPr>
          <p:cNvPr id="3" name="pole tekstowe 2"/>
          <p:cNvSpPr txBox="1"/>
          <p:nvPr/>
        </p:nvSpPr>
        <p:spPr>
          <a:xfrm>
            <a:off x="683568" y="721005"/>
            <a:ext cx="7776864" cy="923330"/>
          </a:xfrm>
          <a:prstGeom prst="rect">
            <a:avLst/>
          </a:prstGeom>
          <a:noFill/>
        </p:spPr>
        <p:txBody>
          <a:bodyPr wrap="square" rtlCol="0">
            <a:spAutoFit/>
          </a:bodyPr>
          <a:lstStyle/>
          <a:p>
            <a:pPr lvl="0" algn="ctr"/>
            <a:r>
              <a:rPr lang="pl-PL" b="1" dirty="0" err="1"/>
              <a:t>Tests</a:t>
            </a:r>
            <a:r>
              <a:rPr lang="pl-PL" b="1" dirty="0"/>
              <a:t> of </a:t>
            </a:r>
            <a:r>
              <a:rPr lang="pl-PL" b="1" dirty="0" err="1"/>
              <a:t>pre-assembly</a:t>
            </a:r>
            <a:r>
              <a:rPr lang="pl-PL" b="1" dirty="0"/>
              <a:t> </a:t>
            </a:r>
            <a:r>
              <a:rPr lang="pl-PL" b="1" dirty="0" err="1" smtClean="0"/>
              <a:t>elements</a:t>
            </a:r>
            <a:r>
              <a:rPr lang="pl-PL" b="1" dirty="0" smtClean="0"/>
              <a:t> – </a:t>
            </a:r>
            <a:r>
              <a:rPr lang="en-GB" b="1" dirty="0"/>
              <a:t>Dimensional verification</a:t>
            </a:r>
            <a:endParaRPr lang="pl-PL" b="1" dirty="0"/>
          </a:p>
          <a:p>
            <a:pPr algn="ctr"/>
            <a:endParaRPr lang="pl-PL" b="1" cap="small" dirty="0" smtClean="0"/>
          </a:p>
          <a:p>
            <a:pPr algn="ctr"/>
            <a:endParaRPr lang="pl-PL" b="1" dirty="0"/>
          </a:p>
        </p:txBody>
      </p:sp>
      <p:sp>
        <p:nvSpPr>
          <p:cNvPr id="4" name="pole tekstowe 3"/>
          <p:cNvSpPr txBox="1"/>
          <p:nvPr/>
        </p:nvSpPr>
        <p:spPr>
          <a:xfrm>
            <a:off x="482067" y="1205186"/>
            <a:ext cx="7883560" cy="2308324"/>
          </a:xfrm>
          <a:prstGeom prst="rect">
            <a:avLst/>
          </a:prstGeom>
          <a:noFill/>
        </p:spPr>
        <p:txBody>
          <a:bodyPr wrap="square" rtlCol="0">
            <a:spAutoFit/>
          </a:bodyPr>
          <a:lstStyle/>
          <a:p>
            <a:r>
              <a:rPr lang="pl-PL" sz="1400" dirty="0" smtClean="0"/>
              <a:t>	</a:t>
            </a:r>
            <a:r>
              <a:rPr lang="en-US" sz="1400" dirty="0"/>
              <a:t>The relevant dimensions of the Valve Box LTS2 elements shall be verified after assembly work at the manufacturer’s premises by the </a:t>
            </a:r>
            <a:r>
              <a:rPr lang="en-US" sz="1400" dirty="0" err="1"/>
              <a:t>manufactuer</a:t>
            </a:r>
            <a:r>
              <a:rPr lang="en-US" sz="1400" dirty="0"/>
              <a:t> qualified </a:t>
            </a:r>
            <a:r>
              <a:rPr lang="en-US" sz="1400" dirty="0" err="1"/>
              <a:t>personel</a:t>
            </a:r>
            <a:r>
              <a:rPr lang="en-US" sz="1400" dirty="0"/>
              <a:t>. The measurement equipment for test: tape meter, </a:t>
            </a:r>
            <a:r>
              <a:rPr lang="en-US" sz="1400" dirty="0" err="1"/>
              <a:t>calipper</a:t>
            </a:r>
            <a:r>
              <a:rPr lang="en-US" sz="1400" dirty="0"/>
              <a:t>, protractor, etc.  As examples, relevant dimensions are the valve box sizes, the </a:t>
            </a:r>
            <a:r>
              <a:rPr lang="en-US" sz="1400" dirty="0" err="1"/>
              <a:t>orthogonality</a:t>
            </a:r>
            <a:r>
              <a:rPr lang="en-US" sz="1400" dirty="0"/>
              <a:t> of the jumper connection interface flange and the lengths and diameters of the process lines and outer vacuum jacket sections. All dimensions shall comply with the values given in the final manufacturing and assembly drawings</a:t>
            </a:r>
            <a:r>
              <a:rPr lang="en-US" sz="1400" dirty="0" smtClean="0"/>
              <a:t>.</a:t>
            </a:r>
            <a:endParaRPr lang="pl-PL" sz="1400" dirty="0" smtClean="0"/>
          </a:p>
          <a:p>
            <a:endParaRPr lang="pl-PL" sz="1400" b="1" dirty="0"/>
          </a:p>
          <a:p>
            <a:pPr marL="285750" indent="-285750">
              <a:buFont typeface="Arial" panose="020B0604020202020204" pitchFamily="34" charset="0"/>
              <a:buChar char="•"/>
            </a:pPr>
            <a:r>
              <a:rPr lang="en-GB" sz="1400" dirty="0" smtClean="0"/>
              <a:t>Tolerances </a:t>
            </a:r>
            <a:r>
              <a:rPr lang="en-GB" sz="1400" dirty="0"/>
              <a:t>are specified on the drawings and in the specification.</a:t>
            </a:r>
            <a:endParaRPr lang="pl-PL" sz="1400" dirty="0"/>
          </a:p>
          <a:p>
            <a:pPr marL="285750" indent="-285750">
              <a:buFont typeface="Arial" panose="020B0604020202020204" pitchFamily="34" charset="0"/>
              <a:buChar char="•"/>
            </a:pPr>
            <a:r>
              <a:rPr lang="en-GB" sz="1400" dirty="0"/>
              <a:t>For welding works – ISO 13920 – class C and G.</a:t>
            </a:r>
            <a:endParaRPr lang="pl-PL" sz="1400" dirty="0"/>
          </a:p>
          <a:p>
            <a:pPr marL="285750" indent="-285750">
              <a:buFont typeface="Arial" panose="020B0604020202020204" pitchFamily="34" charset="0"/>
              <a:buChar char="•"/>
            </a:pPr>
            <a:r>
              <a:rPr lang="en-GB" sz="1400" dirty="0"/>
              <a:t>Dimensions without tolerance – ISO 2768 – class m and K.</a:t>
            </a:r>
            <a:endParaRPr lang="pl-PL" sz="1400" b="1" dirty="0"/>
          </a:p>
        </p:txBody>
      </p:sp>
    </p:spTree>
    <p:extLst>
      <p:ext uri="{BB962C8B-B14F-4D97-AF65-F5344CB8AC3E}">
        <p14:creationId xmlns:p14="http://schemas.microsoft.com/office/powerpoint/2010/main" val="32509943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a 1"/>
          <p:cNvGrpSpPr/>
          <p:nvPr/>
        </p:nvGrpSpPr>
        <p:grpSpPr>
          <a:xfrm>
            <a:off x="0" y="0"/>
            <a:ext cx="9144000" cy="5143501"/>
            <a:chOff x="0" y="0"/>
            <a:chExt cx="9144000" cy="5143501"/>
          </a:xfrm>
        </p:grpSpPr>
        <p:pic>
          <p:nvPicPr>
            <p:cNvPr id="7"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1907704" cy="695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upa 5"/>
            <p:cNvGrpSpPr/>
            <p:nvPr/>
          </p:nvGrpSpPr>
          <p:grpSpPr>
            <a:xfrm>
              <a:off x="0" y="4443959"/>
              <a:ext cx="9144000" cy="699542"/>
              <a:chOff x="0" y="4443959"/>
              <a:chExt cx="9144000" cy="699542"/>
            </a:xfrm>
          </p:grpSpPr>
          <p:grpSp>
            <p:nvGrpSpPr>
              <p:cNvPr id="8" name="Grupa 7"/>
              <p:cNvGrpSpPr/>
              <p:nvPr/>
            </p:nvGrpSpPr>
            <p:grpSpPr>
              <a:xfrm>
                <a:off x="0" y="4443959"/>
                <a:ext cx="9144000" cy="699542"/>
                <a:chOff x="0" y="4443959"/>
                <a:chExt cx="9144000" cy="699542"/>
              </a:xfrm>
            </p:grpSpPr>
            <p:pic>
              <p:nvPicPr>
                <p:cNvPr id="10"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443959"/>
                  <a:ext cx="9144000" cy="6995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16216" y="4587974"/>
                  <a:ext cx="2324100" cy="310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pole tekstowe 11"/>
                <p:cNvSpPr txBox="1"/>
                <p:nvPr/>
              </p:nvSpPr>
              <p:spPr>
                <a:xfrm>
                  <a:off x="7598759" y="4810037"/>
                  <a:ext cx="1533736" cy="253916"/>
                </a:xfrm>
                <a:prstGeom prst="rect">
                  <a:avLst/>
                </a:prstGeom>
                <a:noFill/>
              </p:spPr>
              <p:txBody>
                <a:bodyPr wrap="square" rtlCol="0">
                  <a:spAutoFit/>
                </a:bodyPr>
                <a:lstStyle/>
                <a:p>
                  <a:r>
                    <a:rPr lang="pl-PL" sz="1050" b="1" spc="30" dirty="0">
                      <a:solidFill>
                        <a:schemeClr val="bg1"/>
                      </a:solidFill>
                      <a:latin typeface="Calibri Light" panose="020F0302020204030204" pitchFamily="34" charset="0"/>
                    </a:rPr>
                    <a:t>www.kriosystem.com.pl</a:t>
                  </a:r>
                </a:p>
              </p:txBody>
            </p:sp>
          </p:grpSp>
          <p:sp>
            <p:nvSpPr>
              <p:cNvPr id="9" name="pole tekstowe 8"/>
              <p:cNvSpPr txBox="1"/>
              <p:nvPr/>
            </p:nvSpPr>
            <p:spPr>
              <a:xfrm>
                <a:off x="6196077" y="4529173"/>
                <a:ext cx="2947923" cy="369332"/>
              </a:xfrm>
              <a:prstGeom prst="rect">
                <a:avLst/>
              </a:prstGeom>
              <a:noFill/>
            </p:spPr>
            <p:txBody>
              <a:bodyPr wrap="none" rtlCol="0">
                <a:spAutoFit/>
              </a:bodyPr>
              <a:lstStyle/>
              <a:p>
                <a:r>
                  <a:rPr lang="pl-PL" b="1" spc="30" dirty="0">
                    <a:solidFill>
                      <a:schemeClr val="bg1"/>
                    </a:solidFill>
                    <a:latin typeface="Calibri Light" panose="020F0302020204030204" pitchFamily="34" charset="0"/>
                  </a:rPr>
                  <a:t>CRYOGENICS IS OUR PASSION</a:t>
                </a:r>
              </a:p>
            </p:txBody>
          </p:sp>
        </p:grpSp>
      </p:grpSp>
      <p:sp>
        <p:nvSpPr>
          <p:cNvPr id="3" name="pole tekstowe 2"/>
          <p:cNvSpPr txBox="1"/>
          <p:nvPr/>
        </p:nvSpPr>
        <p:spPr>
          <a:xfrm>
            <a:off x="683568" y="721005"/>
            <a:ext cx="7776864" cy="923330"/>
          </a:xfrm>
          <a:prstGeom prst="rect">
            <a:avLst/>
          </a:prstGeom>
          <a:noFill/>
        </p:spPr>
        <p:txBody>
          <a:bodyPr wrap="square" rtlCol="0">
            <a:spAutoFit/>
          </a:bodyPr>
          <a:lstStyle/>
          <a:p>
            <a:pPr marL="0" lvl="1" algn="ctr"/>
            <a:r>
              <a:rPr lang="pl-PL" b="1" dirty="0" err="1"/>
              <a:t>Tests</a:t>
            </a:r>
            <a:r>
              <a:rPr lang="pl-PL" b="1" dirty="0"/>
              <a:t> of </a:t>
            </a:r>
            <a:r>
              <a:rPr lang="pl-PL" b="1" dirty="0" err="1"/>
              <a:t>process</a:t>
            </a:r>
            <a:r>
              <a:rPr lang="pl-PL" b="1" dirty="0"/>
              <a:t> </a:t>
            </a:r>
            <a:r>
              <a:rPr lang="pl-PL" b="1" dirty="0" err="1"/>
              <a:t>pipes</a:t>
            </a:r>
            <a:r>
              <a:rPr lang="pl-PL" b="1" dirty="0"/>
              <a:t> </a:t>
            </a:r>
            <a:r>
              <a:rPr lang="pl-PL" b="1" dirty="0" err="1"/>
              <a:t>after</a:t>
            </a:r>
            <a:r>
              <a:rPr lang="pl-PL" b="1" dirty="0"/>
              <a:t> </a:t>
            </a:r>
            <a:r>
              <a:rPr lang="pl-PL" b="1" dirty="0" err="1"/>
              <a:t>whole</a:t>
            </a:r>
            <a:r>
              <a:rPr lang="pl-PL" b="1" dirty="0"/>
              <a:t> </a:t>
            </a:r>
            <a:r>
              <a:rPr lang="pl-PL" b="1" dirty="0" err="1"/>
              <a:t>assembly</a:t>
            </a:r>
            <a:r>
              <a:rPr lang="pl-PL" b="1" dirty="0"/>
              <a:t> of </a:t>
            </a:r>
            <a:r>
              <a:rPr lang="pl-PL" b="1" dirty="0" err="1"/>
              <a:t>process</a:t>
            </a:r>
            <a:r>
              <a:rPr lang="pl-PL" b="1" dirty="0"/>
              <a:t> </a:t>
            </a:r>
            <a:r>
              <a:rPr lang="pl-PL" b="1" dirty="0" err="1"/>
              <a:t>pipes</a:t>
            </a:r>
            <a:r>
              <a:rPr lang="pl-PL" b="1" dirty="0"/>
              <a:t> and </a:t>
            </a:r>
            <a:r>
              <a:rPr lang="pl-PL" b="1" dirty="0" err="1"/>
              <a:t>valves</a:t>
            </a:r>
            <a:endParaRPr lang="pl-PL" b="1" dirty="0"/>
          </a:p>
          <a:p>
            <a:pPr algn="ctr"/>
            <a:endParaRPr lang="pl-PL" b="1" cap="small" dirty="0" smtClean="0"/>
          </a:p>
          <a:p>
            <a:pPr algn="ctr"/>
            <a:endParaRPr lang="pl-PL" b="1" dirty="0"/>
          </a:p>
        </p:txBody>
      </p:sp>
      <p:sp>
        <p:nvSpPr>
          <p:cNvPr id="4" name="pole tekstowe 3"/>
          <p:cNvSpPr txBox="1"/>
          <p:nvPr/>
        </p:nvSpPr>
        <p:spPr>
          <a:xfrm>
            <a:off x="482067" y="1205186"/>
            <a:ext cx="7883560" cy="1169551"/>
          </a:xfrm>
          <a:prstGeom prst="rect">
            <a:avLst/>
          </a:prstGeom>
          <a:noFill/>
        </p:spPr>
        <p:txBody>
          <a:bodyPr wrap="square" rtlCol="0">
            <a:spAutoFit/>
          </a:bodyPr>
          <a:lstStyle/>
          <a:p>
            <a:pPr marL="285750" lvl="0" indent="-285750">
              <a:buFont typeface="Arial" panose="020B0604020202020204" pitchFamily="34" charset="0"/>
              <a:buChar char="•"/>
            </a:pPr>
            <a:r>
              <a:rPr lang="de-DE" sz="1400" dirty="0" smtClean="0"/>
              <a:t>VT</a:t>
            </a:r>
            <a:r>
              <a:rPr lang="pl-PL" sz="1400" dirty="0" smtClean="0"/>
              <a:t> – 100% of </a:t>
            </a:r>
            <a:r>
              <a:rPr lang="pl-PL" sz="1400" dirty="0" err="1" smtClean="0"/>
              <a:t>welds</a:t>
            </a:r>
            <a:endParaRPr lang="pl-PL" sz="1400" dirty="0"/>
          </a:p>
          <a:p>
            <a:pPr marL="285750" lvl="0" indent="-285750">
              <a:buFont typeface="Arial" panose="020B0604020202020204" pitchFamily="34" charset="0"/>
              <a:buChar char="•"/>
            </a:pPr>
            <a:r>
              <a:rPr lang="de-DE" sz="1400" dirty="0" smtClean="0"/>
              <a:t>X-Ray</a:t>
            </a:r>
            <a:r>
              <a:rPr lang="pl-PL" sz="1400" dirty="0" smtClean="0"/>
              <a:t> </a:t>
            </a:r>
            <a:r>
              <a:rPr lang="pl-PL" sz="1400" dirty="0"/>
              <a:t>– 100% of </a:t>
            </a:r>
            <a:r>
              <a:rPr lang="pl-PL" sz="1400" dirty="0" err="1"/>
              <a:t>welds</a:t>
            </a:r>
            <a:endParaRPr lang="pl-PL" sz="1400" dirty="0"/>
          </a:p>
          <a:p>
            <a:pPr marL="285750" lvl="0" indent="-285750">
              <a:buFont typeface="Arial" panose="020B0604020202020204" pitchFamily="34" charset="0"/>
              <a:buChar char="•"/>
            </a:pPr>
            <a:r>
              <a:rPr lang="en-GB" sz="1400" dirty="0"/>
              <a:t>Pressure </a:t>
            </a:r>
            <a:r>
              <a:rPr lang="en-GB" sz="1400" dirty="0" smtClean="0"/>
              <a:t>Tests</a:t>
            </a:r>
            <a:endParaRPr lang="pl-PL" sz="1400" dirty="0" smtClean="0"/>
          </a:p>
          <a:p>
            <a:pPr marL="285750" lvl="0" indent="-285750">
              <a:buFont typeface="Arial" panose="020B0604020202020204" pitchFamily="34" charset="0"/>
              <a:buChar char="•"/>
            </a:pPr>
            <a:r>
              <a:rPr lang="en-GB" sz="1400" dirty="0" smtClean="0"/>
              <a:t>Rough </a:t>
            </a:r>
            <a:r>
              <a:rPr lang="en-GB" sz="1400" dirty="0"/>
              <a:t>leak test of Process </a:t>
            </a:r>
            <a:r>
              <a:rPr lang="en-GB" sz="1400" dirty="0" smtClean="0"/>
              <a:t>Pipes</a:t>
            </a:r>
            <a:endParaRPr lang="pl-PL" sz="1400" dirty="0"/>
          </a:p>
          <a:p>
            <a:pPr marL="285750" indent="-285750">
              <a:buFont typeface="Arial" panose="020B0604020202020204" pitchFamily="34" charset="0"/>
              <a:buChar char="•"/>
            </a:pPr>
            <a:r>
              <a:rPr lang="en-GB" sz="1400" dirty="0"/>
              <a:t>Dimensional </a:t>
            </a:r>
            <a:r>
              <a:rPr lang="en-GB" sz="1400" dirty="0" smtClean="0"/>
              <a:t>verification</a:t>
            </a:r>
            <a:endParaRPr lang="pl-PL" sz="1400" b="1" dirty="0"/>
          </a:p>
        </p:txBody>
      </p:sp>
    </p:spTree>
    <p:extLst>
      <p:ext uri="{BB962C8B-B14F-4D97-AF65-F5344CB8AC3E}">
        <p14:creationId xmlns:p14="http://schemas.microsoft.com/office/powerpoint/2010/main" val="19635688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a 1"/>
          <p:cNvGrpSpPr/>
          <p:nvPr/>
        </p:nvGrpSpPr>
        <p:grpSpPr>
          <a:xfrm>
            <a:off x="0" y="0"/>
            <a:ext cx="9144000" cy="5143501"/>
            <a:chOff x="0" y="0"/>
            <a:chExt cx="9144000" cy="5143501"/>
          </a:xfrm>
        </p:grpSpPr>
        <p:pic>
          <p:nvPicPr>
            <p:cNvPr id="7"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1907704" cy="695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upa 5"/>
            <p:cNvGrpSpPr/>
            <p:nvPr/>
          </p:nvGrpSpPr>
          <p:grpSpPr>
            <a:xfrm>
              <a:off x="0" y="4443959"/>
              <a:ext cx="9144000" cy="699542"/>
              <a:chOff x="0" y="4443959"/>
              <a:chExt cx="9144000" cy="699542"/>
            </a:xfrm>
          </p:grpSpPr>
          <p:grpSp>
            <p:nvGrpSpPr>
              <p:cNvPr id="8" name="Grupa 7"/>
              <p:cNvGrpSpPr/>
              <p:nvPr/>
            </p:nvGrpSpPr>
            <p:grpSpPr>
              <a:xfrm>
                <a:off x="0" y="4443959"/>
                <a:ext cx="9144000" cy="699542"/>
                <a:chOff x="0" y="4443959"/>
                <a:chExt cx="9144000" cy="699542"/>
              </a:xfrm>
            </p:grpSpPr>
            <p:pic>
              <p:nvPicPr>
                <p:cNvPr id="10"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443959"/>
                  <a:ext cx="9144000" cy="6995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16216" y="4587974"/>
                  <a:ext cx="2324100" cy="310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pole tekstowe 11"/>
                <p:cNvSpPr txBox="1"/>
                <p:nvPr/>
              </p:nvSpPr>
              <p:spPr>
                <a:xfrm>
                  <a:off x="7598759" y="4810037"/>
                  <a:ext cx="1533736" cy="253916"/>
                </a:xfrm>
                <a:prstGeom prst="rect">
                  <a:avLst/>
                </a:prstGeom>
                <a:noFill/>
              </p:spPr>
              <p:txBody>
                <a:bodyPr wrap="square" rtlCol="0">
                  <a:spAutoFit/>
                </a:bodyPr>
                <a:lstStyle/>
                <a:p>
                  <a:r>
                    <a:rPr lang="pl-PL" sz="1050" b="1" spc="30" dirty="0">
                      <a:solidFill>
                        <a:schemeClr val="bg1"/>
                      </a:solidFill>
                      <a:latin typeface="Calibri Light" panose="020F0302020204030204" pitchFamily="34" charset="0"/>
                    </a:rPr>
                    <a:t>www.kriosystem.com.pl</a:t>
                  </a:r>
                </a:p>
              </p:txBody>
            </p:sp>
          </p:grpSp>
          <p:sp>
            <p:nvSpPr>
              <p:cNvPr id="9" name="pole tekstowe 8"/>
              <p:cNvSpPr txBox="1"/>
              <p:nvPr/>
            </p:nvSpPr>
            <p:spPr>
              <a:xfrm>
                <a:off x="6196077" y="4529173"/>
                <a:ext cx="2947923" cy="369332"/>
              </a:xfrm>
              <a:prstGeom prst="rect">
                <a:avLst/>
              </a:prstGeom>
              <a:noFill/>
            </p:spPr>
            <p:txBody>
              <a:bodyPr wrap="none" rtlCol="0">
                <a:spAutoFit/>
              </a:bodyPr>
              <a:lstStyle/>
              <a:p>
                <a:r>
                  <a:rPr lang="pl-PL" b="1" spc="30" dirty="0">
                    <a:solidFill>
                      <a:schemeClr val="bg1"/>
                    </a:solidFill>
                    <a:latin typeface="Calibri Light" panose="020F0302020204030204" pitchFamily="34" charset="0"/>
                  </a:rPr>
                  <a:t>CRYOGENICS IS OUR PASSION</a:t>
                </a:r>
              </a:p>
            </p:txBody>
          </p:sp>
        </p:grpSp>
      </p:grpSp>
      <p:sp>
        <p:nvSpPr>
          <p:cNvPr id="3" name="pole tekstowe 2"/>
          <p:cNvSpPr txBox="1"/>
          <p:nvPr/>
        </p:nvSpPr>
        <p:spPr>
          <a:xfrm>
            <a:off x="683568" y="721004"/>
            <a:ext cx="7776864" cy="1477328"/>
          </a:xfrm>
          <a:prstGeom prst="rect">
            <a:avLst/>
          </a:prstGeom>
          <a:noFill/>
        </p:spPr>
        <p:txBody>
          <a:bodyPr wrap="square" rtlCol="0">
            <a:spAutoFit/>
          </a:bodyPr>
          <a:lstStyle/>
          <a:p>
            <a:pPr marL="0" lvl="1" algn="ctr"/>
            <a:r>
              <a:rPr lang="pl-PL" b="1" dirty="0" err="1"/>
              <a:t>Tests</a:t>
            </a:r>
            <a:r>
              <a:rPr lang="pl-PL" b="1" dirty="0"/>
              <a:t> of </a:t>
            </a:r>
            <a:r>
              <a:rPr lang="pl-PL" b="1" dirty="0" err="1"/>
              <a:t>process</a:t>
            </a:r>
            <a:r>
              <a:rPr lang="pl-PL" b="1" dirty="0"/>
              <a:t> </a:t>
            </a:r>
            <a:r>
              <a:rPr lang="pl-PL" b="1" dirty="0" err="1"/>
              <a:t>pipes</a:t>
            </a:r>
            <a:r>
              <a:rPr lang="pl-PL" b="1" dirty="0"/>
              <a:t> </a:t>
            </a:r>
            <a:r>
              <a:rPr lang="pl-PL" b="1" dirty="0" err="1"/>
              <a:t>after</a:t>
            </a:r>
            <a:r>
              <a:rPr lang="pl-PL" b="1" dirty="0"/>
              <a:t> </a:t>
            </a:r>
            <a:r>
              <a:rPr lang="pl-PL" b="1" dirty="0" err="1"/>
              <a:t>whole</a:t>
            </a:r>
            <a:r>
              <a:rPr lang="pl-PL" b="1" dirty="0"/>
              <a:t> </a:t>
            </a:r>
            <a:r>
              <a:rPr lang="pl-PL" b="1" dirty="0" err="1"/>
              <a:t>assembly</a:t>
            </a:r>
            <a:r>
              <a:rPr lang="pl-PL" b="1" dirty="0"/>
              <a:t> of </a:t>
            </a:r>
            <a:r>
              <a:rPr lang="pl-PL" b="1" dirty="0" err="1"/>
              <a:t>process</a:t>
            </a:r>
            <a:r>
              <a:rPr lang="pl-PL" b="1" dirty="0"/>
              <a:t> </a:t>
            </a:r>
            <a:r>
              <a:rPr lang="pl-PL" b="1" dirty="0" err="1"/>
              <a:t>pipes</a:t>
            </a:r>
            <a:r>
              <a:rPr lang="pl-PL" b="1" dirty="0"/>
              <a:t> and </a:t>
            </a:r>
            <a:r>
              <a:rPr lang="pl-PL" b="1" dirty="0" err="1" smtClean="0"/>
              <a:t>valves</a:t>
            </a:r>
            <a:r>
              <a:rPr lang="pl-PL" b="1" dirty="0" smtClean="0"/>
              <a:t> - </a:t>
            </a:r>
            <a:r>
              <a:rPr lang="en-GB" b="1" dirty="0" smtClean="0"/>
              <a:t>Pressure </a:t>
            </a:r>
            <a:r>
              <a:rPr lang="en-GB" b="1" dirty="0"/>
              <a:t>Tests</a:t>
            </a:r>
            <a:endParaRPr lang="pl-PL" b="1" dirty="0"/>
          </a:p>
          <a:p>
            <a:pPr marL="0" lvl="1" algn="ctr"/>
            <a:endParaRPr lang="pl-PL" b="1" dirty="0"/>
          </a:p>
          <a:p>
            <a:pPr algn="ctr"/>
            <a:endParaRPr lang="pl-PL" b="1" cap="small" dirty="0" smtClean="0"/>
          </a:p>
          <a:p>
            <a:pPr algn="ctr"/>
            <a:endParaRPr lang="pl-PL" b="1" dirty="0"/>
          </a:p>
        </p:txBody>
      </p:sp>
      <p:pic>
        <p:nvPicPr>
          <p:cNvPr id="13" name="Obraz 12"/>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763688" y="1563638"/>
            <a:ext cx="5251227" cy="2589198"/>
          </a:xfrm>
          <a:prstGeom prst="rect">
            <a:avLst/>
          </a:prstGeom>
          <a:noFill/>
          <a:ln>
            <a:noFill/>
          </a:ln>
        </p:spPr>
      </p:pic>
    </p:spTree>
    <p:extLst>
      <p:ext uri="{BB962C8B-B14F-4D97-AF65-F5344CB8AC3E}">
        <p14:creationId xmlns:p14="http://schemas.microsoft.com/office/powerpoint/2010/main" val="39661583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a 1"/>
          <p:cNvGrpSpPr/>
          <p:nvPr/>
        </p:nvGrpSpPr>
        <p:grpSpPr>
          <a:xfrm>
            <a:off x="0" y="0"/>
            <a:ext cx="9144000" cy="5143501"/>
            <a:chOff x="0" y="0"/>
            <a:chExt cx="9144000" cy="5143501"/>
          </a:xfrm>
        </p:grpSpPr>
        <p:pic>
          <p:nvPicPr>
            <p:cNvPr id="7"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1907704" cy="695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upa 5"/>
            <p:cNvGrpSpPr/>
            <p:nvPr/>
          </p:nvGrpSpPr>
          <p:grpSpPr>
            <a:xfrm>
              <a:off x="0" y="4443959"/>
              <a:ext cx="9144000" cy="699542"/>
              <a:chOff x="0" y="4443959"/>
              <a:chExt cx="9144000" cy="699542"/>
            </a:xfrm>
          </p:grpSpPr>
          <p:grpSp>
            <p:nvGrpSpPr>
              <p:cNvPr id="8" name="Grupa 7"/>
              <p:cNvGrpSpPr/>
              <p:nvPr/>
            </p:nvGrpSpPr>
            <p:grpSpPr>
              <a:xfrm>
                <a:off x="0" y="4443959"/>
                <a:ext cx="9144000" cy="699542"/>
                <a:chOff x="0" y="4443959"/>
                <a:chExt cx="9144000" cy="699542"/>
              </a:xfrm>
            </p:grpSpPr>
            <p:pic>
              <p:nvPicPr>
                <p:cNvPr id="10"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443959"/>
                  <a:ext cx="9144000" cy="6995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16216" y="4587974"/>
                  <a:ext cx="2324100" cy="310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pole tekstowe 11"/>
                <p:cNvSpPr txBox="1"/>
                <p:nvPr/>
              </p:nvSpPr>
              <p:spPr>
                <a:xfrm>
                  <a:off x="7598759" y="4810037"/>
                  <a:ext cx="1533736" cy="253916"/>
                </a:xfrm>
                <a:prstGeom prst="rect">
                  <a:avLst/>
                </a:prstGeom>
                <a:noFill/>
              </p:spPr>
              <p:txBody>
                <a:bodyPr wrap="square" rtlCol="0">
                  <a:spAutoFit/>
                </a:bodyPr>
                <a:lstStyle/>
                <a:p>
                  <a:r>
                    <a:rPr lang="pl-PL" sz="1050" b="1" spc="30" dirty="0">
                      <a:solidFill>
                        <a:schemeClr val="bg1"/>
                      </a:solidFill>
                      <a:latin typeface="Calibri Light" panose="020F0302020204030204" pitchFamily="34" charset="0"/>
                    </a:rPr>
                    <a:t>www.kriosystem.com.pl</a:t>
                  </a:r>
                </a:p>
              </p:txBody>
            </p:sp>
          </p:grpSp>
          <p:sp>
            <p:nvSpPr>
              <p:cNvPr id="9" name="pole tekstowe 8"/>
              <p:cNvSpPr txBox="1"/>
              <p:nvPr/>
            </p:nvSpPr>
            <p:spPr>
              <a:xfrm>
                <a:off x="6196077" y="4529173"/>
                <a:ext cx="2947923" cy="369332"/>
              </a:xfrm>
              <a:prstGeom prst="rect">
                <a:avLst/>
              </a:prstGeom>
              <a:noFill/>
            </p:spPr>
            <p:txBody>
              <a:bodyPr wrap="none" rtlCol="0">
                <a:spAutoFit/>
              </a:bodyPr>
              <a:lstStyle/>
              <a:p>
                <a:r>
                  <a:rPr lang="pl-PL" b="1" spc="30" dirty="0">
                    <a:solidFill>
                      <a:schemeClr val="bg1"/>
                    </a:solidFill>
                    <a:latin typeface="Calibri Light" panose="020F0302020204030204" pitchFamily="34" charset="0"/>
                  </a:rPr>
                  <a:t>CRYOGENICS IS OUR PASSION</a:t>
                </a:r>
              </a:p>
            </p:txBody>
          </p:sp>
        </p:grpSp>
      </p:grpSp>
      <p:sp>
        <p:nvSpPr>
          <p:cNvPr id="3" name="pole tekstowe 2"/>
          <p:cNvSpPr txBox="1"/>
          <p:nvPr/>
        </p:nvSpPr>
        <p:spPr>
          <a:xfrm>
            <a:off x="683568" y="721004"/>
            <a:ext cx="7776864" cy="1477328"/>
          </a:xfrm>
          <a:prstGeom prst="rect">
            <a:avLst/>
          </a:prstGeom>
          <a:noFill/>
        </p:spPr>
        <p:txBody>
          <a:bodyPr wrap="square" rtlCol="0">
            <a:spAutoFit/>
          </a:bodyPr>
          <a:lstStyle/>
          <a:p>
            <a:pPr marL="0" lvl="1" algn="ctr"/>
            <a:r>
              <a:rPr lang="pl-PL" b="1" dirty="0" err="1"/>
              <a:t>Tests</a:t>
            </a:r>
            <a:r>
              <a:rPr lang="pl-PL" b="1" dirty="0"/>
              <a:t> of </a:t>
            </a:r>
            <a:r>
              <a:rPr lang="pl-PL" b="1" dirty="0" err="1"/>
              <a:t>process</a:t>
            </a:r>
            <a:r>
              <a:rPr lang="pl-PL" b="1" dirty="0"/>
              <a:t> </a:t>
            </a:r>
            <a:r>
              <a:rPr lang="pl-PL" b="1" dirty="0" err="1"/>
              <a:t>pipes</a:t>
            </a:r>
            <a:r>
              <a:rPr lang="pl-PL" b="1" dirty="0"/>
              <a:t> </a:t>
            </a:r>
            <a:r>
              <a:rPr lang="pl-PL" b="1" dirty="0" err="1"/>
              <a:t>after</a:t>
            </a:r>
            <a:r>
              <a:rPr lang="pl-PL" b="1" dirty="0"/>
              <a:t> </a:t>
            </a:r>
            <a:r>
              <a:rPr lang="pl-PL" b="1" dirty="0" err="1"/>
              <a:t>whole</a:t>
            </a:r>
            <a:r>
              <a:rPr lang="pl-PL" b="1" dirty="0"/>
              <a:t> </a:t>
            </a:r>
            <a:r>
              <a:rPr lang="pl-PL" b="1" dirty="0" err="1"/>
              <a:t>assembly</a:t>
            </a:r>
            <a:r>
              <a:rPr lang="pl-PL" b="1" dirty="0"/>
              <a:t> of </a:t>
            </a:r>
            <a:r>
              <a:rPr lang="pl-PL" b="1" dirty="0" err="1"/>
              <a:t>process</a:t>
            </a:r>
            <a:r>
              <a:rPr lang="pl-PL" b="1" dirty="0"/>
              <a:t> </a:t>
            </a:r>
            <a:r>
              <a:rPr lang="pl-PL" b="1" dirty="0" err="1"/>
              <a:t>pipes</a:t>
            </a:r>
            <a:r>
              <a:rPr lang="pl-PL" b="1" dirty="0"/>
              <a:t> and </a:t>
            </a:r>
            <a:r>
              <a:rPr lang="pl-PL" b="1" dirty="0" err="1" smtClean="0"/>
              <a:t>valves</a:t>
            </a:r>
            <a:r>
              <a:rPr lang="pl-PL" b="1" dirty="0" smtClean="0"/>
              <a:t> – </a:t>
            </a:r>
            <a:r>
              <a:rPr lang="pl-PL" b="1" dirty="0" err="1" smtClean="0"/>
              <a:t>rough</a:t>
            </a:r>
            <a:r>
              <a:rPr lang="pl-PL" b="1" dirty="0" smtClean="0"/>
              <a:t> </a:t>
            </a:r>
            <a:r>
              <a:rPr lang="pl-PL" b="1" dirty="0" err="1" smtClean="0"/>
              <a:t>leak</a:t>
            </a:r>
            <a:r>
              <a:rPr lang="pl-PL" b="1" dirty="0" smtClean="0"/>
              <a:t> test</a:t>
            </a:r>
            <a:endParaRPr lang="pl-PL" b="1" dirty="0"/>
          </a:p>
          <a:p>
            <a:pPr marL="0" lvl="1" algn="ctr"/>
            <a:endParaRPr lang="pl-PL" b="1" dirty="0"/>
          </a:p>
          <a:p>
            <a:pPr algn="ctr"/>
            <a:endParaRPr lang="pl-PL" b="1" cap="small" dirty="0" smtClean="0"/>
          </a:p>
          <a:p>
            <a:pPr algn="ctr"/>
            <a:endParaRPr lang="pl-PL" b="1" dirty="0"/>
          </a:p>
        </p:txBody>
      </p:sp>
      <p:sp>
        <p:nvSpPr>
          <p:cNvPr id="4" name="pole tekstowe 3"/>
          <p:cNvSpPr txBox="1"/>
          <p:nvPr/>
        </p:nvSpPr>
        <p:spPr>
          <a:xfrm>
            <a:off x="827584" y="1459668"/>
            <a:ext cx="7776864" cy="2677656"/>
          </a:xfrm>
          <a:prstGeom prst="rect">
            <a:avLst/>
          </a:prstGeom>
          <a:noFill/>
        </p:spPr>
        <p:txBody>
          <a:bodyPr wrap="square" rtlCol="0">
            <a:spAutoFit/>
          </a:bodyPr>
          <a:lstStyle/>
          <a:p>
            <a:r>
              <a:rPr lang="pl-PL" sz="1400" dirty="0" smtClean="0"/>
              <a:t>	</a:t>
            </a:r>
            <a:r>
              <a:rPr lang="en-US" sz="1400" dirty="0" smtClean="0"/>
              <a:t>After </a:t>
            </a:r>
            <a:r>
              <a:rPr lang="en-US" sz="1400" dirty="0"/>
              <a:t>each pressure test the pressure in the process pipes shall be reduced to the design pressure. Then, all welding seams shall be controlled individually for substantial leaks. For this purpose the welding seams shall be covered hermetically from outside with plastic foil and submitted to a sampling probe test.  Gluing of the foil directly onto the welding seams is not allowed since the glue might block the leak.</a:t>
            </a:r>
            <a:endParaRPr lang="pl-PL" sz="1400" dirty="0"/>
          </a:p>
          <a:p>
            <a:r>
              <a:rPr lang="pl-PL" sz="1400" dirty="0" smtClean="0"/>
              <a:t>	</a:t>
            </a:r>
            <a:r>
              <a:rPr lang="en-US" sz="1400" dirty="0" smtClean="0"/>
              <a:t>The </a:t>
            </a:r>
            <a:r>
              <a:rPr lang="en-US" sz="1400" dirty="0"/>
              <a:t>single leak rate from outside to a vacuum vessel shall not exceed 1</a:t>
            </a:r>
            <a:r>
              <a:rPr lang="pl-PL" sz="1400" dirty="0">
                <a:sym typeface="Symbol"/>
              </a:rPr>
              <a:t></a:t>
            </a:r>
            <a:r>
              <a:rPr lang="en-US" sz="1400" dirty="0"/>
              <a:t>10</a:t>
            </a:r>
            <a:r>
              <a:rPr lang="en-US" sz="1400" baseline="30000" dirty="0"/>
              <a:t>-9</a:t>
            </a:r>
            <a:r>
              <a:rPr lang="en-US" sz="1400" dirty="0"/>
              <a:t> mbar</a:t>
            </a:r>
            <a:r>
              <a:rPr lang="pl-PL" sz="1400" dirty="0">
                <a:sym typeface="Symbol"/>
              </a:rPr>
              <a:t></a:t>
            </a:r>
            <a:r>
              <a:rPr lang="en-US" sz="1400" dirty="0"/>
              <a:t>l/sec. The single leak rate from the pressure bearing components (welds, valves, etc.) shall not exceed 1</a:t>
            </a:r>
            <a:r>
              <a:rPr lang="pl-PL" sz="1400" dirty="0">
                <a:sym typeface="Symbol"/>
              </a:rPr>
              <a:t></a:t>
            </a:r>
            <a:r>
              <a:rPr lang="en-US" sz="1400" dirty="0"/>
              <a:t>10</a:t>
            </a:r>
            <a:r>
              <a:rPr lang="en-US" sz="1400" baseline="30000" dirty="0"/>
              <a:t>-9</a:t>
            </a:r>
            <a:r>
              <a:rPr lang="en-US" sz="1400" dirty="0"/>
              <a:t> mbar</a:t>
            </a:r>
            <a:r>
              <a:rPr lang="pl-PL" sz="1400" dirty="0">
                <a:sym typeface="Symbol"/>
              </a:rPr>
              <a:t></a:t>
            </a:r>
            <a:r>
              <a:rPr lang="en-US" sz="1400" dirty="0"/>
              <a:t>l/sec at the design pressure and at both room and operating temperatures. Under operating conditions, the measured integral helium leak rate into the insulation vacuum shall not exceed 5</a:t>
            </a:r>
            <a:r>
              <a:rPr lang="pl-PL" sz="1400" dirty="0">
                <a:sym typeface="Symbol"/>
              </a:rPr>
              <a:t></a:t>
            </a:r>
            <a:r>
              <a:rPr lang="en-US" sz="1400" dirty="0"/>
              <a:t>10</a:t>
            </a:r>
            <a:r>
              <a:rPr lang="en-US" sz="1400" baseline="30000" dirty="0"/>
              <a:t>-7</a:t>
            </a:r>
            <a:r>
              <a:rPr lang="en-US" sz="1400" dirty="0"/>
              <a:t> mbar</a:t>
            </a:r>
            <a:r>
              <a:rPr lang="pl-PL" sz="1400" dirty="0">
                <a:sym typeface="Symbol"/>
              </a:rPr>
              <a:t></a:t>
            </a:r>
            <a:r>
              <a:rPr lang="en-US" sz="1400" dirty="0"/>
              <a:t>l/sec. The single leak rate from pressure bearing components (welds, valves, etc.) to the outside shall be smaller than 1</a:t>
            </a:r>
            <a:r>
              <a:rPr lang="pl-PL" sz="1400" dirty="0">
                <a:sym typeface="Symbol"/>
              </a:rPr>
              <a:t></a:t>
            </a:r>
            <a:r>
              <a:rPr lang="en-US" sz="1400" dirty="0"/>
              <a:t>10</a:t>
            </a:r>
            <a:r>
              <a:rPr lang="en-US" sz="1400" baseline="30000" dirty="0"/>
              <a:t>-7</a:t>
            </a:r>
            <a:r>
              <a:rPr lang="en-US" sz="1400" dirty="0"/>
              <a:t> mbar</a:t>
            </a:r>
            <a:r>
              <a:rPr lang="pl-PL" sz="1400" dirty="0">
                <a:sym typeface="Symbol"/>
              </a:rPr>
              <a:t></a:t>
            </a:r>
            <a:r>
              <a:rPr lang="en-US" sz="1400" dirty="0"/>
              <a:t>l/sec. This test will be done by test engineer – Tomasz </a:t>
            </a:r>
            <a:r>
              <a:rPr lang="en-US" sz="1400" dirty="0" err="1"/>
              <a:t>Borek</a:t>
            </a:r>
            <a:r>
              <a:rPr lang="en-US" sz="1400" dirty="0"/>
              <a:t>, by using helium leak </a:t>
            </a:r>
            <a:r>
              <a:rPr lang="en-US" sz="1400" dirty="0" err="1"/>
              <a:t>dectector</a:t>
            </a:r>
            <a:r>
              <a:rPr lang="en-US" sz="1400" dirty="0"/>
              <a:t> PHIOENIXL 300.</a:t>
            </a:r>
            <a:endParaRPr lang="pl-PL" sz="1400" dirty="0"/>
          </a:p>
        </p:txBody>
      </p:sp>
    </p:spTree>
    <p:extLst>
      <p:ext uri="{BB962C8B-B14F-4D97-AF65-F5344CB8AC3E}">
        <p14:creationId xmlns:p14="http://schemas.microsoft.com/office/powerpoint/2010/main" val="6839706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a 1"/>
          <p:cNvGrpSpPr/>
          <p:nvPr/>
        </p:nvGrpSpPr>
        <p:grpSpPr>
          <a:xfrm>
            <a:off x="0" y="0"/>
            <a:ext cx="9144000" cy="5143501"/>
            <a:chOff x="0" y="0"/>
            <a:chExt cx="9144000" cy="5143501"/>
          </a:xfrm>
        </p:grpSpPr>
        <p:pic>
          <p:nvPicPr>
            <p:cNvPr id="7"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1907704" cy="695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upa 5"/>
            <p:cNvGrpSpPr/>
            <p:nvPr/>
          </p:nvGrpSpPr>
          <p:grpSpPr>
            <a:xfrm>
              <a:off x="0" y="4443959"/>
              <a:ext cx="9144000" cy="699542"/>
              <a:chOff x="0" y="4443959"/>
              <a:chExt cx="9144000" cy="699542"/>
            </a:xfrm>
          </p:grpSpPr>
          <p:grpSp>
            <p:nvGrpSpPr>
              <p:cNvPr id="8" name="Grupa 7"/>
              <p:cNvGrpSpPr/>
              <p:nvPr/>
            </p:nvGrpSpPr>
            <p:grpSpPr>
              <a:xfrm>
                <a:off x="0" y="4443959"/>
                <a:ext cx="9144000" cy="699542"/>
                <a:chOff x="0" y="4443959"/>
                <a:chExt cx="9144000" cy="699542"/>
              </a:xfrm>
            </p:grpSpPr>
            <p:pic>
              <p:nvPicPr>
                <p:cNvPr id="10"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443959"/>
                  <a:ext cx="9144000" cy="6995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16216" y="4587974"/>
                  <a:ext cx="2324100" cy="310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pole tekstowe 11"/>
                <p:cNvSpPr txBox="1"/>
                <p:nvPr/>
              </p:nvSpPr>
              <p:spPr>
                <a:xfrm>
                  <a:off x="7598759" y="4810037"/>
                  <a:ext cx="1533736" cy="253916"/>
                </a:xfrm>
                <a:prstGeom prst="rect">
                  <a:avLst/>
                </a:prstGeom>
                <a:noFill/>
              </p:spPr>
              <p:txBody>
                <a:bodyPr wrap="square" rtlCol="0">
                  <a:spAutoFit/>
                </a:bodyPr>
                <a:lstStyle/>
                <a:p>
                  <a:r>
                    <a:rPr lang="pl-PL" sz="1050" b="1" spc="30" dirty="0">
                      <a:solidFill>
                        <a:schemeClr val="bg1"/>
                      </a:solidFill>
                      <a:latin typeface="Calibri Light" panose="020F0302020204030204" pitchFamily="34" charset="0"/>
                    </a:rPr>
                    <a:t>www.kriosystem.com.pl</a:t>
                  </a:r>
                </a:p>
              </p:txBody>
            </p:sp>
          </p:grpSp>
          <p:sp>
            <p:nvSpPr>
              <p:cNvPr id="9" name="pole tekstowe 8"/>
              <p:cNvSpPr txBox="1"/>
              <p:nvPr/>
            </p:nvSpPr>
            <p:spPr>
              <a:xfrm>
                <a:off x="6196077" y="4529173"/>
                <a:ext cx="2947923" cy="369332"/>
              </a:xfrm>
              <a:prstGeom prst="rect">
                <a:avLst/>
              </a:prstGeom>
              <a:noFill/>
            </p:spPr>
            <p:txBody>
              <a:bodyPr wrap="none" rtlCol="0">
                <a:spAutoFit/>
              </a:bodyPr>
              <a:lstStyle/>
              <a:p>
                <a:r>
                  <a:rPr lang="pl-PL" b="1" spc="30" dirty="0">
                    <a:solidFill>
                      <a:schemeClr val="bg1"/>
                    </a:solidFill>
                    <a:latin typeface="Calibri Light" panose="020F0302020204030204" pitchFamily="34" charset="0"/>
                  </a:rPr>
                  <a:t>CRYOGENICS IS OUR PASSION</a:t>
                </a:r>
              </a:p>
            </p:txBody>
          </p:sp>
        </p:grpSp>
      </p:grpSp>
      <p:sp>
        <p:nvSpPr>
          <p:cNvPr id="3" name="pole tekstowe 2"/>
          <p:cNvSpPr txBox="1"/>
          <p:nvPr/>
        </p:nvSpPr>
        <p:spPr>
          <a:xfrm>
            <a:off x="683568" y="721004"/>
            <a:ext cx="7776864" cy="1477328"/>
          </a:xfrm>
          <a:prstGeom prst="rect">
            <a:avLst/>
          </a:prstGeom>
          <a:noFill/>
        </p:spPr>
        <p:txBody>
          <a:bodyPr wrap="square" rtlCol="0">
            <a:spAutoFit/>
          </a:bodyPr>
          <a:lstStyle/>
          <a:p>
            <a:pPr marL="0" lvl="1" algn="ctr"/>
            <a:r>
              <a:rPr lang="pl-PL" b="1" dirty="0" err="1"/>
              <a:t>Tests</a:t>
            </a:r>
            <a:r>
              <a:rPr lang="pl-PL" b="1" dirty="0"/>
              <a:t> </a:t>
            </a:r>
            <a:r>
              <a:rPr lang="pl-PL" b="1" dirty="0" err="1"/>
              <a:t>after</a:t>
            </a:r>
            <a:r>
              <a:rPr lang="pl-PL" b="1" dirty="0"/>
              <a:t> </a:t>
            </a:r>
            <a:r>
              <a:rPr lang="pl-PL" b="1" dirty="0" err="1"/>
              <a:t>installation</a:t>
            </a:r>
            <a:r>
              <a:rPr lang="pl-PL" b="1" dirty="0"/>
              <a:t> of </a:t>
            </a:r>
            <a:r>
              <a:rPr lang="pl-PL" b="1" dirty="0" err="1"/>
              <a:t>Temperature</a:t>
            </a:r>
            <a:r>
              <a:rPr lang="pl-PL" b="1" dirty="0"/>
              <a:t> </a:t>
            </a:r>
            <a:r>
              <a:rPr lang="pl-PL" b="1" dirty="0" err="1"/>
              <a:t>Sensors</a:t>
            </a:r>
            <a:r>
              <a:rPr lang="pl-PL" b="1" dirty="0"/>
              <a:t> and MLI </a:t>
            </a:r>
            <a:r>
              <a:rPr lang="pl-PL" b="1" dirty="0" err="1"/>
              <a:t>wrapping</a:t>
            </a:r>
            <a:r>
              <a:rPr lang="pl-PL" b="1" dirty="0"/>
              <a:t> on </a:t>
            </a:r>
            <a:r>
              <a:rPr lang="pl-PL" b="1" dirty="0" err="1"/>
              <a:t>process</a:t>
            </a:r>
            <a:r>
              <a:rPr lang="pl-PL" b="1" dirty="0"/>
              <a:t> </a:t>
            </a:r>
            <a:r>
              <a:rPr lang="pl-PL" b="1" dirty="0" err="1"/>
              <a:t>pipes</a:t>
            </a:r>
            <a:endParaRPr lang="pl-PL" b="1" dirty="0"/>
          </a:p>
          <a:p>
            <a:pPr marL="0" lvl="1" algn="ctr"/>
            <a:endParaRPr lang="pl-PL" b="1" dirty="0"/>
          </a:p>
          <a:p>
            <a:pPr algn="ctr"/>
            <a:endParaRPr lang="pl-PL" b="1" cap="small" dirty="0" smtClean="0"/>
          </a:p>
          <a:p>
            <a:pPr algn="ctr"/>
            <a:endParaRPr lang="pl-PL" b="1" dirty="0"/>
          </a:p>
        </p:txBody>
      </p:sp>
      <p:sp>
        <p:nvSpPr>
          <p:cNvPr id="4" name="pole tekstowe 3"/>
          <p:cNvSpPr txBox="1"/>
          <p:nvPr/>
        </p:nvSpPr>
        <p:spPr>
          <a:xfrm>
            <a:off x="827584" y="1459668"/>
            <a:ext cx="7776864" cy="954107"/>
          </a:xfrm>
          <a:prstGeom prst="rect">
            <a:avLst/>
          </a:prstGeom>
          <a:noFill/>
        </p:spPr>
        <p:txBody>
          <a:bodyPr wrap="square" rtlCol="0">
            <a:spAutoFit/>
          </a:bodyPr>
          <a:lstStyle/>
          <a:p>
            <a:pPr marL="285750" lvl="0" indent="-285750">
              <a:buFont typeface="Arial" panose="020B0604020202020204" pitchFamily="34" charset="0"/>
              <a:buChar char="•"/>
            </a:pPr>
            <a:r>
              <a:rPr lang="en-GB" sz="1400" dirty="0" smtClean="0"/>
              <a:t>Testing </a:t>
            </a:r>
            <a:r>
              <a:rPr lang="en-GB" sz="1400" dirty="0"/>
              <a:t>the temperature </a:t>
            </a:r>
            <a:r>
              <a:rPr lang="en-GB" sz="1400" dirty="0" smtClean="0"/>
              <a:t>sensors</a:t>
            </a:r>
            <a:endParaRPr lang="pl-PL" sz="1400" dirty="0"/>
          </a:p>
          <a:p>
            <a:pPr marL="285750" lvl="0" indent="-285750">
              <a:buFont typeface="Arial" panose="020B0604020202020204" pitchFamily="34" charset="0"/>
              <a:buChar char="•"/>
            </a:pPr>
            <a:r>
              <a:rPr lang="en-GB" sz="1400" dirty="0"/>
              <a:t>Visual control of </a:t>
            </a:r>
            <a:r>
              <a:rPr lang="en-GB" sz="1400" dirty="0" smtClean="0"/>
              <a:t>MLI</a:t>
            </a:r>
            <a:endParaRPr lang="pl-PL" sz="1400" dirty="0"/>
          </a:p>
          <a:p>
            <a:pPr marL="285750" lvl="0" indent="-285750">
              <a:buFont typeface="Arial" panose="020B0604020202020204" pitchFamily="34" charset="0"/>
              <a:buChar char="•"/>
            </a:pPr>
            <a:r>
              <a:rPr lang="en-GB" sz="1400" dirty="0"/>
              <a:t>Dimensional verification of TS </a:t>
            </a:r>
            <a:r>
              <a:rPr lang="en-GB" sz="1400" dirty="0" smtClean="0"/>
              <a:t>positions</a:t>
            </a:r>
            <a:endParaRPr lang="pl-PL" sz="1400" dirty="0"/>
          </a:p>
          <a:p>
            <a:endParaRPr lang="pl-PL" sz="1400" dirty="0"/>
          </a:p>
        </p:txBody>
      </p:sp>
    </p:spTree>
    <p:extLst>
      <p:ext uri="{BB962C8B-B14F-4D97-AF65-F5344CB8AC3E}">
        <p14:creationId xmlns:p14="http://schemas.microsoft.com/office/powerpoint/2010/main" val="13896397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a 1"/>
          <p:cNvGrpSpPr/>
          <p:nvPr/>
        </p:nvGrpSpPr>
        <p:grpSpPr>
          <a:xfrm>
            <a:off x="0" y="0"/>
            <a:ext cx="9144000" cy="5143501"/>
            <a:chOff x="0" y="0"/>
            <a:chExt cx="9144000" cy="5143501"/>
          </a:xfrm>
        </p:grpSpPr>
        <p:pic>
          <p:nvPicPr>
            <p:cNvPr id="7"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1907704" cy="695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upa 5"/>
            <p:cNvGrpSpPr/>
            <p:nvPr/>
          </p:nvGrpSpPr>
          <p:grpSpPr>
            <a:xfrm>
              <a:off x="0" y="4443959"/>
              <a:ext cx="9144000" cy="699542"/>
              <a:chOff x="0" y="4443959"/>
              <a:chExt cx="9144000" cy="699542"/>
            </a:xfrm>
          </p:grpSpPr>
          <p:grpSp>
            <p:nvGrpSpPr>
              <p:cNvPr id="8" name="Grupa 7"/>
              <p:cNvGrpSpPr/>
              <p:nvPr/>
            </p:nvGrpSpPr>
            <p:grpSpPr>
              <a:xfrm>
                <a:off x="0" y="4443959"/>
                <a:ext cx="9144000" cy="699542"/>
                <a:chOff x="0" y="4443959"/>
                <a:chExt cx="9144000" cy="699542"/>
              </a:xfrm>
            </p:grpSpPr>
            <p:pic>
              <p:nvPicPr>
                <p:cNvPr id="10"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443959"/>
                  <a:ext cx="9144000" cy="6995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16216" y="4587974"/>
                  <a:ext cx="2324100" cy="310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pole tekstowe 11"/>
                <p:cNvSpPr txBox="1"/>
                <p:nvPr/>
              </p:nvSpPr>
              <p:spPr>
                <a:xfrm>
                  <a:off x="7598759" y="4810037"/>
                  <a:ext cx="1533736" cy="253916"/>
                </a:xfrm>
                <a:prstGeom prst="rect">
                  <a:avLst/>
                </a:prstGeom>
                <a:noFill/>
              </p:spPr>
              <p:txBody>
                <a:bodyPr wrap="square" rtlCol="0">
                  <a:spAutoFit/>
                </a:bodyPr>
                <a:lstStyle/>
                <a:p>
                  <a:r>
                    <a:rPr lang="pl-PL" sz="1050" b="1" spc="30" dirty="0">
                      <a:solidFill>
                        <a:schemeClr val="bg1"/>
                      </a:solidFill>
                      <a:latin typeface="Calibri Light" panose="020F0302020204030204" pitchFamily="34" charset="0"/>
                    </a:rPr>
                    <a:t>www.kriosystem.com.pl</a:t>
                  </a:r>
                </a:p>
              </p:txBody>
            </p:sp>
          </p:grpSp>
          <p:sp>
            <p:nvSpPr>
              <p:cNvPr id="9" name="pole tekstowe 8"/>
              <p:cNvSpPr txBox="1"/>
              <p:nvPr/>
            </p:nvSpPr>
            <p:spPr>
              <a:xfrm>
                <a:off x="6196077" y="4529173"/>
                <a:ext cx="2947923" cy="369332"/>
              </a:xfrm>
              <a:prstGeom prst="rect">
                <a:avLst/>
              </a:prstGeom>
              <a:noFill/>
            </p:spPr>
            <p:txBody>
              <a:bodyPr wrap="none" rtlCol="0">
                <a:spAutoFit/>
              </a:bodyPr>
              <a:lstStyle/>
              <a:p>
                <a:r>
                  <a:rPr lang="pl-PL" b="1" spc="30" dirty="0">
                    <a:solidFill>
                      <a:schemeClr val="bg1"/>
                    </a:solidFill>
                    <a:latin typeface="Calibri Light" panose="020F0302020204030204" pitchFamily="34" charset="0"/>
                  </a:rPr>
                  <a:t>CRYOGENICS IS OUR PASSION</a:t>
                </a:r>
              </a:p>
            </p:txBody>
          </p:sp>
        </p:grpSp>
      </p:grpSp>
      <p:sp>
        <p:nvSpPr>
          <p:cNvPr id="3" name="pole tekstowe 2"/>
          <p:cNvSpPr txBox="1"/>
          <p:nvPr/>
        </p:nvSpPr>
        <p:spPr>
          <a:xfrm>
            <a:off x="683568" y="721004"/>
            <a:ext cx="7776864" cy="1754326"/>
          </a:xfrm>
          <a:prstGeom prst="rect">
            <a:avLst/>
          </a:prstGeom>
          <a:noFill/>
        </p:spPr>
        <p:txBody>
          <a:bodyPr wrap="square" rtlCol="0">
            <a:spAutoFit/>
          </a:bodyPr>
          <a:lstStyle/>
          <a:p>
            <a:pPr marL="0" lvl="1" algn="ctr"/>
            <a:r>
              <a:rPr lang="pl-PL" b="1" dirty="0" err="1"/>
              <a:t>Tests</a:t>
            </a:r>
            <a:r>
              <a:rPr lang="pl-PL" b="1" dirty="0"/>
              <a:t> </a:t>
            </a:r>
            <a:r>
              <a:rPr lang="pl-PL" b="1" dirty="0" err="1"/>
              <a:t>after</a:t>
            </a:r>
            <a:r>
              <a:rPr lang="pl-PL" b="1" dirty="0"/>
              <a:t> </a:t>
            </a:r>
            <a:r>
              <a:rPr lang="pl-PL" b="1" dirty="0" err="1"/>
              <a:t>installation</a:t>
            </a:r>
            <a:r>
              <a:rPr lang="pl-PL" b="1" dirty="0"/>
              <a:t> of </a:t>
            </a:r>
            <a:r>
              <a:rPr lang="pl-PL" b="1" dirty="0" err="1"/>
              <a:t>Temperature</a:t>
            </a:r>
            <a:r>
              <a:rPr lang="pl-PL" b="1" dirty="0"/>
              <a:t> </a:t>
            </a:r>
            <a:r>
              <a:rPr lang="pl-PL" b="1" dirty="0" err="1"/>
              <a:t>Sensors</a:t>
            </a:r>
            <a:r>
              <a:rPr lang="pl-PL" b="1" dirty="0"/>
              <a:t> and MLI </a:t>
            </a:r>
            <a:r>
              <a:rPr lang="pl-PL" b="1" dirty="0" err="1"/>
              <a:t>wrapping</a:t>
            </a:r>
            <a:r>
              <a:rPr lang="pl-PL" b="1" dirty="0"/>
              <a:t> on </a:t>
            </a:r>
            <a:r>
              <a:rPr lang="pl-PL" b="1" dirty="0" err="1"/>
              <a:t>process</a:t>
            </a:r>
            <a:r>
              <a:rPr lang="pl-PL" b="1" dirty="0"/>
              <a:t> </a:t>
            </a:r>
            <a:r>
              <a:rPr lang="pl-PL" b="1" dirty="0" err="1" smtClean="0"/>
              <a:t>pipes</a:t>
            </a:r>
            <a:r>
              <a:rPr lang="pl-PL" b="1" dirty="0" smtClean="0"/>
              <a:t> - </a:t>
            </a:r>
            <a:r>
              <a:rPr lang="en-GB" b="1" dirty="0"/>
              <a:t>Testing the temperature sensors</a:t>
            </a:r>
            <a:endParaRPr lang="pl-PL" b="1" dirty="0"/>
          </a:p>
          <a:p>
            <a:pPr marL="0" lvl="1" algn="ctr"/>
            <a:endParaRPr lang="pl-PL" b="1" dirty="0"/>
          </a:p>
          <a:p>
            <a:pPr marL="0" lvl="1" algn="ctr"/>
            <a:endParaRPr lang="pl-PL" b="1" dirty="0"/>
          </a:p>
          <a:p>
            <a:pPr algn="ctr"/>
            <a:endParaRPr lang="pl-PL" b="1" cap="small" dirty="0" smtClean="0"/>
          </a:p>
          <a:p>
            <a:pPr algn="ctr"/>
            <a:endParaRPr lang="pl-PL" b="1" dirty="0"/>
          </a:p>
        </p:txBody>
      </p:sp>
      <p:sp>
        <p:nvSpPr>
          <p:cNvPr id="4" name="pole tekstowe 3"/>
          <p:cNvSpPr txBox="1"/>
          <p:nvPr/>
        </p:nvSpPr>
        <p:spPr>
          <a:xfrm>
            <a:off x="815000" y="1347614"/>
            <a:ext cx="7776864" cy="2893100"/>
          </a:xfrm>
          <a:prstGeom prst="rect">
            <a:avLst/>
          </a:prstGeom>
          <a:noFill/>
        </p:spPr>
        <p:txBody>
          <a:bodyPr wrap="square" rtlCol="0">
            <a:spAutoFit/>
          </a:bodyPr>
          <a:lstStyle/>
          <a:p>
            <a:r>
              <a:rPr lang="pl-PL" sz="1400" dirty="0" smtClean="0"/>
              <a:t>	</a:t>
            </a:r>
            <a:r>
              <a:rPr lang="en-US" sz="1400" dirty="0" smtClean="0"/>
              <a:t>The </a:t>
            </a:r>
            <a:r>
              <a:rPr lang="en-US" sz="1400" dirty="0"/>
              <a:t>functioning of temperature sensors shall be controlled before and after each important fabrication and assembly step (such as thermal shocks, application of MLI, etc.). The tests shall include verification of the leakage current to the ground and measurements of the resistance between each pair of connecting wires. This test will be done by test engineer – Tomasz </a:t>
            </a:r>
            <a:r>
              <a:rPr lang="en-US" sz="1400" dirty="0" err="1"/>
              <a:t>Borek</a:t>
            </a:r>
            <a:r>
              <a:rPr lang="en-US" sz="1400" dirty="0"/>
              <a:t>, by using </a:t>
            </a:r>
            <a:r>
              <a:rPr lang="en-US" sz="1400" dirty="0" err="1"/>
              <a:t>multimeter</a:t>
            </a:r>
            <a:r>
              <a:rPr lang="en-US" sz="1400" dirty="0"/>
              <a:t> UNI-T M890C+.</a:t>
            </a:r>
            <a:endParaRPr lang="pl-PL" sz="1400" dirty="0"/>
          </a:p>
          <a:p>
            <a:r>
              <a:rPr lang="en-US" sz="1400" b="1" dirty="0"/>
              <a:t>Sensor and </a:t>
            </a:r>
            <a:r>
              <a:rPr lang="en-US" sz="1400" b="1" dirty="0" err="1"/>
              <a:t>Leadwire</a:t>
            </a:r>
            <a:r>
              <a:rPr lang="en-US" sz="1400" b="1" dirty="0"/>
              <a:t> Testing</a:t>
            </a:r>
            <a:endParaRPr lang="pl-PL" sz="1400" b="1" dirty="0"/>
          </a:p>
          <a:p>
            <a:pPr marL="285750" lvl="0" indent="-285750">
              <a:buFont typeface="Arial" panose="020B0604020202020204" pitchFamily="34" charset="0"/>
              <a:buChar char="•"/>
            </a:pPr>
            <a:r>
              <a:rPr lang="en-US" sz="1400" dirty="0"/>
              <a:t>To avoid installation of broken sensors or lead-wires the sensor with the </a:t>
            </a:r>
            <a:r>
              <a:rPr lang="en-US" sz="1400" dirty="0" err="1"/>
              <a:t>leadwires</a:t>
            </a:r>
            <a:r>
              <a:rPr lang="en-US" sz="1400" dirty="0"/>
              <a:t> installed must be tested prior to installation. The test must be performed with an adequate ohm-meter using a four-wire RTD configuration.</a:t>
            </a:r>
            <a:endParaRPr lang="pl-PL" sz="1400" dirty="0"/>
          </a:p>
          <a:p>
            <a:pPr marL="285750" lvl="0" indent="-285750">
              <a:buFont typeface="Arial" panose="020B0604020202020204" pitchFamily="34" charset="0"/>
              <a:buChar char="•"/>
            </a:pPr>
            <a:r>
              <a:rPr lang="en-US" sz="1400" dirty="0"/>
              <a:t>For testing, the sensor must be smoothly warmed e.g. by applying a warm air stream.</a:t>
            </a:r>
            <a:endParaRPr lang="pl-PL" sz="1400" dirty="0"/>
          </a:p>
          <a:p>
            <a:pPr marL="285750" lvl="0" indent="-285750">
              <a:buFont typeface="Arial" panose="020B0604020202020204" pitchFamily="34" charset="0"/>
              <a:buChar char="•"/>
            </a:pPr>
            <a:r>
              <a:rPr lang="en-US" sz="1400" dirty="0"/>
              <a:t>The test must be repeated after full installation.</a:t>
            </a:r>
            <a:endParaRPr lang="pl-PL" sz="1400" dirty="0"/>
          </a:p>
          <a:p>
            <a:pPr marL="285750" lvl="0" indent="-285750">
              <a:buFont typeface="Arial" panose="020B0604020202020204" pitchFamily="34" charset="0"/>
              <a:buChar char="•"/>
            </a:pPr>
            <a:r>
              <a:rPr lang="en-US" sz="1400" dirty="0"/>
              <a:t>No faulty sensors or </a:t>
            </a:r>
            <a:r>
              <a:rPr lang="en-US" sz="1400" dirty="0" err="1"/>
              <a:t>leadwires</a:t>
            </a:r>
            <a:r>
              <a:rPr lang="en-US" sz="1400" dirty="0"/>
              <a:t> are allowed.</a:t>
            </a:r>
            <a:endParaRPr lang="pl-PL" sz="1400" dirty="0"/>
          </a:p>
          <a:p>
            <a:pPr marL="285750" indent="-285750">
              <a:buFont typeface="Arial" panose="020B0604020202020204" pitchFamily="34" charset="0"/>
              <a:buChar char="•"/>
            </a:pPr>
            <a:r>
              <a:rPr lang="en-US" sz="1400" dirty="0"/>
              <a:t>All testing must be recorded within a dedicated protocol.</a:t>
            </a:r>
            <a:endParaRPr lang="pl-PL" sz="1400" dirty="0"/>
          </a:p>
        </p:txBody>
      </p:sp>
    </p:spTree>
    <p:extLst>
      <p:ext uri="{BB962C8B-B14F-4D97-AF65-F5344CB8AC3E}">
        <p14:creationId xmlns:p14="http://schemas.microsoft.com/office/powerpoint/2010/main" val="24486630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a 1"/>
          <p:cNvGrpSpPr/>
          <p:nvPr/>
        </p:nvGrpSpPr>
        <p:grpSpPr>
          <a:xfrm>
            <a:off x="0" y="0"/>
            <a:ext cx="9144000" cy="5143501"/>
            <a:chOff x="0" y="0"/>
            <a:chExt cx="9144000" cy="5143501"/>
          </a:xfrm>
        </p:grpSpPr>
        <p:pic>
          <p:nvPicPr>
            <p:cNvPr id="7"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1907704" cy="695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upa 5"/>
            <p:cNvGrpSpPr/>
            <p:nvPr/>
          </p:nvGrpSpPr>
          <p:grpSpPr>
            <a:xfrm>
              <a:off x="0" y="4443959"/>
              <a:ext cx="9144000" cy="699542"/>
              <a:chOff x="0" y="4443959"/>
              <a:chExt cx="9144000" cy="699542"/>
            </a:xfrm>
          </p:grpSpPr>
          <p:grpSp>
            <p:nvGrpSpPr>
              <p:cNvPr id="8" name="Grupa 7"/>
              <p:cNvGrpSpPr/>
              <p:nvPr/>
            </p:nvGrpSpPr>
            <p:grpSpPr>
              <a:xfrm>
                <a:off x="0" y="4443959"/>
                <a:ext cx="9144000" cy="699542"/>
                <a:chOff x="0" y="4443959"/>
                <a:chExt cx="9144000" cy="699542"/>
              </a:xfrm>
            </p:grpSpPr>
            <p:pic>
              <p:nvPicPr>
                <p:cNvPr id="10"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443959"/>
                  <a:ext cx="9144000" cy="6995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16216" y="4587974"/>
                  <a:ext cx="2324100" cy="310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pole tekstowe 11"/>
                <p:cNvSpPr txBox="1"/>
                <p:nvPr/>
              </p:nvSpPr>
              <p:spPr>
                <a:xfrm>
                  <a:off x="7598759" y="4810037"/>
                  <a:ext cx="1533736" cy="253916"/>
                </a:xfrm>
                <a:prstGeom prst="rect">
                  <a:avLst/>
                </a:prstGeom>
                <a:noFill/>
              </p:spPr>
              <p:txBody>
                <a:bodyPr wrap="square" rtlCol="0">
                  <a:spAutoFit/>
                </a:bodyPr>
                <a:lstStyle/>
                <a:p>
                  <a:r>
                    <a:rPr lang="pl-PL" sz="1050" b="1" spc="30" dirty="0">
                      <a:solidFill>
                        <a:schemeClr val="bg1"/>
                      </a:solidFill>
                      <a:latin typeface="Calibri Light" panose="020F0302020204030204" pitchFamily="34" charset="0"/>
                    </a:rPr>
                    <a:t>www.kriosystem.com.pl</a:t>
                  </a:r>
                </a:p>
              </p:txBody>
            </p:sp>
          </p:grpSp>
          <p:sp>
            <p:nvSpPr>
              <p:cNvPr id="9" name="pole tekstowe 8"/>
              <p:cNvSpPr txBox="1"/>
              <p:nvPr/>
            </p:nvSpPr>
            <p:spPr>
              <a:xfrm>
                <a:off x="6196077" y="4529173"/>
                <a:ext cx="2947923" cy="369332"/>
              </a:xfrm>
              <a:prstGeom prst="rect">
                <a:avLst/>
              </a:prstGeom>
              <a:noFill/>
            </p:spPr>
            <p:txBody>
              <a:bodyPr wrap="none" rtlCol="0">
                <a:spAutoFit/>
              </a:bodyPr>
              <a:lstStyle/>
              <a:p>
                <a:r>
                  <a:rPr lang="pl-PL" b="1" spc="30" dirty="0">
                    <a:solidFill>
                      <a:schemeClr val="bg1"/>
                    </a:solidFill>
                    <a:latin typeface="Calibri Light" panose="020F0302020204030204" pitchFamily="34" charset="0"/>
                  </a:rPr>
                  <a:t>CRYOGENICS IS OUR PASSION</a:t>
                </a:r>
              </a:p>
            </p:txBody>
          </p:sp>
        </p:grpSp>
      </p:grpSp>
      <p:sp>
        <p:nvSpPr>
          <p:cNvPr id="3" name="pole tekstowe 2"/>
          <p:cNvSpPr txBox="1"/>
          <p:nvPr/>
        </p:nvSpPr>
        <p:spPr>
          <a:xfrm>
            <a:off x="683568" y="721004"/>
            <a:ext cx="7776864" cy="2031325"/>
          </a:xfrm>
          <a:prstGeom prst="rect">
            <a:avLst/>
          </a:prstGeom>
          <a:noFill/>
        </p:spPr>
        <p:txBody>
          <a:bodyPr wrap="square" rtlCol="0">
            <a:spAutoFit/>
          </a:bodyPr>
          <a:lstStyle/>
          <a:p>
            <a:pPr marL="0" lvl="1" algn="ctr"/>
            <a:r>
              <a:rPr lang="pl-PL" b="1" dirty="0" err="1"/>
              <a:t>Tests</a:t>
            </a:r>
            <a:r>
              <a:rPr lang="pl-PL" b="1" dirty="0"/>
              <a:t> </a:t>
            </a:r>
            <a:r>
              <a:rPr lang="pl-PL" b="1" dirty="0" err="1"/>
              <a:t>after</a:t>
            </a:r>
            <a:r>
              <a:rPr lang="pl-PL" b="1" dirty="0"/>
              <a:t> </a:t>
            </a:r>
            <a:r>
              <a:rPr lang="pl-PL" b="1" dirty="0" err="1"/>
              <a:t>installation</a:t>
            </a:r>
            <a:r>
              <a:rPr lang="pl-PL" b="1" dirty="0"/>
              <a:t> of </a:t>
            </a:r>
            <a:r>
              <a:rPr lang="pl-PL" b="1" dirty="0" err="1"/>
              <a:t>Temperature</a:t>
            </a:r>
            <a:r>
              <a:rPr lang="pl-PL" b="1" dirty="0"/>
              <a:t> </a:t>
            </a:r>
            <a:r>
              <a:rPr lang="pl-PL" b="1" dirty="0" err="1"/>
              <a:t>Sensors</a:t>
            </a:r>
            <a:r>
              <a:rPr lang="pl-PL" b="1" dirty="0"/>
              <a:t> and MLI </a:t>
            </a:r>
            <a:r>
              <a:rPr lang="pl-PL" b="1" dirty="0" err="1"/>
              <a:t>wrapping</a:t>
            </a:r>
            <a:r>
              <a:rPr lang="pl-PL" b="1" dirty="0"/>
              <a:t> on </a:t>
            </a:r>
            <a:r>
              <a:rPr lang="pl-PL" b="1" dirty="0" err="1"/>
              <a:t>process</a:t>
            </a:r>
            <a:r>
              <a:rPr lang="pl-PL" b="1" dirty="0"/>
              <a:t> </a:t>
            </a:r>
            <a:r>
              <a:rPr lang="pl-PL" b="1" dirty="0" err="1" smtClean="0"/>
              <a:t>pipes</a:t>
            </a:r>
            <a:r>
              <a:rPr lang="pl-PL" b="1" dirty="0" smtClean="0"/>
              <a:t> - </a:t>
            </a:r>
            <a:r>
              <a:rPr lang="en-GB" b="1" dirty="0"/>
              <a:t>Visual control of MLI</a:t>
            </a:r>
            <a:endParaRPr lang="pl-PL" b="1" dirty="0"/>
          </a:p>
          <a:p>
            <a:pPr marL="0" lvl="1" algn="ctr"/>
            <a:endParaRPr lang="pl-PL" b="1" dirty="0"/>
          </a:p>
          <a:p>
            <a:pPr marL="0" lvl="1" algn="ctr"/>
            <a:endParaRPr lang="pl-PL" b="1" dirty="0"/>
          </a:p>
          <a:p>
            <a:pPr marL="0" lvl="1" algn="ctr"/>
            <a:endParaRPr lang="pl-PL" b="1" dirty="0"/>
          </a:p>
          <a:p>
            <a:pPr algn="ctr"/>
            <a:endParaRPr lang="pl-PL" b="1" cap="small" dirty="0" smtClean="0"/>
          </a:p>
          <a:p>
            <a:pPr algn="ctr"/>
            <a:endParaRPr lang="pl-PL" b="1" dirty="0"/>
          </a:p>
        </p:txBody>
      </p:sp>
      <p:sp>
        <p:nvSpPr>
          <p:cNvPr id="4" name="pole tekstowe 3"/>
          <p:cNvSpPr txBox="1"/>
          <p:nvPr/>
        </p:nvSpPr>
        <p:spPr>
          <a:xfrm>
            <a:off x="815000" y="1419622"/>
            <a:ext cx="7776864" cy="1815882"/>
          </a:xfrm>
          <a:prstGeom prst="rect">
            <a:avLst/>
          </a:prstGeom>
          <a:noFill/>
        </p:spPr>
        <p:txBody>
          <a:bodyPr wrap="square" rtlCol="0">
            <a:spAutoFit/>
          </a:bodyPr>
          <a:lstStyle/>
          <a:p>
            <a:r>
              <a:rPr lang="pl-PL" sz="1400" dirty="0" smtClean="0"/>
              <a:t>	</a:t>
            </a:r>
            <a:r>
              <a:rPr lang="en-GB" sz="1400" dirty="0"/>
              <a:t>After application of the MLI, a careful inspection must ensure that the MLI has been applied according to the best possible protection from heat radiation and the lowest possible heat transfer. Control should be recorded. Following criteria has to be applied:</a:t>
            </a:r>
            <a:endParaRPr lang="pl-PL" sz="1400" dirty="0"/>
          </a:p>
          <a:p>
            <a:pPr marL="285750" lvl="0" indent="-285750">
              <a:buFont typeface="Arial" panose="020B0604020202020204" pitchFamily="34" charset="0"/>
              <a:buChar char="•"/>
            </a:pPr>
            <a:r>
              <a:rPr lang="en-GB" sz="1400" dirty="0"/>
              <a:t>all metal surfaces has to be covered with MLI</a:t>
            </a:r>
            <a:endParaRPr lang="pl-PL" sz="1400" dirty="0"/>
          </a:p>
          <a:p>
            <a:pPr marL="285750" lvl="0" indent="-285750">
              <a:buFont typeface="Arial" panose="020B0604020202020204" pitchFamily="34" charset="0"/>
              <a:buChar char="•"/>
            </a:pPr>
            <a:r>
              <a:rPr lang="en-GB" sz="1400" dirty="0"/>
              <a:t>singularities like connection of two sheets of MLI, endings etc. has to be made by avoiding connection of low temperature layers with warm temperature layers</a:t>
            </a:r>
            <a:endParaRPr lang="pl-PL" sz="1400" dirty="0"/>
          </a:p>
          <a:p>
            <a:pPr marL="285750" lvl="0" indent="-285750">
              <a:buFont typeface="Arial" panose="020B0604020202020204" pitchFamily="34" charset="0"/>
              <a:buChar char="•"/>
            </a:pPr>
            <a:r>
              <a:rPr lang="en-GB" sz="1400" dirty="0"/>
              <a:t>the density of the layers should be between 1-2 layers per mm</a:t>
            </a:r>
            <a:endParaRPr lang="pl-PL" sz="1400" dirty="0"/>
          </a:p>
          <a:p>
            <a:pPr marL="285750" indent="-285750">
              <a:buFont typeface="Arial" panose="020B0604020202020204" pitchFamily="34" charset="0"/>
              <a:buChar char="•"/>
            </a:pPr>
            <a:r>
              <a:rPr lang="en-GB" sz="1400" dirty="0"/>
              <a:t>MLI has to be clean, dry and protected from dirty/wet atmosphere</a:t>
            </a:r>
            <a:endParaRPr lang="pl-PL" sz="1400" dirty="0"/>
          </a:p>
        </p:txBody>
      </p:sp>
    </p:spTree>
    <p:extLst>
      <p:ext uri="{BB962C8B-B14F-4D97-AF65-F5344CB8AC3E}">
        <p14:creationId xmlns:p14="http://schemas.microsoft.com/office/powerpoint/2010/main" val="3803674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a 1"/>
          <p:cNvGrpSpPr/>
          <p:nvPr/>
        </p:nvGrpSpPr>
        <p:grpSpPr>
          <a:xfrm>
            <a:off x="0" y="0"/>
            <a:ext cx="9144000" cy="5143501"/>
            <a:chOff x="0" y="0"/>
            <a:chExt cx="9144000" cy="5143501"/>
          </a:xfrm>
        </p:grpSpPr>
        <p:pic>
          <p:nvPicPr>
            <p:cNvPr id="7"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1907704" cy="695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upa 5"/>
            <p:cNvGrpSpPr/>
            <p:nvPr/>
          </p:nvGrpSpPr>
          <p:grpSpPr>
            <a:xfrm>
              <a:off x="0" y="4443959"/>
              <a:ext cx="9144000" cy="699542"/>
              <a:chOff x="0" y="4443959"/>
              <a:chExt cx="9144000" cy="699542"/>
            </a:xfrm>
          </p:grpSpPr>
          <p:grpSp>
            <p:nvGrpSpPr>
              <p:cNvPr id="8" name="Grupa 7"/>
              <p:cNvGrpSpPr/>
              <p:nvPr/>
            </p:nvGrpSpPr>
            <p:grpSpPr>
              <a:xfrm>
                <a:off x="0" y="4443959"/>
                <a:ext cx="9144000" cy="699542"/>
                <a:chOff x="0" y="4443959"/>
                <a:chExt cx="9144000" cy="699542"/>
              </a:xfrm>
            </p:grpSpPr>
            <p:pic>
              <p:nvPicPr>
                <p:cNvPr id="10"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443959"/>
                  <a:ext cx="9144000" cy="6995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16216" y="4587974"/>
                  <a:ext cx="2324100" cy="310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pole tekstowe 11"/>
                <p:cNvSpPr txBox="1"/>
                <p:nvPr/>
              </p:nvSpPr>
              <p:spPr>
                <a:xfrm>
                  <a:off x="7598759" y="4810037"/>
                  <a:ext cx="1533736" cy="253916"/>
                </a:xfrm>
                <a:prstGeom prst="rect">
                  <a:avLst/>
                </a:prstGeom>
                <a:noFill/>
              </p:spPr>
              <p:txBody>
                <a:bodyPr wrap="square" rtlCol="0">
                  <a:spAutoFit/>
                </a:bodyPr>
                <a:lstStyle/>
                <a:p>
                  <a:r>
                    <a:rPr lang="pl-PL" sz="1050" b="1" spc="30" dirty="0">
                      <a:solidFill>
                        <a:schemeClr val="bg1"/>
                      </a:solidFill>
                      <a:latin typeface="Calibri Light" panose="020F0302020204030204" pitchFamily="34" charset="0"/>
                    </a:rPr>
                    <a:t>www.kriosystem.com.pl</a:t>
                  </a:r>
                </a:p>
              </p:txBody>
            </p:sp>
          </p:grpSp>
          <p:sp>
            <p:nvSpPr>
              <p:cNvPr id="9" name="pole tekstowe 8"/>
              <p:cNvSpPr txBox="1"/>
              <p:nvPr/>
            </p:nvSpPr>
            <p:spPr>
              <a:xfrm>
                <a:off x="6196077" y="4529173"/>
                <a:ext cx="2947923" cy="369332"/>
              </a:xfrm>
              <a:prstGeom prst="rect">
                <a:avLst/>
              </a:prstGeom>
              <a:noFill/>
            </p:spPr>
            <p:txBody>
              <a:bodyPr wrap="none" rtlCol="0">
                <a:spAutoFit/>
              </a:bodyPr>
              <a:lstStyle/>
              <a:p>
                <a:r>
                  <a:rPr lang="pl-PL" b="1" spc="30" dirty="0">
                    <a:solidFill>
                      <a:schemeClr val="bg1"/>
                    </a:solidFill>
                    <a:latin typeface="Calibri Light" panose="020F0302020204030204" pitchFamily="34" charset="0"/>
                  </a:rPr>
                  <a:t>CRYOGENICS IS OUR PASSION</a:t>
                </a:r>
              </a:p>
            </p:txBody>
          </p:sp>
        </p:grpSp>
      </p:grpSp>
      <p:sp>
        <p:nvSpPr>
          <p:cNvPr id="3" name="pole tekstowe 2"/>
          <p:cNvSpPr txBox="1"/>
          <p:nvPr/>
        </p:nvSpPr>
        <p:spPr>
          <a:xfrm>
            <a:off x="683568" y="721004"/>
            <a:ext cx="7776864" cy="1754326"/>
          </a:xfrm>
          <a:prstGeom prst="rect">
            <a:avLst/>
          </a:prstGeom>
          <a:noFill/>
        </p:spPr>
        <p:txBody>
          <a:bodyPr wrap="square" rtlCol="0">
            <a:spAutoFit/>
          </a:bodyPr>
          <a:lstStyle/>
          <a:p>
            <a:pPr marL="0" lvl="1" algn="ctr"/>
            <a:r>
              <a:rPr lang="pl-PL" b="1" dirty="0" err="1"/>
              <a:t>Tests</a:t>
            </a:r>
            <a:r>
              <a:rPr lang="pl-PL" b="1" dirty="0"/>
              <a:t> </a:t>
            </a:r>
            <a:r>
              <a:rPr lang="pl-PL" b="1" dirty="0" err="1"/>
              <a:t>after</a:t>
            </a:r>
            <a:r>
              <a:rPr lang="pl-PL" b="1" dirty="0"/>
              <a:t> </a:t>
            </a:r>
            <a:r>
              <a:rPr lang="pl-PL" b="1" dirty="0" err="1"/>
              <a:t>instalation</a:t>
            </a:r>
            <a:r>
              <a:rPr lang="pl-PL" b="1" dirty="0"/>
              <a:t> of </a:t>
            </a:r>
            <a:r>
              <a:rPr lang="pl-PL" b="1" dirty="0" err="1"/>
              <a:t>radiation</a:t>
            </a:r>
            <a:r>
              <a:rPr lang="pl-PL" b="1" dirty="0"/>
              <a:t> </a:t>
            </a:r>
            <a:r>
              <a:rPr lang="pl-PL" b="1" dirty="0" err="1"/>
              <a:t>shield</a:t>
            </a:r>
            <a:endParaRPr lang="pl-PL" b="1" dirty="0"/>
          </a:p>
          <a:p>
            <a:pPr marL="0" lvl="1" algn="ctr"/>
            <a:endParaRPr lang="pl-PL" b="1" dirty="0"/>
          </a:p>
          <a:p>
            <a:pPr marL="0" lvl="1" algn="ctr"/>
            <a:endParaRPr lang="pl-PL" b="1" dirty="0"/>
          </a:p>
          <a:p>
            <a:pPr marL="0" lvl="1" algn="ctr"/>
            <a:endParaRPr lang="pl-PL" b="1" dirty="0"/>
          </a:p>
          <a:p>
            <a:pPr algn="ctr"/>
            <a:endParaRPr lang="pl-PL" b="1" cap="small" dirty="0" smtClean="0"/>
          </a:p>
          <a:p>
            <a:pPr algn="ctr"/>
            <a:endParaRPr lang="pl-PL" b="1" dirty="0"/>
          </a:p>
        </p:txBody>
      </p:sp>
      <p:sp>
        <p:nvSpPr>
          <p:cNvPr id="4" name="pole tekstowe 3"/>
          <p:cNvSpPr txBox="1"/>
          <p:nvPr/>
        </p:nvSpPr>
        <p:spPr>
          <a:xfrm>
            <a:off x="815000" y="1419622"/>
            <a:ext cx="7776864" cy="523220"/>
          </a:xfrm>
          <a:prstGeom prst="rect">
            <a:avLst/>
          </a:prstGeom>
          <a:noFill/>
        </p:spPr>
        <p:txBody>
          <a:bodyPr wrap="square" rtlCol="0">
            <a:spAutoFit/>
          </a:bodyPr>
          <a:lstStyle/>
          <a:p>
            <a:pPr marL="285750" lvl="0" indent="-285750">
              <a:buFont typeface="Arial" panose="020B0604020202020204" pitchFamily="34" charset="0"/>
              <a:buChar char="•"/>
            </a:pPr>
            <a:r>
              <a:rPr lang="en-GB" sz="1400" dirty="0" smtClean="0"/>
              <a:t>Visual </a:t>
            </a:r>
            <a:r>
              <a:rPr lang="en-GB" sz="1400" dirty="0"/>
              <a:t>control of </a:t>
            </a:r>
            <a:r>
              <a:rPr lang="en-GB" sz="1400" dirty="0" smtClean="0"/>
              <a:t>MLI</a:t>
            </a:r>
            <a:endParaRPr lang="pl-PL" sz="1400" dirty="0"/>
          </a:p>
          <a:p>
            <a:pPr marL="285750" indent="-285750">
              <a:buFont typeface="Arial" panose="020B0604020202020204" pitchFamily="34" charset="0"/>
              <a:buChar char="•"/>
            </a:pPr>
            <a:r>
              <a:rPr lang="en-GB" sz="1400" dirty="0"/>
              <a:t>Dimensional </a:t>
            </a:r>
            <a:r>
              <a:rPr lang="en-GB" sz="1400" dirty="0" smtClean="0"/>
              <a:t>verification</a:t>
            </a:r>
            <a:endParaRPr lang="pl-PL" sz="1400" dirty="0"/>
          </a:p>
        </p:txBody>
      </p:sp>
    </p:spTree>
    <p:extLst>
      <p:ext uri="{BB962C8B-B14F-4D97-AF65-F5344CB8AC3E}">
        <p14:creationId xmlns:p14="http://schemas.microsoft.com/office/powerpoint/2010/main" val="631699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a 1"/>
          <p:cNvGrpSpPr/>
          <p:nvPr/>
        </p:nvGrpSpPr>
        <p:grpSpPr>
          <a:xfrm>
            <a:off x="0" y="0"/>
            <a:ext cx="9144000" cy="5143501"/>
            <a:chOff x="0" y="0"/>
            <a:chExt cx="9144000" cy="5143501"/>
          </a:xfrm>
        </p:grpSpPr>
        <p:pic>
          <p:nvPicPr>
            <p:cNvPr id="7"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1907704" cy="695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upa 5"/>
            <p:cNvGrpSpPr/>
            <p:nvPr/>
          </p:nvGrpSpPr>
          <p:grpSpPr>
            <a:xfrm>
              <a:off x="0" y="4443959"/>
              <a:ext cx="9144000" cy="699542"/>
              <a:chOff x="0" y="4443959"/>
              <a:chExt cx="9144000" cy="699542"/>
            </a:xfrm>
          </p:grpSpPr>
          <p:grpSp>
            <p:nvGrpSpPr>
              <p:cNvPr id="8" name="Grupa 7"/>
              <p:cNvGrpSpPr/>
              <p:nvPr/>
            </p:nvGrpSpPr>
            <p:grpSpPr>
              <a:xfrm>
                <a:off x="0" y="4443959"/>
                <a:ext cx="9144000" cy="699542"/>
                <a:chOff x="0" y="4443959"/>
                <a:chExt cx="9144000" cy="699542"/>
              </a:xfrm>
            </p:grpSpPr>
            <p:pic>
              <p:nvPicPr>
                <p:cNvPr id="10"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443959"/>
                  <a:ext cx="9144000" cy="6995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16216" y="4587974"/>
                  <a:ext cx="2324100" cy="310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pole tekstowe 11"/>
                <p:cNvSpPr txBox="1"/>
                <p:nvPr/>
              </p:nvSpPr>
              <p:spPr>
                <a:xfrm>
                  <a:off x="7598759" y="4810037"/>
                  <a:ext cx="1533736" cy="253916"/>
                </a:xfrm>
                <a:prstGeom prst="rect">
                  <a:avLst/>
                </a:prstGeom>
                <a:noFill/>
              </p:spPr>
              <p:txBody>
                <a:bodyPr wrap="square" rtlCol="0">
                  <a:spAutoFit/>
                </a:bodyPr>
                <a:lstStyle/>
                <a:p>
                  <a:r>
                    <a:rPr lang="pl-PL" sz="1050" b="1" spc="30" dirty="0">
                      <a:solidFill>
                        <a:schemeClr val="bg1"/>
                      </a:solidFill>
                      <a:latin typeface="Calibri Light" panose="020F0302020204030204" pitchFamily="34" charset="0"/>
                    </a:rPr>
                    <a:t>www.kriosystem.com.pl</a:t>
                  </a:r>
                </a:p>
              </p:txBody>
            </p:sp>
          </p:grpSp>
          <p:sp>
            <p:nvSpPr>
              <p:cNvPr id="9" name="pole tekstowe 8"/>
              <p:cNvSpPr txBox="1"/>
              <p:nvPr/>
            </p:nvSpPr>
            <p:spPr>
              <a:xfrm>
                <a:off x="6196077" y="4529173"/>
                <a:ext cx="2947923" cy="369332"/>
              </a:xfrm>
              <a:prstGeom prst="rect">
                <a:avLst/>
              </a:prstGeom>
              <a:noFill/>
            </p:spPr>
            <p:txBody>
              <a:bodyPr wrap="none" rtlCol="0">
                <a:spAutoFit/>
              </a:bodyPr>
              <a:lstStyle/>
              <a:p>
                <a:r>
                  <a:rPr lang="pl-PL" b="1" spc="30" dirty="0">
                    <a:solidFill>
                      <a:schemeClr val="bg1"/>
                    </a:solidFill>
                    <a:latin typeface="Calibri Light" panose="020F0302020204030204" pitchFamily="34" charset="0"/>
                  </a:rPr>
                  <a:t>CRYOGENICS IS OUR PASSION</a:t>
                </a:r>
              </a:p>
            </p:txBody>
          </p:sp>
        </p:grpSp>
      </p:grpSp>
      <p:sp>
        <p:nvSpPr>
          <p:cNvPr id="3" name="pole tekstowe 2"/>
          <p:cNvSpPr txBox="1"/>
          <p:nvPr/>
        </p:nvSpPr>
        <p:spPr>
          <a:xfrm>
            <a:off x="683568" y="721004"/>
            <a:ext cx="7776864" cy="1754326"/>
          </a:xfrm>
          <a:prstGeom prst="rect">
            <a:avLst/>
          </a:prstGeom>
          <a:noFill/>
        </p:spPr>
        <p:txBody>
          <a:bodyPr wrap="square" rtlCol="0">
            <a:spAutoFit/>
          </a:bodyPr>
          <a:lstStyle/>
          <a:p>
            <a:pPr marL="0" lvl="1" algn="ctr"/>
            <a:r>
              <a:rPr lang="pl-PL" b="1" dirty="0" err="1"/>
              <a:t>Tests</a:t>
            </a:r>
            <a:r>
              <a:rPr lang="pl-PL" b="1" dirty="0"/>
              <a:t> </a:t>
            </a:r>
            <a:r>
              <a:rPr lang="pl-PL" b="1" dirty="0" err="1"/>
              <a:t>after</a:t>
            </a:r>
            <a:r>
              <a:rPr lang="pl-PL" b="1" dirty="0"/>
              <a:t> </a:t>
            </a:r>
            <a:r>
              <a:rPr lang="pl-PL" b="1" dirty="0" err="1"/>
              <a:t>vacuum</a:t>
            </a:r>
            <a:r>
              <a:rPr lang="pl-PL" b="1" dirty="0"/>
              <a:t> </a:t>
            </a:r>
            <a:r>
              <a:rPr lang="pl-PL" b="1" dirty="0" err="1"/>
              <a:t>jacket</a:t>
            </a:r>
            <a:r>
              <a:rPr lang="pl-PL" b="1" dirty="0"/>
              <a:t> </a:t>
            </a:r>
            <a:r>
              <a:rPr lang="pl-PL" b="1" dirty="0" err="1"/>
              <a:t>installation</a:t>
            </a:r>
            <a:endParaRPr lang="pl-PL" b="1" cap="small" dirty="0">
              <a:effectLst>
                <a:outerShdw sx="0" sy="0">
                  <a:srgbClr val="000000"/>
                </a:outerShdw>
              </a:effectLst>
            </a:endParaRPr>
          </a:p>
          <a:p>
            <a:pPr marL="0" lvl="1" algn="ctr"/>
            <a:endParaRPr lang="pl-PL" b="1" dirty="0"/>
          </a:p>
          <a:p>
            <a:pPr marL="0" lvl="1" algn="ctr"/>
            <a:endParaRPr lang="pl-PL" b="1" dirty="0"/>
          </a:p>
          <a:p>
            <a:pPr marL="0" lvl="1" algn="ctr"/>
            <a:endParaRPr lang="pl-PL" b="1" dirty="0"/>
          </a:p>
          <a:p>
            <a:pPr algn="ctr"/>
            <a:endParaRPr lang="pl-PL" b="1" cap="small" dirty="0" smtClean="0"/>
          </a:p>
          <a:p>
            <a:pPr algn="ctr"/>
            <a:endParaRPr lang="pl-PL" b="1" dirty="0"/>
          </a:p>
        </p:txBody>
      </p:sp>
      <p:sp>
        <p:nvSpPr>
          <p:cNvPr id="4" name="pole tekstowe 3"/>
          <p:cNvSpPr txBox="1"/>
          <p:nvPr/>
        </p:nvSpPr>
        <p:spPr>
          <a:xfrm>
            <a:off x="815000" y="1419622"/>
            <a:ext cx="7776864" cy="738664"/>
          </a:xfrm>
          <a:prstGeom prst="rect">
            <a:avLst/>
          </a:prstGeom>
          <a:noFill/>
        </p:spPr>
        <p:txBody>
          <a:bodyPr wrap="square" rtlCol="0">
            <a:spAutoFit/>
          </a:bodyPr>
          <a:lstStyle/>
          <a:p>
            <a:pPr marL="285750" lvl="0" indent="-285750">
              <a:buFont typeface="Arial" panose="020B0604020202020204" pitchFamily="34" charset="0"/>
              <a:buChar char="•"/>
            </a:pPr>
            <a:r>
              <a:rPr lang="de-DE" sz="1400" dirty="0" smtClean="0"/>
              <a:t>VT</a:t>
            </a:r>
            <a:r>
              <a:rPr lang="pl-PL" sz="1400" dirty="0" smtClean="0"/>
              <a:t> – 100% of </a:t>
            </a:r>
            <a:r>
              <a:rPr lang="pl-PL" sz="1400" dirty="0" err="1" smtClean="0"/>
              <a:t>welds</a:t>
            </a:r>
            <a:endParaRPr lang="pl-PL" sz="1400" dirty="0"/>
          </a:p>
          <a:p>
            <a:pPr marL="285750" lvl="0" indent="-285750">
              <a:buFont typeface="Arial" panose="020B0604020202020204" pitchFamily="34" charset="0"/>
              <a:buChar char="•"/>
            </a:pPr>
            <a:r>
              <a:rPr lang="de-DE" sz="1400" dirty="0"/>
              <a:t>X-Ray </a:t>
            </a:r>
            <a:r>
              <a:rPr lang="pl-PL" sz="1400" dirty="0"/>
              <a:t>– 10% of </a:t>
            </a:r>
            <a:r>
              <a:rPr lang="pl-PL" sz="1400" dirty="0" err="1"/>
              <a:t>welds</a:t>
            </a:r>
            <a:endParaRPr lang="pl-PL" sz="1400" dirty="0" smtClean="0"/>
          </a:p>
          <a:p>
            <a:pPr marL="285750" lvl="0" indent="-285750">
              <a:buFont typeface="Arial" panose="020B0604020202020204" pitchFamily="34" charset="0"/>
              <a:buChar char="•"/>
            </a:pPr>
            <a:r>
              <a:rPr lang="en-GB" sz="1400" dirty="0" smtClean="0"/>
              <a:t>Dimensional control</a:t>
            </a:r>
            <a:endParaRPr lang="pl-PL" sz="1400" dirty="0"/>
          </a:p>
        </p:txBody>
      </p:sp>
    </p:spTree>
    <p:extLst>
      <p:ext uri="{BB962C8B-B14F-4D97-AF65-F5344CB8AC3E}">
        <p14:creationId xmlns:p14="http://schemas.microsoft.com/office/powerpoint/2010/main" val="19434906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a 1"/>
          <p:cNvGrpSpPr/>
          <p:nvPr/>
        </p:nvGrpSpPr>
        <p:grpSpPr>
          <a:xfrm>
            <a:off x="0" y="0"/>
            <a:ext cx="9144000" cy="5143501"/>
            <a:chOff x="0" y="0"/>
            <a:chExt cx="9144000" cy="5143501"/>
          </a:xfrm>
        </p:grpSpPr>
        <p:pic>
          <p:nvPicPr>
            <p:cNvPr id="7"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1907704" cy="695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upa 5"/>
            <p:cNvGrpSpPr/>
            <p:nvPr/>
          </p:nvGrpSpPr>
          <p:grpSpPr>
            <a:xfrm>
              <a:off x="0" y="4443959"/>
              <a:ext cx="9144000" cy="699542"/>
              <a:chOff x="0" y="4443959"/>
              <a:chExt cx="9144000" cy="699542"/>
            </a:xfrm>
          </p:grpSpPr>
          <p:grpSp>
            <p:nvGrpSpPr>
              <p:cNvPr id="8" name="Grupa 7"/>
              <p:cNvGrpSpPr/>
              <p:nvPr/>
            </p:nvGrpSpPr>
            <p:grpSpPr>
              <a:xfrm>
                <a:off x="0" y="4443959"/>
                <a:ext cx="9144000" cy="699542"/>
                <a:chOff x="0" y="4443959"/>
                <a:chExt cx="9144000" cy="699542"/>
              </a:xfrm>
            </p:grpSpPr>
            <p:pic>
              <p:nvPicPr>
                <p:cNvPr id="10"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443959"/>
                  <a:ext cx="9144000" cy="6995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16216" y="4587974"/>
                  <a:ext cx="2324100" cy="310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pole tekstowe 11"/>
                <p:cNvSpPr txBox="1"/>
                <p:nvPr/>
              </p:nvSpPr>
              <p:spPr>
                <a:xfrm>
                  <a:off x="7598759" y="4810037"/>
                  <a:ext cx="1533736" cy="253916"/>
                </a:xfrm>
                <a:prstGeom prst="rect">
                  <a:avLst/>
                </a:prstGeom>
                <a:noFill/>
              </p:spPr>
              <p:txBody>
                <a:bodyPr wrap="square" rtlCol="0">
                  <a:spAutoFit/>
                </a:bodyPr>
                <a:lstStyle/>
                <a:p>
                  <a:r>
                    <a:rPr lang="pl-PL" sz="1050" b="1" spc="30" dirty="0">
                      <a:solidFill>
                        <a:schemeClr val="bg1"/>
                      </a:solidFill>
                      <a:latin typeface="Calibri Light" panose="020F0302020204030204" pitchFamily="34" charset="0"/>
                    </a:rPr>
                    <a:t>www.kriosystem.com.pl</a:t>
                  </a:r>
                </a:p>
              </p:txBody>
            </p:sp>
          </p:grpSp>
          <p:sp>
            <p:nvSpPr>
              <p:cNvPr id="9" name="pole tekstowe 8"/>
              <p:cNvSpPr txBox="1"/>
              <p:nvPr/>
            </p:nvSpPr>
            <p:spPr>
              <a:xfrm>
                <a:off x="6196077" y="4529173"/>
                <a:ext cx="2947923" cy="369332"/>
              </a:xfrm>
              <a:prstGeom prst="rect">
                <a:avLst/>
              </a:prstGeom>
              <a:noFill/>
            </p:spPr>
            <p:txBody>
              <a:bodyPr wrap="none" rtlCol="0">
                <a:spAutoFit/>
              </a:bodyPr>
              <a:lstStyle/>
              <a:p>
                <a:r>
                  <a:rPr lang="pl-PL" b="1" spc="30" dirty="0">
                    <a:solidFill>
                      <a:schemeClr val="bg1"/>
                    </a:solidFill>
                    <a:latin typeface="Calibri Light" panose="020F0302020204030204" pitchFamily="34" charset="0"/>
                  </a:rPr>
                  <a:t>CRYOGENICS IS OUR PASSION</a:t>
                </a:r>
              </a:p>
            </p:txBody>
          </p:sp>
        </p:grpSp>
      </p:grpSp>
      <p:sp>
        <p:nvSpPr>
          <p:cNvPr id="3" name="pole tekstowe 2"/>
          <p:cNvSpPr txBox="1"/>
          <p:nvPr/>
        </p:nvSpPr>
        <p:spPr>
          <a:xfrm>
            <a:off x="683568" y="721005"/>
            <a:ext cx="7776864" cy="369332"/>
          </a:xfrm>
          <a:prstGeom prst="rect">
            <a:avLst/>
          </a:prstGeom>
          <a:noFill/>
        </p:spPr>
        <p:txBody>
          <a:bodyPr wrap="square" rtlCol="0">
            <a:spAutoFit/>
          </a:bodyPr>
          <a:lstStyle/>
          <a:p>
            <a:pPr lvl="0" algn="ctr"/>
            <a:r>
              <a:rPr lang="pl-PL" b="1" dirty="0" err="1"/>
              <a:t>Final</a:t>
            </a:r>
            <a:r>
              <a:rPr lang="pl-PL" b="1" dirty="0"/>
              <a:t> </a:t>
            </a:r>
            <a:r>
              <a:rPr lang="pl-PL" b="1" dirty="0" err="1"/>
              <a:t>factory</a:t>
            </a:r>
            <a:r>
              <a:rPr lang="pl-PL" b="1" dirty="0"/>
              <a:t> </a:t>
            </a:r>
            <a:r>
              <a:rPr lang="pl-PL" b="1" dirty="0" err="1"/>
              <a:t>tests</a:t>
            </a:r>
            <a:endParaRPr lang="pl-PL" b="1" dirty="0"/>
          </a:p>
        </p:txBody>
      </p:sp>
      <p:sp>
        <p:nvSpPr>
          <p:cNvPr id="4" name="pole tekstowe 3"/>
          <p:cNvSpPr txBox="1"/>
          <p:nvPr/>
        </p:nvSpPr>
        <p:spPr>
          <a:xfrm>
            <a:off x="482066" y="1367336"/>
            <a:ext cx="4682307" cy="2585323"/>
          </a:xfrm>
          <a:prstGeom prst="rect">
            <a:avLst/>
          </a:prstGeom>
          <a:noFill/>
        </p:spPr>
        <p:txBody>
          <a:bodyPr wrap="none" rtlCol="0">
            <a:spAutoFit/>
          </a:bodyPr>
          <a:lstStyle/>
          <a:p>
            <a:pPr marL="342900" lvl="0" indent="-342900">
              <a:buFont typeface="+mj-lt"/>
              <a:buAutoNum type="arabicPeriod"/>
            </a:pPr>
            <a:r>
              <a:rPr lang="en-GB" dirty="0"/>
              <a:t>Dimensional </a:t>
            </a:r>
            <a:r>
              <a:rPr lang="en-GB" dirty="0" smtClean="0"/>
              <a:t>verification</a:t>
            </a:r>
            <a:endParaRPr lang="pl-PL" dirty="0"/>
          </a:p>
          <a:p>
            <a:pPr marL="342900" lvl="0" indent="-342900">
              <a:buFont typeface="+mj-lt"/>
              <a:buAutoNum type="arabicPeriod"/>
            </a:pPr>
            <a:r>
              <a:rPr lang="en-GB" dirty="0"/>
              <a:t>vacuum vessel leak tight </a:t>
            </a:r>
            <a:r>
              <a:rPr lang="en-GB" dirty="0" smtClean="0"/>
              <a:t>test</a:t>
            </a:r>
            <a:endParaRPr lang="pl-PL" dirty="0" smtClean="0"/>
          </a:p>
          <a:p>
            <a:pPr marL="342900" lvl="0" indent="-342900">
              <a:buFont typeface="+mj-lt"/>
              <a:buAutoNum type="arabicPeriod"/>
            </a:pPr>
            <a:r>
              <a:rPr lang="en-GB" dirty="0" smtClean="0"/>
              <a:t>thermal shocking</a:t>
            </a:r>
            <a:endParaRPr lang="pl-PL" dirty="0"/>
          </a:p>
          <a:p>
            <a:pPr marL="342900" lvl="0" indent="-342900">
              <a:buFont typeface="+mj-lt"/>
              <a:buAutoNum type="arabicPeriod"/>
            </a:pPr>
            <a:r>
              <a:rPr lang="en-GB" dirty="0"/>
              <a:t>pressure / helium leak tests of process </a:t>
            </a:r>
            <a:r>
              <a:rPr lang="en-GB" dirty="0" smtClean="0"/>
              <a:t>pipes</a:t>
            </a:r>
            <a:endParaRPr lang="pl-PL" dirty="0"/>
          </a:p>
          <a:p>
            <a:pPr marL="342900" lvl="0" indent="-342900">
              <a:buFont typeface="+mj-lt"/>
              <a:buAutoNum type="arabicPeriod"/>
            </a:pPr>
            <a:r>
              <a:rPr lang="en-GB" dirty="0"/>
              <a:t>valves seat leak tight </a:t>
            </a:r>
            <a:r>
              <a:rPr lang="en-GB" dirty="0" smtClean="0"/>
              <a:t>test</a:t>
            </a:r>
            <a:endParaRPr lang="pl-PL" dirty="0"/>
          </a:p>
          <a:p>
            <a:pPr marL="342900" lvl="0" indent="-342900">
              <a:buFont typeface="+mj-lt"/>
              <a:buAutoNum type="arabicPeriod"/>
            </a:pPr>
            <a:r>
              <a:rPr lang="en-GB" dirty="0"/>
              <a:t>valve functioning </a:t>
            </a:r>
            <a:r>
              <a:rPr lang="en-GB" dirty="0" smtClean="0"/>
              <a:t>control</a:t>
            </a:r>
            <a:endParaRPr lang="pl-PL" dirty="0"/>
          </a:p>
          <a:p>
            <a:pPr marL="342900" lvl="0" indent="-342900">
              <a:buFont typeface="+mj-lt"/>
              <a:buAutoNum type="arabicPeriod"/>
            </a:pPr>
            <a:r>
              <a:rPr lang="en-GB" dirty="0"/>
              <a:t>testing the temperatures </a:t>
            </a:r>
            <a:r>
              <a:rPr lang="en-GB" dirty="0" smtClean="0"/>
              <a:t>sensors</a:t>
            </a:r>
            <a:endParaRPr lang="pl-PL" dirty="0"/>
          </a:p>
          <a:p>
            <a:pPr marL="342900" lvl="0" indent="-342900">
              <a:buFont typeface="+mj-lt"/>
              <a:buAutoNum type="arabicPeriod"/>
            </a:pPr>
            <a:r>
              <a:rPr lang="en-GB" dirty="0" err="1"/>
              <a:t>fiducial</a:t>
            </a:r>
            <a:r>
              <a:rPr lang="en-GB" dirty="0"/>
              <a:t> </a:t>
            </a:r>
            <a:r>
              <a:rPr lang="en-GB" dirty="0" smtClean="0"/>
              <a:t>control</a:t>
            </a:r>
            <a:endParaRPr lang="pl-PL" dirty="0"/>
          </a:p>
          <a:p>
            <a:endParaRPr lang="pl-PL" b="1" dirty="0"/>
          </a:p>
        </p:txBody>
      </p:sp>
    </p:spTree>
    <p:extLst>
      <p:ext uri="{BB962C8B-B14F-4D97-AF65-F5344CB8AC3E}">
        <p14:creationId xmlns:p14="http://schemas.microsoft.com/office/powerpoint/2010/main" val="42687573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a 1"/>
          <p:cNvGrpSpPr/>
          <p:nvPr/>
        </p:nvGrpSpPr>
        <p:grpSpPr>
          <a:xfrm>
            <a:off x="0" y="0"/>
            <a:ext cx="9144000" cy="5143501"/>
            <a:chOff x="0" y="0"/>
            <a:chExt cx="9144000" cy="5143501"/>
          </a:xfrm>
        </p:grpSpPr>
        <p:pic>
          <p:nvPicPr>
            <p:cNvPr id="7"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1907704" cy="695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upa 5"/>
            <p:cNvGrpSpPr/>
            <p:nvPr/>
          </p:nvGrpSpPr>
          <p:grpSpPr>
            <a:xfrm>
              <a:off x="0" y="4443959"/>
              <a:ext cx="9144000" cy="699542"/>
              <a:chOff x="0" y="4443959"/>
              <a:chExt cx="9144000" cy="699542"/>
            </a:xfrm>
          </p:grpSpPr>
          <p:grpSp>
            <p:nvGrpSpPr>
              <p:cNvPr id="8" name="Grupa 7"/>
              <p:cNvGrpSpPr/>
              <p:nvPr/>
            </p:nvGrpSpPr>
            <p:grpSpPr>
              <a:xfrm>
                <a:off x="0" y="4443959"/>
                <a:ext cx="9144000" cy="699542"/>
                <a:chOff x="0" y="4443959"/>
                <a:chExt cx="9144000" cy="699542"/>
              </a:xfrm>
            </p:grpSpPr>
            <p:pic>
              <p:nvPicPr>
                <p:cNvPr id="10"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443959"/>
                  <a:ext cx="9144000" cy="6995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16216" y="4587974"/>
                  <a:ext cx="2324100" cy="310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pole tekstowe 11"/>
                <p:cNvSpPr txBox="1"/>
                <p:nvPr/>
              </p:nvSpPr>
              <p:spPr>
                <a:xfrm>
                  <a:off x="7598759" y="4810037"/>
                  <a:ext cx="1533736" cy="253916"/>
                </a:xfrm>
                <a:prstGeom prst="rect">
                  <a:avLst/>
                </a:prstGeom>
                <a:noFill/>
              </p:spPr>
              <p:txBody>
                <a:bodyPr wrap="square" rtlCol="0">
                  <a:spAutoFit/>
                </a:bodyPr>
                <a:lstStyle/>
                <a:p>
                  <a:r>
                    <a:rPr lang="pl-PL" sz="1050" b="1" spc="30" dirty="0">
                      <a:solidFill>
                        <a:schemeClr val="bg1"/>
                      </a:solidFill>
                      <a:latin typeface="Calibri Light" panose="020F0302020204030204" pitchFamily="34" charset="0"/>
                    </a:rPr>
                    <a:t>www.kriosystem.com.pl</a:t>
                  </a:r>
                </a:p>
              </p:txBody>
            </p:sp>
          </p:grpSp>
          <p:sp>
            <p:nvSpPr>
              <p:cNvPr id="9" name="pole tekstowe 8"/>
              <p:cNvSpPr txBox="1"/>
              <p:nvPr/>
            </p:nvSpPr>
            <p:spPr>
              <a:xfrm>
                <a:off x="6196077" y="4529173"/>
                <a:ext cx="2947923" cy="369332"/>
              </a:xfrm>
              <a:prstGeom prst="rect">
                <a:avLst/>
              </a:prstGeom>
              <a:noFill/>
            </p:spPr>
            <p:txBody>
              <a:bodyPr wrap="none" rtlCol="0">
                <a:spAutoFit/>
              </a:bodyPr>
              <a:lstStyle/>
              <a:p>
                <a:r>
                  <a:rPr lang="pl-PL" b="1" spc="30" dirty="0">
                    <a:solidFill>
                      <a:schemeClr val="bg1"/>
                    </a:solidFill>
                    <a:latin typeface="Calibri Light" panose="020F0302020204030204" pitchFamily="34" charset="0"/>
                  </a:rPr>
                  <a:t>CRYOGENICS IS OUR PASSION</a:t>
                </a:r>
              </a:p>
            </p:txBody>
          </p:sp>
        </p:grpSp>
      </p:grpSp>
      <p:sp>
        <p:nvSpPr>
          <p:cNvPr id="3" name="pole tekstowe 2"/>
          <p:cNvSpPr txBox="1"/>
          <p:nvPr/>
        </p:nvSpPr>
        <p:spPr>
          <a:xfrm>
            <a:off x="683568" y="721005"/>
            <a:ext cx="7776864" cy="369332"/>
          </a:xfrm>
          <a:prstGeom prst="rect">
            <a:avLst/>
          </a:prstGeom>
          <a:noFill/>
        </p:spPr>
        <p:txBody>
          <a:bodyPr wrap="square" rtlCol="0">
            <a:spAutoFit/>
          </a:bodyPr>
          <a:lstStyle/>
          <a:p>
            <a:pPr algn="ctr"/>
            <a:r>
              <a:rPr lang="pl-PL" b="1" dirty="0" err="1" smtClean="0"/>
              <a:t>Fabrication</a:t>
            </a:r>
            <a:r>
              <a:rPr lang="pl-PL" b="1" dirty="0" smtClean="0"/>
              <a:t> and </a:t>
            </a:r>
            <a:r>
              <a:rPr lang="pl-PL" b="1" dirty="0" err="1" smtClean="0"/>
              <a:t>factory</a:t>
            </a:r>
            <a:r>
              <a:rPr lang="pl-PL" b="1" dirty="0" smtClean="0"/>
              <a:t> </a:t>
            </a:r>
            <a:r>
              <a:rPr lang="pl-PL" b="1" dirty="0" err="1" smtClean="0"/>
              <a:t>acceptance</a:t>
            </a:r>
            <a:r>
              <a:rPr lang="pl-PL" b="1" dirty="0" smtClean="0"/>
              <a:t> test plan</a:t>
            </a:r>
            <a:endParaRPr lang="pl-PL" b="1" dirty="0"/>
          </a:p>
        </p:txBody>
      </p:sp>
      <p:sp>
        <p:nvSpPr>
          <p:cNvPr id="13" name="pole tekstowe 12"/>
          <p:cNvSpPr txBox="1"/>
          <p:nvPr/>
        </p:nvSpPr>
        <p:spPr>
          <a:xfrm>
            <a:off x="2699792" y="1995686"/>
            <a:ext cx="3568293" cy="646331"/>
          </a:xfrm>
          <a:prstGeom prst="rect">
            <a:avLst/>
          </a:prstGeom>
          <a:noFill/>
        </p:spPr>
        <p:txBody>
          <a:bodyPr wrap="square" rtlCol="0">
            <a:spAutoFit/>
          </a:bodyPr>
          <a:lstStyle/>
          <a:p>
            <a:pPr marL="342900" lvl="0" indent="-342900" fontAlgn="base">
              <a:buFont typeface="+mj-lt"/>
              <a:buAutoNum type="arabicPeriod"/>
            </a:pPr>
            <a:r>
              <a:rPr lang="pl-PL" b="1" cap="small" dirty="0" err="1">
                <a:hlinkClick r:id="rId5" action="ppaction://hlinksldjump"/>
              </a:rPr>
              <a:t>Production</a:t>
            </a:r>
            <a:r>
              <a:rPr lang="pl-PL" b="1" cap="small" dirty="0">
                <a:hlinkClick r:id="rId5" action="ppaction://hlinksldjump"/>
              </a:rPr>
              <a:t> </a:t>
            </a:r>
            <a:r>
              <a:rPr lang="pl-PL" b="1" cap="small" dirty="0" err="1" smtClean="0">
                <a:hlinkClick r:id="rId5" action="ppaction://hlinksldjump"/>
              </a:rPr>
              <a:t>tests</a:t>
            </a:r>
            <a:endParaRPr lang="pl-PL" b="1" cap="small" dirty="0" smtClean="0"/>
          </a:p>
          <a:p>
            <a:pPr marL="342900" lvl="0" indent="-342900" fontAlgn="base">
              <a:buFont typeface="+mj-lt"/>
              <a:buAutoNum type="arabicPeriod"/>
            </a:pPr>
            <a:r>
              <a:rPr lang="pl-PL" b="1" dirty="0" err="1">
                <a:hlinkClick r:id="rId6" action="ppaction://hlinksldjump"/>
              </a:rPr>
              <a:t>Final</a:t>
            </a:r>
            <a:r>
              <a:rPr lang="pl-PL" b="1" dirty="0">
                <a:hlinkClick r:id="rId6" action="ppaction://hlinksldjump"/>
              </a:rPr>
              <a:t> </a:t>
            </a:r>
            <a:r>
              <a:rPr lang="pl-PL" b="1" dirty="0" err="1">
                <a:hlinkClick r:id="rId6" action="ppaction://hlinksldjump"/>
              </a:rPr>
              <a:t>factory</a:t>
            </a:r>
            <a:r>
              <a:rPr lang="pl-PL" b="1" dirty="0">
                <a:hlinkClick r:id="rId6" action="ppaction://hlinksldjump"/>
              </a:rPr>
              <a:t> </a:t>
            </a:r>
            <a:r>
              <a:rPr lang="pl-PL" b="1" dirty="0" err="1">
                <a:hlinkClick r:id="rId6" action="ppaction://hlinksldjump"/>
              </a:rPr>
              <a:t>tests</a:t>
            </a:r>
            <a:endParaRPr lang="pl-PL" b="1" cap="small" dirty="0">
              <a:effectLst>
                <a:outerShdw sx="0" sy="0">
                  <a:srgbClr val="000000"/>
                </a:outerShdw>
              </a:effectLst>
            </a:endParaRPr>
          </a:p>
        </p:txBody>
      </p:sp>
    </p:spTree>
    <p:extLst>
      <p:ext uri="{BB962C8B-B14F-4D97-AF65-F5344CB8AC3E}">
        <p14:creationId xmlns:p14="http://schemas.microsoft.com/office/powerpoint/2010/main" val="26963753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a 1"/>
          <p:cNvGrpSpPr/>
          <p:nvPr/>
        </p:nvGrpSpPr>
        <p:grpSpPr>
          <a:xfrm>
            <a:off x="0" y="0"/>
            <a:ext cx="9144000" cy="5143501"/>
            <a:chOff x="0" y="0"/>
            <a:chExt cx="9144000" cy="5143501"/>
          </a:xfrm>
        </p:grpSpPr>
        <p:pic>
          <p:nvPicPr>
            <p:cNvPr id="7"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1907704" cy="695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upa 5"/>
            <p:cNvGrpSpPr/>
            <p:nvPr/>
          </p:nvGrpSpPr>
          <p:grpSpPr>
            <a:xfrm>
              <a:off x="0" y="4443959"/>
              <a:ext cx="9144000" cy="699542"/>
              <a:chOff x="0" y="4443959"/>
              <a:chExt cx="9144000" cy="699542"/>
            </a:xfrm>
          </p:grpSpPr>
          <p:grpSp>
            <p:nvGrpSpPr>
              <p:cNvPr id="8" name="Grupa 7"/>
              <p:cNvGrpSpPr/>
              <p:nvPr/>
            </p:nvGrpSpPr>
            <p:grpSpPr>
              <a:xfrm>
                <a:off x="0" y="4443959"/>
                <a:ext cx="9144000" cy="699542"/>
                <a:chOff x="0" y="4443959"/>
                <a:chExt cx="9144000" cy="699542"/>
              </a:xfrm>
            </p:grpSpPr>
            <p:pic>
              <p:nvPicPr>
                <p:cNvPr id="10"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443959"/>
                  <a:ext cx="9144000" cy="6995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16216" y="4587974"/>
                  <a:ext cx="2324100" cy="310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pole tekstowe 11"/>
                <p:cNvSpPr txBox="1"/>
                <p:nvPr/>
              </p:nvSpPr>
              <p:spPr>
                <a:xfrm>
                  <a:off x="7598759" y="4810037"/>
                  <a:ext cx="1533736" cy="253916"/>
                </a:xfrm>
                <a:prstGeom prst="rect">
                  <a:avLst/>
                </a:prstGeom>
                <a:noFill/>
              </p:spPr>
              <p:txBody>
                <a:bodyPr wrap="square" rtlCol="0">
                  <a:spAutoFit/>
                </a:bodyPr>
                <a:lstStyle/>
                <a:p>
                  <a:r>
                    <a:rPr lang="pl-PL" sz="1050" b="1" spc="30" dirty="0">
                      <a:solidFill>
                        <a:schemeClr val="bg1"/>
                      </a:solidFill>
                      <a:latin typeface="Calibri Light" panose="020F0302020204030204" pitchFamily="34" charset="0"/>
                    </a:rPr>
                    <a:t>www.kriosystem.com.pl</a:t>
                  </a:r>
                </a:p>
              </p:txBody>
            </p:sp>
          </p:grpSp>
          <p:sp>
            <p:nvSpPr>
              <p:cNvPr id="9" name="pole tekstowe 8"/>
              <p:cNvSpPr txBox="1"/>
              <p:nvPr/>
            </p:nvSpPr>
            <p:spPr>
              <a:xfrm>
                <a:off x="6196077" y="4529173"/>
                <a:ext cx="2947923" cy="369332"/>
              </a:xfrm>
              <a:prstGeom prst="rect">
                <a:avLst/>
              </a:prstGeom>
              <a:noFill/>
            </p:spPr>
            <p:txBody>
              <a:bodyPr wrap="none" rtlCol="0">
                <a:spAutoFit/>
              </a:bodyPr>
              <a:lstStyle/>
              <a:p>
                <a:r>
                  <a:rPr lang="pl-PL" b="1" spc="30" dirty="0">
                    <a:solidFill>
                      <a:schemeClr val="bg1"/>
                    </a:solidFill>
                    <a:latin typeface="Calibri Light" panose="020F0302020204030204" pitchFamily="34" charset="0"/>
                  </a:rPr>
                  <a:t>CRYOGENICS IS OUR PASSION</a:t>
                </a:r>
              </a:p>
            </p:txBody>
          </p:sp>
        </p:grpSp>
      </p:grpSp>
      <p:sp>
        <p:nvSpPr>
          <p:cNvPr id="3" name="pole tekstowe 2"/>
          <p:cNvSpPr txBox="1"/>
          <p:nvPr/>
        </p:nvSpPr>
        <p:spPr>
          <a:xfrm>
            <a:off x="683568" y="721005"/>
            <a:ext cx="7776864" cy="646331"/>
          </a:xfrm>
          <a:prstGeom prst="rect">
            <a:avLst/>
          </a:prstGeom>
          <a:noFill/>
        </p:spPr>
        <p:txBody>
          <a:bodyPr wrap="square" rtlCol="0">
            <a:spAutoFit/>
          </a:bodyPr>
          <a:lstStyle/>
          <a:p>
            <a:pPr algn="ctr"/>
            <a:r>
              <a:rPr lang="pl-PL" b="1" dirty="0" err="1"/>
              <a:t>Final</a:t>
            </a:r>
            <a:r>
              <a:rPr lang="pl-PL" b="1" dirty="0"/>
              <a:t> </a:t>
            </a:r>
            <a:r>
              <a:rPr lang="pl-PL" b="1" dirty="0" err="1"/>
              <a:t>factory</a:t>
            </a:r>
            <a:r>
              <a:rPr lang="pl-PL" b="1" dirty="0"/>
              <a:t> </a:t>
            </a:r>
            <a:r>
              <a:rPr lang="pl-PL" b="1" dirty="0" err="1" smtClean="0"/>
              <a:t>tests</a:t>
            </a:r>
            <a:r>
              <a:rPr lang="pl-PL" b="1" dirty="0" smtClean="0"/>
              <a:t> - </a:t>
            </a:r>
            <a:r>
              <a:rPr lang="en-GB" b="1" dirty="0"/>
              <a:t>vacuum vessel leak tight test</a:t>
            </a:r>
            <a:endParaRPr lang="pl-PL" b="1" dirty="0"/>
          </a:p>
          <a:p>
            <a:pPr lvl="0" algn="ctr"/>
            <a:endParaRPr lang="pl-PL" b="1" dirty="0"/>
          </a:p>
        </p:txBody>
      </p:sp>
      <p:sp>
        <p:nvSpPr>
          <p:cNvPr id="4" name="pole tekstowe 3"/>
          <p:cNvSpPr txBox="1"/>
          <p:nvPr/>
        </p:nvSpPr>
        <p:spPr>
          <a:xfrm>
            <a:off x="392875" y="1212305"/>
            <a:ext cx="8358250" cy="3231654"/>
          </a:xfrm>
          <a:prstGeom prst="rect">
            <a:avLst/>
          </a:prstGeom>
          <a:noFill/>
        </p:spPr>
        <p:txBody>
          <a:bodyPr wrap="square" rtlCol="0">
            <a:spAutoFit/>
          </a:bodyPr>
          <a:lstStyle/>
          <a:p>
            <a:r>
              <a:rPr lang="pl-PL" sz="1200" b="1" i="1" dirty="0" err="1"/>
              <a:t>Preparation</a:t>
            </a:r>
            <a:r>
              <a:rPr lang="pl-PL" sz="1200" b="1" i="1" dirty="0"/>
              <a:t>:</a:t>
            </a:r>
            <a:endParaRPr lang="pl-PL" sz="1200" dirty="0"/>
          </a:p>
          <a:p>
            <a:pPr lvl="0"/>
            <a:r>
              <a:rPr lang="en-US" sz="1200" dirty="0"/>
              <a:t>The test box on the jumper connection shall not be installed.</a:t>
            </a:r>
            <a:endParaRPr lang="pl-PL" sz="1200" dirty="0"/>
          </a:p>
          <a:p>
            <a:pPr lvl="0"/>
            <a:r>
              <a:rPr lang="en-US" sz="1200" dirty="0"/>
              <a:t>The all cut-off valves installed on process pipes shall be closed.</a:t>
            </a:r>
            <a:endParaRPr lang="pl-PL" sz="1200" dirty="0"/>
          </a:p>
          <a:p>
            <a:pPr lvl="0"/>
            <a:r>
              <a:rPr lang="en-US" sz="1200" dirty="0"/>
              <a:t>The vacuum jacket shall be evacuated to a pressure of 5·10</a:t>
            </a:r>
            <a:r>
              <a:rPr lang="en-US" sz="1200" baseline="30000" dirty="0"/>
              <a:t>-3</a:t>
            </a:r>
            <a:r>
              <a:rPr lang="en-US" sz="1200" dirty="0"/>
              <a:t> mbar and all internal process lines shall be evacuated to a reasonably low pressure.</a:t>
            </a:r>
            <a:endParaRPr lang="pl-PL" sz="1200" dirty="0"/>
          </a:p>
          <a:p>
            <a:r>
              <a:rPr lang="pl-PL" sz="1200" b="1" i="1" dirty="0"/>
              <a:t>Test: </a:t>
            </a:r>
            <a:endParaRPr lang="pl-PL" sz="1200" dirty="0"/>
          </a:p>
          <a:p>
            <a:pPr marL="171450" lvl="0" indent="-171450">
              <a:buFont typeface="Arial" panose="020B0604020202020204" pitchFamily="34" charset="0"/>
              <a:buChar char="•"/>
            </a:pPr>
            <a:r>
              <a:rPr lang="en-US" sz="1200" dirty="0"/>
              <a:t>The following elements shall be sprayed with gaseous He in the following sequence:</a:t>
            </a:r>
            <a:endParaRPr lang="pl-PL" sz="1200" dirty="0"/>
          </a:p>
          <a:p>
            <a:pPr marL="171450" lvl="0" indent="-171450">
              <a:buFont typeface="Arial" panose="020B0604020202020204" pitchFamily="34" charset="0"/>
              <a:buChar char="•"/>
            </a:pPr>
            <a:r>
              <a:rPr lang="en-US" sz="1200" dirty="0"/>
              <a:t>Each element welded to the vacuum vessel (process pipes terminals, valves, vacuum flanges).</a:t>
            </a:r>
            <a:endParaRPr lang="pl-PL" sz="1200" dirty="0"/>
          </a:p>
          <a:p>
            <a:pPr marL="171450" lvl="0" indent="-171450">
              <a:buFont typeface="Arial" panose="020B0604020202020204" pitchFamily="34" charset="0"/>
              <a:buChar char="•"/>
            </a:pPr>
            <a:r>
              <a:rPr lang="en-US" sz="1200" dirty="0"/>
              <a:t>All connections of process pipes and vacuum barriers on the jumper connection.</a:t>
            </a:r>
            <a:endParaRPr lang="pl-PL" sz="1200" dirty="0"/>
          </a:p>
          <a:p>
            <a:pPr marL="171450" lvl="0" indent="-171450">
              <a:buFont typeface="Arial" panose="020B0604020202020204" pitchFamily="34" charset="0"/>
              <a:buChar char="•"/>
            </a:pPr>
            <a:r>
              <a:rPr lang="en-US" sz="1200" dirty="0"/>
              <a:t>The connection between the CDL vacuum vessel and Valve Box vacuum vessel. </a:t>
            </a:r>
            <a:endParaRPr lang="pl-PL" sz="1200" dirty="0"/>
          </a:p>
          <a:p>
            <a:pPr marL="171450" lvl="0" indent="-171450">
              <a:buFont typeface="Arial" panose="020B0604020202020204" pitchFamily="34" charset="0"/>
              <a:buChar char="•"/>
            </a:pPr>
            <a:r>
              <a:rPr lang="en-US" sz="1200" dirty="0"/>
              <a:t>Each weld seams of the vacuum vessel jumper connection, starting from the top of the jumper connection.</a:t>
            </a:r>
            <a:endParaRPr lang="pl-PL" sz="1200" dirty="0"/>
          </a:p>
          <a:p>
            <a:pPr marL="171450" lvl="0" indent="-171450">
              <a:buFont typeface="Arial" panose="020B0604020202020204" pitchFamily="34" charset="0"/>
              <a:buChar char="•"/>
            </a:pPr>
            <a:r>
              <a:rPr lang="en-US" sz="1200" dirty="0"/>
              <a:t>The weld between the vacuum vessel </a:t>
            </a:r>
            <a:r>
              <a:rPr lang="en-US" sz="1200" dirty="0" err="1"/>
              <a:t>torispherical</a:t>
            </a:r>
            <a:r>
              <a:rPr lang="en-US" sz="1200" dirty="0"/>
              <a:t> bottom and the vacuum vessel jumper connection.</a:t>
            </a:r>
            <a:endParaRPr lang="pl-PL" sz="1200" dirty="0"/>
          </a:p>
          <a:p>
            <a:pPr marL="171450" lvl="0" indent="-171450">
              <a:buFont typeface="Arial" panose="020B0604020202020204" pitchFamily="34" charset="0"/>
              <a:buChar char="•"/>
            </a:pPr>
            <a:r>
              <a:rPr lang="en-US" sz="1200" dirty="0"/>
              <a:t>Weld connection between the </a:t>
            </a:r>
            <a:r>
              <a:rPr lang="en-US" sz="1200" dirty="0" err="1"/>
              <a:t>torispherical</a:t>
            </a:r>
            <a:r>
              <a:rPr lang="en-US" sz="1200" dirty="0"/>
              <a:t> bottom cylindrical part and Valve Box cylindrical part.</a:t>
            </a:r>
            <a:endParaRPr lang="pl-PL" sz="1200" dirty="0"/>
          </a:p>
          <a:p>
            <a:pPr marL="171450" lvl="0" indent="-171450">
              <a:buFont typeface="Arial" panose="020B0604020202020204" pitchFamily="34" charset="0"/>
              <a:buChar char="•"/>
            </a:pPr>
            <a:r>
              <a:rPr lang="en-US" sz="1200" dirty="0"/>
              <a:t>Weld connection between the Valve Box cylindrical parts.</a:t>
            </a:r>
            <a:endParaRPr lang="pl-PL" sz="1200" dirty="0"/>
          </a:p>
          <a:p>
            <a:pPr marL="171450" lvl="0" indent="-171450">
              <a:buFont typeface="Arial" panose="020B0604020202020204" pitchFamily="34" charset="0"/>
              <a:buChar char="•"/>
            </a:pPr>
            <a:r>
              <a:rPr lang="en-US" sz="1200" dirty="0"/>
              <a:t>Weld connection between the Valve Box cylindrical part and </a:t>
            </a:r>
            <a:r>
              <a:rPr lang="en-US" sz="1200" dirty="0" err="1"/>
              <a:t>torispherical</a:t>
            </a:r>
            <a:r>
              <a:rPr lang="en-US" sz="1200" dirty="0"/>
              <a:t> bottom cylindrical part.</a:t>
            </a:r>
            <a:endParaRPr lang="pl-PL" sz="1200" dirty="0"/>
          </a:p>
          <a:p>
            <a:pPr marL="171450" lvl="0" indent="-171450">
              <a:buFont typeface="Arial" panose="020B0604020202020204" pitchFamily="34" charset="0"/>
              <a:buChar char="•"/>
            </a:pPr>
            <a:r>
              <a:rPr lang="en-US" sz="1200" dirty="0"/>
              <a:t>Note!: The single leak rate from outside to a vacuum vessel shall not exceed </a:t>
            </a:r>
            <a:br>
              <a:rPr lang="en-US" sz="1200" dirty="0"/>
            </a:br>
            <a:r>
              <a:rPr lang="en-US" sz="1200" dirty="0"/>
              <a:t>1</a:t>
            </a:r>
            <a:r>
              <a:rPr lang="pl-PL" sz="1200" dirty="0">
                <a:sym typeface="Symbol"/>
              </a:rPr>
              <a:t></a:t>
            </a:r>
            <a:r>
              <a:rPr lang="en-US" sz="1200" dirty="0"/>
              <a:t>10</a:t>
            </a:r>
            <a:r>
              <a:rPr lang="en-US" sz="1200" baseline="30000" dirty="0"/>
              <a:t>-9</a:t>
            </a:r>
            <a:r>
              <a:rPr lang="en-US" sz="1200" dirty="0"/>
              <a:t> mbar</a:t>
            </a:r>
            <a:r>
              <a:rPr lang="pl-PL" sz="1200" dirty="0">
                <a:sym typeface="Symbol"/>
              </a:rPr>
              <a:t></a:t>
            </a:r>
            <a:r>
              <a:rPr lang="en-US" sz="1200" dirty="0"/>
              <a:t>l/s, leak detection sensitivity shall be not higher than 1·10</a:t>
            </a:r>
            <a:r>
              <a:rPr lang="en-US" sz="1200" baseline="30000" dirty="0"/>
              <a:t>-11</a:t>
            </a:r>
            <a:r>
              <a:rPr lang="en-US" sz="1200" dirty="0"/>
              <a:t> mbar·/s.</a:t>
            </a:r>
            <a:endParaRPr lang="pl-PL" sz="1200" dirty="0"/>
          </a:p>
        </p:txBody>
      </p:sp>
    </p:spTree>
    <p:extLst>
      <p:ext uri="{BB962C8B-B14F-4D97-AF65-F5344CB8AC3E}">
        <p14:creationId xmlns:p14="http://schemas.microsoft.com/office/powerpoint/2010/main" val="14201318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a 1"/>
          <p:cNvGrpSpPr/>
          <p:nvPr/>
        </p:nvGrpSpPr>
        <p:grpSpPr>
          <a:xfrm>
            <a:off x="0" y="0"/>
            <a:ext cx="9144000" cy="5143501"/>
            <a:chOff x="0" y="0"/>
            <a:chExt cx="9144000" cy="5143501"/>
          </a:xfrm>
        </p:grpSpPr>
        <p:pic>
          <p:nvPicPr>
            <p:cNvPr id="7"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1907704" cy="695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upa 5"/>
            <p:cNvGrpSpPr/>
            <p:nvPr/>
          </p:nvGrpSpPr>
          <p:grpSpPr>
            <a:xfrm>
              <a:off x="0" y="4443959"/>
              <a:ext cx="9144000" cy="699542"/>
              <a:chOff x="0" y="4443959"/>
              <a:chExt cx="9144000" cy="699542"/>
            </a:xfrm>
          </p:grpSpPr>
          <p:grpSp>
            <p:nvGrpSpPr>
              <p:cNvPr id="8" name="Grupa 7"/>
              <p:cNvGrpSpPr/>
              <p:nvPr/>
            </p:nvGrpSpPr>
            <p:grpSpPr>
              <a:xfrm>
                <a:off x="0" y="4443959"/>
                <a:ext cx="9144000" cy="699542"/>
                <a:chOff x="0" y="4443959"/>
                <a:chExt cx="9144000" cy="699542"/>
              </a:xfrm>
            </p:grpSpPr>
            <p:pic>
              <p:nvPicPr>
                <p:cNvPr id="10"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443959"/>
                  <a:ext cx="9144000" cy="6995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16216" y="4587974"/>
                  <a:ext cx="2324100" cy="310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pole tekstowe 11"/>
                <p:cNvSpPr txBox="1"/>
                <p:nvPr/>
              </p:nvSpPr>
              <p:spPr>
                <a:xfrm>
                  <a:off x="7598759" y="4810037"/>
                  <a:ext cx="1533736" cy="253916"/>
                </a:xfrm>
                <a:prstGeom prst="rect">
                  <a:avLst/>
                </a:prstGeom>
                <a:noFill/>
              </p:spPr>
              <p:txBody>
                <a:bodyPr wrap="square" rtlCol="0">
                  <a:spAutoFit/>
                </a:bodyPr>
                <a:lstStyle/>
                <a:p>
                  <a:r>
                    <a:rPr lang="pl-PL" sz="1050" b="1" spc="30" dirty="0">
                      <a:solidFill>
                        <a:schemeClr val="bg1"/>
                      </a:solidFill>
                      <a:latin typeface="Calibri Light" panose="020F0302020204030204" pitchFamily="34" charset="0"/>
                    </a:rPr>
                    <a:t>www.kriosystem.com.pl</a:t>
                  </a:r>
                </a:p>
              </p:txBody>
            </p:sp>
          </p:grpSp>
          <p:sp>
            <p:nvSpPr>
              <p:cNvPr id="9" name="pole tekstowe 8"/>
              <p:cNvSpPr txBox="1"/>
              <p:nvPr/>
            </p:nvSpPr>
            <p:spPr>
              <a:xfrm>
                <a:off x="6196077" y="4529173"/>
                <a:ext cx="2947923" cy="369332"/>
              </a:xfrm>
              <a:prstGeom prst="rect">
                <a:avLst/>
              </a:prstGeom>
              <a:noFill/>
            </p:spPr>
            <p:txBody>
              <a:bodyPr wrap="none" rtlCol="0">
                <a:spAutoFit/>
              </a:bodyPr>
              <a:lstStyle/>
              <a:p>
                <a:r>
                  <a:rPr lang="pl-PL" b="1" spc="30" dirty="0">
                    <a:solidFill>
                      <a:schemeClr val="bg1"/>
                    </a:solidFill>
                    <a:latin typeface="Calibri Light" panose="020F0302020204030204" pitchFamily="34" charset="0"/>
                  </a:rPr>
                  <a:t>CRYOGENICS IS OUR PASSION</a:t>
                </a:r>
              </a:p>
            </p:txBody>
          </p:sp>
        </p:grpSp>
      </p:grpSp>
      <p:sp>
        <p:nvSpPr>
          <p:cNvPr id="3" name="pole tekstowe 2"/>
          <p:cNvSpPr txBox="1"/>
          <p:nvPr/>
        </p:nvSpPr>
        <p:spPr>
          <a:xfrm>
            <a:off x="683568" y="721005"/>
            <a:ext cx="7776864" cy="923330"/>
          </a:xfrm>
          <a:prstGeom prst="rect">
            <a:avLst/>
          </a:prstGeom>
          <a:noFill/>
        </p:spPr>
        <p:txBody>
          <a:bodyPr wrap="square" rtlCol="0">
            <a:spAutoFit/>
          </a:bodyPr>
          <a:lstStyle/>
          <a:p>
            <a:pPr lvl="0" algn="ctr"/>
            <a:r>
              <a:rPr lang="pl-PL" b="1" dirty="0" err="1"/>
              <a:t>Final</a:t>
            </a:r>
            <a:r>
              <a:rPr lang="pl-PL" b="1" dirty="0"/>
              <a:t> </a:t>
            </a:r>
            <a:r>
              <a:rPr lang="pl-PL" b="1" dirty="0" err="1"/>
              <a:t>factory</a:t>
            </a:r>
            <a:r>
              <a:rPr lang="pl-PL" b="1" dirty="0"/>
              <a:t> </a:t>
            </a:r>
            <a:r>
              <a:rPr lang="pl-PL" b="1" dirty="0" err="1" smtClean="0"/>
              <a:t>tests</a:t>
            </a:r>
            <a:r>
              <a:rPr lang="pl-PL" b="1" dirty="0" smtClean="0"/>
              <a:t> - </a:t>
            </a:r>
            <a:r>
              <a:rPr lang="en-GB" b="1" dirty="0"/>
              <a:t>thermal shocking</a:t>
            </a:r>
            <a:endParaRPr lang="pl-PL" b="1" dirty="0"/>
          </a:p>
          <a:p>
            <a:pPr algn="ctr"/>
            <a:endParaRPr lang="pl-PL" b="1" dirty="0"/>
          </a:p>
          <a:p>
            <a:pPr lvl="0" algn="ctr"/>
            <a:endParaRPr lang="pl-PL" b="1" dirty="0"/>
          </a:p>
        </p:txBody>
      </p:sp>
      <p:pic>
        <p:nvPicPr>
          <p:cNvPr id="13" name="Obraz 12"/>
          <p:cNvPicPr/>
          <p:nvPr/>
        </p:nvPicPr>
        <p:blipFill>
          <a:blip r:embed="rId5">
            <a:extLst>
              <a:ext uri="{28A0092B-C50C-407E-A947-70E740481C1C}">
                <a14:useLocalDpi xmlns:a14="http://schemas.microsoft.com/office/drawing/2010/main" val="0"/>
              </a:ext>
            </a:extLst>
          </a:blip>
          <a:srcRect/>
          <a:stretch>
            <a:fillRect/>
          </a:stretch>
        </p:blipFill>
        <p:spPr bwMode="auto">
          <a:xfrm>
            <a:off x="1694180" y="1182352"/>
            <a:ext cx="5755640" cy="3085465"/>
          </a:xfrm>
          <a:prstGeom prst="rect">
            <a:avLst/>
          </a:prstGeom>
          <a:noFill/>
          <a:ln>
            <a:noFill/>
          </a:ln>
        </p:spPr>
      </p:pic>
    </p:spTree>
    <p:extLst>
      <p:ext uri="{BB962C8B-B14F-4D97-AF65-F5344CB8AC3E}">
        <p14:creationId xmlns:p14="http://schemas.microsoft.com/office/powerpoint/2010/main" val="36587960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a 1"/>
          <p:cNvGrpSpPr/>
          <p:nvPr/>
        </p:nvGrpSpPr>
        <p:grpSpPr>
          <a:xfrm>
            <a:off x="0" y="0"/>
            <a:ext cx="9144000" cy="5143501"/>
            <a:chOff x="0" y="0"/>
            <a:chExt cx="9144000" cy="5143501"/>
          </a:xfrm>
        </p:grpSpPr>
        <p:pic>
          <p:nvPicPr>
            <p:cNvPr id="7"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1907704" cy="695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upa 5"/>
            <p:cNvGrpSpPr/>
            <p:nvPr/>
          </p:nvGrpSpPr>
          <p:grpSpPr>
            <a:xfrm>
              <a:off x="0" y="4443959"/>
              <a:ext cx="9144000" cy="699542"/>
              <a:chOff x="0" y="4443959"/>
              <a:chExt cx="9144000" cy="699542"/>
            </a:xfrm>
          </p:grpSpPr>
          <p:grpSp>
            <p:nvGrpSpPr>
              <p:cNvPr id="8" name="Grupa 7"/>
              <p:cNvGrpSpPr/>
              <p:nvPr/>
            </p:nvGrpSpPr>
            <p:grpSpPr>
              <a:xfrm>
                <a:off x="0" y="4443959"/>
                <a:ext cx="9144000" cy="699542"/>
                <a:chOff x="0" y="4443959"/>
                <a:chExt cx="9144000" cy="699542"/>
              </a:xfrm>
            </p:grpSpPr>
            <p:pic>
              <p:nvPicPr>
                <p:cNvPr id="10"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443959"/>
                  <a:ext cx="9144000" cy="6995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16216" y="4587974"/>
                  <a:ext cx="2324100" cy="310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pole tekstowe 11"/>
                <p:cNvSpPr txBox="1"/>
                <p:nvPr/>
              </p:nvSpPr>
              <p:spPr>
                <a:xfrm>
                  <a:off x="7598759" y="4810037"/>
                  <a:ext cx="1533736" cy="253916"/>
                </a:xfrm>
                <a:prstGeom prst="rect">
                  <a:avLst/>
                </a:prstGeom>
                <a:noFill/>
              </p:spPr>
              <p:txBody>
                <a:bodyPr wrap="square" rtlCol="0">
                  <a:spAutoFit/>
                </a:bodyPr>
                <a:lstStyle/>
                <a:p>
                  <a:r>
                    <a:rPr lang="pl-PL" sz="1050" b="1" spc="30" dirty="0">
                      <a:solidFill>
                        <a:schemeClr val="bg1"/>
                      </a:solidFill>
                      <a:latin typeface="Calibri Light" panose="020F0302020204030204" pitchFamily="34" charset="0"/>
                    </a:rPr>
                    <a:t>www.kriosystem.com.pl</a:t>
                  </a:r>
                </a:p>
              </p:txBody>
            </p:sp>
          </p:grpSp>
          <p:sp>
            <p:nvSpPr>
              <p:cNvPr id="9" name="pole tekstowe 8"/>
              <p:cNvSpPr txBox="1"/>
              <p:nvPr/>
            </p:nvSpPr>
            <p:spPr>
              <a:xfrm>
                <a:off x="6196077" y="4529173"/>
                <a:ext cx="2947923" cy="369332"/>
              </a:xfrm>
              <a:prstGeom prst="rect">
                <a:avLst/>
              </a:prstGeom>
              <a:noFill/>
            </p:spPr>
            <p:txBody>
              <a:bodyPr wrap="none" rtlCol="0">
                <a:spAutoFit/>
              </a:bodyPr>
              <a:lstStyle/>
              <a:p>
                <a:r>
                  <a:rPr lang="pl-PL" b="1" spc="30" dirty="0">
                    <a:solidFill>
                      <a:schemeClr val="bg1"/>
                    </a:solidFill>
                    <a:latin typeface="Calibri Light" panose="020F0302020204030204" pitchFamily="34" charset="0"/>
                  </a:rPr>
                  <a:t>CRYOGENICS IS OUR PASSION</a:t>
                </a:r>
              </a:p>
            </p:txBody>
          </p:sp>
        </p:grpSp>
      </p:grpSp>
      <p:sp>
        <p:nvSpPr>
          <p:cNvPr id="3" name="pole tekstowe 2"/>
          <p:cNvSpPr txBox="1"/>
          <p:nvPr/>
        </p:nvSpPr>
        <p:spPr>
          <a:xfrm>
            <a:off x="683568" y="721005"/>
            <a:ext cx="7776864" cy="1200329"/>
          </a:xfrm>
          <a:prstGeom prst="rect">
            <a:avLst/>
          </a:prstGeom>
          <a:noFill/>
        </p:spPr>
        <p:txBody>
          <a:bodyPr wrap="square" rtlCol="0">
            <a:spAutoFit/>
          </a:bodyPr>
          <a:lstStyle/>
          <a:p>
            <a:pPr algn="ctr"/>
            <a:r>
              <a:rPr lang="pl-PL" b="1" dirty="0" err="1"/>
              <a:t>Final</a:t>
            </a:r>
            <a:r>
              <a:rPr lang="pl-PL" b="1" dirty="0"/>
              <a:t> </a:t>
            </a:r>
            <a:r>
              <a:rPr lang="pl-PL" b="1" dirty="0" err="1"/>
              <a:t>factory</a:t>
            </a:r>
            <a:r>
              <a:rPr lang="pl-PL" b="1" dirty="0"/>
              <a:t> </a:t>
            </a:r>
            <a:r>
              <a:rPr lang="pl-PL" b="1" dirty="0" err="1" smtClean="0"/>
              <a:t>tests</a:t>
            </a:r>
            <a:r>
              <a:rPr lang="pl-PL" b="1" dirty="0" smtClean="0"/>
              <a:t> - </a:t>
            </a:r>
            <a:r>
              <a:rPr lang="en-GB" b="1" dirty="0"/>
              <a:t>pressure / helium leak tests of process pipes</a:t>
            </a:r>
            <a:endParaRPr lang="pl-PL" b="1" dirty="0"/>
          </a:p>
          <a:p>
            <a:pPr lvl="0" algn="ctr"/>
            <a:endParaRPr lang="pl-PL" b="1" dirty="0"/>
          </a:p>
          <a:p>
            <a:pPr algn="ctr"/>
            <a:endParaRPr lang="pl-PL" b="1" dirty="0"/>
          </a:p>
          <a:p>
            <a:pPr lvl="0" algn="ctr"/>
            <a:endParaRPr lang="pl-PL" b="1" dirty="0"/>
          </a:p>
        </p:txBody>
      </p:sp>
      <p:sp>
        <p:nvSpPr>
          <p:cNvPr id="4" name="Prostokąt 3"/>
          <p:cNvSpPr/>
          <p:nvPr/>
        </p:nvSpPr>
        <p:spPr>
          <a:xfrm>
            <a:off x="683568" y="1203598"/>
            <a:ext cx="7776864" cy="2893100"/>
          </a:xfrm>
          <a:prstGeom prst="rect">
            <a:avLst/>
          </a:prstGeom>
        </p:spPr>
        <p:txBody>
          <a:bodyPr wrap="square">
            <a:spAutoFit/>
          </a:bodyPr>
          <a:lstStyle/>
          <a:p>
            <a:r>
              <a:rPr lang="en-US" sz="1400" b="1" i="1" dirty="0"/>
              <a:t>Preparation:</a:t>
            </a:r>
            <a:endParaRPr lang="pl-PL" sz="1400" dirty="0"/>
          </a:p>
          <a:p>
            <a:r>
              <a:rPr lang="pl-PL" sz="1400" dirty="0" smtClean="0"/>
              <a:t>	</a:t>
            </a:r>
            <a:r>
              <a:rPr lang="en-US" sz="1400" dirty="0" smtClean="0"/>
              <a:t>The </a:t>
            </a:r>
            <a:r>
              <a:rPr lang="en-US" sz="1400" dirty="0"/>
              <a:t>vacuum vessel on the jumper connection shall be closed by vacuum end cap equipped with safety valve and pumping port KF 40, vacuum pump and leak detector must be connected to the pumping port, the vacuum in the end cap must be at least 5·10</a:t>
            </a:r>
            <a:r>
              <a:rPr lang="en-US" sz="1400" baseline="30000" dirty="0"/>
              <a:t>-3</a:t>
            </a:r>
            <a:r>
              <a:rPr lang="en-US" sz="1400" dirty="0"/>
              <a:t> mbar.</a:t>
            </a:r>
            <a:endParaRPr lang="pl-PL" sz="1400" dirty="0"/>
          </a:p>
          <a:p>
            <a:pPr marL="285750" lvl="0" indent="-285750">
              <a:buFont typeface="Arial" panose="020B0604020202020204" pitchFamily="34" charset="0"/>
              <a:buChar char="•"/>
            </a:pPr>
            <a:r>
              <a:rPr lang="en-US" sz="1400" dirty="0"/>
              <a:t>All cryogenic valves shall be closed.</a:t>
            </a:r>
            <a:endParaRPr lang="pl-PL" sz="1400" dirty="0"/>
          </a:p>
          <a:p>
            <a:pPr marL="285750" lvl="0" indent="-285750">
              <a:buFont typeface="Arial" panose="020B0604020202020204" pitchFamily="34" charset="0"/>
              <a:buChar char="•"/>
            </a:pPr>
            <a:r>
              <a:rPr lang="en-US" sz="1400" dirty="0"/>
              <a:t>Vacuum valve on the pumping port ISO-K 100 shall be opened.</a:t>
            </a:r>
            <a:endParaRPr lang="pl-PL" sz="1400" dirty="0"/>
          </a:p>
          <a:p>
            <a:pPr marL="285750" lvl="0" indent="-285750">
              <a:buFont typeface="Arial" panose="020B0604020202020204" pitchFamily="34" charset="0"/>
              <a:buChar char="•"/>
            </a:pPr>
            <a:r>
              <a:rPr lang="en-US" sz="1400" dirty="0"/>
              <a:t>All cut-off valves shall be closed.</a:t>
            </a:r>
            <a:endParaRPr lang="pl-PL" sz="1400" dirty="0"/>
          </a:p>
          <a:p>
            <a:r>
              <a:rPr lang="en-US" sz="1400" dirty="0"/>
              <a:t>Note: </a:t>
            </a:r>
            <a:endParaRPr lang="pl-PL" sz="1400" dirty="0"/>
          </a:p>
          <a:p>
            <a:r>
              <a:rPr lang="pl-PL" sz="1400" dirty="0" smtClean="0"/>
              <a:t>	</a:t>
            </a:r>
            <a:r>
              <a:rPr lang="en-US" sz="1400" dirty="0" smtClean="0"/>
              <a:t>During </a:t>
            </a:r>
            <a:r>
              <a:rPr lang="en-US" sz="1400" dirty="0"/>
              <a:t>the pressure tests, the pressure in the process lines shall be gradually increased to a value of 50 % of the required test pressure. Thereafter the pressure shall be increased in steps of approximately 10 % of the required test pressure until the test pressure is reached.</a:t>
            </a:r>
            <a:endParaRPr lang="pl-PL" sz="1400" dirty="0"/>
          </a:p>
          <a:p>
            <a:r>
              <a:rPr lang="pl-PL" sz="1400" dirty="0" smtClean="0"/>
              <a:t>	</a:t>
            </a:r>
            <a:r>
              <a:rPr lang="en-US" sz="1400" dirty="0" smtClean="0"/>
              <a:t>During </a:t>
            </a:r>
            <a:r>
              <a:rPr lang="en-US" sz="1400" dirty="0"/>
              <a:t>the pressure tests, the pressure in the process lines shall be gradually increased to a value 2 </a:t>
            </a:r>
            <a:r>
              <a:rPr lang="en-US" sz="1400" dirty="0" err="1"/>
              <a:t>barg</a:t>
            </a:r>
            <a:r>
              <a:rPr lang="en-US" sz="1400" dirty="0"/>
              <a:t> using </a:t>
            </a:r>
            <a:r>
              <a:rPr lang="en-US" sz="1400" dirty="0" err="1"/>
              <a:t>GHe</a:t>
            </a:r>
            <a:r>
              <a:rPr lang="en-US" sz="1400" dirty="0"/>
              <a:t>, then to further increase the pressure GN</a:t>
            </a:r>
            <a:r>
              <a:rPr lang="en-US" sz="1400" baseline="-25000" dirty="0"/>
              <a:t>2</a:t>
            </a:r>
            <a:r>
              <a:rPr lang="en-US" sz="1400" dirty="0"/>
              <a:t> can be used.</a:t>
            </a:r>
            <a:endParaRPr lang="pl-PL" sz="1400" dirty="0"/>
          </a:p>
        </p:txBody>
      </p:sp>
    </p:spTree>
    <p:extLst>
      <p:ext uri="{BB962C8B-B14F-4D97-AF65-F5344CB8AC3E}">
        <p14:creationId xmlns:p14="http://schemas.microsoft.com/office/powerpoint/2010/main" val="42204372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a 1"/>
          <p:cNvGrpSpPr/>
          <p:nvPr/>
        </p:nvGrpSpPr>
        <p:grpSpPr>
          <a:xfrm>
            <a:off x="0" y="0"/>
            <a:ext cx="9144000" cy="5143501"/>
            <a:chOff x="0" y="0"/>
            <a:chExt cx="9144000" cy="5143501"/>
          </a:xfrm>
        </p:grpSpPr>
        <p:pic>
          <p:nvPicPr>
            <p:cNvPr id="7"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1907704" cy="695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upa 5"/>
            <p:cNvGrpSpPr/>
            <p:nvPr/>
          </p:nvGrpSpPr>
          <p:grpSpPr>
            <a:xfrm>
              <a:off x="0" y="4443959"/>
              <a:ext cx="9144000" cy="699542"/>
              <a:chOff x="0" y="4443959"/>
              <a:chExt cx="9144000" cy="699542"/>
            </a:xfrm>
          </p:grpSpPr>
          <p:grpSp>
            <p:nvGrpSpPr>
              <p:cNvPr id="8" name="Grupa 7"/>
              <p:cNvGrpSpPr/>
              <p:nvPr/>
            </p:nvGrpSpPr>
            <p:grpSpPr>
              <a:xfrm>
                <a:off x="0" y="4443959"/>
                <a:ext cx="9144000" cy="699542"/>
                <a:chOff x="0" y="4443959"/>
                <a:chExt cx="9144000" cy="699542"/>
              </a:xfrm>
            </p:grpSpPr>
            <p:pic>
              <p:nvPicPr>
                <p:cNvPr id="10"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443959"/>
                  <a:ext cx="9144000" cy="6995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16216" y="4587974"/>
                  <a:ext cx="2324100" cy="310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pole tekstowe 11"/>
                <p:cNvSpPr txBox="1"/>
                <p:nvPr/>
              </p:nvSpPr>
              <p:spPr>
                <a:xfrm>
                  <a:off x="7598759" y="4810037"/>
                  <a:ext cx="1533736" cy="253916"/>
                </a:xfrm>
                <a:prstGeom prst="rect">
                  <a:avLst/>
                </a:prstGeom>
                <a:noFill/>
              </p:spPr>
              <p:txBody>
                <a:bodyPr wrap="square" rtlCol="0">
                  <a:spAutoFit/>
                </a:bodyPr>
                <a:lstStyle/>
                <a:p>
                  <a:r>
                    <a:rPr lang="pl-PL" sz="1050" b="1" spc="30" dirty="0">
                      <a:solidFill>
                        <a:schemeClr val="bg1"/>
                      </a:solidFill>
                      <a:latin typeface="Calibri Light" panose="020F0302020204030204" pitchFamily="34" charset="0"/>
                    </a:rPr>
                    <a:t>www.kriosystem.com.pl</a:t>
                  </a:r>
                </a:p>
              </p:txBody>
            </p:sp>
          </p:grpSp>
          <p:sp>
            <p:nvSpPr>
              <p:cNvPr id="9" name="pole tekstowe 8"/>
              <p:cNvSpPr txBox="1"/>
              <p:nvPr/>
            </p:nvSpPr>
            <p:spPr>
              <a:xfrm>
                <a:off x="6196077" y="4529173"/>
                <a:ext cx="2947923" cy="369332"/>
              </a:xfrm>
              <a:prstGeom prst="rect">
                <a:avLst/>
              </a:prstGeom>
              <a:noFill/>
            </p:spPr>
            <p:txBody>
              <a:bodyPr wrap="none" rtlCol="0">
                <a:spAutoFit/>
              </a:bodyPr>
              <a:lstStyle/>
              <a:p>
                <a:r>
                  <a:rPr lang="pl-PL" b="1" spc="30" dirty="0">
                    <a:solidFill>
                      <a:schemeClr val="bg1"/>
                    </a:solidFill>
                    <a:latin typeface="Calibri Light" panose="020F0302020204030204" pitchFamily="34" charset="0"/>
                  </a:rPr>
                  <a:t>CRYOGENICS IS OUR PASSION</a:t>
                </a:r>
              </a:p>
            </p:txBody>
          </p:sp>
        </p:grpSp>
      </p:grpSp>
      <p:sp>
        <p:nvSpPr>
          <p:cNvPr id="3" name="pole tekstowe 2"/>
          <p:cNvSpPr txBox="1"/>
          <p:nvPr/>
        </p:nvSpPr>
        <p:spPr>
          <a:xfrm>
            <a:off x="683568" y="721005"/>
            <a:ext cx="7776864" cy="1477328"/>
          </a:xfrm>
          <a:prstGeom prst="rect">
            <a:avLst/>
          </a:prstGeom>
          <a:noFill/>
        </p:spPr>
        <p:txBody>
          <a:bodyPr wrap="square" rtlCol="0">
            <a:spAutoFit/>
          </a:bodyPr>
          <a:lstStyle/>
          <a:p>
            <a:pPr lvl="0" algn="ctr"/>
            <a:r>
              <a:rPr lang="pl-PL" b="1" dirty="0" err="1"/>
              <a:t>Final</a:t>
            </a:r>
            <a:r>
              <a:rPr lang="pl-PL" b="1" dirty="0"/>
              <a:t> </a:t>
            </a:r>
            <a:r>
              <a:rPr lang="pl-PL" b="1" dirty="0" err="1"/>
              <a:t>factory</a:t>
            </a:r>
            <a:r>
              <a:rPr lang="pl-PL" b="1" dirty="0"/>
              <a:t> </a:t>
            </a:r>
            <a:r>
              <a:rPr lang="pl-PL" b="1" dirty="0" err="1" smtClean="0"/>
              <a:t>tests</a:t>
            </a:r>
            <a:r>
              <a:rPr lang="pl-PL" b="1" dirty="0" smtClean="0"/>
              <a:t> - </a:t>
            </a:r>
            <a:r>
              <a:rPr lang="en-GB" b="1" dirty="0"/>
              <a:t>valves seat leak tight test</a:t>
            </a:r>
            <a:endParaRPr lang="pl-PL" b="1" dirty="0"/>
          </a:p>
          <a:p>
            <a:pPr algn="ctr"/>
            <a:endParaRPr lang="pl-PL" b="1" dirty="0"/>
          </a:p>
          <a:p>
            <a:pPr lvl="0" algn="ctr"/>
            <a:endParaRPr lang="pl-PL" b="1" dirty="0"/>
          </a:p>
          <a:p>
            <a:pPr algn="ctr"/>
            <a:endParaRPr lang="pl-PL" b="1" dirty="0"/>
          </a:p>
          <a:p>
            <a:pPr lvl="0" algn="ctr"/>
            <a:endParaRPr lang="pl-PL" b="1" dirty="0"/>
          </a:p>
        </p:txBody>
      </p:sp>
      <p:sp>
        <p:nvSpPr>
          <p:cNvPr id="4" name="Prostokąt 3"/>
          <p:cNvSpPr/>
          <p:nvPr/>
        </p:nvSpPr>
        <p:spPr>
          <a:xfrm>
            <a:off x="683568" y="1203598"/>
            <a:ext cx="7776864" cy="2893100"/>
          </a:xfrm>
          <a:prstGeom prst="rect">
            <a:avLst/>
          </a:prstGeom>
        </p:spPr>
        <p:txBody>
          <a:bodyPr wrap="square">
            <a:spAutoFit/>
          </a:bodyPr>
          <a:lstStyle/>
          <a:p>
            <a:r>
              <a:rPr lang="pl-PL" sz="1400" b="1" i="1" dirty="0" err="1"/>
              <a:t>Preparation</a:t>
            </a:r>
            <a:r>
              <a:rPr lang="pl-PL" sz="1400" b="1" i="1" dirty="0"/>
              <a:t>:</a:t>
            </a:r>
            <a:endParaRPr lang="pl-PL" sz="1400" dirty="0"/>
          </a:p>
          <a:p>
            <a:pPr lvl="0"/>
            <a:r>
              <a:rPr lang="en-US" sz="1400" dirty="0"/>
              <a:t>The helium recovery side line 2 – SR2 (DN25) ( installed on the valve box) shall be ended with KF25 vacuum flange, if necessary the cut-off valve should be removed.</a:t>
            </a:r>
            <a:endParaRPr lang="pl-PL" sz="1400" dirty="0"/>
          </a:p>
          <a:p>
            <a:pPr lvl="0"/>
            <a:r>
              <a:rPr lang="en-US" sz="1400" dirty="0"/>
              <a:t>The third vacuum pump and third leak detector shall be connected to KF25 vacuum flange on SR2.</a:t>
            </a:r>
            <a:endParaRPr lang="pl-PL" sz="1400" dirty="0"/>
          </a:p>
          <a:p>
            <a:pPr marL="285750" lvl="0" indent="-285750">
              <a:buFont typeface="Arial" panose="020B0604020202020204" pitchFamily="34" charset="0"/>
              <a:buChar char="•"/>
            </a:pPr>
            <a:r>
              <a:rPr lang="en-US" sz="1400" dirty="0"/>
              <a:t>CV03, CV04, CV60, CV61 should be closed.</a:t>
            </a:r>
            <a:endParaRPr lang="pl-PL" sz="1400" dirty="0"/>
          </a:p>
          <a:p>
            <a:pPr marL="285750" lvl="0" indent="-285750">
              <a:buFont typeface="Arial" panose="020B0604020202020204" pitchFamily="34" charset="0"/>
              <a:buChar char="•"/>
            </a:pPr>
            <a:r>
              <a:rPr lang="en-US" sz="1400" dirty="0"/>
              <a:t>CV06 and CV63 valves shall be opened.</a:t>
            </a:r>
            <a:endParaRPr lang="pl-PL" sz="1400" dirty="0"/>
          </a:p>
          <a:p>
            <a:pPr marL="285750" indent="-285750">
              <a:buFont typeface="Arial" panose="020B0604020202020204" pitchFamily="34" charset="0"/>
              <a:buChar char="•"/>
            </a:pPr>
            <a:r>
              <a:rPr lang="en-US" sz="1400" dirty="0"/>
              <a:t>The vacuum in the process pipes shall be created. If it possible, the vacuum should be better than 5·10</a:t>
            </a:r>
            <a:r>
              <a:rPr lang="en-US" sz="1400" baseline="30000" dirty="0"/>
              <a:t>-3</a:t>
            </a:r>
            <a:r>
              <a:rPr lang="en-US" sz="1400" dirty="0"/>
              <a:t> mbar</a:t>
            </a:r>
            <a:r>
              <a:rPr lang="en-US" sz="1400" dirty="0" smtClean="0"/>
              <a:t>.</a:t>
            </a:r>
            <a:endParaRPr lang="pl-PL" sz="1400" dirty="0" smtClean="0"/>
          </a:p>
          <a:p>
            <a:pPr marL="285750" indent="-285750">
              <a:buFont typeface="Arial" panose="020B0604020202020204" pitchFamily="34" charset="0"/>
              <a:buChar char="•"/>
            </a:pPr>
            <a:endParaRPr lang="pl-PL" sz="1400" dirty="0"/>
          </a:p>
          <a:p>
            <a:pPr marL="285750" lvl="0" indent="-285750">
              <a:buFont typeface="Arial" panose="020B0604020202020204" pitchFamily="34" charset="0"/>
              <a:buChar char="•"/>
            </a:pPr>
            <a:r>
              <a:rPr lang="pl-PL" sz="1400" dirty="0" err="1" smtClean="0"/>
              <a:t>Valve</a:t>
            </a:r>
            <a:r>
              <a:rPr lang="pl-PL" sz="1400" dirty="0" smtClean="0"/>
              <a:t> seat </a:t>
            </a:r>
            <a:r>
              <a:rPr lang="pl-PL" sz="1400" dirty="0" err="1" smtClean="0"/>
              <a:t>lea</a:t>
            </a:r>
            <a:r>
              <a:rPr lang="pl-PL" sz="1400" dirty="0" smtClean="0"/>
              <a:t> </a:t>
            </a:r>
            <a:r>
              <a:rPr lang="pl-PL" sz="1400" dirty="0" err="1" smtClean="0"/>
              <a:t>tight</a:t>
            </a:r>
            <a:r>
              <a:rPr lang="pl-PL" sz="1400" dirty="0" smtClean="0"/>
              <a:t> test </a:t>
            </a:r>
            <a:r>
              <a:rPr lang="pl-PL" sz="1400" dirty="0" err="1" smtClean="0"/>
              <a:t>have</a:t>
            </a:r>
            <a:r>
              <a:rPr lang="pl-PL" sz="1400" dirty="0" smtClean="0"/>
              <a:t> to be </a:t>
            </a:r>
            <a:r>
              <a:rPr lang="pl-PL" sz="1400" dirty="0" err="1" smtClean="0"/>
              <a:t>performed</a:t>
            </a:r>
            <a:r>
              <a:rPr lang="pl-PL" sz="1400" dirty="0" smtClean="0"/>
              <a:t> with </a:t>
            </a:r>
            <a:r>
              <a:rPr lang="pl-PL" sz="1400" dirty="0" err="1" smtClean="0"/>
              <a:t>operating</a:t>
            </a:r>
            <a:r>
              <a:rPr lang="pl-PL" sz="1400" dirty="0" smtClean="0"/>
              <a:t> </a:t>
            </a:r>
            <a:r>
              <a:rPr lang="pl-PL" sz="1400" dirty="0" err="1" smtClean="0"/>
              <a:t>pressure</a:t>
            </a:r>
            <a:r>
              <a:rPr lang="en-US" sz="1400" dirty="0" smtClean="0"/>
              <a:t>.</a:t>
            </a:r>
            <a:endParaRPr lang="pl-PL" sz="1400" dirty="0"/>
          </a:p>
          <a:p>
            <a:pPr marL="285750" lvl="0" indent="-285750">
              <a:buFont typeface="Arial" panose="020B0604020202020204" pitchFamily="34" charset="0"/>
              <a:buChar char="•"/>
            </a:pPr>
            <a:r>
              <a:rPr lang="en-US" sz="1400" dirty="0"/>
              <a:t>Observe the leak detector connected to the </a:t>
            </a:r>
            <a:r>
              <a:rPr lang="en-US" sz="1400" dirty="0" smtClean="0"/>
              <a:t>line. </a:t>
            </a:r>
            <a:r>
              <a:rPr lang="en-US" sz="1400" dirty="0"/>
              <a:t>The helium leakage rate across the valve seat must not exceed 1·10</a:t>
            </a:r>
            <a:r>
              <a:rPr lang="en-US" sz="1400" baseline="30000" dirty="0"/>
              <a:t>-4</a:t>
            </a:r>
            <a:r>
              <a:rPr lang="en-US" sz="1400" dirty="0"/>
              <a:t> </a:t>
            </a:r>
            <a:r>
              <a:rPr lang="en-US" sz="1400" dirty="0" err="1"/>
              <a:t>mbar·l</a:t>
            </a:r>
            <a:r>
              <a:rPr lang="en-US" sz="1400" dirty="0"/>
              <a:t>/s</a:t>
            </a:r>
            <a:endParaRPr lang="pl-PL" sz="1400" dirty="0"/>
          </a:p>
          <a:p>
            <a:pPr marL="285750" indent="-285750">
              <a:buFont typeface="Arial" panose="020B0604020202020204" pitchFamily="34" charset="0"/>
              <a:buChar char="•"/>
            </a:pPr>
            <a:r>
              <a:rPr lang="en-US" sz="1400" dirty="0"/>
              <a:t>After the test the </a:t>
            </a:r>
            <a:r>
              <a:rPr lang="en-US" sz="1400" dirty="0" smtClean="0"/>
              <a:t>line </a:t>
            </a:r>
            <a:r>
              <a:rPr lang="en-US" sz="1400" dirty="0"/>
              <a:t>shall be disconnected and </a:t>
            </a:r>
            <a:r>
              <a:rPr lang="en-US" sz="1400" dirty="0" err="1"/>
              <a:t>GHe</a:t>
            </a:r>
            <a:r>
              <a:rPr lang="en-US" sz="1400" dirty="0"/>
              <a:t> shall be relieved from </a:t>
            </a:r>
            <a:r>
              <a:rPr lang="en-US" sz="1400" dirty="0" smtClean="0"/>
              <a:t>line </a:t>
            </a:r>
            <a:r>
              <a:rPr lang="en-US" sz="1400" dirty="0"/>
              <a:t>- </a:t>
            </a:r>
            <a:r>
              <a:rPr lang="en-US" sz="1400" dirty="0" smtClean="0"/>
              <a:t>to </a:t>
            </a:r>
            <a:r>
              <a:rPr lang="en-US" sz="1400" dirty="0"/>
              <a:t>atmosphere.</a:t>
            </a:r>
            <a:endParaRPr lang="pl-PL" sz="1400" dirty="0"/>
          </a:p>
        </p:txBody>
      </p:sp>
    </p:spTree>
    <p:extLst>
      <p:ext uri="{BB962C8B-B14F-4D97-AF65-F5344CB8AC3E}">
        <p14:creationId xmlns:p14="http://schemas.microsoft.com/office/powerpoint/2010/main" val="20401191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a 1"/>
          <p:cNvGrpSpPr/>
          <p:nvPr/>
        </p:nvGrpSpPr>
        <p:grpSpPr>
          <a:xfrm>
            <a:off x="0" y="0"/>
            <a:ext cx="9144000" cy="5143501"/>
            <a:chOff x="0" y="0"/>
            <a:chExt cx="9144000" cy="5143501"/>
          </a:xfrm>
        </p:grpSpPr>
        <p:pic>
          <p:nvPicPr>
            <p:cNvPr id="7"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1907704" cy="695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upa 5"/>
            <p:cNvGrpSpPr/>
            <p:nvPr/>
          </p:nvGrpSpPr>
          <p:grpSpPr>
            <a:xfrm>
              <a:off x="0" y="4443959"/>
              <a:ext cx="9144000" cy="699542"/>
              <a:chOff x="0" y="4443959"/>
              <a:chExt cx="9144000" cy="699542"/>
            </a:xfrm>
          </p:grpSpPr>
          <p:grpSp>
            <p:nvGrpSpPr>
              <p:cNvPr id="8" name="Grupa 7"/>
              <p:cNvGrpSpPr/>
              <p:nvPr/>
            </p:nvGrpSpPr>
            <p:grpSpPr>
              <a:xfrm>
                <a:off x="0" y="4443959"/>
                <a:ext cx="9144000" cy="699542"/>
                <a:chOff x="0" y="4443959"/>
                <a:chExt cx="9144000" cy="699542"/>
              </a:xfrm>
            </p:grpSpPr>
            <p:pic>
              <p:nvPicPr>
                <p:cNvPr id="10"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443959"/>
                  <a:ext cx="9144000" cy="6995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16216" y="4587974"/>
                  <a:ext cx="2324100" cy="310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pole tekstowe 11"/>
                <p:cNvSpPr txBox="1"/>
                <p:nvPr/>
              </p:nvSpPr>
              <p:spPr>
                <a:xfrm>
                  <a:off x="7598759" y="4810037"/>
                  <a:ext cx="1533736" cy="253916"/>
                </a:xfrm>
                <a:prstGeom prst="rect">
                  <a:avLst/>
                </a:prstGeom>
                <a:noFill/>
              </p:spPr>
              <p:txBody>
                <a:bodyPr wrap="square" rtlCol="0">
                  <a:spAutoFit/>
                </a:bodyPr>
                <a:lstStyle/>
                <a:p>
                  <a:r>
                    <a:rPr lang="pl-PL" sz="1050" b="1" spc="30" dirty="0">
                      <a:solidFill>
                        <a:schemeClr val="bg1"/>
                      </a:solidFill>
                      <a:latin typeface="Calibri Light" panose="020F0302020204030204" pitchFamily="34" charset="0"/>
                    </a:rPr>
                    <a:t>www.kriosystem.com.pl</a:t>
                  </a:r>
                </a:p>
              </p:txBody>
            </p:sp>
          </p:grpSp>
          <p:sp>
            <p:nvSpPr>
              <p:cNvPr id="9" name="pole tekstowe 8"/>
              <p:cNvSpPr txBox="1"/>
              <p:nvPr/>
            </p:nvSpPr>
            <p:spPr>
              <a:xfrm>
                <a:off x="6196077" y="4529173"/>
                <a:ext cx="2947923" cy="369332"/>
              </a:xfrm>
              <a:prstGeom prst="rect">
                <a:avLst/>
              </a:prstGeom>
              <a:noFill/>
            </p:spPr>
            <p:txBody>
              <a:bodyPr wrap="none" rtlCol="0">
                <a:spAutoFit/>
              </a:bodyPr>
              <a:lstStyle/>
              <a:p>
                <a:r>
                  <a:rPr lang="pl-PL" b="1" spc="30" dirty="0">
                    <a:solidFill>
                      <a:schemeClr val="bg1"/>
                    </a:solidFill>
                    <a:latin typeface="Calibri Light" panose="020F0302020204030204" pitchFamily="34" charset="0"/>
                  </a:rPr>
                  <a:t>CRYOGENICS IS OUR PASSION</a:t>
                </a:r>
              </a:p>
            </p:txBody>
          </p:sp>
        </p:grpSp>
      </p:grpSp>
      <p:sp>
        <p:nvSpPr>
          <p:cNvPr id="3" name="pole tekstowe 2"/>
          <p:cNvSpPr txBox="1"/>
          <p:nvPr/>
        </p:nvSpPr>
        <p:spPr>
          <a:xfrm>
            <a:off x="683568" y="721005"/>
            <a:ext cx="7776864" cy="1754326"/>
          </a:xfrm>
          <a:prstGeom prst="rect">
            <a:avLst/>
          </a:prstGeom>
          <a:noFill/>
        </p:spPr>
        <p:txBody>
          <a:bodyPr wrap="square" rtlCol="0">
            <a:spAutoFit/>
          </a:bodyPr>
          <a:lstStyle/>
          <a:p>
            <a:pPr algn="ctr"/>
            <a:r>
              <a:rPr lang="pl-PL" b="1" dirty="0" err="1"/>
              <a:t>Final</a:t>
            </a:r>
            <a:r>
              <a:rPr lang="pl-PL" b="1" dirty="0"/>
              <a:t> </a:t>
            </a:r>
            <a:r>
              <a:rPr lang="pl-PL" b="1" dirty="0" err="1"/>
              <a:t>factory</a:t>
            </a:r>
            <a:r>
              <a:rPr lang="pl-PL" b="1" dirty="0"/>
              <a:t> </a:t>
            </a:r>
            <a:r>
              <a:rPr lang="pl-PL" b="1" dirty="0" err="1" smtClean="0"/>
              <a:t>tests</a:t>
            </a:r>
            <a:r>
              <a:rPr lang="pl-PL" b="1" dirty="0" smtClean="0"/>
              <a:t> - </a:t>
            </a:r>
            <a:r>
              <a:rPr lang="en-GB" b="1" dirty="0"/>
              <a:t>valve functioning control</a:t>
            </a:r>
            <a:endParaRPr lang="pl-PL" b="1" dirty="0"/>
          </a:p>
          <a:p>
            <a:pPr lvl="0" algn="ctr"/>
            <a:endParaRPr lang="pl-PL" b="1" dirty="0"/>
          </a:p>
          <a:p>
            <a:pPr algn="ctr"/>
            <a:endParaRPr lang="pl-PL" b="1" dirty="0"/>
          </a:p>
          <a:p>
            <a:pPr lvl="0" algn="ctr"/>
            <a:endParaRPr lang="pl-PL" b="1" dirty="0"/>
          </a:p>
          <a:p>
            <a:pPr algn="ctr"/>
            <a:endParaRPr lang="pl-PL" b="1" dirty="0"/>
          </a:p>
          <a:p>
            <a:pPr lvl="0" algn="ctr"/>
            <a:endParaRPr lang="pl-PL" b="1" dirty="0"/>
          </a:p>
        </p:txBody>
      </p:sp>
      <p:sp>
        <p:nvSpPr>
          <p:cNvPr id="4" name="Prostokąt 3"/>
          <p:cNvSpPr/>
          <p:nvPr/>
        </p:nvSpPr>
        <p:spPr>
          <a:xfrm>
            <a:off x="683568" y="1203598"/>
            <a:ext cx="7776864" cy="954107"/>
          </a:xfrm>
          <a:prstGeom prst="rect">
            <a:avLst/>
          </a:prstGeom>
        </p:spPr>
        <p:txBody>
          <a:bodyPr wrap="square">
            <a:spAutoFit/>
          </a:bodyPr>
          <a:lstStyle/>
          <a:p>
            <a:r>
              <a:rPr lang="pl-PL" sz="1400" dirty="0" smtClean="0"/>
              <a:t>	</a:t>
            </a:r>
            <a:r>
              <a:rPr lang="en-US" sz="1400" dirty="0" smtClean="0"/>
              <a:t>All </a:t>
            </a:r>
            <a:r>
              <a:rPr lang="en-US" sz="1400" dirty="0"/>
              <a:t>valves shall be actuated along their full stroke repeatedly. The valves shall move softly within the whole range of mechanical operation, without any visible, audible or otherwise noticeable signs of jerks.</a:t>
            </a:r>
            <a:endParaRPr lang="pl-PL" sz="1400" dirty="0"/>
          </a:p>
          <a:p>
            <a:r>
              <a:rPr lang="pl-PL" sz="1400" dirty="0" smtClean="0"/>
              <a:t>	</a:t>
            </a:r>
            <a:r>
              <a:rPr lang="en-US" sz="1400" dirty="0" smtClean="0"/>
              <a:t>Leak </a:t>
            </a:r>
            <a:r>
              <a:rPr lang="en-US" sz="1400" dirty="0"/>
              <a:t>Test of Valve Seats contains Valve Functioning Control Test.</a:t>
            </a:r>
            <a:endParaRPr lang="pl-PL" sz="1400" dirty="0"/>
          </a:p>
        </p:txBody>
      </p:sp>
    </p:spTree>
    <p:extLst>
      <p:ext uri="{BB962C8B-B14F-4D97-AF65-F5344CB8AC3E}">
        <p14:creationId xmlns:p14="http://schemas.microsoft.com/office/powerpoint/2010/main" val="13067128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a 1"/>
          <p:cNvGrpSpPr/>
          <p:nvPr/>
        </p:nvGrpSpPr>
        <p:grpSpPr>
          <a:xfrm>
            <a:off x="0" y="0"/>
            <a:ext cx="9144000" cy="5143501"/>
            <a:chOff x="0" y="0"/>
            <a:chExt cx="9144000" cy="5143501"/>
          </a:xfrm>
        </p:grpSpPr>
        <p:pic>
          <p:nvPicPr>
            <p:cNvPr id="7"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1907704" cy="695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upa 5"/>
            <p:cNvGrpSpPr/>
            <p:nvPr/>
          </p:nvGrpSpPr>
          <p:grpSpPr>
            <a:xfrm>
              <a:off x="0" y="4443959"/>
              <a:ext cx="9144000" cy="699542"/>
              <a:chOff x="0" y="4443959"/>
              <a:chExt cx="9144000" cy="699542"/>
            </a:xfrm>
          </p:grpSpPr>
          <p:grpSp>
            <p:nvGrpSpPr>
              <p:cNvPr id="8" name="Grupa 7"/>
              <p:cNvGrpSpPr/>
              <p:nvPr/>
            </p:nvGrpSpPr>
            <p:grpSpPr>
              <a:xfrm>
                <a:off x="0" y="4443959"/>
                <a:ext cx="9144000" cy="699542"/>
                <a:chOff x="0" y="4443959"/>
                <a:chExt cx="9144000" cy="699542"/>
              </a:xfrm>
            </p:grpSpPr>
            <p:pic>
              <p:nvPicPr>
                <p:cNvPr id="10"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443959"/>
                  <a:ext cx="9144000" cy="6995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16216" y="4587974"/>
                  <a:ext cx="2324100" cy="310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pole tekstowe 11"/>
                <p:cNvSpPr txBox="1"/>
                <p:nvPr/>
              </p:nvSpPr>
              <p:spPr>
                <a:xfrm>
                  <a:off x="7598759" y="4810037"/>
                  <a:ext cx="1533736" cy="253916"/>
                </a:xfrm>
                <a:prstGeom prst="rect">
                  <a:avLst/>
                </a:prstGeom>
                <a:noFill/>
              </p:spPr>
              <p:txBody>
                <a:bodyPr wrap="square" rtlCol="0">
                  <a:spAutoFit/>
                </a:bodyPr>
                <a:lstStyle/>
                <a:p>
                  <a:r>
                    <a:rPr lang="pl-PL" sz="1050" b="1" spc="30" dirty="0">
                      <a:solidFill>
                        <a:schemeClr val="bg1"/>
                      </a:solidFill>
                      <a:latin typeface="Calibri Light" panose="020F0302020204030204" pitchFamily="34" charset="0"/>
                    </a:rPr>
                    <a:t>www.kriosystem.com.pl</a:t>
                  </a:r>
                </a:p>
              </p:txBody>
            </p:sp>
          </p:grpSp>
          <p:sp>
            <p:nvSpPr>
              <p:cNvPr id="9" name="pole tekstowe 8"/>
              <p:cNvSpPr txBox="1"/>
              <p:nvPr/>
            </p:nvSpPr>
            <p:spPr>
              <a:xfrm>
                <a:off x="6196077" y="4529173"/>
                <a:ext cx="2947923" cy="369332"/>
              </a:xfrm>
              <a:prstGeom prst="rect">
                <a:avLst/>
              </a:prstGeom>
              <a:noFill/>
            </p:spPr>
            <p:txBody>
              <a:bodyPr wrap="none" rtlCol="0">
                <a:spAutoFit/>
              </a:bodyPr>
              <a:lstStyle/>
              <a:p>
                <a:r>
                  <a:rPr lang="pl-PL" b="1" spc="30" dirty="0">
                    <a:solidFill>
                      <a:schemeClr val="bg1"/>
                    </a:solidFill>
                    <a:latin typeface="Calibri Light" panose="020F0302020204030204" pitchFamily="34" charset="0"/>
                  </a:rPr>
                  <a:t>CRYOGENICS IS OUR PASSION</a:t>
                </a:r>
              </a:p>
            </p:txBody>
          </p:sp>
        </p:grpSp>
      </p:grpSp>
      <p:sp>
        <p:nvSpPr>
          <p:cNvPr id="3" name="pole tekstowe 2"/>
          <p:cNvSpPr txBox="1"/>
          <p:nvPr/>
        </p:nvSpPr>
        <p:spPr>
          <a:xfrm>
            <a:off x="683568" y="721005"/>
            <a:ext cx="7776864" cy="2031325"/>
          </a:xfrm>
          <a:prstGeom prst="rect">
            <a:avLst/>
          </a:prstGeom>
          <a:noFill/>
        </p:spPr>
        <p:txBody>
          <a:bodyPr wrap="square" rtlCol="0">
            <a:spAutoFit/>
          </a:bodyPr>
          <a:lstStyle/>
          <a:p>
            <a:pPr lvl="0" algn="ctr"/>
            <a:r>
              <a:rPr lang="pl-PL" b="1" dirty="0" err="1"/>
              <a:t>Final</a:t>
            </a:r>
            <a:r>
              <a:rPr lang="pl-PL" b="1" dirty="0"/>
              <a:t> </a:t>
            </a:r>
            <a:r>
              <a:rPr lang="pl-PL" b="1" dirty="0" err="1"/>
              <a:t>factory</a:t>
            </a:r>
            <a:r>
              <a:rPr lang="pl-PL" b="1" dirty="0"/>
              <a:t> </a:t>
            </a:r>
            <a:r>
              <a:rPr lang="pl-PL" b="1" dirty="0" err="1" smtClean="0"/>
              <a:t>tests</a:t>
            </a:r>
            <a:r>
              <a:rPr lang="pl-PL" b="1" dirty="0" smtClean="0"/>
              <a:t> - </a:t>
            </a:r>
            <a:r>
              <a:rPr lang="en-GB" b="1" dirty="0" err="1"/>
              <a:t>fiducial</a:t>
            </a:r>
            <a:r>
              <a:rPr lang="en-GB" b="1" dirty="0"/>
              <a:t> control</a:t>
            </a:r>
            <a:endParaRPr lang="pl-PL" b="1" dirty="0"/>
          </a:p>
          <a:p>
            <a:pPr algn="ctr"/>
            <a:endParaRPr lang="pl-PL" b="1" dirty="0"/>
          </a:p>
          <a:p>
            <a:pPr lvl="0" algn="ctr"/>
            <a:endParaRPr lang="pl-PL" b="1" dirty="0"/>
          </a:p>
          <a:p>
            <a:pPr algn="ctr"/>
            <a:endParaRPr lang="pl-PL" b="1" dirty="0"/>
          </a:p>
          <a:p>
            <a:pPr lvl="0" algn="ctr"/>
            <a:endParaRPr lang="pl-PL" b="1" dirty="0"/>
          </a:p>
          <a:p>
            <a:pPr algn="ctr"/>
            <a:endParaRPr lang="pl-PL" b="1" dirty="0"/>
          </a:p>
          <a:p>
            <a:pPr lvl="0" algn="ctr"/>
            <a:endParaRPr lang="pl-PL" b="1" dirty="0"/>
          </a:p>
        </p:txBody>
      </p:sp>
      <p:sp>
        <p:nvSpPr>
          <p:cNvPr id="4" name="Prostokąt 3"/>
          <p:cNvSpPr/>
          <p:nvPr/>
        </p:nvSpPr>
        <p:spPr>
          <a:xfrm>
            <a:off x="683568" y="1203598"/>
            <a:ext cx="7776864" cy="2246769"/>
          </a:xfrm>
          <a:prstGeom prst="rect">
            <a:avLst/>
          </a:prstGeom>
        </p:spPr>
        <p:txBody>
          <a:bodyPr wrap="square">
            <a:spAutoFit/>
          </a:bodyPr>
          <a:lstStyle/>
          <a:p>
            <a:r>
              <a:rPr lang="en-GB" sz="1400" dirty="0" smtClean="0"/>
              <a:t>For </a:t>
            </a:r>
            <a:r>
              <a:rPr lang="en-GB" sz="1400" dirty="0" err="1"/>
              <a:t>Fiducial</a:t>
            </a:r>
            <a:r>
              <a:rPr lang="en-GB" sz="1400" dirty="0"/>
              <a:t> Control Test we use ATOS optical scanning system.</a:t>
            </a:r>
            <a:endParaRPr lang="pl-PL" sz="1400" dirty="0"/>
          </a:p>
          <a:p>
            <a:r>
              <a:rPr lang="en-GB" sz="1400" dirty="0"/>
              <a:t> </a:t>
            </a:r>
            <a:endParaRPr lang="pl-PL" sz="1400" dirty="0"/>
          </a:p>
          <a:p>
            <a:r>
              <a:rPr lang="en-GB" sz="1400" dirty="0"/>
              <a:t>The scanning process would take place in two steps </a:t>
            </a:r>
            <a:r>
              <a:rPr lang="en-GB" sz="1400" dirty="0" err="1"/>
              <a:t>usind</a:t>
            </a:r>
            <a:r>
              <a:rPr lang="en-GB" sz="1400" dirty="0"/>
              <a:t> two systems: TRITOP and ATOS Core.</a:t>
            </a:r>
            <a:endParaRPr lang="pl-PL" sz="1400" dirty="0"/>
          </a:p>
          <a:p>
            <a:r>
              <a:rPr lang="en-GB" sz="1400" dirty="0"/>
              <a:t> </a:t>
            </a:r>
            <a:endParaRPr lang="pl-PL" sz="1400" dirty="0"/>
          </a:p>
          <a:p>
            <a:r>
              <a:rPr lang="en-GB" sz="1400" dirty="0"/>
              <a:t>The portable TRITOP system measures coordinates of three-dimensional objects quickly and precisely. The measuring object is recorded with a high-resolution digital camera. The images are automatically evaluated on a notebook using the TRITOP software. With mathematical adjustment computation, a precise model automatically calculated from ray intersection, camera positions, lens distortions and object coordinates. Based on this model and on the digital images, the user performs the actual measurement directly on the notebook screen.</a:t>
            </a:r>
            <a:endParaRPr lang="pl-PL" sz="1400" dirty="0"/>
          </a:p>
        </p:txBody>
      </p:sp>
    </p:spTree>
    <p:extLst>
      <p:ext uri="{BB962C8B-B14F-4D97-AF65-F5344CB8AC3E}">
        <p14:creationId xmlns:p14="http://schemas.microsoft.com/office/powerpoint/2010/main" val="5063674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a 1"/>
          <p:cNvGrpSpPr/>
          <p:nvPr/>
        </p:nvGrpSpPr>
        <p:grpSpPr>
          <a:xfrm>
            <a:off x="0" y="0"/>
            <a:ext cx="9144000" cy="5143501"/>
            <a:chOff x="0" y="0"/>
            <a:chExt cx="9144000" cy="5143501"/>
          </a:xfrm>
        </p:grpSpPr>
        <p:pic>
          <p:nvPicPr>
            <p:cNvPr id="7"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1907704" cy="695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upa 5"/>
            <p:cNvGrpSpPr/>
            <p:nvPr/>
          </p:nvGrpSpPr>
          <p:grpSpPr>
            <a:xfrm>
              <a:off x="0" y="4443959"/>
              <a:ext cx="9144000" cy="699542"/>
              <a:chOff x="0" y="4443959"/>
              <a:chExt cx="9144000" cy="699542"/>
            </a:xfrm>
          </p:grpSpPr>
          <p:grpSp>
            <p:nvGrpSpPr>
              <p:cNvPr id="8" name="Grupa 7"/>
              <p:cNvGrpSpPr/>
              <p:nvPr/>
            </p:nvGrpSpPr>
            <p:grpSpPr>
              <a:xfrm>
                <a:off x="0" y="4443959"/>
                <a:ext cx="9144000" cy="699542"/>
                <a:chOff x="0" y="4443959"/>
                <a:chExt cx="9144000" cy="699542"/>
              </a:xfrm>
            </p:grpSpPr>
            <p:pic>
              <p:nvPicPr>
                <p:cNvPr id="10"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443959"/>
                  <a:ext cx="9144000" cy="6995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16216" y="4587974"/>
                  <a:ext cx="2324100" cy="310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pole tekstowe 11"/>
                <p:cNvSpPr txBox="1"/>
                <p:nvPr/>
              </p:nvSpPr>
              <p:spPr>
                <a:xfrm>
                  <a:off x="7598759" y="4810037"/>
                  <a:ext cx="1533736" cy="253916"/>
                </a:xfrm>
                <a:prstGeom prst="rect">
                  <a:avLst/>
                </a:prstGeom>
                <a:noFill/>
              </p:spPr>
              <p:txBody>
                <a:bodyPr wrap="square" rtlCol="0">
                  <a:spAutoFit/>
                </a:bodyPr>
                <a:lstStyle/>
                <a:p>
                  <a:r>
                    <a:rPr lang="pl-PL" sz="1050" b="1" spc="30" dirty="0">
                      <a:solidFill>
                        <a:schemeClr val="bg1"/>
                      </a:solidFill>
                      <a:latin typeface="Calibri Light" panose="020F0302020204030204" pitchFamily="34" charset="0"/>
                    </a:rPr>
                    <a:t>www.kriosystem.com.pl</a:t>
                  </a:r>
                </a:p>
              </p:txBody>
            </p:sp>
          </p:grpSp>
          <p:sp>
            <p:nvSpPr>
              <p:cNvPr id="9" name="pole tekstowe 8"/>
              <p:cNvSpPr txBox="1"/>
              <p:nvPr/>
            </p:nvSpPr>
            <p:spPr>
              <a:xfrm>
                <a:off x="6196077" y="4529173"/>
                <a:ext cx="2947923" cy="369332"/>
              </a:xfrm>
              <a:prstGeom prst="rect">
                <a:avLst/>
              </a:prstGeom>
              <a:noFill/>
            </p:spPr>
            <p:txBody>
              <a:bodyPr wrap="none" rtlCol="0">
                <a:spAutoFit/>
              </a:bodyPr>
              <a:lstStyle/>
              <a:p>
                <a:r>
                  <a:rPr lang="pl-PL" b="1" spc="30" dirty="0">
                    <a:solidFill>
                      <a:schemeClr val="bg1"/>
                    </a:solidFill>
                    <a:latin typeface="Calibri Light" panose="020F0302020204030204" pitchFamily="34" charset="0"/>
                  </a:rPr>
                  <a:t>CRYOGENICS IS OUR PASSION</a:t>
                </a:r>
              </a:p>
            </p:txBody>
          </p:sp>
        </p:grpSp>
      </p:grpSp>
      <p:sp>
        <p:nvSpPr>
          <p:cNvPr id="3" name="pole tekstowe 2"/>
          <p:cNvSpPr txBox="1"/>
          <p:nvPr/>
        </p:nvSpPr>
        <p:spPr>
          <a:xfrm>
            <a:off x="683568" y="721005"/>
            <a:ext cx="7776864" cy="646331"/>
          </a:xfrm>
          <a:prstGeom prst="rect">
            <a:avLst/>
          </a:prstGeom>
          <a:noFill/>
        </p:spPr>
        <p:txBody>
          <a:bodyPr wrap="square" rtlCol="0">
            <a:spAutoFit/>
          </a:bodyPr>
          <a:lstStyle/>
          <a:p>
            <a:pPr lvl="0" algn="ctr"/>
            <a:r>
              <a:rPr lang="pl-PL" b="1" cap="small" dirty="0" err="1"/>
              <a:t>Production</a:t>
            </a:r>
            <a:r>
              <a:rPr lang="pl-PL" b="1" cap="small" dirty="0"/>
              <a:t> </a:t>
            </a:r>
            <a:r>
              <a:rPr lang="pl-PL" b="1" cap="small" dirty="0" err="1"/>
              <a:t>tests</a:t>
            </a:r>
            <a:endParaRPr lang="pl-PL" b="1" cap="small" dirty="0"/>
          </a:p>
          <a:p>
            <a:pPr algn="ctr"/>
            <a:endParaRPr lang="pl-PL" b="1" dirty="0"/>
          </a:p>
        </p:txBody>
      </p:sp>
      <p:sp>
        <p:nvSpPr>
          <p:cNvPr id="4" name="pole tekstowe 3"/>
          <p:cNvSpPr txBox="1"/>
          <p:nvPr/>
        </p:nvSpPr>
        <p:spPr>
          <a:xfrm>
            <a:off x="482066" y="1367336"/>
            <a:ext cx="8358250" cy="2031325"/>
          </a:xfrm>
          <a:prstGeom prst="rect">
            <a:avLst/>
          </a:prstGeom>
          <a:noFill/>
        </p:spPr>
        <p:txBody>
          <a:bodyPr wrap="none" rtlCol="0">
            <a:spAutoFit/>
          </a:bodyPr>
          <a:lstStyle/>
          <a:p>
            <a:pPr marL="342900" lvl="1" indent="-342900">
              <a:buFont typeface="+mj-lt"/>
              <a:buAutoNum type="arabicPeriod"/>
            </a:pPr>
            <a:r>
              <a:rPr lang="en-US" b="1" cap="small" dirty="0">
                <a:effectLst>
                  <a:outerShdw sx="0" sy="0">
                    <a:srgbClr val="000000"/>
                  </a:outerShdw>
                </a:effectLst>
              </a:rPr>
              <a:t>Tests of trade </a:t>
            </a:r>
            <a:r>
              <a:rPr lang="en-US" b="1" cap="small" dirty="0" smtClean="0">
                <a:effectLst>
                  <a:outerShdw sx="0" sy="0">
                    <a:srgbClr val="000000"/>
                  </a:outerShdw>
                </a:effectLst>
              </a:rPr>
              <a:t>items</a:t>
            </a:r>
            <a:endParaRPr lang="pl-PL" b="1" cap="small" dirty="0" smtClean="0">
              <a:effectLst>
                <a:outerShdw sx="0" sy="0">
                  <a:srgbClr val="000000"/>
                </a:outerShdw>
              </a:effectLst>
            </a:endParaRPr>
          </a:p>
          <a:p>
            <a:pPr marL="342900" lvl="1" indent="-342900">
              <a:buFont typeface="+mj-lt"/>
              <a:buAutoNum type="arabicPeriod"/>
            </a:pPr>
            <a:r>
              <a:rPr lang="pl-PL" b="1" dirty="0" err="1"/>
              <a:t>Tests</a:t>
            </a:r>
            <a:r>
              <a:rPr lang="pl-PL" b="1" dirty="0"/>
              <a:t> of </a:t>
            </a:r>
            <a:r>
              <a:rPr lang="pl-PL" b="1" dirty="0" err="1"/>
              <a:t>pre-assembly</a:t>
            </a:r>
            <a:r>
              <a:rPr lang="pl-PL" b="1" dirty="0"/>
              <a:t> </a:t>
            </a:r>
            <a:r>
              <a:rPr lang="pl-PL" b="1" dirty="0" err="1" smtClean="0"/>
              <a:t>elements</a:t>
            </a:r>
            <a:endParaRPr lang="pl-PL" b="1" dirty="0" smtClean="0"/>
          </a:p>
          <a:p>
            <a:pPr marL="342900" lvl="1" indent="-342900">
              <a:buFont typeface="+mj-lt"/>
              <a:buAutoNum type="arabicPeriod"/>
            </a:pPr>
            <a:r>
              <a:rPr lang="pl-PL" b="1" dirty="0" err="1"/>
              <a:t>Tests</a:t>
            </a:r>
            <a:r>
              <a:rPr lang="pl-PL" b="1" dirty="0"/>
              <a:t> of </a:t>
            </a:r>
            <a:r>
              <a:rPr lang="pl-PL" b="1" dirty="0" err="1"/>
              <a:t>process</a:t>
            </a:r>
            <a:r>
              <a:rPr lang="pl-PL" b="1" dirty="0"/>
              <a:t> </a:t>
            </a:r>
            <a:r>
              <a:rPr lang="pl-PL" b="1" dirty="0" err="1"/>
              <a:t>pipes</a:t>
            </a:r>
            <a:r>
              <a:rPr lang="pl-PL" b="1" dirty="0"/>
              <a:t> </a:t>
            </a:r>
            <a:r>
              <a:rPr lang="pl-PL" b="1" dirty="0" err="1"/>
              <a:t>after</a:t>
            </a:r>
            <a:r>
              <a:rPr lang="pl-PL" b="1" dirty="0"/>
              <a:t> </a:t>
            </a:r>
            <a:r>
              <a:rPr lang="pl-PL" b="1" dirty="0" err="1"/>
              <a:t>whole</a:t>
            </a:r>
            <a:r>
              <a:rPr lang="pl-PL" b="1" dirty="0"/>
              <a:t> </a:t>
            </a:r>
            <a:r>
              <a:rPr lang="pl-PL" b="1" dirty="0" err="1"/>
              <a:t>assembly</a:t>
            </a:r>
            <a:r>
              <a:rPr lang="pl-PL" b="1" dirty="0"/>
              <a:t> of </a:t>
            </a:r>
            <a:r>
              <a:rPr lang="pl-PL" b="1" dirty="0" err="1"/>
              <a:t>process</a:t>
            </a:r>
            <a:r>
              <a:rPr lang="pl-PL" b="1" dirty="0"/>
              <a:t> </a:t>
            </a:r>
            <a:r>
              <a:rPr lang="pl-PL" b="1" dirty="0" err="1"/>
              <a:t>pipes</a:t>
            </a:r>
            <a:r>
              <a:rPr lang="pl-PL" b="1" dirty="0"/>
              <a:t> and </a:t>
            </a:r>
            <a:r>
              <a:rPr lang="pl-PL" b="1" dirty="0" err="1" smtClean="0"/>
              <a:t>valves</a:t>
            </a:r>
            <a:endParaRPr lang="pl-PL" b="1" dirty="0" smtClean="0"/>
          </a:p>
          <a:p>
            <a:pPr marL="342900" lvl="1" indent="-342900">
              <a:buFont typeface="+mj-lt"/>
              <a:buAutoNum type="arabicPeriod"/>
            </a:pPr>
            <a:r>
              <a:rPr lang="pl-PL" b="1" dirty="0" err="1"/>
              <a:t>Tests</a:t>
            </a:r>
            <a:r>
              <a:rPr lang="pl-PL" b="1" dirty="0"/>
              <a:t> </a:t>
            </a:r>
            <a:r>
              <a:rPr lang="pl-PL" b="1" dirty="0" err="1"/>
              <a:t>after</a:t>
            </a:r>
            <a:r>
              <a:rPr lang="pl-PL" b="1" dirty="0"/>
              <a:t> </a:t>
            </a:r>
            <a:r>
              <a:rPr lang="pl-PL" b="1" dirty="0" err="1"/>
              <a:t>installation</a:t>
            </a:r>
            <a:r>
              <a:rPr lang="pl-PL" b="1" dirty="0"/>
              <a:t> of </a:t>
            </a:r>
            <a:r>
              <a:rPr lang="pl-PL" b="1" dirty="0" err="1"/>
              <a:t>Temperature</a:t>
            </a:r>
            <a:r>
              <a:rPr lang="pl-PL" b="1" dirty="0"/>
              <a:t> </a:t>
            </a:r>
            <a:r>
              <a:rPr lang="pl-PL" b="1" dirty="0" err="1"/>
              <a:t>Sensors</a:t>
            </a:r>
            <a:r>
              <a:rPr lang="pl-PL" b="1" dirty="0"/>
              <a:t> and MLI </a:t>
            </a:r>
            <a:r>
              <a:rPr lang="pl-PL" b="1" dirty="0" err="1"/>
              <a:t>wrapping</a:t>
            </a:r>
            <a:r>
              <a:rPr lang="pl-PL" b="1" dirty="0"/>
              <a:t> on </a:t>
            </a:r>
            <a:r>
              <a:rPr lang="pl-PL" b="1" dirty="0" err="1"/>
              <a:t>process</a:t>
            </a:r>
            <a:r>
              <a:rPr lang="pl-PL" b="1" dirty="0"/>
              <a:t> </a:t>
            </a:r>
            <a:r>
              <a:rPr lang="pl-PL" b="1" dirty="0" err="1" smtClean="0"/>
              <a:t>pipes</a:t>
            </a:r>
            <a:endParaRPr lang="pl-PL" b="1" dirty="0" smtClean="0"/>
          </a:p>
          <a:p>
            <a:pPr marL="342900" lvl="1" indent="-342900">
              <a:buFont typeface="+mj-lt"/>
              <a:buAutoNum type="arabicPeriod"/>
            </a:pPr>
            <a:r>
              <a:rPr lang="pl-PL" b="1" dirty="0" err="1"/>
              <a:t>Tests</a:t>
            </a:r>
            <a:r>
              <a:rPr lang="pl-PL" b="1" dirty="0"/>
              <a:t> </a:t>
            </a:r>
            <a:r>
              <a:rPr lang="pl-PL" b="1" dirty="0" err="1"/>
              <a:t>after</a:t>
            </a:r>
            <a:r>
              <a:rPr lang="pl-PL" b="1" dirty="0"/>
              <a:t> </a:t>
            </a:r>
            <a:r>
              <a:rPr lang="pl-PL" b="1" dirty="0" err="1"/>
              <a:t>instalation</a:t>
            </a:r>
            <a:r>
              <a:rPr lang="pl-PL" b="1" dirty="0"/>
              <a:t> of </a:t>
            </a:r>
            <a:r>
              <a:rPr lang="pl-PL" b="1" dirty="0" err="1"/>
              <a:t>radiation</a:t>
            </a:r>
            <a:r>
              <a:rPr lang="pl-PL" b="1" dirty="0"/>
              <a:t> </a:t>
            </a:r>
            <a:r>
              <a:rPr lang="pl-PL" b="1" dirty="0" err="1" smtClean="0"/>
              <a:t>shield</a:t>
            </a:r>
            <a:endParaRPr lang="pl-PL" b="1" dirty="0" smtClean="0"/>
          </a:p>
          <a:p>
            <a:pPr marL="342900" lvl="1" indent="-342900">
              <a:buFont typeface="+mj-lt"/>
              <a:buAutoNum type="arabicPeriod"/>
            </a:pPr>
            <a:r>
              <a:rPr lang="pl-PL" b="1" dirty="0" err="1"/>
              <a:t>Tests</a:t>
            </a:r>
            <a:r>
              <a:rPr lang="pl-PL" b="1" dirty="0"/>
              <a:t> </a:t>
            </a:r>
            <a:r>
              <a:rPr lang="pl-PL" b="1" dirty="0" err="1"/>
              <a:t>after</a:t>
            </a:r>
            <a:r>
              <a:rPr lang="pl-PL" b="1" dirty="0"/>
              <a:t> </a:t>
            </a:r>
            <a:r>
              <a:rPr lang="pl-PL" b="1" dirty="0" err="1"/>
              <a:t>vacuum</a:t>
            </a:r>
            <a:r>
              <a:rPr lang="pl-PL" b="1" dirty="0"/>
              <a:t> </a:t>
            </a:r>
            <a:r>
              <a:rPr lang="pl-PL" b="1" dirty="0" err="1"/>
              <a:t>jacket</a:t>
            </a:r>
            <a:r>
              <a:rPr lang="pl-PL" b="1" dirty="0"/>
              <a:t> </a:t>
            </a:r>
            <a:r>
              <a:rPr lang="pl-PL" b="1" dirty="0" err="1"/>
              <a:t>installation</a:t>
            </a:r>
            <a:endParaRPr lang="pl-PL" b="1" cap="small" dirty="0">
              <a:effectLst>
                <a:outerShdw sx="0" sy="0">
                  <a:srgbClr val="000000"/>
                </a:outerShdw>
              </a:effectLst>
            </a:endParaRPr>
          </a:p>
          <a:p>
            <a:endParaRPr lang="pl-PL" b="1" dirty="0"/>
          </a:p>
        </p:txBody>
      </p:sp>
    </p:spTree>
    <p:extLst>
      <p:ext uri="{BB962C8B-B14F-4D97-AF65-F5344CB8AC3E}">
        <p14:creationId xmlns:p14="http://schemas.microsoft.com/office/powerpoint/2010/main" val="16108048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a 1"/>
          <p:cNvGrpSpPr/>
          <p:nvPr/>
        </p:nvGrpSpPr>
        <p:grpSpPr>
          <a:xfrm>
            <a:off x="0" y="0"/>
            <a:ext cx="9144000" cy="5143501"/>
            <a:chOff x="0" y="0"/>
            <a:chExt cx="9144000" cy="5143501"/>
          </a:xfrm>
        </p:grpSpPr>
        <p:pic>
          <p:nvPicPr>
            <p:cNvPr id="7"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1907704" cy="695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upa 5"/>
            <p:cNvGrpSpPr/>
            <p:nvPr/>
          </p:nvGrpSpPr>
          <p:grpSpPr>
            <a:xfrm>
              <a:off x="0" y="4443959"/>
              <a:ext cx="9144000" cy="699542"/>
              <a:chOff x="0" y="4443959"/>
              <a:chExt cx="9144000" cy="699542"/>
            </a:xfrm>
          </p:grpSpPr>
          <p:grpSp>
            <p:nvGrpSpPr>
              <p:cNvPr id="8" name="Grupa 7"/>
              <p:cNvGrpSpPr/>
              <p:nvPr/>
            </p:nvGrpSpPr>
            <p:grpSpPr>
              <a:xfrm>
                <a:off x="0" y="4443959"/>
                <a:ext cx="9144000" cy="699542"/>
                <a:chOff x="0" y="4443959"/>
                <a:chExt cx="9144000" cy="699542"/>
              </a:xfrm>
            </p:grpSpPr>
            <p:pic>
              <p:nvPicPr>
                <p:cNvPr id="10"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443959"/>
                  <a:ext cx="9144000" cy="6995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16216" y="4587974"/>
                  <a:ext cx="2324100" cy="310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pole tekstowe 11"/>
                <p:cNvSpPr txBox="1"/>
                <p:nvPr/>
              </p:nvSpPr>
              <p:spPr>
                <a:xfrm>
                  <a:off x="7598759" y="4810037"/>
                  <a:ext cx="1533736" cy="253916"/>
                </a:xfrm>
                <a:prstGeom prst="rect">
                  <a:avLst/>
                </a:prstGeom>
                <a:noFill/>
              </p:spPr>
              <p:txBody>
                <a:bodyPr wrap="square" rtlCol="0">
                  <a:spAutoFit/>
                </a:bodyPr>
                <a:lstStyle/>
                <a:p>
                  <a:r>
                    <a:rPr lang="pl-PL" sz="1050" b="1" spc="30" dirty="0">
                      <a:solidFill>
                        <a:schemeClr val="bg1"/>
                      </a:solidFill>
                      <a:latin typeface="Calibri Light" panose="020F0302020204030204" pitchFamily="34" charset="0"/>
                    </a:rPr>
                    <a:t>www.kriosystem.com.pl</a:t>
                  </a:r>
                </a:p>
              </p:txBody>
            </p:sp>
          </p:grpSp>
          <p:sp>
            <p:nvSpPr>
              <p:cNvPr id="9" name="pole tekstowe 8"/>
              <p:cNvSpPr txBox="1"/>
              <p:nvPr/>
            </p:nvSpPr>
            <p:spPr>
              <a:xfrm>
                <a:off x="6196077" y="4529173"/>
                <a:ext cx="2947923" cy="369332"/>
              </a:xfrm>
              <a:prstGeom prst="rect">
                <a:avLst/>
              </a:prstGeom>
              <a:noFill/>
            </p:spPr>
            <p:txBody>
              <a:bodyPr wrap="none" rtlCol="0">
                <a:spAutoFit/>
              </a:bodyPr>
              <a:lstStyle/>
              <a:p>
                <a:r>
                  <a:rPr lang="pl-PL" b="1" spc="30" dirty="0">
                    <a:solidFill>
                      <a:schemeClr val="bg1"/>
                    </a:solidFill>
                    <a:latin typeface="Calibri Light" panose="020F0302020204030204" pitchFamily="34" charset="0"/>
                  </a:rPr>
                  <a:t>CRYOGENICS IS OUR PASSION</a:t>
                </a:r>
              </a:p>
            </p:txBody>
          </p:sp>
        </p:grpSp>
      </p:grpSp>
      <p:sp>
        <p:nvSpPr>
          <p:cNvPr id="3" name="pole tekstowe 2"/>
          <p:cNvSpPr txBox="1"/>
          <p:nvPr/>
        </p:nvSpPr>
        <p:spPr>
          <a:xfrm>
            <a:off x="683568" y="721005"/>
            <a:ext cx="7776864" cy="646331"/>
          </a:xfrm>
          <a:prstGeom prst="rect">
            <a:avLst/>
          </a:prstGeom>
          <a:noFill/>
        </p:spPr>
        <p:txBody>
          <a:bodyPr wrap="square" rtlCol="0">
            <a:spAutoFit/>
          </a:bodyPr>
          <a:lstStyle/>
          <a:p>
            <a:pPr algn="ctr"/>
            <a:r>
              <a:rPr lang="en-US" b="1" cap="small" dirty="0">
                <a:effectLst>
                  <a:outerShdw sx="0" sy="0">
                    <a:srgbClr val="000000"/>
                  </a:outerShdw>
                </a:effectLst>
              </a:rPr>
              <a:t>Tests of trade </a:t>
            </a:r>
            <a:r>
              <a:rPr lang="en-US" b="1" cap="small" dirty="0" smtClean="0">
                <a:effectLst>
                  <a:outerShdw sx="0" sy="0">
                    <a:srgbClr val="000000"/>
                  </a:outerShdw>
                </a:effectLst>
              </a:rPr>
              <a:t>items</a:t>
            </a:r>
            <a:endParaRPr lang="pl-PL" b="1" cap="small" dirty="0" smtClean="0"/>
          </a:p>
          <a:p>
            <a:pPr algn="ctr"/>
            <a:endParaRPr lang="pl-PL" b="1" dirty="0"/>
          </a:p>
        </p:txBody>
      </p:sp>
      <p:sp>
        <p:nvSpPr>
          <p:cNvPr id="4" name="pole tekstowe 3"/>
          <p:cNvSpPr txBox="1"/>
          <p:nvPr/>
        </p:nvSpPr>
        <p:spPr>
          <a:xfrm>
            <a:off x="482066" y="1367336"/>
            <a:ext cx="4066883" cy="2585323"/>
          </a:xfrm>
          <a:prstGeom prst="rect">
            <a:avLst/>
          </a:prstGeom>
          <a:noFill/>
        </p:spPr>
        <p:txBody>
          <a:bodyPr wrap="none" rtlCol="0">
            <a:spAutoFit/>
          </a:bodyPr>
          <a:lstStyle/>
          <a:p>
            <a:r>
              <a:rPr lang="en-GB" dirty="0"/>
              <a:t>In this stage we will tests trade items like:</a:t>
            </a:r>
            <a:endParaRPr lang="pl-PL" dirty="0"/>
          </a:p>
          <a:p>
            <a:pPr marL="285750" lvl="0" indent="-285750">
              <a:buFont typeface="Arial" panose="020B0604020202020204" pitchFamily="34" charset="0"/>
              <a:buChar char="•"/>
            </a:pPr>
            <a:r>
              <a:rPr lang="en-GB" dirty="0"/>
              <a:t>bellows,</a:t>
            </a:r>
            <a:endParaRPr lang="pl-PL" dirty="0"/>
          </a:p>
          <a:p>
            <a:pPr marL="285750" lvl="0" indent="-285750">
              <a:buFont typeface="Arial" panose="020B0604020202020204" pitchFamily="34" charset="0"/>
              <a:buChar char="•"/>
            </a:pPr>
            <a:r>
              <a:rPr lang="en-GB" dirty="0"/>
              <a:t>flexible hoses,</a:t>
            </a:r>
            <a:endParaRPr lang="pl-PL" dirty="0"/>
          </a:p>
          <a:p>
            <a:pPr marL="285750" lvl="0" indent="-285750">
              <a:buFont typeface="Arial" panose="020B0604020202020204" pitchFamily="34" charset="0"/>
              <a:buChar char="•"/>
            </a:pPr>
            <a:r>
              <a:rPr lang="en-GB" dirty="0"/>
              <a:t>cryogenic control valve bodies</a:t>
            </a:r>
            <a:endParaRPr lang="pl-PL" dirty="0"/>
          </a:p>
          <a:p>
            <a:r>
              <a:rPr lang="en-GB" dirty="0"/>
              <a:t> </a:t>
            </a:r>
            <a:endParaRPr lang="pl-PL" dirty="0"/>
          </a:p>
          <a:p>
            <a:r>
              <a:rPr lang="en-GB" dirty="0"/>
              <a:t>Prepared tests:</a:t>
            </a:r>
            <a:endParaRPr lang="pl-PL" dirty="0"/>
          </a:p>
          <a:p>
            <a:pPr marL="285750" lvl="0" indent="-285750">
              <a:buFont typeface="Arial" panose="020B0604020202020204" pitchFamily="34" charset="0"/>
              <a:buChar char="•"/>
            </a:pPr>
            <a:r>
              <a:rPr lang="en-GB" dirty="0"/>
              <a:t>LIN </a:t>
            </a:r>
            <a:r>
              <a:rPr lang="en-GB" dirty="0" smtClean="0"/>
              <a:t>tests</a:t>
            </a:r>
            <a:endParaRPr lang="pl-PL" dirty="0"/>
          </a:p>
          <a:p>
            <a:pPr marL="285750" lvl="0" indent="-285750">
              <a:buFont typeface="Arial" panose="020B0604020202020204" pitchFamily="34" charset="0"/>
              <a:buChar char="•"/>
            </a:pPr>
            <a:r>
              <a:rPr lang="en-GB" dirty="0"/>
              <a:t>Leak </a:t>
            </a:r>
            <a:r>
              <a:rPr lang="en-GB" dirty="0" smtClean="0"/>
              <a:t>tests</a:t>
            </a:r>
            <a:endParaRPr lang="pl-PL" dirty="0"/>
          </a:p>
          <a:p>
            <a:endParaRPr lang="pl-PL" b="1" dirty="0"/>
          </a:p>
        </p:txBody>
      </p:sp>
    </p:spTree>
    <p:extLst>
      <p:ext uri="{BB962C8B-B14F-4D97-AF65-F5344CB8AC3E}">
        <p14:creationId xmlns:p14="http://schemas.microsoft.com/office/powerpoint/2010/main" val="34558587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a 1"/>
          <p:cNvGrpSpPr/>
          <p:nvPr/>
        </p:nvGrpSpPr>
        <p:grpSpPr>
          <a:xfrm>
            <a:off x="0" y="0"/>
            <a:ext cx="9144000" cy="5143501"/>
            <a:chOff x="0" y="0"/>
            <a:chExt cx="9144000" cy="5143501"/>
          </a:xfrm>
        </p:grpSpPr>
        <p:pic>
          <p:nvPicPr>
            <p:cNvPr id="7"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1907704" cy="695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upa 5"/>
            <p:cNvGrpSpPr/>
            <p:nvPr/>
          </p:nvGrpSpPr>
          <p:grpSpPr>
            <a:xfrm>
              <a:off x="0" y="4443959"/>
              <a:ext cx="9144000" cy="699542"/>
              <a:chOff x="0" y="4443959"/>
              <a:chExt cx="9144000" cy="699542"/>
            </a:xfrm>
          </p:grpSpPr>
          <p:grpSp>
            <p:nvGrpSpPr>
              <p:cNvPr id="8" name="Grupa 7"/>
              <p:cNvGrpSpPr/>
              <p:nvPr/>
            </p:nvGrpSpPr>
            <p:grpSpPr>
              <a:xfrm>
                <a:off x="0" y="4443959"/>
                <a:ext cx="9144000" cy="699542"/>
                <a:chOff x="0" y="4443959"/>
                <a:chExt cx="9144000" cy="699542"/>
              </a:xfrm>
            </p:grpSpPr>
            <p:pic>
              <p:nvPicPr>
                <p:cNvPr id="10"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443959"/>
                  <a:ext cx="9144000" cy="6995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16216" y="4587974"/>
                  <a:ext cx="2324100" cy="310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pole tekstowe 11"/>
                <p:cNvSpPr txBox="1"/>
                <p:nvPr/>
              </p:nvSpPr>
              <p:spPr>
                <a:xfrm>
                  <a:off x="7598759" y="4810037"/>
                  <a:ext cx="1533736" cy="253916"/>
                </a:xfrm>
                <a:prstGeom prst="rect">
                  <a:avLst/>
                </a:prstGeom>
                <a:noFill/>
              </p:spPr>
              <p:txBody>
                <a:bodyPr wrap="square" rtlCol="0">
                  <a:spAutoFit/>
                </a:bodyPr>
                <a:lstStyle/>
                <a:p>
                  <a:r>
                    <a:rPr lang="pl-PL" sz="1050" b="1" spc="30" dirty="0">
                      <a:solidFill>
                        <a:schemeClr val="bg1"/>
                      </a:solidFill>
                      <a:latin typeface="Calibri Light" panose="020F0302020204030204" pitchFamily="34" charset="0"/>
                    </a:rPr>
                    <a:t>www.kriosystem.com.pl</a:t>
                  </a:r>
                </a:p>
              </p:txBody>
            </p:sp>
          </p:grpSp>
          <p:sp>
            <p:nvSpPr>
              <p:cNvPr id="9" name="pole tekstowe 8"/>
              <p:cNvSpPr txBox="1"/>
              <p:nvPr/>
            </p:nvSpPr>
            <p:spPr>
              <a:xfrm>
                <a:off x="6196077" y="4529173"/>
                <a:ext cx="2947923" cy="369332"/>
              </a:xfrm>
              <a:prstGeom prst="rect">
                <a:avLst/>
              </a:prstGeom>
              <a:noFill/>
            </p:spPr>
            <p:txBody>
              <a:bodyPr wrap="none" rtlCol="0">
                <a:spAutoFit/>
              </a:bodyPr>
              <a:lstStyle/>
              <a:p>
                <a:r>
                  <a:rPr lang="pl-PL" b="1" spc="30" dirty="0">
                    <a:solidFill>
                      <a:schemeClr val="bg1"/>
                    </a:solidFill>
                    <a:latin typeface="Calibri Light" panose="020F0302020204030204" pitchFamily="34" charset="0"/>
                  </a:rPr>
                  <a:t>CRYOGENICS IS OUR PASSION</a:t>
                </a:r>
              </a:p>
            </p:txBody>
          </p:sp>
        </p:grpSp>
      </p:grpSp>
      <p:sp>
        <p:nvSpPr>
          <p:cNvPr id="3" name="pole tekstowe 2"/>
          <p:cNvSpPr txBox="1"/>
          <p:nvPr/>
        </p:nvSpPr>
        <p:spPr>
          <a:xfrm>
            <a:off x="683568" y="721005"/>
            <a:ext cx="7776864" cy="646331"/>
          </a:xfrm>
          <a:prstGeom prst="rect">
            <a:avLst/>
          </a:prstGeom>
          <a:noFill/>
        </p:spPr>
        <p:txBody>
          <a:bodyPr wrap="square" rtlCol="0">
            <a:spAutoFit/>
          </a:bodyPr>
          <a:lstStyle/>
          <a:p>
            <a:pPr algn="ctr"/>
            <a:r>
              <a:rPr lang="en-US" b="1" cap="small" dirty="0">
                <a:effectLst>
                  <a:outerShdw sx="0" sy="0">
                    <a:srgbClr val="000000"/>
                  </a:outerShdw>
                </a:effectLst>
              </a:rPr>
              <a:t>Tests of trade </a:t>
            </a:r>
            <a:r>
              <a:rPr lang="en-US" b="1" cap="small" dirty="0" smtClean="0">
                <a:effectLst>
                  <a:outerShdw sx="0" sy="0">
                    <a:srgbClr val="000000"/>
                  </a:outerShdw>
                </a:effectLst>
              </a:rPr>
              <a:t>items</a:t>
            </a:r>
            <a:r>
              <a:rPr lang="pl-PL" b="1" cap="small" dirty="0" smtClean="0">
                <a:effectLst>
                  <a:outerShdw sx="0" sy="0">
                    <a:srgbClr val="000000"/>
                  </a:outerShdw>
                </a:effectLst>
              </a:rPr>
              <a:t> – LIN </a:t>
            </a:r>
            <a:r>
              <a:rPr lang="pl-PL" b="1" cap="small" dirty="0" err="1" smtClean="0">
                <a:effectLst>
                  <a:outerShdw sx="0" sy="0">
                    <a:srgbClr val="000000"/>
                  </a:outerShdw>
                </a:effectLst>
              </a:rPr>
              <a:t>Tests</a:t>
            </a:r>
            <a:endParaRPr lang="pl-PL" b="1" cap="small" dirty="0" smtClean="0"/>
          </a:p>
          <a:p>
            <a:pPr algn="ctr"/>
            <a:endParaRPr lang="pl-PL" b="1" dirty="0"/>
          </a:p>
        </p:txBody>
      </p:sp>
      <p:sp>
        <p:nvSpPr>
          <p:cNvPr id="4" name="pole tekstowe 3"/>
          <p:cNvSpPr txBox="1"/>
          <p:nvPr/>
        </p:nvSpPr>
        <p:spPr>
          <a:xfrm>
            <a:off x="482067" y="1367336"/>
            <a:ext cx="8194389" cy="1477328"/>
          </a:xfrm>
          <a:prstGeom prst="rect">
            <a:avLst/>
          </a:prstGeom>
          <a:noFill/>
        </p:spPr>
        <p:txBody>
          <a:bodyPr wrap="square" rtlCol="0">
            <a:spAutoFit/>
          </a:bodyPr>
          <a:lstStyle/>
          <a:p>
            <a:r>
              <a:rPr lang="en-US" dirty="0"/>
              <a:t>To verify of trade items before installing them on the installation they have to be 3 times thermal shocking by liquid nitrogen. The test will be perform by manufacture </a:t>
            </a:r>
            <a:r>
              <a:rPr lang="en-US" dirty="0" err="1"/>
              <a:t>personel</a:t>
            </a:r>
            <a:r>
              <a:rPr lang="en-US" dirty="0"/>
              <a:t>. To perform that test they have to be putted in to a vessel with nitrogen for few minutes (liquid have to stop boiled) then carry out from vessel to reach an ambient temperature.</a:t>
            </a:r>
            <a:endParaRPr lang="pl-PL" b="1" dirty="0"/>
          </a:p>
        </p:txBody>
      </p:sp>
    </p:spTree>
    <p:extLst>
      <p:ext uri="{BB962C8B-B14F-4D97-AF65-F5344CB8AC3E}">
        <p14:creationId xmlns:p14="http://schemas.microsoft.com/office/powerpoint/2010/main" val="13949023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a 1"/>
          <p:cNvGrpSpPr/>
          <p:nvPr/>
        </p:nvGrpSpPr>
        <p:grpSpPr>
          <a:xfrm>
            <a:off x="0" y="0"/>
            <a:ext cx="9144000" cy="5143501"/>
            <a:chOff x="0" y="0"/>
            <a:chExt cx="9144000" cy="5143501"/>
          </a:xfrm>
        </p:grpSpPr>
        <p:pic>
          <p:nvPicPr>
            <p:cNvPr id="7"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1907704" cy="695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upa 5"/>
            <p:cNvGrpSpPr/>
            <p:nvPr/>
          </p:nvGrpSpPr>
          <p:grpSpPr>
            <a:xfrm>
              <a:off x="0" y="4443959"/>
              <a:ext cx="9144000" cy="699542"/>
              <a:chOff x="0" y="4443959"/>
              <a:chExt cx="9144000" cy="699542"/>
            </a:xfrm>
          </p:grpSpPr>
          <p:grpSp>
            <p:nvGrpSpPr>
              <p:cNvPr id="8" name="Grupa 7"/>
              <p:cNvGrpSpPr/>
              <p:nvPr/>
            </p:nvGrpSpPr>
            <p:grpSpPr>
              <a:xfrm>
                <a:off x="0" y="4443959"/>
                <a:ext cx="9144000" cy="699542"/>
                <a:chOff x="0" y="4443959"/>
                <a:chExt cx="9144000" cy="699542"/>
              </a:xfrm>
            </p:grpSpPr>
            <p:pic>
              <p:nvPicPr>
                <p:cNvPr id="10"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443959"/>
                  <a:ext cx="9144000" cy="6995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16216" y="4587974"/>
                  <a:ext cx="2324100" cy="310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pole tekstowe 11"/>
                <p:cNvSpPr txBox="1"/>
                <p:nvPr/>
              </p:nvSpPr>
              <p:spPr>
                <a:xfrm>
                  <a:off x="7598759" y="4810037"/>
                  <a:ext cx="1533736" cy="253916"/>
                </a:xfrm>
                <a:prstGeom prst="rect">
                  <a:avLst/>
                </a:prstGeom>
                <a:noFill/>
              </p:spPr>
              <p:txBody>
                <a:bodyPr wrap="square" rtlCol="0">
                  <a:spAutoFit/>
                </a:bodyPr>
                <a:lstStyle/>
                <a:p>
                  <a:r>
                    <a:rPr lang="pl-PL" sz="1050" b="1" spc="30" dirty="0">
                      <a:solidFill>
                        <a:schemeClr val="bg1"/>
                      </a:solidFill>
                      <a:latin typeface="Calibri Light" panose="020F0302020204030204" pitchFamily="34" charset="0"/>
                    </a:rPr>
                    <a:t>www.kriosystem.com.pl</a:t>
                  </a:r>
                </a:p>
              </p:txBody>
            </p:sp>
          </p:grpSp>
          <p:sp>
            <p:nvSpPr>
              <p:cNvPr id="9" name="pole tekstowe 8"/>
              <p:cNvSpPr txBox="1"/>
              <p:nvPr/>
            </p:nvSpPr>
            <p:spPr>
              <a:xfrm>
                <a:off x="6196077" y="4529173"/>
                <a:ext cx="2947923" cy="369332"/>
              </a:xfrm>
              <a:prstGeom prst="rect">
                <a:avLst/>
              </a:prstGeom>
              <a:noFill/>
            </p:spPr>
            <p:txBody>
              <a:bodyPr wrap="none" rtlCol="0">
                <a:spAutoFit/>
              </a:bodyPr>
              <a:lstStyle/>
              <a:p>
                <a:r>
                  <a:rPr lang="pl-PL" b="1" spc="30" dirty="0">
                    <a:solidFill>
                      <a:schemeClr val="bg1"/>
                    </a:solidFill>
                    <a:latin typeface="Calibri Light" panose="020F0302020204030204" pitchFamily="34" charset="0"/>
                  </a:rPr>
                  <a:t>CRYOGENICS IS OUR PASSION</a:t>
                </a:r>
              </a:p>
            </p:txBody>
          </p:sp>
        </p:grpSp>
      </p:grpSp>
      <p:sp>
        <p:nvSpPr>
          <p:cNvPr id="3" name="pole tekstowe 2"/>
          <p:cNvSpPr txBox="1"/>
          <p:nvPr/>
        </p:nvSpPr>
        <p:spPr>
          <a:xfrm>
            <a:off x="683568" y="721005"/>
            <a:ext cx="7776864" cy="646331"/>
          </a:xfrm>
          <a:prstGeom prst="rect">
            <a:avLst/>
          </a:prstGeom>
          <a:noFill/>
        </p:spPr>
        <p:txBody>
          <a:bodyPr wrap="square" rtlCol="0">
            <a:spAutoFit/>
          </a:bodyPr>
          <a:lstStyle/>
          <a:p>
            <a:pPr algn="ctr"/>
            <a:r>
              <a:rPr lang="en-US" b="1" cap="small" dirty="0">
                <a:effectLst>
                  <a:outerShdw sx="0" sy="0">
                    <a:srgbClr val="000000"/>
                  </a:outerShdw>
                </a:effectLst>
              </a:rPr>
              <a:t>Tests of trade </a:t>
            </a:r>
            <a:r>
              <a:rPr lang="en-US" b="1" cap="small" dirty="0" smtClean="0">
                <a:effectLst>
                  <a:outerShdw sx="0" sy="0">
                    <a:srgbClr val="000000"/>
                  </a:outerShdw>
                </a:effectLst>
              </a:rPr>
              <a:t>items</a:t>
            </a:r>
            <a:r>
              <a:rPr lang="pl-PL" b="1" cap="small" dirty="0" smtClean="0">
                <a:effectLst>
                  <a:outerShdw sx="0" sy="0">
                    <a:srgbClr val="000000"/>
                  </a:outerShdw>
                </a:effectLst>
              </a:rPr>
              <a:t> – </a:t>
            </a:r>
            <a:r>
              <a:rPr lang="pl-PL" b="1" cap="small" dirty="0" err="1" smtClean="0">
                <a:effectLst>
                  <a:outerShdw sx="0" sy="0">
                    <a:srgbClr val="000000"/>
                  </a:outerShdw>
                </a:effectLst>
              </a:rPr>
              <a:t>Leak</a:t>
            </a:r>
            <a:r>
              <a:rPr lang="pl-PL" b="1" cap="small" dirty="0" smtClean="0">
                <a:effectLst>
                  <a:outerShdw sx="0" sy="0">
                    <a:srgbClr val="000000"/>
                  </a:outerShdw>
                </a:effectLst>
              </a:rPr>
              <a:t> </a:t>
            </a:r>
            <a:r>
              <a:rPr lang="pl-PL" b="1" cap="small" dirty="0" err="1" smtClean="0">
                <a:effectLst>
                  <a:outerShdw sx="0" sy="0">
                    <a:srgbClr val="000000"/>
                  </a:outerShdw>
                </a:effectLst>
              </a:rPr>
              <a:t>Tests</a:t>
            </a:r>
            <a:endParaRPr lang="pl-PL" b="1" cap="small" dirty="0" smtClean="0"/>
          </a:p>
          <a:p>
            <a:pPr algn="ctr"/>
            <a:endParaRPr lang="pl-PL" b="1" dirty="0"/>
          </a:p>
        </p:txBody>
      </p:sp>
      <p:sp>
        <p:nvSpPr>
          <p:cNvPr id="4" name="pole tekstowe 3"/>
          <p:cNvSpPr txBox="1"/>
          <p:nvPr/>
        </p:nvSpPr>
        <p:spPr>
          <a:xfrm>
            <a:off x="482067" y="1367336"/>
            <a:ext cx="8194389" cy="2308324"/>
          </a:xfrm>
          <a:prstGeom prst="rect">
            <a:avLst/>
          </a:prstGeom>
          <a:noFill/>
        </p:spPr>
        <p:txBody>
          <a:bodyPr wrap="square" rtlCol="0">
            <a:spAutoFit/>
          </a:bodyPr>
          <a:lstStyle/>
          <a:p>
            <a:r>
              <a:rPr lang="en-US" dirty="0"/>
              <a:t>To verify of trade items after thermal shocking and before installing them on the installation they have to be checked by helium leak detector. To preform that test one side of the item has to be connected to a helium leak detector and other sides has to be blinded. Then in the item shell be evacuated at least to a pressure of 5</a:t>
            </a:r>
            <a:r>
              <a:rPr lang="pl-PL" dirty="0">
                <a:sym typeface="Symbol"/>
              </a:rPr>
              <a:t></a:t>
            </a:r>
            <a:r>
              <a:rPr lang="en-US" dirty="0"/>
              <a:t>10</a:t>
            </a:r>
            <a:r>
              <a:rPr lang="en-US" baseline="30000" dirty="0"/>
              <a:t>-3</a:t>
            </a:r>
            <a:r>
              <a:rPr lang="en-US" dirty="0"/>
              <a:t> mbar. During these tests all the components etc. shall be sprayed from outside with helium. The single leak rate from outside to the item shall not exceed 1</a:t>
            </a:r>
            <a:r>
              <a:rPr lang="pl-PL" dirty="0">
                <a:sym typeface="Symbol"/>
              </a:rPr>
              <a:t></a:t>
            </a:r>
            <a:r>
              <a:rPr lang="en-US" dirty="0"/>
              <a:t>10</a:t>
            </a:r>
            <a:r>
              <a:rPr lang="en-US" baseline="30000" dirty="0"/>
              <a:t>-10</a:t>
            </a:r>
            <a:r>
              <a:rPr lang="en-US" dirty="0"/>
              <a:t> mbar</a:t>
            </a:r>
            <a:r>
              <a:rPr lang="pl-PL" dirty="0">
                <a:sym typeface="Symbol"/>
              </a:rPr>
              <a:t></a:t>
            </a:r>
            <a:r>
              <a:rPr lang="en-US" dirty="0"/>
              <a:t>l/s. This test will be done by test engineer – Tomasz </a:t>
            </a:r>
            <a:r>
              <a:rPr lang="en-US" dirty="0" err="1"/>
              <a:t>Borek</a:t>
            </a:r>
            <a:r>
              <a:rPr lang="en-US" dirty="0"/>
              <a:t>, by using helium leak </a:t>
            </a:r>
            <a:r>
              <a:rPr lang="en-US" dirty="0" err="1"/>
              <a:t>dectector</a:t>
            </a:r>
            <a:r>
              <a:rPr lang="en-US" dirty="0"/>
              <a:t> PHIOENIXL 300.</a:t>
            </a:r>
            <a:endParaRPr lang="pl-PL" b="1" dirty="0"/>
          </a:p>
        </p:txBody>
      </p:sp>
    </p:spTree>
    <p:extLst>
      <p:ext uri="{BB962C8B-B14F-4D97-AF65-F5344CB8AC3E}">
        <p14:creationId xmlns:p14="http://schemas.microsoft.com/office/powerpoint/2010/main" val="41783618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a 1"/>
          <p:cNvGrpSpPr/>
          <p:nvPr/>
        </p:nvGrpSpPr>
        <p:grpSpPr>
          <a:xfrm>
            <a:off x="0" y="0"/>
            <a:ext cx="9144000" cy="5143501"/>
            <a:chOff x="0" y="0"/>
            <a:chExt cx="9144000" cy="5143501"/>
          </a:xfrm>
        </p:grpSpPr>
        <p:pic>
          <p:nvPicPr>
            <p:cNvPr id="7"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1907704" cy="695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upa 5"/>
            <p:cNvGrpSpPr/>
            <p:nvPr/>
          </p:nvGrpSpPr>
          <p:grpSpPr>
            <a:xfrm>
              <a:off x="0" y="4443959"/>
              <a:ext cx="9144000" cy="699542"/>
              <a:chOff x="0" y="4443959"/>
              <a:chExt cx="9144000" cy="699542"/>
            </a:xfrm>
          </p:grpSpPr>
          <p:grpSp>
            <p:nvGrpSpPr>
              <p:cNvPr id="8" name="Grupa 7"/>
              <p:cNvGrpSpPr/>
              <p:nvPr/>
            </p:nvGrpSpPr>
            <p:grpSpPr>
              <a:xfrm>
                <a:off x="0" y="4443959"/>
                <a:ext cx="9144000" cy="699542"/>
                <a:chOff x="0" y="4443959"/>
                <a:chExt cx="9144000" cy="699542"/>
              </a:xfrm>
            </p:grpSpPr>
            <p:pic>
              <p:nvPicPr>
                <p:cNvPr id="10"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443959"/>
                  <a:ext cx="9144000" cy="6995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16216" y="4587974"/>
                  <a:ext cx="2324100" cy="310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pole tekstowe 11"/>
                <p:cNvSpPr txBox="1"/>
                <p:nvPr/>
              </p:nvSpPr>
              <p:spPr>
                <a:xfrm>
                  <a:off x="7598759" y="4810037"/>
                  <a:ext cx="1533736" cy="253916"/>
                </a:xfrm>
                <a:prstGeom prst="rect">
                  <a:avLst/>
                </a:prstGeom>
                <a:noFill/>
              </p:spPr>
              <p:txBody>
                <a:bodyPr wrap="square" rtlCol="0">
                  <a:spAutoFit/>
                </a:bodyPr>
                <a:lstStyle/>
                <a:p>
                  <a:r>
                    <a:rPr lang="pl-PL" sz="1050" b="1" spc="30" dirty="0">
                      <a:solidFill>
                        <a:schemeClr val="bg1"/>
                      </a:solidFill>
                      <a:latin typeface="Calibri Light" panose="020F0302020204030204" pitchFamily="34" charset="0"/>
                    </a:rPr>
                    <a:t>www.kriosystem.com.pl</a:t>
                  </a:r>
                </a:p>
              </p:txBody>
            </p:sp>
          </p:grpSp>
          <p:sp>
            <p:nvSpPr>
              <p:cNvPr id="9" name="pole tekstowe 8"/>
              <p:cNvSpPr txBox="1"/>
              <p:nvPr/>
            </p:nvSpPr>
            <p:spPr>
              <a:xfrm>
                <a:off x="6196077" y="4529173"/>
                <a:ext cx="2947923" cy="369332"/>
              </a:xfrm>
              <a:prstGeom prst="rect">
                <a:avLst/>
              </a:prstGeom>
              <a:noFill/>
            </p:spPr>
            <p:txBody>
              <a:bodyPr wrap="none" rtlCol="0">
                <a:spAutoFit/>
              </a:bodyPr>
              <a:lstStyle/>
              <a:p>
                <a:r>
                  <a:rPr lang="pl-PL" b="1" spc="30" dirty="0">
                    <a:solidFill>
                      <a:schemeClr val="bg1"/>
                    </a:solidFill>
                    <a:latin typeface="Calibri Light" panose="020F0302020204030204" pitchFamily="34" charset="0"/>
                  </a:rPr>
                  <a:t>CRYOGENICS IS OUR PASSION</a:t>
                </a:r>
              </a:p>
            </p:txBody>
          </p:sp>
        </p:grpSp>
      </p:grpSp>
      <p:sp>
        <p:nvSpPr>
          <p:cNvPr id="3" name="pole tekstowe 2"/>
          <p:cNvSpPr txBox="1"/>
          <p:nvPr/>
        </p:nvSpPr>
        <p:spPr>
          <a:xfrm>
            <a:off x="683568" y="721005"/>
            <a:ext cx="7776864" cy="923330"/>
          </a:xfrm>
          <a:prstGeom prst="rect">
            <a:avLst/>
          </a:prstGeom>
          <a:noFill/>
        </p:spPr>
        <p:txBody>
          <a:bodyPr wrap="square" rtlCol="0">
            <a:spAutoFit/>
          </a:bodyPr>
          <a:lstStyle/>
          <a:p>
            <a:pPr marL="0" lvl="1" algn="ctr"/>
            <a:r>
              <a:rPr lang="pl-PL" b="1" dirty="0" err="1"/>
              <a:t>Tests</a:t>
            </a:r>
            <a:r>
              <a:rPr lang="pl-PL" b="1" dirty="0"/>
              <a:t> of </a:t>
            </a:r>
            <a:r>
              <a:rPr lang="pl-PL" b="1" dirty="0" err="1"/>
              <a:t>pre-assembly</a:t>
            </a:r>
            <a:r>
              <a:rPr lang="pl-PL" b="1" dirty="0"/>
              <a:t> </a:t>
            </a:r>
            <a:r>
              <a:rPr lang="pl-PL" b="1" dirty="0" err="1"/>
              <a:t>elements</a:t>
            </a:r>
            <a:endParaRPr lang="pl-PL" b="1" dirty="0"/>
          </a:p>
          <a:p>
            <a:pPr algn="ctr"/>
            <a:endParaRPr lang="pl-PL" b="1" cap="small" dirty="0" smtClean="0"/>
          </a:p>
          <a:p>
            <a:pPr algn="ctr"/>
            <a:endParaRPr lang="pl-PL" b="1" dirty="0"/>
          </a:p>
        </p:txBody>
      </p:sp>
      <p:sp>
        <p:nvSpPr>
          <p:cNvPr id="4" name="pole tekstowe 3"/>
          <p:cNvSpPr txBox="1"/>
          <p:nvPr/>
        </p:nvSpPr>
        <p:spPr>
          <a:xfrm>
            <a:off x="482066" y="1367336"/>
            <a:ext cx="7153048" cy="2308324"/>
          </a:xfrm>
          <a:prstGeom prst="rect">
            <a:avLst/>
          </a:prstGeom>
          <a:noFill/>
        </p:spPr>
        <p:txBody>
          <a:bodyPr wrap="none" rtlCol="0">
            <a:spAutoFit/>
          </a:bodyPr>
          <a:lstStyle/>
          <a:p>
            <a:pPr marL="285750" lvl="0" indent="-285750">
              <a:buFont typeface="Arial" panose="020B0604020202020204" pitchFamily="34" charset="0"/>
              <a:buChar char="•"/>
            </a:pPr>
            <a:r>
              <a:rPr lang="en-GB" dirty="0"/>
              <a:t>bending and welding elements of process pipes (insides of Valve Boxes)</a:t>
            </a:r>
            <a:endParaRPr lang="pl-PL" dirty="0"/>
          </a:p>
          <a:p>
            <a:r>
              <a:rPr lang="en-GB" dirty="0"/>
              <a:t> </a:t>
            </a:r>
            <a:endParaRPr lang="pl-PL" dirty="0"/>
          </a:p>
          <a:p>
            <a:r>
              <a:rPr lang="en-GB" dirty="0"/>
              <a:t>Prepared tests:</a:t>
            </a:r>
            <a:endParaRPr lang="pl-PL" dirty="0"/>
          </a:p>
          <a:p>
            <a:r>
              <a:rPr lang="en-GB" dirty="0"/>
              <a:t> </a:t>
            </a:r>
            <a:endParaRPr lang="pl-PL" dirty="0"/>
          </a:p>
          <a:p>
            <a:pPr marL="285750" lvl="0" indent="-285750">
              <a:buFont typeface="Arial" panose="020B0604020202020204" pitchFamily="34" charset="0"/>
              <a:buChar char="•"/>
            </a:pPr>
            <a:r>
              <a:rPr lang="pl-PL" dirty="0"/>
              <a:t>VT </a:t>
            </a:r>
            <a:endParaRPr lang="pl-PL" dirty="0" smtClean="0"/>
          </a:p>
          <a:p>
            <a:pPr marL="285750" lvl="0" indent="-285750">
              <a:buFont typeface="Arial" panose="020B0604020202020204" pitchFamily="34" charset="0"/>
              <a:buChar char="•"/>
            </a:pPr>
            <a:r>
              <a:rPr lang="pl-PL" dirty="0" smtClean="0"/>
              <a:t>X-Ray</a:t>
            </a:r>
            <a:endParaRPr lang="pl-PL" dirty="0"/>
          </a:p>
          <a:p>
            <a:pPr marL="285750" lvl="0" indent="-285750">
              <a:buFont typeface="Arial" panose="020B0604020202020204" pitchFamily="34" charset="0"/>
              <a:buChar char="•"/>
            </a:pPr>
            <a:r>
              <a:rPr lang="en-GB" dirty="0"/>
              <a:t>Dimensional </a:t>
            </a:r>
            <a:r>
              <a:rPr lang="en-GB" dirty="0" smtClean="0"/>
              <a:t>verification</a:t>
            </a:r>
            <a:endParaRPr lang="pl-PL" dirty="0"/>
          </a:p>
          <a:p>
            <a:endParaRPr lang="pl-PL" b="1" dirty="0"/>
          </a:p>
        </p:txBody>
      </p:sp>
    </p:spTree>
    <p:extLst>
      <p:ext uri="{BB962C8B-B14F-4D97-AF65-F5344CB8AC3E}">
        <p14:creationId xmlns:p14="http://schemas.microsoft.com/office/powerpoint/2010/main" val="32220561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a 1"/>
          <p:cNvGrpSpPr/>
          <p:nvPr/>
        </p:nvGrpSpPr>
        <p:grpSpPr>
          <a:xfrm>
            <a:off x="0" y="0"/>
            <a:ext cx="9144000" cy="5143501"/>
            <a:chOff x="0" y="0"/>
            <a:chExt cx="9144000" cy="5143501"/>
          </a:xfrm>
        </p:grpSpPr>
        <p:pic>
          <p:nvPicPr>
            <p:cNvPr id="7"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1907704" cy="695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upa 5"/>
            <p:cNvGrpSpPr/>
            <p:nvPr/>
          </p:nvGrpSpPr>
          <p:grpSpPr>
            <a:xfrm>
              <a:off x="0" y="4443959"/>
              <a:ext cx="9144000" cy="699542"/>
              <a:chOff x="0" y="4443959"/>
              <a:chExt cx="9144000" cy="699542"/>
            </a:xfrm>
          </p:grpSpPr>
          <p:grpSp>
            <p:nvGrpSpPr>
              <p:cNvPr id="8" name="Grupa 7"/>
              <p:cNvGrpSpPr/>
              <p:nvPr/>
            </p:nvGrpSpPr>
            <p:grpSpPr>
              <a:xfrm>
                <a:off x="0" y="4443959"/>
                <a:ext cx="9144000" cy="699542"/>
                <a:chOff x="0" y="4443959"/>
                <a:chExt cx="9144000" cy="699542"/>
              </a:xfrm>
            </p:grpSpPr>
            <p:pic>
              <p:nvPicPr>
                <p:cNvPr id="10"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443959"/>
                  <a:ext cx="9144000" cy="6995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16216" y="4587974"/>
                  <a:ext cx="2324100" cy="310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pole tekstowe 11"/>
                <p:cNvSpPr txBox="1"/>
                <p:nvPr/>
              </p:nvSpPr>
              <p:spPr>
                <a:xfrm>
                  <a:off x="7598759" y="4810037"/>
                  <a:ext cx="1533736" cy="253916"/>
                </a:xfrm>
                <a:prstGeom prst="rect">
                  <a:avLst/>
                </a:prstGeom>
                <a:noFill/>
              </p:spPr>
              <p:txBody>
                <a:bodyPr wrap="square" rtlCol="0">
                  <a:spAutoFit/>
                </a:bodyPr>
                <a:lstStyle/>
                <a:p>
                  <a:r>
                    <a:rPr lang="pl-PL" sz="1050" b="1" spc="30" dirty="0">
                      <a:solidFill>
                        <a:schemeClr val="bg1"/>
                      </a:solidFill>
                      <a:latin typeface="Calibri Light" panose="020F0302020204030204" pitchFamily="34" charset="0"/>
                    </a:rPr>
                    <a:t>www.kriosystem.com.pl</a:t>
                  </a:r>
                </a:p>
              </p:txBody>
            </p:sp>
          </p:grpSp>
          <p:sp>
            <p:nvSpPr>
              <p:cNvPr id="9" name="pole tekstowe 8"/>
              <p:cNvSpPr txBox="1"/>
              <p:nvPr/>
            </p:nvSpPr>
            <p:spPr>
              <a:xfrm>
                <a:off x="6196077" y="4529173"/>
                <a:ext cx="2947923" cy="369332"/>
              </a:xfrm>
              <a:prstGeom prst="rect">
                <a:avLst/>
              </a:prstGeom>
              <a:noFill/>
            </p:spPr>
            <p:txBody>
              <a:bodyPr wrap="none" rtlCol="0">
                <a:spAutoFit/>
              </a:bodyPr>
              <a:lstStyle/>
              <a:p>
                <a:r>
                  <a:rPr lang="pl-PL" b="1" spc="30" dirty="0">
                    <a:solidFill>
                      <a:schemeClr val="bg1"/>
                    </a:solidFill>
                    <a:latin typeface="Calibri Light" panose="020F0302020204030204" pitchFamily="34" charset="0"/>
                  </a:rPr>
                  <a:t>CRYOGENICS IS OUR PASSION</a:t>
                </a:r>
              </a:p>
            </p:txBody>
          </p:sp>
        </p:grpSp>
      </p:grpSp>
      <p:sp>
        <p:nvSpPr>
          <p:cNvPr id="3" name="pole tekstowe 2"/>
          <p:cNvSpPr txBox="1"/>
          <p:nvPr/>
        </p:nvSpPr>
        <p:spPr>
          <a:xfrm>
            <a:off x="683568" y="721005"/>
            <a:ext cx="7776864" cy="923330"/>
          </a:xfrm>
          <a:prstGeom prst="rect">
            <a:avLst/>
          </a:prstGeom>
          <a:noFill/>
        </p:spPr>
        <p:txBody>
          <a:bodyPr wrap="square" rtlCol="0">
            <a:spAutoFit/>
          </a:bodyPr>
          <a:lstStyle/>
          <a:p>
            <a:pPr marL="0" lvl="1" algn="ctr"/>
            <a:r>
              <a:rPr lang="pl-PL" b="1" dirty="0" err="1"/>
              <a:t>Tests</a:t>
            </a:r>
            <a:r>
              <a:rPr lang="pl-PL" b="1" dirty="0"/>
              <a:t> of </a:t>
            </a:r>
            <a:r>
              <a:rPr lang="pl-PL" b="1" dirty="0" err="1"/>
              <a:t>pre-assembly</a:t>
            </a:r>
            <a:r>
              <a:rPr lang="pl-PL" b="1" dirty="0"/>
              <a:t> </a:t>
            </a:r>
            <a:r>
              <a:rPr lang="pl-PL" b="1" dirty="0" err="1" smtClean="0"/>
              <a:t>elements</a:t>
            </a:r>
            <a:r>
              <a:rPr lang="pl-PL" b="1" dirty="0" smtClean="0"/>
              <a:t> - VT</a:t>
            </a:r>
            <a:endParaRPr lang="pl-PL" b="1" dirty="0"/>
          </a:p>
          <a:p>
            <a:pPr algn="ctr"/>
            <a:endParaRPr lang="pl-PL" b="1" cap="small" dirty="0" smtClean="0"/>
          </a:p>
          <a:p>
            <a:pPr algn="ctr"/>
            <a:endParaRPr lang="pl-PL" b="1" dirty="0"/>
          </a:p>
        </p:txBody>
      </p:sp>
      <p:sp>
        <p:nvSpPr>
          <p:cNvPr id="4" name="pole tekstowe 3"/>
          <p:cNvSpPr txBox="1"/>
          <p:nvPr/>
        </p:nvSpPr>
        <p:spPr>
          <a:xfrm>
            <a:off x="482067" y="1367336"/>
            <a:ext cx="5530094" cy="2462213"/>
          </a:xfrm>
          <a:prstGeom prst="rect">
            <a:avLst/>
          </a:prstGeom>
          <a:noFill/>
        </p:spPr>
        <p:txBody>
          <a:bodyPr wrap="square" rtlCol="0">
            <a:spAutoFit/>
          </a:bodyPr>
          <a:lstStyle/>
          <a:p>
            <a:r>
              <a:rPr lang="en-US" sz="1400" dirty="0"/>
              <a:t>All welds shall be tested and inspected in accordance with EN 13480-5. Tests and inspections of welds shall include reviews of welding documents, inspections before welding, testing and inspections during welding as well as inspections after welding.</a:t>
            </a:r>
            <a:endParaRPr lang="pl-PL" sz="1400" dirty="0"/>
          </a:p>
          <a:p>
            <a:r>
              <a:rPr lang="en-US" sz="1400" dirty="0"/>
              <a:t>Visual examination shall be performed according to ISO 17637. The quality level and acceptance criteria of weld imperfections shall be level B for process pipes, level C for vacuum jacket and radiation shield of ISO 5817.</a:t>
            </a:r>
            <a:endParaRPr lang="pl-PL" sz="1400" dirty="0"/>
          </a:p>
          <a:p>
            <a:r>
              <a:rPr lang="en-US" sz="1400" dirty="0"/>
              <a:t>The test will be perform by manufacture qualified </a:t>
            </a:r>
            <a:r>
              <a:rPr lang="en-US" sz="1400" dirty="0" err="1"/>
              <a:t>personel</a:t>
            </a:r>
            <a:r>
              <a:rPr lang="en-US" sz="1400" dirty="0"/>
              <a:t>, which are </a:t>
            </a:r>
            <a:r>
              <a:rPr lang="en-US" sz="1400" dirty="0" err="1"/>
              <a:t>cerftified</a:t>
            </a:r>
            <a:r>
              <a:rPr lang="en-US" sz="1400" dirty="0"/>
              <a:t> to visual control of welds VT2 (</a:t>
            </a:r>
            <a:r>
              <a:rPr lang="en-US" sz="1400" dirty="0" err="1"/>
              <a:t>Maciej</a:t>
            </a:r>
            <a:r>
              <a:rPr lang="en-US" sz="1400" dirty="0"/>
              <a:t> </a:t>
            </a:r>
            <a:r>
              <a:rPr lang="en-US" sz="1400" dirty="0" err="1"/>
              <a:t>Matkowski</a:t>
            </a:r>
            <a:r>
              <a:rPr lang="en-US" sz="1400" dirty="0"/>
              <a:t>, </a:t>
            </a:r>
            <a:r>
              <a:rPr lang="en-US" sz="1400" dirty="0" err="1"/>
              <a:t>Konrad</a:t>
            </a:r>
            <a:r>
              <a:rPr lang="en-US" sz="1400" dirty="0"/>
              <a:t> </a:t>
            </a:r>
            <a:r>
              <a:rPr lang="en-US" sz="1400" dirty="0" err="1"/>
              <a:t>Zawada</a:t>
            </a:r>
            <a:r>
              <a:rPr lang="en-US" sz="1400" dirty="0"/>
              <a:t>).</a:t>
            </a:r>
            <a:endParaRPr lang="pl-PL" sz="1400" b="1" dirty="0"/>
          </a:p>
        </p:txBody>
      </p:sp>
      <p:graphicFrame>
        <p:nvGraphicFramePr>
          <p:cNvPr id="14" name="Tabela 13"/>
          <p:cNvGraphicFramePr>
            <a:graphicFrameLocks noGrp="1"/>
          </p:cNvGraphicFramePr>
          <p:nvPr>
            <p:extLst>
              <p:ext uri="{D42A27DB-BD31-4B8C-83A1-F6EECF244321}">
                <p14:modId xmlns:p14="http://schemas.microsoft.com/office/powerpoint/2010/main" val="710091827"/>
              </p:ext>
            </p:extLst>
          </p:nvPr>
        </p:nvGraphicFramePr>
        <p:xfrm>
          <a:off x="6012161" y="1367336"/>
          <a:ext cx="3024335" cy="1564454"/>
        </p:xfrm>
        <a:graphic>
          <a:graphicData uri="http://schemas.openxmlformats.org/drawingml/2006/table">
            <a:tbl>
              <a:tblPr firstRow="1" firstCol="1" bandRow="1">
                <a:tableStyleId>{5C22544A-7EE6-4342-B048-85BDC9FD1C3A}</a:tableStyleId>
              </a:tblPr>
              <a:tblGrid>
                <a:gridCol w="1201439"/>
                <a:gridCol w="876328"/>
                <a:gridCol w="946568"/>
              </a:tblGrid>
              <a:tr h="680496">
                <a:tc>
                  <a:txBody>
                    <a:bodyPr/>
                    <a:lstStyle/>
                    <a:p>
                      <a:pPr algn="just">
                        <a:lnSpc>
                          <a:spcPct val="115000"/>
                        </a:lnSpc>
                        <a:spcAft>
                          <a:spcPts val="1000"/>
                        </a:spcAft>
                      </a:pPr>
                      <a:r>
                        <a:rPr lang="pl-PL" sz="1200" dirty="0" err="1">
                          <a:effectLst/>
                        </a:rPr>
                        <a:t>Weld</a:t>
                      </a:r>
                      <a:endParaRPr lang="pl-PL" sz="1100" dirty="0">
                        <a:effectLst/>
                        <a:latin typeface="Calibri"/>
                        <a:ea typeface="Calibri"/>
                        <a:cs typeface="Times New Roman"/>
                      </a:endParaRPr>
                    </a:p>
                  </a:txBody>
                  <a:tcPr marL="68580" marR="68580" marT="0" marB="0" anchor="ctr"/>
                </a:tc>
                <a:tc>
                  <a:txBody>
                    <a:bodyPr/>
                    <a:lstStyle/>
                    <a:p>
                      <a:pPr algn="just">
                        <a:lnSpc>
                          <a:spcPct val="115000"/>
                        </a:lnSpc>
                        <a:spcAft>
                          <a:spcPts val="1000"/>
                        </a:spcAft>
                      </a:pPr>
                      <a:r>
                        <a:rPr lang="pl-PL" sz="1200">
                          <a:effectLst/>
                        </a:rPr>
                        <a:t>Phase</a:t>
                      </a:r>
                      <a:endParaRPr lang="pl-PL" sz="1100">
                        <a:effectLst/>
                        <a:latin typeface="Calibri"/>
                        <a:ea typeface="Calibri"/>
                        <a:cs typeface="Times New Roman"/>
                      </a:endParaRPr>
                    </a:p>
                  </a:txBody>
                  <a:tcPr marL="68580" marR="68580" marT="0" marB="0" anchor="ctr"/>
                </a:tc>
                <a:tc>
                  <a:txBody>
                    <a:bodyPr/>
                    <a:lstStyle/>
                    <a:p>
                      <a:pPr algn="just">
                        <a:lnSpc>
                          <a:spcPct val="115000"/>
                        </a:lnSpc>
                        <a:spcAft>
                          <a:spcPts val="1000"/>
                        </a:spcAft>
                      </a:pPr>
                      <a:r>
                        <a:rPr lang="pl-PL" sz="1200">
                          <a:effectLst/>
                        </a:rPr>
                        <a:t>Visual examination</a:t>
                      </a:r>
                      <a:endParaRPr lang="pl-PL" sz="1100">
                        <a:effectLst/>
                        <a:latin typeface="Calibri"/>
                        <a:ea typeface="Calibri"/>
                        <a:cs typeface="Times New Roman"/>
                      </a:endParaRPr>
                    </a:p>
                  </a:txBody>
                  <a:tcPr marL="68580" marR="68580" marT="0" marB="0" anchor="ctr"/>
                </a:tc>
              </a:tr>
              <a:tr h="441979">
                <a:tc>
                  <a:txBody>
                    <a:bodyPr/>
                    <a:lstStyle/>
                    <a:p>
                      <a:pPr algn="just">
                        <a:lnSpc>
                          <a:spcPct val="115000"/>
                        </a:lnSpc>
                        <a:spcAft>
                          <a:spcPts val="1000"/>
                        </a:spcAft>
                      </a:pPr>
                      <a:r>
                        <a:rPr lang="pl-PL" sz="1200">
                          <a:effectLst/>
                        </a:rPr>
                        <a:t>Process pipe welds</a:t>
                      </a:r>
                      <a:endParaRPr lang="pl-PL" sz="1100">
                        <a:effectLst/>
                        <a:latin typeface="Calibri"/>
                        <a:ea typeface="Calibri"/>
                        <a:cs typeface="Times New Roman"/>
                      </a:endParaRPr>
                    </a:p>
                  </a:txBody>
                  <a:tcPr marL="68580" marR="68580" marT="0" marB="0" anchor="ctr"/>
                </a:tc>
                <a:tc>
                  <a:txBody>
                    <a:bodyPr/>
                    <a:lstStyle/>
                    <a:p>
                      <a:pPr algn="just">
                        <a:lnSpc>
                          <a:spcPct val="115000"/>
                        </a:lnSpc>
                        <a:spcAft>
                          <a:spcPts val="1000"/>
                        </a:spcAft>
                      </a:pPr>
                      <a:r>
                        <a:rPr lang="pl-PL" sz="1200">
                          <a:effectLst/>
                        </a:rPr>
                        <a:t>Fabrication</a:t>
                      </a:r>
                      <a:endParaRPr lang="pl-PL" sz="1100">
                        <a:effectLst/>
                        <a:latin typeface="Calibri"/>
                        <a:ea typeface="Calibri"/>
                        <a:cs typeface="Times New Roman"/>
                      </a:endParaRPr>
                    </a:p>
                  </a:txBody>
                  <a:tcPr marL="68580" marR="68580" marT="0" marB="0" anchor="ctr"/>
                </a:tc>
                <a:tc>
                  <a:txBody>
                    <a:bodyPr/>
                    <a:lstStyle/>
                    <a:p>
                      <a:pPr algn="just">
                        <a:lnSpc>
                          <a:spcPct val="115000"/>
                        </a:lnSpc>
                        <a:spcAft>
                          <a:spcPts val="1000"/>
                        </a:spcAft>
                      </a:pPr>
                      <a:r>
                        <a:rPr lang="pl-PL" sz="1200">
                          <a:effectLst/>
                        </a:rPr>
                        <a:t>100%</a:t>
                      </a:r>
                      <a:endParaRPr lang="pl-PL" sz="1100">
                        <a:effectLst/>
                        <a:latin typeface="Calibri"/>
                        <a:ea typeface="Calibri"/>
                        <a:cs typeface="Times New Roman"/>
                      </a:endParaRPr>
                    </a:p>
                  </a:txBody>
                  <a:tcPr marL="68580" marR="68580" marT="0" marB="0" anchor="ctr"/>
                </a:tc>
              </a:tr>
              <a:tr h="441979">
                <a:tc>
                  <a:txBody>
                    <a:bodyPr/>
                    <a:lstStyle/>
                    <a:p>
                      <a:pPr algn="just">
                        <a:lnSpc>
                          <a:spcPct val="115000"/>
                        </a:lnSpc>
                        <a:spcAft>
                          <a:spcPts val="1000"/>
                        </a:spcAft>
                      </a:pPr>
                      <a:r>
                        <a:rPr lang="pl-PL" sz="1200" dirty="0" err="1">
                          <a:effectLst/>
                        </a:rPr>
                        <a:t>External</a:t>
                      </a:r>
                      <a:r>
                        <a:rPr lang="pl-PL" sz="1200" dirty="0">
                          <a:effectLst/>
                        </a:rPr>
                        <a:t> </a:t>
                      </a:r>
                      <a:r>
                        <a:rPr lang="pl-PL" sz="1200" dirty="0" err="1">
                          <a:effectLst/>
                        </a:rPr>
                        <a:t>envelope</a:t>
                      </a:r>
                      <a:r>
                        <a:rPr lang="pl-PL" sz="1200" dirty="0">
                          <a:effectLst/>
                        </a:rPr>
                        <a:t> </a:t>
                      </a:r>
                      <a:r>
                        <a:rPr lang="pl-PL" sz="1200" dirty="0" err="1">
                          <a:effectLst/>
                        </a:rPr>
                        <a:t>welds</a:t>
                      </a:r>
                      <a:endParaRPr lang="pl-PL" sz="1100" dirty="0">
                        <a:effectLst/>
                        <a:latin typeface="Calibri"/>
                        <a:ea typeface="Calibri"/>
                        <a:cs typeface="Times New Roman"/>
                      </a:endParaRPr>
                    </a:p>
                  </a:txBody>
                  <a:tcPr marL="68580" marR="68580" marT="0" marB="0" anchor="ctr"/>
                </a:tc>
                <a:tc>
                  <a:txBody>
                    <a:bodyPr/>
                    <a:lstStyle/>
                    <a:p>
                      <a:pPr algn="just">
                        <a:lnSpc>
                          <a:spcPct val="115000"/>
                        </a:lnSpc>
                        <a:spcAft>
                          <a:spcPts val="1000"/>
                        </a:spcAft>
                      </a:pPr>
                      <a:r>
                        <a:rPr lang="pl-PL" sz="1200">
                          <a:effectLst/>
                        </a:rPr>
                        <a:t>Fabrication</a:t>
                      </a:r>
                      <a:endParaRPr lang="pl-PL" sz="1100">
                        <a:effectLst/>
                        <a:latin typeface="Calibri"/>
                        <a:ea typeface="Calibri"/>
                        <a:cs typeface="Times New Roman"/>
                      </a:endParaRPr>
                    </a:p>
                  </a:txBody>
                  <a:tcPr marL="68580" marR="68580" marT="0" marB="0" anchor="ctr"/>
                </a:tc>
                <a:tc>
                  <a:txBody>
                    <a:bodyPr/>
                    <a:lstStyle/>
                    <a:p>
                      <a:pPr algn="just">
                        <a:lnSpc>
                          <a:spcPct val="115000"/>
                        </a:lnSpc>
                        <a:spcAft>
                          <a:spcPts val="1000"/>
                        </a:spcAft>
                      </a:pPr>
                      <a:r>
                        <a:rPr lang="pl-PL" sz="1200" dirty="0">
                          <a:effectLst/>
                        </a:rPr>
                        <a:t>100%</a:t>
                      </a:r>
                      <a:endParaRPr lang="pl-PL" sz="1100" dirty="0">
                        <a:effectLst/>
                        <a:latin typeface="Calibri"/>
                        <a:ea typeface="Calibri"/>
                        <a:cs typeface="Times New Roman"/>
                      </a:endParaRPr>
                    </a:p>
                  </a:txBody>
                  <a:tcPr marL="68580" marR="68580" marT="0" marB="0" anchor="ctr"/>
                </a:tc>
              </a:tr>
            </a:tbl>
          </a:graphicData>
        </a:graphic>
      </p:graphicFrame>
    </p:spTree>
    <p:extLst>
      <p:ext uri="{BB962C8B-B14F-4D97-AF65-F5344CB8AC3E}">
        <p14:creationId xmlns:p14="http://schemas.microsoft.com/office/powerpoint/2010/main" val="16402980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a 1"/>
          <p:cNvGrpSpPr/>
          <p:nvPr/>
        </p:nvGrpSpPr>
        <p:grpSpPr>
          <a:xfrm>
            <a:off x="0" y="0"/>
            <a:ext cx="9144000" cy="5143501"/>
            <a:chOff x="0" y="0"/>
            <a:chExt cx="9144000" cy="5143501"/>
          </a:xfrm>
        </p:grpSpPr>
        <p:pic>
          <p:nvPicPr>
            <p:cNvPr id="7"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1907704" cy="695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upa 5"/>
            <p:cNvGrpSpPr/>
            <p:nvPr/>
          </p:nvGrpSpPr>
          <p:grpSpPr>
            <a:xfrm>
              <a:off x="0" y="4443959"/>
              <a:ext cx="9144000" cy="699542"/>
              <a:chOff x="0" y="4443959"/>
              <a:chExt cx="9144000" cy="699542"/>
            </a:xfrm>
          </p:grpSpPr>
          <p:grpSp>
            <p:nvGrpSpPr>
              <p:cNvPr id="8" name="Grupa 7"/>
              <p:cNvGrpSpPr/>
              <p:nvPr/>
            </p:nvGrpSpPr>
            <p:grpSpPr>
              <a:xfrm>
                <a:off x="0" y="4443959"/>
                <a:ext cx="9144000" cy="699542"/>
                <a:chOff x="0" y="4443959"/>
                <a:chExt cx="9144000" cy="699542"/>
              </a:xfrm>
            </p:grpSpPr>
            <p:pic>
              <p:nvPicPr>
                <p:cNvPr id="10"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443959"/>
                  <a:ext cx="9144000" cy="6995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16216" y="4587974"/>
                  <a:ext cx="2324100" cy="310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pole tekstowe 11"/>
                <p:cNvSpPr txBox="1"/>
                <p:nvPr/>
              </p:nvSpPr>
              <p:spPr>
                <a:xfrm>
                  <a:off x="7598759" y="4810037"/>
                  <a:ext cx="1533736" cy="253916"/>
                </a:xfrm>
                <a:prstGeom prst="rect">
                  <a:avLst/>
                </a:prstGeom>
                <a:noFill/>
              </p:spPr>
              <p:txBody>
                <a:bodyPr wrap="square" rtlCol="0">
                  <a:spAutoFit/>
                </a:bodyPr>
                <a:lstStyle/>
                <a:p>
                  <a:r>
                    <a:rPr lang="pl-PL" sz="1050" b="1" spc="30" dirty="0">
                      <a:solidFill>
                        <a:schemeClr val="bg1"/>
                      </a:solidFill>
                      <a:latin typeface="Calibri Light" panose="020F0302020204030204" pitchFamily="34" charset="0"/>
                    </a:rPr>
                    <a:t>www.kriosystem.com.pl</a:t>
                  </a:r>
                </a:p>
              </p:txBody>
            </p:sp>
          </p:grpSp>
          <p:sp>
            <p:nvSpPr>
              <p:cNvPr id="9" name="pole tekstowe 8"/>
              <p:cNvSpPr txBox="1"/>
              <p:nvPr/>
            </p:nvSpPr>
            <p:spPr>
              <a:xfrm>
                <a:off x="6196077" y="4529173"/>
                <a:ext cx="2947923" cy="369332"/>
              </a:xfrm>
              <a:prstGeom prst="rect">
                <a:avLst/>
              </a:prstGeom>
              <a:noFill/>
            </p:spPr>
            <p:txBody>
              <a:bodyPr wrap="none" rtlCol="0">
                <a:spAutoFit/>
              </a:bodyPr>
              <a:lstStyle/>
              <a:p>
                <a:r>
                  <a:rPr lang="pl-PL" b="1" spc="30" dirty="0">
                    <a:solidFill>
                      <a:schemeClr val="bg1"/>
                    </a:solidFill>
                    <a:latin typeface="Calibri Light" panose="020F0302020204030204" pitchFamily="34" charset="0"/>
                  </a:rPr>
                  <a:t>CRYOGENICS IS OUR PASSION</a:t>
                </a:r>
              </a:p>
            </p:txBody>
          </p:sp>
        </p:grpSp>
      </p:grpSp>
      <p:sp>
        <p:nvSpPr>
          <p:cNvPr id="3" name="pole tekstowe 2"/>
          <p:cNvSpPr txBox="1"/>
          <p:nvPr/>
        </p:nvSpPr>
        <p:spPr>
          <a:xfrm>
            <a:off x="683568" y="721005"/>
            <a:ext cx="7776864" cy="923330"/>
          </a:xfrm>
          <a:prstGeom prst="rect">
            <a:avLst/>
          </a:prstGeom>
          <a:noFill/>
        </p:spPr>
        <p:txBody>
          <a:bodyPr wrap="square" rtlCol="0">
            <a:spAutoFit/>
          </a:bodyPr>
          <a:lstStyle/>
          <a:p>
            <a:pPr marL="0" lvl="1" algn="ctr"/>
            <a:r>
              <a:rPr lang="pl-PL" b="1" dirty="0" err="1"/>
              <a:t>Tests</a:t>
            </a:r>
            <a:r>
              <a:rPr lang="pl-PL" b="1" dirty="0"/>
              <a:t> of </a:t>
            </a:r>
            <a:r>
              <a:rPr lang="pl-PL" b="1" dirty="0" err="1"/>
              <a:t>pre-assembly</a:t>
            </a:r>
            <a:r>
              <a:rPr lang="pl-PL" b="1" dirty="0"/>
              <a:t> </a:t>
            </a:r>
            <a:r>
              <a:rPr lang="pl-PL" b="1" dirty="0" err="1" smtClean="0"/>
              <a:t>elements</a:t>
            </a:r>
            <a:r>
              <a:rPr lang="pl-PL" b="1" dirty="0" smtClean="0"/>
              <a:t> – X-Ray</a:t>
            </a:r>
            <a:endParaRPr lang="pl-PL" b="1" dirty="0"/>
          </a:p>
          <a:p>
            <a:pPr algn="ctr"/>
            <a:endParaRPr lang="pl-PL" b="1" cap="small" dirty="0" smtClean="0"/>
          </a:p>
          <a:p>
            <a:pPr algn="ctr"/>
            <a:endParaRPr lang="pl-PL" b="1" dirty="0"/>
          </a:p>
        </p:txBody>
      </p:sp>
      <p:sp>
        <p:nvSpPr>
          <p:cNvPr id="4" name="pole tekstowe 3"/>
          <p:cNvSpPr txBox="1"/>
          <p:nvPr/>
        </p:nvSpPr>
        <p:spPr>
          <a:xfrm>
            <a:off x="482067" y="1205186"/>
            <a:ext cx="5386078" cy="3323987"/>
          </a:xfrm>
          <a:prstGeom prst="rect">
            <a:avLst/>
          </a:prstGeom>
          <a:noFill/>
        </p:spPr>
        <p:txBody>
          <a:bodyPr wrap="square" rtlCol="0">
            <a:spAutoFit/>
          </a:bodyPr>
          <a:lstStyle/>
          <a:p>
            <a:r>
              <a:rPr lang="pl-PL" sz="1400" dirty="0" smtClean="0"/>
              <a:t>	</a:t>
            </a:r>
            <a:r>
              <a:rPr lang="en-US" sz="1400" dirty="0" smtClean="0"/>
              <a:t>All </a:t>
            </a:r>
            <a:r>
              <a:rPr lang="en-US" sz="1400" dirty="0"/>
              <a:t>welds shall be tested and inspected in accordance with EN 13480-5. Tests and inspections of welds shall include reviews of welding documents, inspections before welding, testing and inspections during welding as well as inspections after welding.</a:t>
            </a:r>
            <a:endParaRPr lang="pl-PL" sz="1400" dirty="0"/>
          </a:p>
          <a:p>
            <a:r>
              <a:rPr lang="pl-PL" sz="1400" dirty="0" smtClean="0"/>
              <a:t>	</a:t>
            </a:r>
            <a:r>
              <a:rPr lang="en-US" sz="1400" dirty="0" smtClean="0"/>
              <a:t>The </a:t>
            </a:r>
            <a:r>
              <a:rPr lang="en-US" sz="1400" dirty="0"/>
              <a:t>execution of X-ray examinations of welds, assessment of X-ray films and preparation of the related documentation shall be based on EN 13480-5. In case of non-conformities, the X-ray examinations shall be extended according to standard statistical quality assurance procedures.  The test will be done by subcontractor (for example Solver Sp. z o.o.) who has accreditation of the Technical Inspection Authority</a:t>
            </a:r>
            <a:r>
              <a:rPr lang="en-US" sz="1400" dirty="0" smtClean="0"/>
              <a:t>.</a:t>
            </a:r>
            <a:endParaRPr lang="pl-PL" sz="1400" dirty="0" smtClean="0"/>
          </a:p>
          <a:p>
            <a:r>
              <a:rPr lang="pl-PL" sz="1400" dirty="0" smtClean="0"/>
              <a:t>	</a:t>
            </a:r>
            <a:r>
              <a:rPr lang="en-US" sz="1400" dirty="0" smtClean="0"/>
              <a:t>Radiographic </a:t>
            </a:r>
            <a:r>
              <a:rPr lang="en-US" sz="1400" dirty="0"/>
              <a:t>tests shall be performed according to ISO 17636. The quality level shall meet ISO 5817 level B requirements. The acceptance criteria for the weld imperfections shall comply with EN 12517.</a:t>
            </a:r>
            <a:endParaRPr lang="pl-PL" sz="1400" b="1" dirty="0"/>
          </a:p>
        </p:txBody>
      </p:sp>
      <p:graphicFrame>
        <p:nvGraphicFramePr>
          <p:cNvPr id="5" name="Tabela 4"/>
          <p:cNvGraphicFramePr>
            <a:graphicFrameLocks noGrp="1"/>
          </p:cNvGraphicFramePr>
          <p:nvPr>
            <p:extLst>
              <p:ext uri="{D42A27DB-BD31-4B8C-83A1-F6EECF244321}">
                <p14:modId xmlns:p14="http://schemas.microsoft.com/office/powerpoint/2010/main" val="1377427296"/>
              </p:ext>
            </p:extLst>
          </p:nvPr>
        </p:nvGraphicFramePr>
        <p:xfrm>
          <a:off x="5893281" y="1367336"/>
          <a:ext cx="3041650" cy="1445260"/>
        </p:xfrm>
        <a:graphic>
          <a:graphicData uri="http://schemas.openxmlformats.org/drawingml/2006/table">
            <a:tbl>
              <a:tblPr firstRow="1" firstCol="1" bandRow="1">
                <a:tableStyleId>{5C22544A-7EE6-4342-B048-85BDC9FD1C3A}</a:tableStyleId>
              </a:tblPr>
              <a:tblGrid>
                <a:gridCol w="1140460"/>
                <a:gridCol w="831850"/>
                <a:gridCol w="1069340"/>
              </a:tblGrid>
              <a:tr h="628650">
                <a:tc>
                  <a:txBody>
                    <a:bodyPr/>
                    <a:lstStyle/>
                    <a:p>
                      <a:pPr algn="just">
                        <a:lnSpc>
                          <a:spcPct val="115000"/>
                        </a:lnSpc>
                        <a:spcAft>
                          <a:spcPts val="1000"/>
                        </a:spcAft>
                      </a:pPr>
                      <a:r>
                        <a:rPr lang="pl-PL" sz="1200">
                          <a:effectLst/>
                        </a:rPr>
                        <a:t>Weld</a:t>
                      </a:r>
                      <a:endParaRPr lang="pl-PL" sz="1100">
                        <a:effectLst/>
                        <a:latin typeface="Calibri"/>
                        <a:ea typeface="Calibri"/>
                        <a:cs typeface="Times New Roman"/>
                      </a:endParaRPr>
                    </a:p>
                  </a:txBody>
                  <a:tcPr marL="68580" marR="68580" marT="0" marB="0" anchor="ctr"/>
                </a:tc>
                <a:tc>
                  <a:txBody>
                    <a:bodyPr/>
                    <a:lstStyle/>
                    <a:p>
                      <a:pPr algn="just">
                        <a:lnSpc>
                          <a:spcPct val="115000"/>
                        </a:lnSpc>
                        <a:spcAft>
                          <a:spcPts val="1000"/>
                        </a:spcAft>
                      </a:pPr>
                      <a:r>
                        <a:rPr lang="pl-PL" sz="1200">
                          <a:effectLst/>
                        </a:rPr>
                        <a:t>Phase</a:t>
                      </a:r>
                      <a:endParaRPr lang="pl-PL" sz="1100">
                        <a:effectLst/>
                        <a:latin typeface="Calibri"/>
                        <a:ea typeface="Calibri"/>
                        <a:cs typeface="Times New Roman"/>
                      </a:endParaRPr>
                    </a:p>
                  </a:txBody>
                  <a:tcPr marL="68580" marR="68580" marT="0" marB="0" anchor="ctr"/>
                </a:tc>
                <a:tc>
                  <a:txBody>
                    <a:bodyPr/>
                    <a:lstStyle/>
                    <a:p>
                      <a:pPr algn="just">
                        <a:lnSpc>
                          <a:spcPct val="115000"/>
                        </a:lnSpc>
                        <a:spcAft>
                          <a:spcPts val="1000"/>
                        </a:spcAft>
                      </a:pPr>
                      <a:r>
                        <a:rPr lang="pl-PL" sz="1200">
                          <a:effectLst/>
                        </a:rPr>
                        <a:t>Radiographic test</a:t>
                      </a:r>
                      <a:endParaRPr lang="pl-PL" sz="1100">
                        <a:effectLst/>
                        <a:latin typeface="Calibri"/>
                        <a:ea typeface="Calibri"/>
                        <a:cs typeface="Times New Roman"/>
                      </a:endParaRPr>
                    </a:p>
                  </a:txBody>
                  <a:tcPr marL="68580" marR="68580" marT="0" marB="0" anchor="ctr"/>
                </a:tc>
              </a:tr>
              <a:tr h="0">
                <a:tc>
                  <a:txBody>
                    <a:bodyPr/>
                    <a:lstStyle/>
                    <a:p>
                      <a:pPr algn="just">
                        <a:lnSpc>
                          <a:spcPct val="115000"/>
                        </a:lnSpc>
                        <a:spcAft>
                          <a:spcPts val="1000"/>
                        </a:spcAft>
                      </a:pPr>
                      <a:r>
                        <a:rPr lang="pl-PL" sz="1200">
                          <a:effectLst/>
                        </a:rPr>
                        <a:t>Process pipe welds</a:t>
                      </a:r>
                      <a:endParaRPr lang="pl-PL" sz="1100">
                        <a:effectLst/>
                        <a:latin typeface="Calibri"/>
                        <a:ea typeface="Calibri"/>
                        <a:cs typeface="Times New Roman"/>
                      </a:endParaRPr>
                    </a:p>
                  </a:txBody>
                  <a:tcPr marL="68580" marR="68580" marT="0" marB="0" anchor="ctr"/>
                </a:tc>
                <a:tc>
                  <a:txBody>
                    <a:bodyPr/>
                    <a:lstStyle/>
                    <a:p>
                      <a:pPr algn="just">
                        <a:lnSpc>
                          <a:spcPct val="115000"/>
                        </a:lnSpc>
                        <a:spcAft>
                          <a:spcPts val="1000"/>
                        </a:spcAft>
                      </a:pPr>
                      <a:r>
                        <a:rPr lang="pl-PL" sz="1200">
                          <a:effectLst/>
                        </a:rPr>
                        <a:t>Fabrication</a:t>
                      </a:r>
                      <a:endParaRPr lang="pl-PL" sz="1100">
                        <a:effectLst/>
                        <a:latin typeface="Calibri"/>
                        <a:ea typeface="Calibri"/>
                        <a:cs typeface="Times New Roman"/>
                      </a:endParaRPr>
                    </a:p>
                  </a:txBody>
                  <a:tcPr marL="68580" marR="68580" marT="0" marB="0" anchor="ctr"/>
                </a:tc>
                <a:tc>
                  <a:txBody>
                    <a:bodyPr/>
                    <a:lstStyle/>
                    <a:p>
                      <a:pPr algn="just">
                        <a:lnSpc>
                          <a:spcPct val="115000"/>
                        </a:lnSpc>
                        <a:spcAft>
                          <a:spcPts val="1000"/>
                        </a:spcAft>
                      </a:pPr>
                      <a:r>
                        <a:rPr lang="pl-PL" sz="1200">
                          <a:effectLst/>
                        </a:rPr>
                        <a:t>100%</a:t>
                      </a:r>
                      <a:endParaRPr lang="pl-PL" sz="1100">
                        <a:effectLst/>
                        <a:latin typeface="Calibri"/>
                        <a:ea typeface="Calibri"/>
                        <a:cs typeface="Times New Roman"/>
                      </a:endParaRPr>
                    </a:p>
                  </a:txBody>
                  <a:tcPr marL="68580" marR="68580" marT="0" marB="0" anchor="ctr"/>
                </a:tc>
              </a:tr>
              <a:tr h="0">
                <a:tc>
                  <a:txBody>
                    <a:bodyPr/>
                    <a:lstStyle/>
                    <a:p>
                      <a:pPr algn="just">
                        <a:lnSpc>
                          <a:spcPct val="115000"/>
                        </a:lnSpc>
                        <a:spcAft>
                          <a:spcPts val="1000"/>
                        </a:spcAft>
                      </a:pPr>
                      <a:r>
                        <a:rPr lang="pl-PL" sz="1200">
                          <a:effectLst/>
                        </a:rPr>
                        <a:t>External envelope welds</a:t>
                      </a:r>
                      <a:endParaRPr lang="pl-PL" sz="1100">
                        <a:effectLst/>
                        <a:latin typeface="Calibri"/>
                        <a:ea typeface="Calibri"/>
                        <a:cs typeface="Times New Roman"/>
                      </a:endParaRPr>
                    </a:p>
                  </a:txBody>
                  <a:tcPr marL="68580" marR="68580" marT="0" marB="0" anchor="ctr"/>
                </a:tc>
                <a:tc>
                  <a:txBody>
                    <a:bodyPr/>
                    <a:lstStyle/>
                    <a:p>
                      <a:pPr algn="just">
                        <a:lnSpc>
                          <a:spcPct val="115000"/>
                        </a:lnSpc>
                        <a:spcAft>
                          <a:spcPts val="1000"/>
                        </a:spcAft>
                      </a:pPr>
                      <a:r>
                        <a:rPr lang="pl-PL" sz="1200">
                          <a:effectLst/>
                        </a:rPr>
                        <a:t>Fabrication</a:t>
                      </a:r>
                      <a:endParaRPr lang="pl-PL" sz="1100">
                        <a:effectLst/>
                        <a:latin typeface="Calibri"/>
                        <a:ea typeface="Calibri"/>
                        <a:cs typeface="Times New Roman"/>
                      </a:endParaRPr>
                    </a:p>
                  </a:txBody>
                  <a:tcPr marL="68580" marR="68580" marT="0" marB="0" anchor="ctr"/>
                </a:tc>
                <a:tc>
                  <a:txBody>
                    <a:bodyPr/>
                    <a:lstStyle/>
                    <a:p>
                      <a:pPr algn="just">
                        <a:lnSpc>
                          <a:spcPct val="115000"/>
                        </a:lnSpc>
                        <a:spcAft>
                          <a:spcPts val="1000"/>
                        </a:spcAft>
                      </a:pPr>
                      <a:r>
                        <a:rPr lang="pl-PL" sz="1200" dirty="0" smtClean="0">
                          <a:effectLst/>
                        </a:rPr>
                        <a:t>10%</a:t>
                      </a:r>
                      <a:endParaRPr lang="pl-PL" sz="1100" dirty="0">
                        <a:effectLst/>
                        <a:latin typeface="Calibri"/>
                        <a:ea typeface="Calibri"/>
                        <a:cs typeface="Times New Roman"/>
                      </a:endParaRPr>
                    </a:p>
                  </a:txBody>
                  <a:tcPr marL="68580" marR="68580" marT="0" marB="0" anchor="ctr"/>
                </a:tc>
              </a:tr>
            </a:tbl>
          </a:graphicData>
        </a:graphic>
      </p:graphicFrame>
    </p:spTree>
    <p:extLst>
      <p:ext uri="{BB962C8B-B14F-4D97-AF65-F5344CB8AC3E}">
        <p14:creationId xmlns:p14="http://schemas.microsoft.com/office/powerpoint/2010/main" val="1204268509"/>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884</TotalTime>
  <Words>1141</Words>
  <Application>Microsoft Office PowerPoint</Application>
  <PresentationFormat>Pokaz na ekranie (16:9)</PresentationFormat>
  <Paragraphs>232</Paragraphs>
  <Slides>25</Slides>
  <Notes>0</Notes>
  <HiddenSlides>0</HiddenSlides>
  <MMClips>0</MMClips>
  <ScaleCrop>false</ScaleCrop>
  <HeadingPairs>
    <vt:vector size="4" baseType="variant">
      <vt:variant>
        <vt:lpstr>Motyw</vt:lpstr>
      </vt:variant>
      <vt:variant>
        <vt:i4>1</vt:i4>
      </vt:variant>
      <vt:variant>
        <vt:lpstr>Tytuły slajdów</vt:lpstr>
      </vt:variant>
      <vt:variant>
        <vt:i4>25</vt:i4>
      </vt:variant>
    </vt:vector>
  </HeadingPairs>
  <TitlesOfParts>
    <vt:vector size="26" baseType="lpstr">
      <vt:lpstr>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Michał - KRIOSYSTEM</dc:creator>
  <cp:lastModifiedBy>Maciej</cp:lastModifiedBy>
  <cp:revision>69</cp:revision>
  <dcterms:created xsi:type="dcterms:W3CDTF">2014-05-26T09:44:20Z</dcterms:created>
  <dcterms:modified xsi:type="dcterms:W3CDTF">2017-06-20T10:34:20Z</dcterms:modified>
</cp:coreProperties>
</file>