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sldIdLst>
    <p:sldId id="256" r:id="rId2"/>
    <p:sldId id="663" r:id="rId3"/>
    <p:sldId id="645" r:id="rId4"/>
    <p:sldId id="646" r:id="rId5"/>
    <p:sldId id="639" r:id="rId6"/>
    <p:sldId id="647" r:id="rId7"/>
    <p:sldId id="641" r:id="rId8"/>
    <p:sldId id="648" r:id="rId9"/>
    <p:sldId id="649" r:id="rId10"/>
    <p:sldId id="643" r:id="rId11"/>
  </p:sldIdLst>
  <p:sldSz cx="10688638" cy="7562850"/>
  <p:notesSz cx="6858000" cy="9144000"/>
  <p:defaultTextStyle>
    <a:defPPr>
      <a:defRPr lang="sv-SE"/>
    </a:defPPr>
    <a:lvl1pPr marL="0" algn="l" defTabSz="1042182" rtl="0" eaLnBrk="1" latinLnBrk="0" hangingPunct="1">
      <a:defRPr sz="2100" kern="1200">
        <a:solidFill>
          <a:schemeClr val="tx1"/>
        </a:solidFill>
        <a:latin typeface="+mn-lt"/>
        <a:ea typeface="+mn-ea"/>
        <a:cs typeface="+mn-cs"/>
      </a:defRPr>
    </a:lvl1pPr>
    <a:lvl2pPr marL="521091" algn="l" defTabSz="1042182" rtl="0" eaLnBrk="1" latinLnBrk="0" hangingPunct="1">
      <a:defRPr sz="2100" kern="1200">
        <a:solidFill>
          <a:schemeClr val="tx1"/>
        </a:solidFill>
        <a:latin typeface="+mn-lt"/>
        <a:ea typeface="+mn-ea"/>
        <a:cs typeface="+mn-cs"/>
      </a:defRPr>
    </a:lvl2pPr>
    <a:lvl3pPr marL="1042182" algn="l" defTabSz="1042182" rtl="0" eaLnBrk="1" latinLnBrk="0" hangingPunct="1">
      <a:defRPr sz="2100" kern="1200">
        <a:solidFill>
          <a:schemeClr val="tx1"/>
        </a:solidFill>
        <a:latin typeface="+mn-lt"/>
        <a:ea typeface="+mn-ea"/>
        <a:cs typeface="+mn-cs"/>
      </a:defRPr>
    </a:lvl3pPr>
    <a:lvl4pPr marL="1563274" algn="l" defTabSz="1042182" rtl="0" eaLnBrk="1" latinLnBrk="0" hangingPunct="1">
      <a:defRPr sz="2100" kern="1200">
        <a:solidFill>
          <a:schemeClr val="tx1"/>
        </a:solidFill>
        <a:latin typeface="+mn-lt"/>
        <a:ea typeface="+mn-ea"/>
        <a:cs typeface="+mn-cs"/>
      </a:defRPr>
    </a:lvl4pPr>
    <a:lvl5pPr marL="2084364" algn="l" defTabSz="1042182" rtl="0" eaLnBrk="1" latinLnBrk="0" hangingPunct="1">
      <a:defRPr sz="2100" kern="1200">
        <a:solidFill>
          <a:schemeClr val="tx1"/>
        </a:solidFill>
        <a:latin typeface="+mn-lt"/>
        <a:ea typeface="+mn-ea"/>
        <a:cs typeface="+mn-cs"/>
      </a:defRPr>
    </a:lvl5pPr>
    <a:lvl6pPr marL="2605456" algn="l" defTabSz="1042182" rtl="0" eaLnBrk="1" latinLnBrk="0" hangingPunct="1">
      <a:defRPr sz="2100" kern="1200">
        <a:solidFill>
          <a:schemeClr val="tx1"/>
        </a:solidFill>
        <a:latin typeface="+mn-lt"/>
        <a:ea typeface="+mn-ea"/>
        <a:cs typeface="+mn-cs"/>
      </a:defRPr>
    </a:lvl6pPr>
    <a:lvl7pPr marL="3126547" algn="l" defTabSz="1042182" rtl="0" eaLnBrk="1" latinLnBrk="0" hangingPunct="1">
      <a:defRPr sz="2100" kern="1200">
        <a:solidFill>
          <a:schemeClr val="tx1"/>
        </a:solidFill>
        <a:latin typeface="+mn-lt"/>
        <a:ea typeface="+mn-ea"/>
        <a:cs typeface="+mn-cs"/>
      </a:defRPr>
    </a:lvl7pPr>
    <a:lvl8pPr marL="3647637" algn="l" defTabSz="1042182" rtl="0" eaLnBrk="1" latinLnBrk="0" hangingPunct="1">
      <a:defRPr sz="2100" kern="1200">
        <a:solidFill>
          <a:schemeClr val="tx1"/>
        </a:solidFill>
        <a:latin typeface="+mn-lt"/>
        <a:ea typeface="+mn-ea"/>
        <a:cs typeface="+mn-cs"/>
      </a:defRPr>
    </a:lvl8pPr>
    <a:lvl9pPr marL="4168729" algn="l" defTabSz="104218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D9A7"/>
    <a:srgbClr val="36FFC2"/>
    <a:srgbClr val="B3B3B3"/>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9" autoAdjust="0"/>
    <p:restoredTop sz="81129" autoAdjust="0"/>
  </p:normalViewPr>
  <p:slideViewPr>
    <p:cSldViewPr snapToGrid="0">
      <p:cViewPr>
        <p:scale>
          <a:sx n="86" d="100"/>
          <a:sy n="86" d="100"/>
        </p:scale>
        <p:origin x="1992" y="168"/>
      </p:cViewPr>
      <p:guideLst>
        <p:guide orient="horz" pos="2382"/>
        <p:guide pos="3367"/>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3" d="100"/>
          <a:sy n="93" d="100"/>
        </p:scale>
        <p:origin x="-264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2017-05-22</a:t>
            </a:fld>
            <a:endParaRPr lang="sv-SE" dirty="0"/>
          </a:p>
        </p:txBody>
      </p:sp>
      <p:sp>
        <p:nvSpPr>
          <p:cNvPr id="4" name="Slide Image Placeholder 3"/>
          <p:cNvSpPr>
            <a:spLocks noGrp="1" noRot="1" noChangeAspect="1"/>
          </p:cNvSpPr>
          <p:nvPr>
            <p:ph type="sldImg" idx="2"/>
          </p:nvPr>
        </p:nvSpPr>
        <p:spPr>
          <a:xfrm>
            <a:off x="1006475" y="685800"/>
            <a:ext cx="484505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1042182" rtl="0" eaLnBrk="1" latinLnBrk="0" hangingPunct="1">
      <a:defRPr sz="1400" kern="1200">
        <a:solidFill>
          <a:schemeClr val="tx1"/>
        </a:solidFill>
        <a:latin typeface="+mn-lt"/>
        <a:ea typeface="+mn-ea"/>
        <a:cs typeface="+mn-cs"/>
      </a:defRPr>
    </a:lvl1pPr>
    <a:lvl2pPr marL="521091" algn="l" defTabSz="1042182" rtl="0" eaLnBrk="1" latinLnBrk="0" hangingPunct="1">
      <a:defRPr sz="1400" kern="1200">
        <a:solidFill>
          <a:schemeClr val="tx1"/>
        </a:solidFill>
        <a:latin typeface="+mn-lt"/>
        <a:ea typeface="+mn-ea"/>
        <a:cs typeface="+mn-cs"/>
      </a:defRPr>
    </a:lvl2pPr>
    <a:lvl3pPr marL="1042182" algn="l" defTabSz="1042182" rtl="0" eaLnBrk="1" latinLnBrk="0" hangingPunct="1">
      <a:defRPr sz="1400" kern="1200">
        <a:solidFill>
          <a:schemeClr val="tx1"/>
        </a:solidFill>
        <a:latin typeface="+mn-lt"/>
        <a:ea typeface="+mn-ea"/>
        <a:cs typeface="+mn-cs"/>
      </a:defRPr>
    </a:lvl3pPr>
    <a:lvl4pPr marL="1563274" algn="l" defTabSz="1042182" rtl="0" eaLnBrk="1" latinLnBrk="0" hangingPunct="1">
      <a:defRPr sz="1400" kern="1200">
        <a:solidFill>
          <a:schemeClr val="tx1"/>
        </a:solidFill>
        <a:latin typeface="+mn-lt"/>
        <a:ea typeface="+mn-ea"/>
        <a:cs typeface="+mn-cs"/>
      </a:defRPr>
    </a:lvl4pPr>
    <a:lvl5pPr marL="2084364" algn="l" defTabSz="1042182" rtl="0" eaLnBrk="1" latinLnBrk="0" hangingPunct="1">
      <a:defRPr sz="1400" kern="1200">
        <a:solidFill>
          <a:schemeClr val="tx1"/>
        </a:solidFill>
        <a:latin typeface="+mn-lt"/>
        <a:ea typeface="+mn-ea"/>
        <a:cs typeface="+mn-cs"/>
      </a:defRPr>
    </a:lvl5pPr>
    <a:lvl6pPr marL="2605456" algn="l" defTabSz="1042182" rtl="0" eaLnBrk="1" latinLnBrk="0" hangingPunct="1">
      <a:defRPr sz="1400" kern="1200">
        <a:solidFill>
          <a:schemeClr val="tx1"/>
        </a:solidFill>
        <a:latin typeface="+mn-lt"/>
        <a:ea typeface="+mn-ea"/>
        <a:cs typeface="+mn-cs"/>
      </a:defRPr>
    </a:lvl6pPr>
    <a:lvl7pPr marL="3126547" algn="l" defTabSz="1042182" rtl="0" eaLnBrk="1" latinLnBrk="0" hangingPunct="1">
      <a:defRPr sz="1400" kern="1200">
        <a:solidFill>
          <a:schemeClr val="tx1"/>
        </a:solidFill>
        <a:latin typeface="+mn-lt"/>
        <a:ea typeface="+mn-ea"/>
        <a:cs typeface="+mn-cs"/>
      </a:defRPr>
    </a:lvl7pPr>
    <a:lvl8pPr marL="3647637" algn="l" defTabSz="1042182" rtl="0" eaLnBrk="1" latinLnBrk="0" hangingPunct="1">
      <a:defRPr sz="1400" kern="1200">
        <a:solidFill>
          <a:schemeClr val="tx1"/>
        </a:solidFill>
        <a:latin typeface="+mn-lt"/>
        <a:ea typeface="+mn-ea"/>
        <a:cs typeface="+mn-cs"/>
      </a:defRPr>
    </a:lvl8pPr>
    <a:lvl9pPr marL="4168729" algn="l" defTabSz="104218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 I</a:t>
            </a:r>
            <a:r>
              <a:rPr lang="en-US" baseline="0" dirty="0" smtClean="0"/>
              <a:t> am Viktor </a:t>
            </a:r>
            <a:r>
              <a:rPr lang="en-US" baseline="0" dirty="0" err="1" smtClean="0"/>
              <a:t>Heirich</a:t>
            </a:r>
            <a:r>
              <a:rPr lang="en-US" baseline="0" dirty="0" smtClean="0"/>
              <a:t>, an electrical engineer seconded from Wigner, Hungary. Currently I am working in Thomas’ group. Now I am going to speak about the motion control on the Test Beamline.</a:t>
            </a:r>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1</a:t>
            </a:fld>
            <a:endParaRPr lang="sv-SE" dirty="0"/>
          </a:p>
        </p:txBody>
      </p:sp>
    </p:spTree>
    <p:extLst>
      <p:ext uri="{BB962C8B-B14F-4D97-AF65-F5344CB8AC3E}">
        <p14:creationId xmlns:p14="http://schemas.microsoft.com/office/powerpoint/2010/main" val="609487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summary I have collected al the motion control related</a:t>
            </a:r>
            <a:r>
              <a:rPr lang="en-US" baseline="0" dirty="0" smtClean="0"/>
              <a:t> parts. So will need to control 9+2 stepper motors, one pneumatic actuator. We will have 9+2 resolver for each axis.</a:t>
            </a:r>
          </a:p>
          <a:p>
            <a:r>
              <a:rPr lang="en-US" baseline="0" dirty="0" smtClean="0"/>
              <a:t>For the heavy shutter we need 2 certified limit switches for PSS, On the axes inside the bunker we need 10+2 radiation proof limit switches and 4 radiation proof home switches. This is a question of the accuracy of the limit switches. For the axes in the cave we need an other 10+2 limit switches. It is again a question if these switches need to be radiation proof or not.</a:t>
            </a:r>
          </a:p>
          <a:p>
            <a:r>
              <a:rPr lang="en-US" baseline="0" dirty="0" smtClean="0"/>
              <a:t>The control system shall have connection to PSS for the shutter control.</a:t>
            </a:r>
          </a:p>
          <a:p>
            <a:endParaRPr lang="en-US" baseline="0" dirty="0" smtClean="0"/>
          </a:p>
          <a:p>
            <a:r>
              <a:rPr lang="en-US" baseline="0" dirty="0" smtClean="0"/>
              <a:t>Our solutions:</a:t>
            </a:r>
          </a:p>
          <a:p>
            <a:r>
              <a:rPr lang="en-US" baseline="0" dirty="0" smtClean="0"/>
              <a:t>This perfectly fits into our </a:t>
            </a:r>
            <a:r>
              <a:rPr lang="en-US" baseline="0" dirty="0" err="1" smtClean="0"/>
              <a:t>standardised</a:t>
            </a:r>
            <a:r>
              <a:rPr lang="en-US" baseline="0" dirty="0" smtClean="0"/>
              <a:t> 12 axes setup for DIN rail cabinets using Beckhoff </a:t>
            </a:r>
            <a:r>
              <a:rPr lang="en-US" baseline="0" dirty="0" err="1" smtClean="0"/>
              <a:t>EtherCAT</a:t>
            </a:r>
            <a:r>
              <a:rPr lang="en-US" baseline="0" dirty="0" smtClean="0"/>
              <a:t> system with </a:t>
            </a:r>
            <a:r>
              <a:rPr lang="en-US" baseline="0" dirty="0" err="1" smtClean="0"/>
              <a:t>TwinCAT</a:t>
            </a:r>
            <a:r>
              <a:rPr lang="en-US" baseline="0" dirty="0" smtClean="0"/>
              <a:t> software.</a:t>
            </a:r>
          </a:p>
          <a:p>
            <a:r>
              <a:rPr lang="en-US" baseline="0" dirty="0" smtClean="0"/>
              <a:t>On the left you can see our preliminary design for the cabinet. The rails are represented with gray, The CPU is on the top with the digital input and output modules. On the second rail are the encoder modules. Under that the modules for the motors. And finally the power supplies on the bottom.</a:t>
            </a:r>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10</a:t>
            </a:fld>
            <a:endParaRPr lang="sv-SE" dirty="0"/>
          </a:p>
        </p:txBody>
      </p:sp>
    </p:spTree>
    <p:extLst>
      <p:ext uri="{BB962C8B-B14F-4D97-AF65-F5344CB8AC3E}">
        <p14:creationId xmlns:p14="http://schemas.microsoft.com/office/powerpoint/2010/main" val="816966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a:t>
            </a:r>
            <a:r>
              <a:rPr lang="en-US" baseline="0" dirty="0" smtClean="0"/>
              <a:t> the right you can see the location of the beamline, which is the W11 beam port and a draft of the cave layout. But because we have already talked enough about it I will skip this and jump to the next slide.</a:t>
            </a:r>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2</a:t>
            </a:fld>
            <a:endParaRPr lang="sv-SE" dirty="0"/>
          </a:p>
        </p:txBody>
      </p:sp>
    </p:spTree>
    <p:extLst>
      <p:ext uri="{BB962C8B-B14F-4D97-AF65-F5344CB8AC3E}">
        <p14:creationId xmlns:p14="http://schemas.microsoft.com/office/powerpoint/2010/main" val="816966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a:t>
            </a:r>
            <a:r>
              <a:rPr lang="en-US" baseline="0" dirty="0" smtClean="0"/>
              <a:t> the top we can see a simplified drawing of the beamline with the neutrons coming from the left and the monolith and the bunker walls represented by the two blue cubes.</a:t>
            </a:r>
          </a:p>
          <a:p>
            <a:r>
              <a:rPr lang="en-US" baseline="0" dirty="0" smtClean="0"/>
              <a:t>On the bottom drawing I have marked with green the locations of the moving components which shall be controlled by us. There are two major assemblies inside the bunker (nominally the pinhole assembly and the heavy shutter) and two outside the bunker in the cave (the sample stage and the detector)</a:t>
            </a:r>
          </a:p>
        </p:txBody>
      </p:sp>
      <p:sp>
        <p:nvSpPr>
          <p:cNvPr id="4" name="Slide Number Placeholder 3"/>
          <p:cNvSpPr>
            <a:spLocks noGrp="1"/>
          </p:cNvSpPr>
          <p:nvPr>
            <p:ph type="sldNum" sz="quarter" idx="10"/>
          </p:nvPr>
        </p:nvSpPr>
        <p:spPr/>
        <p:txBody>
          <a:bodyPr/>
          <a:lstStyle/>
          <a:p>
            <a:fld id="{161A53A7-64CD-4D0E-AAE8-1AC9C79D7085}" type="slidenum">
              <a:rPr lang="sv-SE" smtClean="0"/>
              <a:t>3</a:t>
            </a:fld>
            <a:endParaRPr lang="sv-SE" dirty="0"/>
          </a:p>
        </p:txBody>
      </p:sp>
    </p:spTree>
    <p:extLst>
      <p:ext uri="{BB962C8B-B14F-4D97-AF65-F5344CB8AC3E}">
        <p14:creationId xmlns:p14="http://schemas.microsoft.com/office/powerpoint/2010/main" val="816966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extract</a:t>
            </a:r>
            <a:r>
              <a:rPr lang="en-US" baseline="0" dirty="0" smtClean="0"/>
              <a:t> of our so called table of motion, which contains every important property of each axis. I have filled it with the already known data.</a:t>
            </a:r>
          </a:p>
          <a:p>
            <a:r>
              <a:rPr lang="en-US" baseline="0" dirty="0" smtClean="0"/>
              <a:t>On the pinhole assembly we have:</a:t>
            </a:r>
          </a:p>
          <a:p>
            <a:pPr marL="285750" indent="-285750">
              <a:buFont typeface="Arial" charset="0"/>
              <a:buChar char="•"/>
            </a:pPr>
            <a:r>
              <a:rPr lang="en-US" baseline="0" dirty="0" smtClean="0"/>
              <a:t>Attenuator changer, this axis moves vertically</a:t>
            </a:r>
          </a:p>
          <a:p>
            <a:pPr marL="285750" indent="-285750">
              <a:buFont typeface="Arial" charset="0"/>
              <a:buChar char="•"/>
            </a:pPr>
            <a:r>
              <a:rPr lang="en-US" baseline="0" dirty="0" smtClean="0"/>
              <a:t>Pinhole assembly horizontal movement,</a:t>
            </a:r>
          </a:p>
          <a:p>
            <a:pPr marL="285750" indent="-285750">
              <a:buFont typeface="Arial" charset="0"/>
              <a:buChar char="•"/>
            </a:pPr>
            <a:r>
              <a:rPr lang="en-US" baseline="0" dirty="0" smtClean="0"/>
              <a:t>Pinhole assembly vertical movement,</a:t>
            </a:r>
          </a:p>
          <a:p>
            <a:pPr marL="285750" indent="-285750">
              <a:buFont typeface="Arial" charset="0"/>
              <a:buChar char="•"/>
            </a:pPr>
            <a:r>
              <a:rPr lang="en-US" baseline="0" dirty="0" smtClean="0"/>
              <a:t>Pinhole changer, which moves vertically too</a:t>
            </a:r>
          </a:p>
          <a:p>
            <a:pPr marL="285750" indent="-285750">
              <a:buFont typeface="Arial" charset="0"/>
              <a:buChar char="•"/>
            </a:pPr>
            <a:r>
              <a:rPr lang="en-US" baseline="0" dirty="0" smtClean="0"/>
              <a:t>and one undefined axis for spare.</a:t>
            </a:r>
          </a:p>
          <a:p>
            <a:pPr marL="0" indent="0">
              <a:buFontTx/>
              <a:buNone/>
            </a:pPr>
            <a:r>
              <a:rPr lang="en-US" baseline="0" dirty="0" smtClean="0"/>
              <a:t>These axes move linearly, and are electrically driven. Because of the high radiation inside the bunker we have to use resolvers as feedback devices. The attenuator changer and the pinhole changer are light components, but the other two are really heavy. Of course all of these axes are fixed. And they are in a circa 8.5m distance from the moderator.</a:t>
            </a:r>
          </a:p>
          <a:p>
            <a:pPr marL="0" indent="0">
              <a:buFontTx/>
              <a:buNone/>
            </a:pPr>
            <a:endParaRPr lang="en-US" baseline="0" dirty="0" smtClean="0"/>
          </a:p>
          <a:p>
            <a:pPr marL="0" indent="0">
              <a:buFontTx/>
              <a:buNone/>
            </a:pPr>
            <a:r>
              <a:rPr lang="en-US" baseline="0" dirty="0" smtClean="0"/>
              <a:t>Next we have the heavy shutter, which is still inside the bunker and move almost horizontally. It is a pneumatically actuated linear axis without an encoder.</a:t>
            </a:r>
          </a:p>
          <a:p>
            <a:pPr marL="0" indent="0">
              <a:buFontTx/>
              <a:buNone/>
            </a:pPr>
            <a:endParaRPr lang="en-US" baseline="0" dirty="0" smtClean="0"/>
          </a:p>
          <a:p>
            <a:pPr marL="0" indent="0">
              <a:buFontTx/>
              <a:buNone/>
            </a:pPr>
            <a:r>
              <a:rPr lang="en-US" baseline="0" dirty="0" smtClean="0"/>
              <a:t>In the cave we have the sample stage, which has 3 main axis and one for spare. </a:t>
            </a:r>
          </a:p>
        </p:txBody>
      </p:sp>
      <p:sp>
        <p:nvSpPr>
          <p:cNvPr id="4" name="Slide Number Placeholder 3"/>
          <p:cNvSpPr>
            <a:spLocks noGrp="1"/>
          </p:cNvSpPr>
          <p:nvPr>
            <p:ph type="sldNum" sz="quarter" idx="10"/>
          </p:nvPr>
        </p:nvSpPr>
        <p:spPr/>
        <p:txBody>
          <a:bodyPr/>
          <a:lstStyle/>
          <a:p>
            <a:fld id="{161A53A7-64CD-4D0E-AAE8-1AC9C79D7085}" type="slidenum">
              <a:rPr lang="sv-SE" smtClean="0"/>
              <a:t>4</a:t>
            </a:fld>
            <a:endParaRPr lang="sv-SE" dirty="0"/>
          </a:p>
        </p:txBody>
      </p:sp>
    </p:spTree>
    <p:extLst>
      <p:ext uri="{BB962C8B-B14F-4D97-AF65-F5344CB8AC3E}">
        <p14:creationId xmlns:p14="http://schemas.microsoft.com/office/powerpoint/2010/main" val="816966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5</a:t>
            </a:fld>
            <a:endParaRPr lang="sv-SE" dirty="0"/>
          </a:p>
        </p:txBody>
      </p:sp>
    </p:spTree>
    <p:extLst>
      <p:ext uri="{BB962C8B-B14F-4D97-AF65-F5344CB8AC3E}">
        <p14:creationId xmlns:p14="http://schemas.microsoft.com/office/powerpoint/2010/main" val="816966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6</a:t>
            </a:fld>
            <a:endParaRPr lang="sv-SE" dirty="0"/>
          </a:p>
        </p:txBody>
      </p:sp>
    </p:spTree>
    <p:extLst>
      <p:ext uri="{BB962C8B-B14F-4D97-AF65-F5344CB8AC3E}">
        <p14:creationId xmlns:p14="http://schemas.microsoft.com/office/powerpoint/2010/main" val="816966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7</a:t>
            </a:fld>
            <a:endParaRPr lang="sv-SE" dirty="0"/>
          </a:p>
        </p:txBody>
      </p:sp>
    </p:spTree>
    <p:extLst>
      <p:ext uri="{BB962C8B-B14F-4D97-AF65-F5344CB8AC3E}">
        <p14:creationId xmlns:p14="http://schemas.microsoft.com/office/powerpoint/2010/main" val="816966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8</a:t>
            </a:fld>
            <a:endParaRPr lang="sv-SE" dirty="0"/>
          </a:p>
        </p:txBody>
      </p:sp>
    </p:spTree>
    <p:extLst>
      <p:ext uri="{BB962C8B-B14F-4D97-AF65-F5344CB8AC3E}">
        <p14:creationId xmlns:p14="http://schemas.microsoft.com/office/powerpoint/2010/main" val="816966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9</a:t>
            </a:fld>
            <a:endParaRPr lang="sv-SE" dirty="0"/>
          </a:p>
        </p:txBody>
      </p:sp>
    </p:spTree>
    <p:extLst>
      <p:ext uri="{BB962C8B-B14F-4D97-AF65-F5344CB8AC3E}">
        <p14:creationId xmlns:p14="http://schemas.microsoft.com/office/powerpoint/2010/main" val="816966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01648" y="2349390"/>
            <a:ext cx="9085342" cy="1621111"/>
          </a:xfrm>
        </p:spPr>
        <p:txBody>
          <a:bodyPr/>
          <a:lstStyle/>
          <a:p>
            <a:r>
              <a:rPr lang="sv-SE" smtClean="0"/>
              <a:t>Click to edit Master title style</a:t>
            </a:r>
            <a:endParaRPr lang="sv-SE"/>
          </a:p>
        </p:txBody>
      </p:sp>
      <p:sp>
        <p:nvSpPr>
          <p:cNvPr id="3" name="Subtitle 2"/>
          <p:cNvSpPr>
            <a:spLocks noGrp="1"/>
          </p:cNvSpPr>
          <p:nvPr>
            <p:ph type="subTitle" idx="1"/>
          </p:nvPr>
        </p:nvSpPr>
        <p:spPr>
          <a:xfrm>
            <a:off x="1603299" y="4285615"/>
            <a:ext cx="7482047" cy="1932728"/>
          </a:xfrm>
        </p:spPr>
        <p:txBody>
          <a:bodyPr/>
          <a:lstStyle>
            <a:lvl1pPr marL="0" indent="0" algn="ctr">
              <a:buNone/>
              <a:defRPr>
                <a:solidFill>
                  <a:schemeClr val="tx1">
                    <a:tint val="75000"/>
                  </a:schemeClr>
                </a:solidFill>
              </a:defRPr>
            </a:lvl1pPr>
            <a:lvl2pPr marL="521091" indent="0" algn="ctr">
              <a:buNone/>
              <a:defRPr>
                <a:solidFill>
                  <a:schemeClr val="tx1">
                    <a:tint val="75000"/>
                  </a:schemeClr>
                </a:solidFill>
              </a:defRPr>
            </a:lvl2pPr>
            <a:lvl3pPr marL="1042182" indent="0" algn="ctr">
              <a:buNone/>
              <a:defRPr>
                <a:solidFill>
                  <a:schemeClr val="tx1">
                    <a:tint val="75000"/>
                  </a:schemeClr>
                </a:solidFill>
              </a:defRPr>
            </a:lvl3pPr>
            <a:lvl4pPr marL="1563274" indent="0" algn="ctr">
              <a:buNone/>
              <a:defRPr>
                <a:solidFill>
                  <a:schemeClr val="tx1">
                    <a:tint val="75000"/>
                  </a:schemeClr>
                </a:solidFill>
              </a:defRPr>
            </a:lvl4pPr>
            <a:lvl5pPr marL="2084364" indent="0" algn="ctr">
              <a:buNone/>
              <a:defRPr>
                <a:solidFill>
                  <a:schemeClr val="tx1">
                    <a:tint val="75000"/>
                  </a:schemeClr>
                </a:solidFill>
              </a:defRPr>
            </a:lvl5pPr>
            <a:lvl6pPr marL="2605456" indent="0" algn="ctr">
              <a:buNone/>
              <a:defRPr>
                <a:solidFill>
                  <a:schemeClr val="tx1">
                    <a:tint val="75000"/>
                  </a:schemeClr>
                </a:solidFill>
              </a:defRPr>
            </a:lvl6pPr>
            <a:lvl7pPr marL="3126547" indent="0" algn="ctr">
              <a:buNone/>
              <a:defRPr>
                <a:solidFill>
                  <a:schemeClr val="tx1">
                    <a:tint val="75000"/>
                  </a:schemeClr>
                </a:solidFill>
              </a:defRPr>
            </a:lvl7pPr>
            <a:lvl8pPr marL="3647637" indent="0" algn="ctr">
              <a:buNone/>
              <a:defRPr>
                <a:solidFill>
                  <a:schemeClr val="tx1">
                    <a:tint val="75000"/>
                  </a:schemeClr>
                </a:solidFill>
              </a:defRPr>
            </a:lvl8pPr>
            <a:lvl9pPr marL="4168729" indent="0" algn="ctr">
              <a:buNone/>
              <a:defRPr>
                <a:solidFill>
                  <a:schemeClr val="tx1">
                    <a:tint val="75000"/>
                  </a:schemeClr>
                </a:solidFill>
              </a:defRPr>
            </a:lvl9pPr>
          </a:lstStyle>
          <a:p>
            <a:r>
              <a:rPr lang="sv-SE" smtClean="0"/>
              <a:t>Click to edit Master subtitle style</a:t>
            </a:r>
            <a:endParaRPr lang="sv-SE"/>
          </a:p>
        </p:txBody>
      </p:sp>
      <p:sp>
        <p:nvSpPr>
          <p:cNvPr id="4" name="Date Placeholder 3"/>
          <p:cNvSpPr>
            <a:spLocks noGrp="1"/>
          </p:cNvSpPr>
          <p:nvPr>
            <p:ph type="dt" sz="half" idx="10"/>
          </p:nvPr>
        </p:nvSpPr>
        <p:spPr/>
        <p:txBody>
          <a:bodyPr/>
          <a:lstStyle/>
          <a:p>
            <a:fld id="{5ED7AC81-318B-4D49-A602-9E30227C87EC}" type="datetime1">
              <a:rPr lang="sv-SE" smtClean="0"/>
              <a:t>2017-05-22</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42849" y="287443"/>
            <a:ext cx="1935953" cy="977126"/>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10688638" cy="158177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104220" tIns="52108" rIns="104220" bIns="52108"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GB" noProof="0" smtClean="0"/>
              <a:t>Click to edit Master title style</a:t>
            </a:r>
            <a:endParaRPr lang="en-GB" noProof="0"/>
          </a:p>
        </p:txBody>
      </p:sp>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Date Placeholder 3"/>
          <p:cNvSpPr>
            <a:spLocks noGrp="1"/>
          </p:cNvSpPr>
          <p:nvPr>
            <p:ph type="dt" sz="half" idx="10"/>
          </p:nvPr>
        </p:nvSpPr>
        <p:spPr/>
        <p:txBody>
          <a:bodyPr/>
          <a:lstStyle/>
          <a:p>
            <a:fld id="{6EB99CB0-346B-43FA-9EE6-F90C3F3BC0BA}" type="datetime1">
              <a:rPr lang="sv-SE" smtClean="0"/>
              <a:t>2017-05-22</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76815" y="352374"/>
            <a:ext cx="1601987" cy="808563"/>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10688638" cy="158177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104220" tIns="52108" rIns="104220" bIns="52108"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sv-SE" smtClean="0"/>
              <a:t>Click to edit Master title style</a:t>
            </a:r>
            <a:endParaRPr lang="sv-SE"/>
          </a:p>
        </p:txBody>
      </p:sp>
      <p:sp>
        <p:nvSpPr>
          <p:cNvPr id="3" name="Content Placeholder 2"/>
          <p:cNvSpPr>
            <a:spLocks noGrp="1"/>
          </p:cNvSpPr>
          <p:nvPr>
            <p:ph sz="half" idx="1"/>
          </p:nvPr>
        </p:nvSpPr>
        <p:spPr>
          <a:xfrm>
            <a:off x="534432" y="1764670"/>
            <a:ext cx="4720815" cy="499113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p:txBody>
      </p:sp>
      <p:sp>
        <p:nvSpPr>
          <p:cNvPr id="4" name="Content Placeholder 3"/>
          <p:cNvSpPr>
            <a:spLocks noGrp="1"/>
          </p:cNvSpPr>
          <p:nvPr>
            <p:ph sz="half" idx="2"/>
          </p:nvPr>
        </p:nvSpPr>
        <p:spPr>
          <a:xfrm>
            <a:off x="5433391" y="1764670"/>
            <a:ext cx="4720815" cy="499113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p:txBody>
      </p:sp>
      <p:sp>
        <p:nvSpPr>
          <p:cNvPr id="5" name="Date Placeholder 4"/>
          <p:cNvSpPr>
            <a:spLocks noGrp="1"/>
          </p:cNvSpPr>
          <p:nvPr>
            <p:ph type="dt" sz="half" idx="10"/>
          </p:nvPr>
        </p:nvSpPr>
        <p:spPr/>
        <p:txBody>
          <a:bodyPr/>
          <a:lstStyle/>
          <a:p>
            <a:fld id="{42E66B7F-8271-49DA-A25A-F4BB9F476347}" type="datetime1">
              <a:rPr lang="sv-SE" smtClean="0"/>
              <a:t>2017-05-22</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551115BC-487E-4422-894C-CB7CD3E79223}" type="slidenum">
              <a:rPr lang="sv-SE" smtClean="0"/>
              <a:t>‹#›</a:t>
            </a:fld>
            <a:endParaRPr lang="sv-SE" dirty="0"/>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89269" y="287439"/>
            <a:ext cx="1589533" cy="802279"/>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Click to edit Master title style</a:t>
            </a:r>
            <a:endParaRPr lang="sv-SE"/>
          </a:p>
        </p:txBody>
      </p:sp>
      <p:sp>
        <p:nvSpPr>
          <p:cNvPr id="3" name="Text Placeholder 2"/>
          <p:cNvSpPr>
            <a:spLocks noGrp="1"/>
          </p:cNvSpPr>
          <p:nvPr>
            <p:ph type="body" idx="1"/>
          </p:nvPr>
        </p:nvSpPr>
        <p:spPr>
          <a:xfrm>
            <a:off x="534433" y="1692891"/>
            <a:ext cx="4722671" cy="705515"/>
          </a:xfrm>
        </p:spPr>
        <p:txBody>
          <a:bodyPr anchor="b"/>
          <a:lstStyle>
            <a:lvl1pPr marL="0" indent="0">
              <a:buNone/>
              <a:defRPr sz="2700" b="1"/>
            </a:lvl1pPr>
            <a:lvl2pPr marL="521091" indent="0">
              <a:buNone/>
              <a:defRPr sz="2300" b="1"/>
            </a:lvl2pPr>
            <a:lvl3pPr marL="1042182" indent="0">
              <a:buNone/>
              <a:defRPr sz="2100" b="1"/>
            </a:lvl3pPr>
            <a:lvl4pPr marL="1563274" indent="0">
              <a:buNone/>
              <a:defRPr sz="1800" b="1"/>
            </a:lvl4pPr>
            <a:lvl5pPr marL="2084364" indent="0">
              <a:buNone/>
              <a:defRPr sz="1800" b="1"/>
            </a:lvl5pPr>
            <a:lvl6pPr marL="2605456" indent="0">
              <a:buNone/>
              <a:defRPr sz="1800" b="1"/>
            </a:lvl6pPr>
            <a:lvl7pPr marL="3126547" indent="0">
              <a:buNone/>
              <a:defRPr sz="1800" b="1"/>
            </a:lvl7pPr>
            <a:lvl8pPr marL="3647637" indent="0">
              <a:buNone/>
              <a:defRPr sz="1800" b="1"/>
            </a:lvl8pPr>
            <a:lvl9pPr marL="4168729" indent="0">
              <a:buNone/>
              <a:defRPr sz="1800" b="1"/>
            </a:lvl9pPr>
          </a:lstStyle>
          <a:p>
            <a:pPr lvl="0"/>
            <a:r>
              <a:rPr lang="sv-SE" smtClean="0"/>
              <a:t>Click to edit Master text styles</a:t>
            </a:r>
          </a:p>
        </p:txBody>
      </p:sp>
      <p:sp>
        <p:nvSpPr>
          <p:cNvPr id="4" name="Content Placeholder 3"/>
          <p:cNvSpPr>
            <a:spLocks noGrp="1"/>
          </p:cNvSpPr>
          <p:nvPr>
            <p:ph sz="half" idx="2"/>
          </p:nvPr>
        </p:nvSpPr>
        <p:spPr>
          <a:xfrm>
            <a:off x="534433" y="2398408"/>
            <a:ext cx="4722671"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5" name="Text Placeholder 4"/>
          <p:cNvSpPr>
            <a:spLocks noGrp="1"/>
          </p:cNvSpPr>
          <p:nvPr>
            <p:ph type="body" sz="quarter" idx="3"/>
          </p:nvPr>
        </p:nvSpPr>
        <p:spPr>
          <a:xfrm>
            <a:off x="5429685" y="1692891"/>
            <a:ext cx="4724526" cy="705515"/>
          </a:xfrm>
        </p:spPr>
        <p:txBody>
          <a:bodyPr anchor="b"/>
          <a:lstStyle>
            <a:lvl1pPr marL="0" indent="0">
              <a:buNone/>
              <a:defRPr sz="2700" b="1"/>
            </a:lvl1pPr>
            <a:lvl2pPr marL="521091" indent="0">
              <a:buNone/>
              <a:defRPr sz="2300" b="1"/>
            </a:lvl2pPr>
            <a:lvl3pPr marL="1042182" indent="0">
              <a:buNone/>
              <a:defRPr sz="2100" b="1"/>
            </a:lvl3pPr>
            <a:lvl4pPr marL="1563274" indent="0">
              <a:buNone/>
              <a:defRPr sz="1800" b="1"/>
            </a:lvl4pPr>
            <a:lvl5pPr marL="2084364" indent="0">
              <a:buNone/>
              <a:defRPr sz="1800" b="1"/>
            </a:lvl5pPr>
            <a:lvl6pPr marL="2605456" indent="0">
              <a:buNone/>
              <a:defRPr sz="1800" b="1"/>
            </a:lvl6pPr>
            <a:lvl7pPr marL="3126547" indent="0">
              <a:buNone/>
              <a:defRPr sz="1800" b="1"/>
            </a:lvl7pPr>
            <a:lvl8pPr marL="3647637" indent="0">
              <a:buNone/>
              <a:defRPr sz="1800" b="1"/>
            </a:lvl8pPr>
            <a:lvl9pPr marL="4168729" indent="0">
              <a:buNone/>
              <a:defRPr sz="1800" b="1"/>
            </a:lvl9pPr>
          </a:lstStyle>
          <a:p>
            <a:pPr lvl="0"/>
            <a:r>
              <a:rPr lang="sv-SE" smtClean="0"/>
              <a:t>Click to edit Master text styles</a:t>
            </a:r>
          </a:p>
        </p:txBody>
      </p:sp>
      <p:sp>
        <p:nvSpPr>
          <p:cNvPr id="6" name="Content Placeholder 5"/>
          <p:cNvSpPr>
            <a:spLocks noGrp="1"/>
          </p:cNvSpPr>
          <p:nvPr>
            <p:ph sz="quarter" idx="4"/>
          </p:nvPr>
        </p:nvSpPr>
        <p:spPr>
          <a:xfrm>
            <a:off x="5429685" y="2398408"/>
            <a:ext cx="4724526"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7" name="Date Placeholder 6"/>
          <p:cNvSpPr>
            <a:spLocks noGrp="1"/>
          </p:cNvSpPr>
          <p:nvPr>
            <p:ph type="dt" sz="half" idx="10"/>
          </p:nvPr>
        </p:nvSpPr>
        <p:spPr/>
        <p:txBody>
          <a:bodyPr/>
          <a:lstStyle/>
          <a:p>
            <a:fld id="{3C7D23FA-05C4-4CC1-B281-2F815585BC1C}" type="datetime1">
              <a:rPr lang="sv-SE" smtClean="0"/>
              <a:t>2017-05-22</a:t>
            </a:fld>
            <a:endParaRPr lang="sv-SE" dirty="0"/>
          </a:p>
        </p:txBody>
      </p:sp>
      <p:sp>
        <p:nvSpPr>
          <p:cNvPr id="8" name="Footer Placeholder 7"/>
          <p:cNvSpPr>
            <a:spLocks noGrp="1"/>
          </p:cNvSpPr>
          <p:nvPr>
            <p:ph type="ftr" sz="quarter" idx="11"/>
          </p:nvPr>
        </p:nvSpPr>
        <p:spPr/>
        <p:txBody>
          <a:bodyPr/>
          <a:lstStyle/>
          <a:p>
            <a:endParaRPr lang="sv-SE" dirty="0"/>
          </a:p>
        </p:txBody>
      </p:sp>
      <p:sp>
        <p:nvSpPr>
          <p:cNvPr id="9" name="Slide Number Placeholder 8"/>
          <p:cNvSpPr>
            <a:spLocks noGrp="1"/>
          </p:cNvSpPr>
          <p:nvPr>
            <p:ph type="sldNum" sz="quarter" idx="12"/>
          </p:nvPr>
        </p:nvSpPr>
        <p:spPr/>
        <p:txBody>
          <a:bodyPr/>
          <a:lstStyle/>
          <a:p>
            <a:fld id="{551115BC-487E-4422-894C-CB7CD3E79223}" type="slidenum">
              <a:rPr lang="sv-SE" smtClean="0"/>
              <a:t>‹#›</a:t>
            </a:fld>
            <a:endParaRPr lang="sv-SE" dirty="0"/>
          </a:p>
        </p:txBody>
      </p:sp>
      <p:sp>
        <p:nvSpPr>
          <p:cNvPr id="10" name="Rektangel 6"/>
          <p:cNvSpPr/>
          <p:nvPr userDrawn="1"/>
        </p:nvSpPr>
        <p:spPr>
          <a:xfrm>
            <a:off x="0" y="0"/>
            <a:ext cx="10688638" cy="158177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104220" tIns="52108" rIns="104220" bIns="52108" rtlCol="0" anchor="ctr"/>
          <a:lstStyle/>
          <a:p>
            <a:pPr algn="ctr"/>
            <a:endParaRPr lang="sv-SE" dirty="0">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433" y="302866"/>
            <a:ext cx="8345105" cy="1260475"/>
          </a:xfrm>
          <a:prstGeom prst="rect">
            <a:avLst/>
          </a:prstGeom>
        </p:spPr>
        <p:txBody>
          <a:bodyPr vert="horz" lIns="104220" tIns="52108" rIns="104220" bIns="52108" rtlCol="0" anchor="ctr">
            <a:normAutofit/>
          </a:bodyPr>
          <a:lstStyle/>
          <a:p>
            <a:r>
              <a:rPr lang="sv-SE" smtClean="0"/>
              <a:t>Click to edit Master title style</a:t>
            </a:r>
            <a:endParaRPr lang="sv-SE" dirty="0"/>
          </a:p>
        </p:txBody>
      </p:sp>
      <p:sp>
        <p:nvSpPr>
          <p:cNvPr id="3" name="Text Placeholder 2"/>
          <p:cNvSpPr>
            <a:spLocks noGrp="1"/>
          </p:cNvSpPr>
          <p:nvPr>
            <p:ph type="body" idx="1"/>
          </p:nvPr>
        </p:nvSpPr>
        <p:spPr>
          <a:xfrm>
            <a:off x="534432" y="1764670"/>
            <a:ext cx="9619774" cy="4991131"/>
          </a:xfrm>
          <a:prstGeom prst="rect">
            <a:avLst/>
          </a:prstGeom>
        </p:spPr>
        <p:txBody>
          <a:bodyPr vert="horz" lIns="104220" tIns="52108" rIns="104220" bIns="5210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534433" y="7009643"/>
            <a:ext cx="2494016" cy="402652"/>
          </a:xfrm>
          <a:prstGeom prst="rect">
            <a:avLst/>
          </a:prstGeom>
        </p:spPr>
        <p:txBody>
          <a:bodyPr vert="horz" lIns="104220" tIns="52108" rIns="104220" bIns="52108" rtlCol="0" anchor="ctr"/>
          <a:lstStyle>
            <a:lvl1pPr algn="l">
              <a:defRPr sz="1400">
                <a:solidFill>
                  <a:schemeClr val="tx1">
                    <a:tint val="75000"/>
                  </a:schemeClr>
                </a:solidFill>
              </a:defRPr>
            </a:lvl1pPr>
          </a:lstStyle>
          <a:p>
            <a:fld id="{7103233B-D569-4A6E-878F-CDE152514C47}" type="datetime1">
              <a:rPr lang="sv-SE" smtClean="0"/>
              <a:t>2017-05-22</a:t>
            </a:fld>
            <a:endParaRPr lang="sv-SE" dirty="0"/>
          </a:p>
        </p:txBody>
      </p:sp>
      <p:sp>
        <p:nvSpPr>
          <p:cNvPr id="5" name="Footer Placeholder 4"/>
          <p:cNvSpPr>
            <a:spLocks noGrp="1"/>
          </p:cNvSpPr>
          <p:nvPr>
            <p:ph type="ftr" sz="quarter" idx="3"/>
          </p:nvPr>
        </p:nvSpPr>
        <p:spPr>
          <a:xfrm>
            <a:off x="3651955" y="7009643"/>
            <a:ext cx="3384735" cy="402652"/>
          </a:xfrm>
          <a:prstGeom prst="rect">
            <a:avLst/>
          </a:prstGeom>
        </p:spPr>
        <p:txBody>
          <a:bodyPr vert="horz" lIns="104220" tIns="52108" rIns="104220" bIns="52108" rtlCol="0" anchor="ctr"/>
          <a:lstStyle>
            <a:lvl1pPr algn="ctr">
              <a:defRPr sz="1400">
                <a:solidFill>
                  <a:schemeClr val="tx1">
                    <a:tint val="75000"/>
                  </a:schemeClr>
                </a:solidFill>
              </a:defRPr>
            </a:lvl1pPr>
          </a:lstStyle>
          <a:p>
            <a:endParaRPr lang="sv-SE" dirty="0"/>
          </a:p>
        </p:txBody>
      </p:sp>
      <p:sp>
        <p:nvSpPr>
          <p:cNvPr id="6" name="Slide Number Placeholder 5"/>
          <p:cNvSpPr>
            <a:spLocks noGrp="1"/>
          </p:cNvSpPr>
          <p:nvPr>
            <p:ph type="sldNum" sz="quarter" idx="4"/>
          </p:nvPr>
        </p:nvSpPr>
        <p:spPr>
          <a:xfrm>
            <a:off x="7660190" y="7009643"/>
            <a:ext cx="2494016" cy="402652"/>
          </a:xfrm>
          <a:prstGeom prst="rect">
            <a:avLst/>
          </a:prstGeom>
        </p:spPr>
        <p:txBody>
          <a:bodyPr vert="horz" lIns="104220" tIns="52108" rIns="104220" bIns="52108" rtlCol="0" anchor="ctr"/>
          <a:lstStyle>
            <a:lvl1pPr algn="r">
              <a:defRPr sz="1400">
                <a:solidFill>
                  <a:schemeClr val="tx1">
                    <a:tint val="75000"/>
                  </a:schemeClr>
                </a:solidFill>
              </a:defRPr>
            </a:lvl1pPr>
          </a:lstStyle>
          <a:p>
            <a:fld id="{551115BC-487E-4422-894C-CB7CD3E79223}" type="slidenum">
              <a:rPr lang="sv-SE" smtClean="0"/>
              <a:t>‹#›</a:t>
            </a:fld>
            <a:endParaRPr lang="sv-SE" dirty="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l" defTabSz="1042182" rtl="0" eaLnBrk="1" latinLnBrk="0" hangingPunct="1">
        <a:spcBef>
          <a:spcPct val="0"/>
        </a:spcBef>
        <a:buNone/>
        <a:defRPr sz="3600" kern="1200" baseline="0">
          <a:solidFill>
            <a:schemeClr val="bg1"/>
          </a:solidFill>
          <a:latin typeface="+mj-lt"/>
          <a:ea typeface="+mj-ea"/>
          <a:cs typeface="+mj-cs"/>
        </a:defRPr>
      </a:lvl1pPr>
    </p:titleStyle>
    <p:bodyStyle>
      <a:lvl1pPr marL="390821" indent="-390821" algn="l" defTabSz="1042182" rtl="0" eaLnBrk="1" latinLnBrk="0" hangingPunct="1">
        <a:spcBef>
          <a:spcPct val="20000"/>
        </a:spcBef>
        <a:buFont typeface="Arial" panose="020B0604020202020204" pitchFamily="34" charset="0"/>
        <a:buChar char="•"/>
        <a:defRPr sz="3200" kern="1200" baseline="0">
          <a:solidFill>
            <a:schemeClr val="bg1">
              <a:lumMod val="50000"/>
            </a:schemeClr>
          </a:solidFill>
          <a:latin typeface="+mn-lt"/>
          <a:ea typeface="+mn-ea"/>
          <a:cs typeface="+mn-cs"/>
        </a:defRPr>
      </a:lvl1pPr>
      <a:lvl2pPr marL="846773" indent="-325681" algn="l" defTabSz="1042182" rtl="0" eaLnBrk="1" latinLnBrk="0" hangingPunct="1">
        <a:spcBef>
          <a:spcPct val="20000"/>
        </a:spcBef>
        <a:buFont typeface="Arial" panose="020B0604020202020204" pitchFamily="34" charset="0"/>
        <a:buChar char="–"/>
        <a:defRPr sz="2700" kern="1200" baseline="0">
          <a:solidFill>
            <a:schemeClr val="bg1">
              <a:lumMod val="50000"/>
            </a:schemeClr>
          </a:solidFill>
          <a:latin typeface="+mn-lt"/>
          <a:ea typeface="+mn-ea"/>
          <a:cs typeface="+mn-cs"/>
        </a:defRPr>
      </a:lvl2pPr>
      <a:lvl3pPr marL="1302727" indent="-260544" algn="l" defTabSz="1042182" rtl="0" eaLnBrk="1" latinLnBrk="0" hangingPunct="1">
        <a:spcBef>
          <a:spcPct val="20000"/>
        </a:spcBef>
        <a:buFont typeface="Arial" panose="020B0604020202020204" pitchFamily="34" charset="0"/>
        <a:buChar char="•"/>
        <a:defRPr sz="2300" kern="1200" baseline="0">
          <a:solidFill>
            <a:schemeClr val="bg1">
              <a:lumMod val="50000"/>
            </a:schemeClr>
          </a:solidFill>
          <a:latin typeface="+mn-lt"/>
          <a:ea typeface="+mn-ea"/>
          <a:cs typeface="+mn-cs"/>
        </a:defRPr>
      </a:lvl3pPr>
      <a:lvl4pPr marL="1823817" indent="-260544" algn="l" defTabSz="1042182" rtl="0" eaLnBrk="1" latinLnBrk="0" hangingPunct="1">
        <a:spcBef>
          <a:spcPct val="20000"/>
        </a:spcBef>
        <a:buFont typeface="Arial" panose="020B0604020202020204" pitchFamily="34" charset="0"/>
        <a:buChar char="–"/>
        <a:defRPr sz="2100" kern="1200" baseline="0">
          <a:solidFill>
            <a:schemeClr val="bg1">
              <a:lumMod val="50000"/>
            </a:schemeClr>
          </a:solidFill>
          <a:latin typeface="+mn-lt"/>
          <a:ea typeface="+mn-ea"/>
          <a:cs typeface="+mn-cs"/>
        </a:defRPr>
      </a:lvl4pPr>
      <a:lvl5pPr marL="2344909" indent="-260544" algn="l" defTabSz="104218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66001" indent="-260544" algn="l" defTabSz="104218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7092" indent="-260544" algn="l" defTabSz="104218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08182" indent="-260544" algn="l" defTabSz="104218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29273" indent="-260544" algn="l" defTabSz="104218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sv-SE"/>
      </a:defPPr>
      <a:lvl1pPr marL="0" algn="l" defTabSz="1042182" rtl="0" eaLnBrk="1" latinLnBrk="0" hangingPunct="1">
        <a:defRPr sz="2100" kern="1200">
          <a:solidFill>
            <a:schemeClr val="tx1"/>
          </a:solidFill>
          <a:latin typeface="+mn-lt"/>
          <a:ea typeface="+mn-ea"/>
          <a:cs typeface="+mn-cs"/>
        </a:defRPr>
      </a:lvl1pPr>
      <a:lvl2pPr marL="521091" algn="l" defTabSz="1042182" rtl="0" eaLnBrk="1" latinLnBrk="0" hangingPunct="1">
        <a:defRPr sz="2100" kern="1200">
          <a:solidFill>
            <a:schemeClr val="tx1"/>
          </a:solidFill>
          <a:latin typeface="+mn-lt"/>
          <a:ea typeface="+mn-ea"/>
          <a:cs typeface="+mn-cs"/>
        </a:defRPr>
      </a:lvl2pPr>
      <a:lvl3pPr marL="1042182" algn="l" defTabSz="1042182" rtl="0" eaLnBrk="1" latinLnBrk="0" hangingPunct="1">
        <a:defRPr sz="2100" kern="1200">
          <a:solidFill>
            <a:schemeClr val="tx1"/>
          </a:solidFill>
          <a:latin typeface="+mn-lt"/>
          <a:ea typeface="+mn-ea"/>
          <a:cs typeface="+mn-cs"/>
        </a:defRPr>
      </a:lvl3pPr>
      <a:lvl4pPr marL="1563274" algn="l" defTabSz="1042182" rtl="0" eaLnBrk="1" latinLnBrk="0" hangingPunct="1">
        <a:defRPr sz="2100" kern="1200">
          <a:solidFill>
            <a:schemeClr val="tx1"/>
          </a:solidFill>
          <a:latin typeface="+mn-lt"/>
          <a:ea typeface="+mn-ea"/>
          <a:cs typeface="+mn-cs"/>
        </a:defRPr>
      </a:lvl4pPr>
      <a:lvl5pPr marL="2084364" algn="l" defTabSz="1042182" rtl="0" eaLnBrk="1" latinLnBrk="0" hangingPunct="1">
        <a:defRPr sz="2100" kern="1200">
          <a:solidFill>
            <a:schemeClr val="tx1"/>
          </a:solidFill>
          <a:latin typeface="+mn-lt"/>
          <a:ea typeface="+mn-ea"/>
          <a:cs typeface="+mn-cs"/>
        </a:defRPr>
      </a:lvl5pPr>
      <a:lvl6pPr marL="2605456" algn="l" defTabSz="1042182" rtl="0" eaLnBrk="1" latinLnBrk="0" hangingPunct="1">
        <a:defRPr sz="2100" kern="1200">
          <a:solidFill>
            <a:schemeClr val="tx1"/>
          </a:solidFill>
          <a:latin typeface="+mn-lt"/>
          <a:ea typeface="+mn-ea"/>
          <a:cs typeface="+mn-cs"/>
        </a:defRPr>
      </a:lvl6pPr>
      <a:lvl7pPr marL="3126547" algn="l" defTabSz="1042182" rtl="0" eaLnBrk="1" latinLnBrk="0" hangingPunct="1">
        <a:defRPr sz="2100" kern="1200">
          <a:solidFill>
            <a:schemeClr val="tx1"/>
          </a:solidFill>
          <a:latin typeface="+mn-lt"/>
          <a:ea typeface="+mn-ea"/>
          <a:cs typeface="+mn-cs"/>
        </a:defRPr>
      </a:lvl7pPr>
      <a:lvl8pPr marL="3647637" algn="l" defTabSz="1042182" rtl="0" eaLnBrk="1" latinLnBrk="0" hangingPunct="1">
        <a:defRPr sz="2100" kern="1200">
          <a:solidFill>
            <a:schemeClr val="tx1"/>
          </a:solidFill>
          <a:latin typeface="+mn-lt"/>
          <a:ea typeface="+mn-ea"/>
          <a:cs typeface="+mn-cs"/>
        </a:defRPr>
      </a:lvl8pPr>
      <a:lvl9pPr marL="4168729" algn="l" defTabSz="104218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GB" sz="4600" dirty="0" smtClean="0"/>
              <a:t>Motion Control on</a:t>
            </a:r>
            <a:br>
              <a:rPr lang="en-GB" sz="4600" dirty="0" smtClean="0"/>
            </a:br>
            <a:r>
              <a:rPr lang="en-GB" sz="4600" dirty="0" smtClean="0"/>
              <a:t>ESS Test Beam Line</a:t>
            </a:r>
            <a:endParaRPr lang="en-GB" dirty="0"/>
          </a:p>
        </p:txBody>
      </p:sp>
      <p:sp>
        <p:nvSpPr>
          <p:cNvPr id="4" name="Rectangle 3"/>
          <p:cNvSpPr/>
          <p:nvPr/>
        </p:nvSpPr>
        <p:spPr>
          <a:xfrm>
            <a:off x="2570563" y="6649636"/>
            <a:ext cx="6103537" cy="760798"/>
          </a:xfrm>
          <a:prstGeom prst="rect">
            <a:avLst/>
          </a:prstGeom>
        </p:spPr>
        <p:txBody>
          <a:bodyPr wrap="square" lIns="104220" tIns="52108" rIns="104220" bIns="52108">
            <a:spAutoFit/>
          </a:bodyPr>
          <a:lstStyle/>
          <a:p>
            <a:pPr algn="ctr">
              <a:lnSpc>
                <a:spcPct val="120000"/>
              </a:lnSpc>
            </a:pPr>
            <a:r>
              <a:rPr lang="en-US" sz="1800" dirty="0" smtClean="0">
                <a:solidFill>
                  <a:srgbClr val="FFFFFF"/>
                </a:solidFill>
              </a:rPr>
              <a:t>Disclaimer: These slides are supposed to be used for an ESS internal seminar series for educational purposes only!</a:t>
            </a:r>
            <a:endParaRPr lang="en-GB" sz="1600" dirty="0">
              <a:solidFill>
                <a:srgbClr val="FFFFFF"/>
              </a:solidFill>
            </a:endParaRPr>
          </a:p>
        </p:txBody>
      </p:sp>
      <p:sp>
        <p:nvSpPr>
          <p:cNvPr id="5" name="Subtitle 4"/>
          <p:cNvSpPr>
            <a:spLocks noGrp="1"/>
          </p:cNvSpPr>
          <p:nvPr>
            <p:ph type="subTitle" idx="1"/>
          </p:nvPr>
        </p:nvSpPr>
        <p:spPr>
          <a:xfrm>
            <a:off x="1603299" y="4285615"/>
            <a:ext cx="7482047" cy="1086485"/>
          </a:xfrm>
        </p:spPr>
        <p:txBody>
          <a:bodyPr>
            <a:normAutofit/>
          </a:bodyPr>
          <a:lstStyle/>
          <a:p>
            <a:r>
              <a:rPr lang="en-US" sz="2500" dirty="0" smtClean="0">
                <a:solidFill>
                  <a:schemeClr val="bg1"/>
                </a:solidFill>
              </a:rPr>
              <a:t>PDR 23</a:t>
            </a:r>
            <a:r>
              <a:rPr lang="en-US" sz="2500" baseline="30000" dirty="0" smtClean="0">
                <a:solidFill>
                  <a:schemeClr val="bg1"/>
                </a:solidFill>
              </a:rPr>
              <a:t>rd</a:t>
            </a:r>
            <a:r>
              <a:rPr lang="en-US" sz="2500" dirty="0" smtClean="0">
                <a:solidFill>
                  <a:schemeClr val="bg1"/>
                </a:solidFill>
              </a:rPr>
              <a:t> May 2017</a:t>
            </a:r>
            <a:endParaRPr lang="en-US" sz="2500" dirty="0">
              <a:solidFill>
                <a:schemeClr val="bg1"/>
              </a:solidFill>
            </a:endParaRPr>
          </a:p>
        </p:txBody>
      </p:sp>
      <p:sp>
        <p:nvSpPr>
          <p:cNvPr id="6" name="Subtitle 4"/>
          <p:cNvSpPr txBox="1">
            <a:spLocks/>
          </p:cNvSpPr>
          <p:nvPr/>
        </p:nvSpPr>
        <p:spPr>
          <a:xfrm>
            <a:off x="1704899" y="5530215"/>
            <a:ext cx="7482047" cy="1073785"/>
          </a:xfrm>
          <a:prstGeom prst="rect">
            <a:avLst/>
          </a:prstGeom>
        </p:spPr>
        <p:txBody>
          <a:bodyPr vert="horz" lIns="104220" tIns="52108" rIns="104220" bIns="52108" rtlCol="0">
            <a:normAutofit/>
          </a:bodyPr>
          <a:lstStyle>
            <a:lvl1pPr marL="0" indent="0" algn="ctr" defTabSz="1042182" rtl="0" eaLnBrk="1" latinLnBrk="0" hangingPunct="1">
              <a:spcBef>
                <a:spcPct val="20000"/>
              </a:spcBef>
              <a:buFont typeface="Arial" panose="020B0604020202020204" pitchFamily="34" charset="0"/>
              <a:buNone/>
              <a:defRPr sz="3200" kern="1200" baseline="0">
                <a:solidFill>
                  <a:schemeClr val="tx1">
                    <a:tint val="75000"/>
                  </a:schemeClr>
                </a:solidFill>
                <a:latin typeface="+mn-lt"/>
                <a:ea typeface="+mn-ea"/>
                <a:cs typeface="+mn-cs"/>
              </a:defRPr>
            </a:lvl1pPr>
            <a:lvl2pPr marL="521091" indent="0" algn="ctr" defTabSz="1042182" rtl="0" eaLnBrk="1" latinLnBrk="0" hangingPunct="1">
              <a:spcBef>
                <a:spcPct val="20000"/>
              </a:spcBef>
              <a:buFont typeface="Arial" panose="020B0604020202020204" pitchFamily="34" charset="0"/>
              <a:buNone/>
              <a:defRPr sz="2700" kern="1200" baseline="0">
                <a:solidFill>
                  <a:schemeClr val="tx1">
                    <a:tint val="75000"/>
                  </a:schemeClr>
                </a:solidFill>
                <a:latin typeface="+mn-lt"/>
                <a:ea typeface="+mn-ea"/>
                <a:cs typeface="+mn-cs"/>
              </a:defRPr>
            </a:lvl2pPr>
            <a:lvl3pPr marL="1042182" indent="0" algn="ctr" defTabSz="1042182" rtl="0" eaLnBrk="1" latinLnBrk="0" hangingPunct="1">
              <a:spcBef>
                <a:spcPct val="20000"/>
              </a:spcBef>
              <a:buFont typeface="Arial" panose="020B0604020202020204" pitchFamily="34" charset="0"/>
              <a:buNone/>
              <a:defRPr sz="2300" kern="1200" baseline="0">
                <a:solidFill>
                  <a:schemeClr val="tx1">
                    <a:tint val="75000"/>
                  </a:schemeClr>
                </a:solidFill>
                <a:latin typeface="+mn-lt"/>
                <a:ea typeface="+mn-ea"/>
                <a:cs typeface="+mn-cs"/>
              </a:defRPr>
            </a:lvl3pPr>
            <a:lvl4pPr marL="1563274" indent="0" algn="ctr" defTabSz="1042182" rtl="0" eaLnBrk="1" latinLnBrk="0" hangingPunct="1">
              <a:spcBef>
                <a:spcPct val="20000"/>
              </a:spcBef>
              <a:buFont typeface="Arial" panose="020B0604020202020204" pitchFamily="34" charset="0"/>
              <a:buNone/>
              <a:defRPr sz="2100" kern="1200" baseline="0">
                <a:solidFill>
                  <a:schemeClr val="tx1">
                    <a:tint val="75000"/>
                  </a:schemeClr>
                </a:solidFill>
                <a:latin typeface="+mn-lt"/>
                <a:ea typeface="+mn-ea"/>
                <a:cs typeface="+mn-cs"/>
              </a:defRPr>
            </a:lvl4pPr>
            <a:lvl5pPr marL="2084364" indent="0" algn="ctr" defTabSz="1042182" rtl="0" eaLnBrk="1" latinLnBrk="0" hangingPunct="1">
              <a:spcBef>
                <a:spcPct val="20000"/>
              </a:spcBef>
              <a:buFont typeface="Arial" panose="020B0604020202020204" pitchFamily="34" charset="0"/>
              <a:buNone/>
              <a:defRPr sz="2300" kern="1200">
                <a:solidFill>
                  <a:schemeClr val="tx1">
                    <a:tint val="75000"/>
                  </a:schemeClr>
                </a:solidFill>
                <a:latin typeface="+mn-lt"/>
                <a:ea typeface="+mn-ea"/>
                <a:cs typeface="+mn-cs"/>
              </a:defRPr>
            </a:lvl5pPr>
            <a:lvl6pPr marL="2605456" indent="0" algn="ctr" defTabSz="1042182" rtl="0" eaLnBrk="1" latinLnBrk="0" hangingPunct="1">
              <a:spcBef>
                <a:spcPct val="20000"/>
              </a:spcBef>
              <a:buFont typeface="Arial" panose="020B0604020202020204" pitchFamily="34" charset="0"/>
              <a:buNone/>
              <a:defRPr sz="2300" kern="1200">
                <a:solidFill>
                  <a:schemeClr val="tx1">
                    <a:tint val="75000"/>
                  </a:schemeClr>
                </a:solidFill>
                <a:latin typeface="+mn-lt"/>
                <a:ea typeface="+mn-ea"/>
                <a:cs typeface="+mn-cs"/>
              </a:defRPr>
            </a:lvl6pPr>
            <a:lvl7pPr marL="3126547" indent="0" algn="ctr" defTabSz="1042182" rtl="0" eaLnBrk="1" latinLnBrk="0" hangingPunct="1">
              <a:spcBef>
                <a:spcPct val="20000"/>
              </a:spcBef>
              <a:buFont typeface="Arial" panose="020B0604020202020204" pitchFamily="34" charset="0"/>
              <a:buNone/>
              <a:defRPr sz="2300" kern="1200">
                <a:solidFill>
                  <a:schemeClr val="tx1">
                    <a:tint val="75000"/>
                  </a:schemeClr>
                </a:solidFill>
                <a:latin typeface="+mn-lt"/>
                <a:ea typeface="+mn-ea"/>
                <a:cs typeface="+mn-cs"/>
              </a:defRPr>
            </a:lvl7pPr>
            <a:lvl8pPr marL="3647637" indent="0" algn="ctr" defTabSz="1042182" rtl="0" eaLnBrk="1" latinLnBrk="0" hangingPunct="1">
              <a:spcBef>
                <a:spcPct val="20000"/>
              </a:spcBef>
              <a:buFont typeface="Arial" panose="020B0604020202020204" pitchFamily="34" charset="0"/>
              <a:buNone/>
              <a:defRPr sz="2300" kern="1200">
                <a:solidFill>
                  <a:schemeClr val="tx1">
                    <a:tint val="75000"/>
                  </a:schemeClr>
                </a:solidFill>
                <a:latin typeface="+mn-lt"/>
                <a:ea typeface="+mn-ea"/>
                <a:cs typeface="+mn-cs"/>
              </a:defRPr>
            </a:lvl8pPr>
            <a:lvl9pPr marL="4168729" indent="0" algn="ctr" defTabSz="1042182" rtl="0" eaLnBrk="1" latinLnBrk="0" hangingPunct="1">
              <a:spcBef>
                <a:spcPct val="20000"/>
              </a:spcBef>
              <a:buFont typeface="Arial" panose="020B0604020202020204" pitchFamily="34" charset="0"/>
              <a:buNone/>
              <a:defRPr sz="2300" kern="1200">
                <a:solidFill>
                  <a:schemeClr val="tx1">
                    <a:tint val="75000"/>
                  </a:schemeClr>
                </a:solidFill>
                <a:latin typeface="+mn-lt"/>
                <a:ea typeface="+mn-ea"/>
                <a:cs typeface="+mn-cs"/>
              </a:defRPr>
            </a:lvl9pPr>
          </a:lstStyle>
          <a:p>
            <a:r>
              <a:rPr lang="en-US" sz="2500" dirty="0" smtClean="0">
                <a:solidFill>
                  <a:schemeClr val="bg1"/>
                </a:solidFill>
              </a:rPr>
              <a:t>Viktor </a:t>
            </a:r>
            <a:r>
              <a:rPr lang="en-US" sz="2500" dirty="0" err="1">
                <a:solidFill>
                  <a:schemeClr val="bg1"/>
                </a:solidFill>
              </a:rPr>
              <a:t>H</a:t>
            </a:r>
            <a:r>
              <a:rPr lang="en-US" sz="2500" dirty="0" err="1" smtClean="0">
                <a:solidFill>
                  <a:schemeClr val="bg1"/>
                </a:solidFill>
              </a:rPr>
              <a:t>eirich</a:t>
            </a:r>
            <a:r>
              <a:rPr lang="en-US" sz="2500" dirty="0" smtClean="0">
                <a:solidFill>
                  <a:schemeClr val="bg1"/>
                </a:solidFill>
              </a:rPr>
              <a:t>, Thomas Gahl</a:t>
            </a:r>
          </a:p>
          <a:p>
            <a:endParaRPr lang="en-US" sz="2500" dirty="0">
              <a:solidFill>
                <a:schemeClr val="bg1"/>
              </a:solidFill>
            </a:endParaRPr>
          </a:p>
        </p:txBody>
      </p:sp>
    </p:spTree>
    <p:extLst>
      <p:ext uri="{BB962C8B-B14F-4D97-AF65-F5344CB8AC3E}">
        <p14:creationId xmlns:p14="http://schemas.microsoft.com/office/powerpoint/2010/main" val="1394613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433" y="302866"/>
            <a:ext cx="8698467" cy="1260475"/>
          </a:xfrm>
        </p:spPr>
        <p:txBody>
          <a:bodyPr/>
          <a:lstStyle/>
          <a:p>
            <a:r>
              <a:rPr lang="en-US" dirty="0" smtClean="0"/>
              <a:t>beam line – MCA control system</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10</a:t>
            </a:fld>
            <a:endParaRPr lang="sv-SE" dirty="0"/>
          </a:p>
        </p:txBody>
      </p:sp>
      <p:sp>
        <p:nvSpPr>
          <p:cNvPr id="6" name="TextBox 5"/>
          <p:cNvSpPr txBox="1"/>
          <p:nvPr/>
        </p:nvSpPr>
        <p:spPr>
          <a:xfrm>
            <a:off x="5765800" y="1831339"/>
            <a:ext cx="4610100" cy="5262980"/>
          </a:xfrm>
          <a:prstGeom prst="rect">
            <a:avLst/>
          </a:prstGeom>
          <a:noFill/>
        </p:spPr>
        <p:txBody>
          <a:bodyPr wrap="square" rtlCol="0">
            <a:spAutoFit/>
          </a:bodyPr>
          <a:lstStyle/>
          <a:p>
            <a:pPr algn="ctr"/>
            <a:r>
              <a:rPr lang="en-US" u="sng" dirty="0" smtClean="0"/>
              <a:t>MCA needs to control: </a:t>
            </a:r>
          </a:p>
          <a:p>
            <a:pPr marL="342900" indent="-342900">
              <a:buFont typeface="Arial"/>
              <a:buChar char="•"/>
            </a:pPr>
            <a:r>
              <a:rPr lang="en-US" dirty="0" smtClean="0"/>
              <a:t>9 + 2 stepper motors </a:t>
            </a:r>
          </a:p>
          <a:p>
            <a:pPr marL="342900" indent="-342900">
              <a:buFont typeface="Arial"/>
              <a:buChar char="•"/>
            </a:pPr>
            <a:r>
              <a:rPr lang="en-US" dirty="0" smtClean="0"/>
              <a:t>1 pneumatic actuator</a:t>
            </a:r>
          </a:p>
          <a:p>
            <a:pPr marL="342900" indent="-342900">
              <a:buFont typeface="Arial"/>
              <a:buChar char="•"/>
            </a:pPr>
            <a:r>
              <a:rPr lang="en-US" dirty="0" smtClean="0"/>
              <a:t>9 + 2 resolver</a:t>
            </a:r>
          </a:p>
          <a:p>
            <a:pPr marL="342900" indent="-342900">
              <a:buFont typeface="Arial"/>
              <a:buChar char="•"/>
            </a:pPr>
            <a:r>
              <a:rPr lang="en-US" dirty="0" smtClean="0"/>
              <a:t>2 certified limit switches (PSS)</a:t>
            </a:r>
          </a:p>
          <a:p>
            <a:pPr marL="342900" indent="-342900">
              <a:buFont typeface="Arial"/>
              <a:buChar char="•"/>
            </a:pPr>
            <a:r>
              <a:rPr lang="en-US" dirty="0" smtClean="0"/>
              <a:t>10 +2 radiation proof limit switches</a:t>
            </a:r>
          </a:p>
          <a:p>
            <a:pPr marL="342900" indent="-342900">
              <a:buFont typeface="Arial"/>
              <a:buChar char="•"/>
            </a:pPr>
            <a:r>
              <a:rPr lang="en-US" dirty="0" smtClean="0"/>
              <a:t>4 radiation proof home switches</a:t>
            </a:r>
          </a:p>
          <a:p>
            <a:pPr marL="342900" indent="-342900">
              <a:buFont typeface="Arial"/>
              <a:buChar char="•"/>
            </a:pPr>
            <a:r>
              <a:rPr lang="en-US" dirty="0" smtClean="0"/>
              <a:t>10 + 2 standard(?) limit switches</a:t>
            </a:r>
          </a:p>
          <a:p>
            <a:pPr marL="342900" indent="-342900">
              <a:buFont typeface="Arial"/>
              <a:buChar char="•"/>
            </a:pPr>
            <a:endParaRPr lang="en-US" dirty="0" smtClean="0"/>
          </a:p>
          <a:p>
            <a:pPr marL="342900" indent="-342900">
              <a:buFont typeface="Arial"/>
              <a:buChar char="•"/>
            </a:pPr>
            <a:r>
              <a:rPr lang="en-US" dirty="0" smtClean="0"/>
              <a:t>Connection to PSS for shutter control</a:t>
            </a:r>
          </a:p>
          <a:p>
            <a:pPr marL="342900" indent="-342900">
              <a:buFont typeface="Arial"/>
              <a:buChar char="•"/>
            </a:pPr>
            <a:endParaRPr lang="en-US" dirty="0"/>
          </a:p>
          <a:p>
            <a:pPr algn="ctr"/>
            <a:r>
              <a:rPr lang="en-US" u="sng" dirty="0" smtClean="0"/>
              <a:t>Solution:</a:t>
            </a:r>
          </a:p>
          <a:p>
            <a:pPr marL="342900" indent="-342900">
              <a:buFont typeface="Arial"/>
              <a:buChar char="•"/>
            </a:pPr>
            <a:r>
              <a:rPr lang="en-US" dirty="0" err="1" smtClean="0"/>
              <a:t>Beckhoff</a:t>
            </a:r>
            <a:r>
              <a:rPr lang="en-US" dirty="0" smtClean="0"/>
              <a:t>  </a:t>
            </a:r>
            <a:r>
              <a:rPr lang="en-US" dirty="0" err="1" smtClean="0"/>
              <a:t>EtherCAT</a:t>
            </a:r>
            <a:r>
              <a:rPr lang="en-US" dirty="0" smtClean="0"/>
              <a:t> system with </a:t>
            </a:r>
            <a:r>
              <a:rPr lang="en-US" dirty="0" err="1" smtClean="0"/>
              <a:t>TwinCAT</a:t>
            </a:r>
            <a:r>
              <a:rPr lang="en-US" dirty="0" smtClean="0"/>
              <a:t> software</a:t>
            </a:r>
          </a:p>
          <a:p>
            <a:pPr marL="342900" indent="-342900">
              <a:buFont typeface="Arial"/>
              <a:buChar char="•"/>
            </a:pPr>
            <a:r>
              <a:rPr lang="en-US" dirty="0" err="1" smtClean="0"/>
              <a:t>Standardised</a:t>
            </a:r>
            <a:r>
              <a:rPr lang="en-US" dirty="0" smtClean="0"/>
              <a:t> 12axes setup for DIN rail cabinets</a:t>
            </a:r>
            <a:endParaRPr lang="en-US" dirty="0"/>
          </a:p>
        </p:txBody>
      </p:sp>
      <p:pic>
        <p:nvPicPr>
          <p:cNvPr id="7" name="Picture 6" descr="Screen Shot 2017-05-17 at 18.06.5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3550" y="1765300"/>
            <a:ext cx="2800350" cy="1379006"/>
          </a:xfrm>
          <a:prstGeom prst="rect">
            <a:avLst/>
          </a:prstGeom>
        </p:spPr>
      </p:pic>
      <p:pic>
        <p:nvPicPr>
          <p:cNvPr id="8" name="Picture 7"/>
          <p:cNvPicPr>
            <a:picLocks noChangeAspect="1"/>
          </p:cNvPicPr>
          <p:nvPr/>
        </p:nvPicPr>
        <p:blipFill rotWithShape="1">
          <a:blip r:embed="rId4"/>
          <a:srcRect r="24159"/>
          <a:stretch/>
        </p:blipFill>
        <p:spPr>
          <a:xfrm>
            <a:off x="407193" y="3112452"/>
            <a:ext cx="5004675" cy="4253548"/>
          </a:xfrm>
          <a:prstGeom prst="rect">
            <a:avLst/>
          </a:prstGeom>
        </p:spPr>
      </p:pic>
    </p:spTree>
    <p:extLst>
      <p:ext uri="{BB962C8B-B14F-4D97-AF65-F5344CB8AC3E}">
        <p14:creationId xmlns:p14="http://schemas.microsoft.com/office/powerpoint/2010/main" val="32119046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433" y="302866"/>
            <a:ext cx="8698467" cy="1260475"/>
          </a:xfrm>
        </p:spPr>
        <p:txBody>
          <a:bodyPr/>
          <a:lstStyle/>
          <a:p>
            <a:r>
              <a:rPr lang="en-US" dirty="0"/>
              <a:t>Test Beam Line @ ESS - </a:t>
            </a:r>
            <a:r>
              <a:rPr lang="en-US" dirty="0" smtClean="0"/>
              <a:t>layout </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2</a:t>
            </a:fld>
            <a:endParaRPr lang="sv-SE" dirty="0"/>
          </a:p>
        </p:txBody>
      </p:sp>
      <p:pic>
        <p:nvPicPr>
          <p:cNvPr id="3" name="Picture 2" descr="Screen Shot 2017-05-17 at 16.41.26.png"/>
          <p:cNvPicPr>
            <a:picLocks noChangeAspect="1"/>
          </p:cNvPicPr>
          <p:nvPr/>
        </p:nvPicPr>
        <p:blipFill rotWithShape="1">
          <a:blip r:embed="rId3">
            <a:extLst>
              <a:ext uri="{28A0092B-C50C-407E-A947-70E740481C1C}">
                <a14:useLocalDpi xmlns:a14="http://schemas.microsoft.com/office/drawing/2010/main" val="0"/>
              </a:ext>
            </a:extLst>
          </a:blip>
          <a:srcRect t="11010" b="4128"/>
          <a:stretch/>
        </p:blipFill>
        <p:spPr>
          <a:xfrm rot="10800000">
            <a:off x="400050" y="1701800"/>
            <a:ext cx="4432300" cy="4699000"/>
          </a:xfrm>
          <a:prstGeom prst="rect">
            <a:avLst/>
          </a:prstGeom>
        </p:spPr>
      </p:pic>
      <p:pic>
        <p:nvPicPr>
          <p:cNvPr id="27" name="Picture 26" descr="image2017-5-2_12-25-3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600" y="1685920"/>
            <a:ext cx="5519738" cy="5876930"/>
          </a:xfrm>
          <a:prstGeom prst="rect">
            <a:avLst/>
          </a:prstGeom>
        </p:spPr>
      </p:pic>
      <p:cxnSp>
        <p:nvCxnSpPr>
          <p:cNvPr id="11" name="Straight Connector 10"/>
          <p:cNvCxnSpPr/>
          <p:nvPr/>
        </p:nvCxnSpPr>
        <p:spPr>
          <a:xfrm>
            <a:off x="3073400" y="1752600"/>
            <a:ext cx="4965700" cy="2895600"/>
          </a:xfrm>
          <a:prstGeom prst="line">
            <a:avLst/>
          </a:prstGeom>
          <a:ln w="31750">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3073400" y="4889500"/>
            <a:ext cx="4978400" cy="901700"/>
          </a:xfrm>
          <a:prstGeom prst="line">
            <a:avLst/>
          </a:prstGeom>
          <a:ln w="31750">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flipV="1">
            <a:off x="2705102" y="5410202"/>
            <a:ext cx="12698" cy="2057398"/>
          </a:xfrm>
          <a:prstGeom prst="straightConnector1">
            <a:avLst/>
          </a:prstGeom>
          <a:noFill/>
          <a:ln w="57150" cap="flat" cmpd="sng" algn="ctr">
            <a:solidFill>
              <a:srgbClr val="00CC99">
                <a:shade val="95000"/>
                <a:satMod val="105000"/>
              </a:srgbClr>
            </a:solidFill>
            <a:prstDash val="solid"/>
            <a:tailEnd type="triangle" w="med" len="lg"/>
          </a:ln>
          <a:effectLst/>
        </p:spPr>
      </p:cxnSp>
      <p:sp>
        <p:nvSpPr>
          <p:cNvPr id="12" name="TextBox 11"/>
          <p:cNvSpPr txBox="1"/>
          <p:nvPr/>
        </p:nvSpPr>
        <p:spPr>
          <a:xfrm>
            <a:off x="2184400" y="6375400"/>
            <a:ext cx="558800" cy="461665"/>
          </a:xfrm>
          <a:prstGeom prst="rect">
            <a:avLst/>
          </a:prstGeom>
          <a:noFill/>
        </p:spPr>
        <p:txBody>
          <a:bodyPr wrap="square" rtlCol="0">
            <a:spAutoFit/>
          </a:bodyPr>
          <a:lstStyle/>
          <a:p>
            <a:pPr algn="ctr"/>
            <a:r>
              <a:rPr lang="en-US" sz="2400" dirty="0" smtClean="0">
                <a:solidFill>
                  <a:srgbClr val="2CD9A7"/>
                </a:solidFill>
              </a:rPr>
              <a:t>n</a:t>
            </a:r>
            <a:endParaRPr lang="en-US" sz="2400" dirty="0">
              <a:solidFill>
                <a:srgbClr val="2CD9A7"/>
              </a:solidFill>
            </a:endParaRPr>
          </a:p>
        </p:txBody>
      </p:sp>
      <p:cxnSp>
        <p:nvCxnSpPr>
          <p:cNvPr id="20" name="Straight Connector 19"/>
          <p:cNvCxnSpPr/>
          <p:nvPr/>
        </p:nvCxnSpPr>
        <p:spPr>
          <a:xfrm>
            <a:off x="2311400" y="5803900"/>
            <a:ext cx="2616200" cy="0"/>
          </a:xfrm>
          <a:prstGeom prst="line">
            <a:avLst/>
          </a:prstGeom>
          <a:ln w="476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2311400" y="7277100"/>
            <a:ext cx="2616200" cy="0"/>
          </a:xfrm>
          <a:prstGeom prst="line">
            <a:avLst/>
          </a:prstGeom>
          <a:ln w="476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3276600" y="6286500"/>
            <a:ext cx="1892300" cy="415498"/>
          </a:xfrm>
          <a:prstGeom prst="rect">
            <a:avLst/>
          </a:prstGeom>
          <a:noFill/>
        </p:spPr>
        <p:txBody>
          <a:bodyPr wrap="square" rtlCol="0">
            <a:spAutoFit/>
          </a:bodyPr>
          <a:lstStyle/>
          <a:p>
            <a:r>
              <a:rPr lang="en-US" dirty="0" smtClean="0"/>
              <a:t>bunker wall</a:t>
            </a:r>
            <a:endParaRPr lang="en-US" dirty="0"/>
          </a:p>
        </p:txBody>
      </p:sp>
    </p:spTree>
    <p:extLst>
      <p:ext uri="{BB962C8B-B14F-4D97-AF65-F5344CB8AC3E}">
        <p14:creationId xmlns:p14="http://schemas.microsoft.com/office/powerpoint/2010/main" val="4447141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5438767"/>
            <a:ext cx="10688638" cy="2009783"/>
            <a:chOff x="0" y="5438767"/>
            <a:chExt cx="10688638" cy="2009783"/>
          </a:xfrm>
        </p:grpSpPr>
        <p:pic>
          <p:nvPicPr>
            <p:cNvPr id="6" name="Picture 5" descr="Screen Shot 2017-05-17 at 16.47.2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38767"/>
              <a:ext cx="10688638" cy="1873266"/>
            </a:xfrm>
            <a:prstGeom prst="rect">
              <a:avLst/>
            </a:prstGeom>
          </p:spPr>
        </p:pic>
        <p:sp>
          <p:nvSpPr>
            <p:cNvPr id="7" name="Rectangle 6"/>
            <p:cNvSpPr/>
            <p:nvPr/>
          </p:nvSpPr>
          <p:spPr>
            <a:xfrm>
              <a:off x="7437438" y="6711950"/>
              <a:ext cx="3251200" cy="736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534433" y="302866"/>
            <a:ext cx="8698467" cy="1260475"/>
          </a:xfrm>
        </p:spPr>
        <p:txBody>
          <a:bodyPr/>
          <a:lstStyle/>
          <a:p>
            <a:r>
              <a:rPr lang="en-US" dirty="0"/>
              <a:t>Test Beam Line @ ESS - </a:t>
            </a:r>
            <a:r>
              <a:rPr lang="en-US" dirty="0" smtClean="0"/>
              <a:t>layout </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3</a:t>
            </a:fld>
            <a:endParaRPr lang="sv-SE" dirty="0"/>
          </a:p>
        </p:txBody>
      </p:sp>
      <p:sp>
        <p:nvSpPr>
          <p:cNvPr id="64" name="Rectangle 63"/>
          <p:cNvSpPr/>
          <p:nvPr/>
        </p:nvSpPr>
        <p:spPr>
          <a:xfrm>
            <a:off x="5308599" y="6120288"/>
            <a:ext cx="128911" cy="360040"/>
          </a:xfrm>
          <a:prstGeom prst="rect">
            <a:avLst/>
          </a:prstGeom>
          <a:solidFill>
            <a:srgbClr val="00CC99"/>
          </a:solidFill>
          <a:ln w="25400" cap="flat" cmpd="sng" algn="ctr">
            <a:solidFill>
              <a:srgbClr val="00CC9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pic>
        <p:nvPicPr>
          <p:cNvPr id="5" name="Picture 4" descr="Screen Shot 2017-05-17 at 16.46.5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763572"/>
            <a:ext cx="10147300" cy="3740887"/>
          </a:xfrm>
          <a:prstGeom prst="rect">
            <a:avLst/>
          </a:prstGeom>
        </p:spPr>
      </p:pic>
      <p:sp>
        <p:nvSpPr>
          <p:cNvPr id="15" name="Rectangle 14"/>
          <p:cNvSpPr/>
          <p:nvPr/>
        </p:nvSpPr>
        <p:spPr>
          <a:xfrm>
            <a:off x="5930899" y="6145688"/>
            <a:ext cx="1003301" cy="360040"/>
          </a:xfrm>
          <a:prstGeom prst="rect">
            <a:avLst/>
          </a:prstGeom>
          <a:solidFill>
            <a:srgbClr val="00CC99"/>
          </a:solidFill>
          <a:ln w="25400" cap="flat" cmpd="sng" algn="ctr">
            <a:solidFill>
              <a:srgbClr val="00CC9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6" name="Rectangle 15"/>
          <p:cNvSpPr/>
          <p:nvPr/>
        </p:nvSpPr>
        <p:spPr>
          <a:xfrm>
            <a:off x="8991599" y="6145688"/>
            <a:ext cx="304801" cy="360040"/>
          </a:xfrm>
          <a:prstGeom prst="rect">
            <a:avLst/>
          </a:prstGeom>
          <a:solidFill>
            <a:srgbClr val="00CC99"/>
          </a:solidFill>
          <a:ln w="25400" cap="flat" cmpd="sng" algn="ctr">
            <a:solidFill>
              <a:srgbClr val="00CC9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7" name="Rectangle 16"/>
          <p:cNvSpPr/>
          <p:nvPr/>
        </p:nvSpPr>
        <p:spPr>
          <a:xfrm>
            <a:off x="9778999" y="6120288"/>
            <a:ext cx="304801" cy="360040"/>
          </a:xfrm>
          <a:prstGeom prst="rect">
            <a:avLst/>
          </a:prstGeom>
          <a:solidFill>
            <a:srgbClr val="00CC99"/>
          </a:solidFill>
          <a:ln w="25400" cap="flat" cmpd="sng" algn="ctr">
            <a:solidFill>
              <a:srgbClr val="00CC9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1084039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433" y="302866"/>
            <a:ext cx="8698467" cy="1260475"/>
          </a:xfrm>
        </p:spPr>
        <p:txBody>
          <a:bodyPr/>
          <a:lstStyle/>
          <a:p>
            <a:r>
              <a:rPr lang="en-US" dirty="0" smtClean="0"/>
              <a:t>Test beam line – table of motion </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4</a:t>
            </a:fld>
            <a:endParaRPr lang="sv-SE" dirty="0"/>
          </a:p>
        </p:txBody>
      </p:sp>
      <p:pic>
        <p:nvPicPr>
          <p:cNvPr id="5" name="Picture 4" descr="Screen Shot 2017-05-20 at 13.51.5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096903"/>
            <a:ext cx="10388600" cy="4950195"/>
          </a:xfrm>
          <a:prstGeom prst="rect">
            <a:avLst/>
          </a:prstGeom>
        </p:spPr>
      </p:pic>
    </p:spTree>
    <p:extLst>
      <p:ext uri="{BB962C8B-B14F-4D97-AF65-F5344CB8AC3E}">
        <p14:creationId xmlns:p14="http://schemas.microsoft.com/office/powerpoint/2010/main" val="82400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1" y="302866"/>
            <a:ext cx="8953500" cy="1260475"/>
          </a:xfrm>
        </p:spPr>
        <p:txBody>
          <a:bodyPr/>
          <a:lstStyle/>
          <a:p>
            <a:r>
              <a:rPr lang="en-US" dirty="0" smtClean="0"/>
              <a:t>MCA components I – Pinhole collimator I (2Ax)</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5</a:t>
            </a:fld>
            <a:endParaRPr lang="sv-SE" dirty="0"/>
          </a:p>
        </p:txBody>
      </p:sp>
      <p:pic>
        <p:nvPicPr>
          <p:cNvPr id="6" name="Content Placeholder 5" descr="Screen Shot 2017-05-17 at 17.13.21.png"/>
          <p:cNvPicPr>
            <a:picLocks noGrp="1" noChangeAspect="1"/>
          </p:cNvPicPr>
          <p:nvPr>
            <p:ph idx="1"/>
          </p:nvPr>
        </p:nvPicPr>
        <p:blipFill rotWithShape="1">
          <a:blip r:embed="rId3">
            <a:extLst>
              <a:ext uri="{28A0092B-C50C-407E-A947-70E740481C1C}">
                <a14:useLocalDpi xmlns:a14="http://schemas.microsoft.com/office/drawing/2010/main" val="0"/>
              </a:ext>
            </a:extLst>
          </a:blip>
          <a:srcRect l="489" t="1539" r="2389" b="2023"/>
          <a:stretch/>
        </p:blipFill>
        <p:spPr>
          <a:xfrm>
            <a:off x="647700" y="1774548"/>
            <a:ext cx="5956300" cy="5788302"/>
          </a:xfrm>
        </p:spPr>
      </p:pic>
      <p:cxnSp>
        <p:nvCxnSpPr>
          <p:cNvPr id="9" name="Straight Arrow Connector 8"/>
          <p:cNvCxnSpPr/>
          <p:nvPr/>
        </p:nvCxnSpPr>
        <p:spPr>
          <a:xfrm>
            <a:off x="3035300" y="3975100"/>
            <a:ext cx="673100" cy="419100"/>
          </a:xfrm>
          <a:prstGeom prst="straightConnector1">
            <a:avLst/>
          </a:prstGeom>
          <a:ln w="38100">
            <a:headEnd type="triangle" w="lg" len="med"/>
            <a:tailEnd type="triangle" w="lg" len="med"/>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213600" y="1810425"/>
            <a:ext cx="3073400" cy="1384995"/>
          </a:xfrm>
          <a:prstGeom prst="rect">
            <a:avLst/>
          </a:prstGeom>
          <a:noFill/>
        </p:spPr>
        <p:txBody>
          <a:bodyPr wrap="square" rtlCol="0">
            <a:spAutoFit/>
          </a:bodyPr>
          <a:lstStyle/>
          <a:p>
            <a:pPr algn="ctr"/>
            <a:r>
              <a:rPr lang="en-US" u="sng" dirty="0"/>
              <a:t>2</a:t>
            </a:r>
            <a:r>
              <a:rPr lang="en-US" u="sng" dirty="0" smtClean="0"/>
              <a:t> Axes</a:t>
            </a:r>
          </a:p>
          <a:p>
            <a:pPr algn="ctr"/>
            <a:endParaRPr lang="en-US" dirty="0" smtClean="0"/>
          </a:p>
          <a:p>
            <a:r>
              <a:rPr lang="en-US" dirty="0" smtClean="0"/>
              <a:t>1. Attenuator changer Z</a:t>
            </a:r>
          </a:p>
          <a:p>
            <a:r>
              <a:rPr lang="en-US" dirty="0"/>
              <a:t>4</a:t>
            </a:r>
            <a:r>
              <a:rPr lang="en-US" dirty="0" smtClean="0"/>
              <a:t>. Pinhole changer Y</a:t>
            </a:r>
            <a:endParaRPr lang="en-US" dirty="0"/>
          </a:p>
        </p:txBody>
      </p:sp>
      <p:sp>
        <p:nvSpPr>
          <p:cNvPr id="11" name="TextBox 10"/>
          <p:cNvSpPr txBox="1"/>
          <p:nvPr/>
        </p:nvSpPr>
        <p:spPr>
          <a:xfrm>
            <a:off x="4978400" y="5905500"/>
            <a:ext cx="406400" cy="415498"/>
          </a:xfrm>
          <a:prstGeom prst="rect">
            <a:avLst/>
          </a:prstGeom>
          <a:noFill/>
        </p:spPr>
        <p:txBody>
          <a:bodyPr wrap="square" rtlCol="0">
            <a:spAutoFit/>
          </a:bodyPr>
          <a:lstStyle/>
          <a:p>
            <a:r>
              <a:rPr lang="en-US" dirty="0" smtClean="0"/>
              <a:t>1.</a:t>
            </a:r>
            <a:endParaRPr lang="en-US" dirty="0"/>
          </a:p>
        </p:txBody>
      </p:sp>
      <p:sp>
        <p:nvSpPr>
          <p:cNvPr id="12" name="TextBox 11"/>
          <p:cNvSpPr txBox="1"/>
          <p:nvPr/>
        </p:nvSpPr>
        <p:spPr>
          <a:xfrm>
            <a:off x="3746500" y="4292600"/>
            <a:ext cx="406400" cy="415498"/>
          </a:xfrm>
          <a:prstGeom prst="rect">
            <a:avLst/>
          </a:prstGeom>
          <a:noFill/>
        </p:spPr>
        <p:txBody>
          <a:bodyPr wrap="square" rtlCol="0">
            <a:spAutoFit/>
          </a:bodyPr>
          <a:lstStyle/>
          <a:p>
            <a:r>
              <a:rPr lang="en-US" dirty="0"/>
              <a:t>4</a:t>
            </a:r>
            <a:r>
              <a:rPr lang="en-US" dirty="0" smtClean="0"/>
              <a:t>.</a:t>
            </a:r>
            <a:endParaRPr lang="en-US" dirty="0"/>
          </a:p>
        </p:txBody>
      </p:sp>
      <p:cxnSp>
        <p:nvCxnSpPr>
          <p:cNvPr id="13" name="Straight Arrow Connector 12"/>
          <p:cNvCxnSpPr/>
          <p:nvPr/>
        </p:nvCxnSpPr>
        <p:spPr>
          <a:xfrm>
            <a:off x="5067300" y="5029200"/>
            <a:ext cx="0" cy="927100"/>
          </a:xfrm>
          <a:prstGeom prst="straightConnector1">
            <a:avLst/>
          </a:prstGeom>
          <a:ln w="38100">
            <a:headEnd type="triangle" w="lg" len="med"/>
            <a:tailEnd type="triangle" w="lg" len="med"/>
          </a:ln>
        </p:spPr>
        <p:style>
          <a:lnRef idx="2">
            <a:schemeClr val="accent1"/>
          </a:lnRef>
          <a:fillRef idx="0">
            <a:schemeClr val="accent1"/>
          </a:fillRef>
          <a:effectRef idx="1">
            <a:schemeClr val="accent1"/>
          </a:effectRef>
          <a:fontRef idx="minor">
            <a:schemeClr val="tx1"/>
          </a:fontRef>
        </p:style>
      </p:cxnSp>
      <p:pic>
        <p:nvPicPr>
          <p:cNvPr id="15" name="Picture 14" descr="Screen Shot 2017-05-17 at 17.28.4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6365" y="3746500"/>
            <a:ext cx="3440672" cy="3536950"/>
          </a:xfrm>
          <a:prstGeom prst="rect">
            <a:avLst/>
          </a:prstGeom>
        </p:spPr>
      </p:pic>
    </p:spTree>
    <p:extLst>
      <p:ext uri="{BB962C8B-B14F-4D97-AF65-F5344CB8AC3E}">
        <p14:creationId xmlns:p14="http://schemas.microsoft.com/office/powerpoint/2010/main" val="2737178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2017-05-17 at 17.12.48.png"/>
          <p:cNvPicPr>
            <a:picLocks noGrp="1" noChangeAspect="1"/>
          </p:cNvPicPr>
          <p:nvPr>
            <p:ph idx="1"/>
          </p:nvPr>
        </p:nvPicPr>
        <p:blipFill rotWithShape="1">
          <a:blip r:embed="rId3">
            <a:extLst>
              <a:ext uri="{28A0092B-C50C-407E-A947-70E740481C1C}">
                <a14:useLocalDpi xmlns:a14="http://schemas.microsoft.com/office/drawing/2010/main" val="0"/>
              </a:ext>
            </a:extLst>
          </a:blip>
          <a:srcRect t="-497" b="-497"/>
          <a:stretch/>
        </p:blipFill>
        <p:spPr>
          <a:xfrm>
            <a:off x="1130300" y="1644833"/>
            <a:ext cx="6057900" cy="5918017"/>
          </a:xfrm>
        </p:spPr>
      </p:pic>
      <p:sp>
        <p:nvSpPr>
          <p:cNvPr id="2" name="Title 1"/>
          <p:cNvSpPr>
            <a:spLocks noGrp="1"/>
          </p:cNvSpPr>
          <p:nvPr>
            <p:ph type="title"/>
          </p:nvPr>
        </p:nvSpPr>
        <p:spPr>
          <a:xfrm>
            <a:off x="266701" y="302866"/>
            <a:ext cx="8966200" cy="1260475"/>
          </a:xfrm>
        </p:spPr>
        <p:txBody>
          <a:bodyPr/>
          <a:lstStyle/>
          <a:p>
            <a:r>
              <a:rPr lang="en-US" dirty="0" smtClean="0"/>
              <a:t>MCA components II – Pinhole collimator (2Ax)</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6</a:t>
            </a:fld>
            <a:endParaRPr lang="sv-SE" dirty="0"/>
          </a:p>
        </p:txBody>
      </p:sp>
      <p:cxnSp>
        <p:nvCxnSpPr>
          <p:cNvPr id="9" name="Straight Arrow Connector 8"/>
          <p:cNvCxnSpPr/>
          <p:nvPr/>
        </p:nvCxnSpPr>
        <p:spPr>
          <a:xfrm flipH="1">
            <a:off x="3683000" y="2870200"/>
            <a:ext cx="12700" cy="749300"/>
          </a:xfrm>
          <a:prstGeom prst="straightConnector1">
            <a:avLst/>
          </a:prstGeom>
          <a:ln w="38100">
            <a:headEnd type="triangle" w="lg" len="med"/>
            <a:tailEnd type="triangle" w="lg" len="med"/>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848600" y="1899325"/>
            <a:ext cx="2247900" cy="1708160"/>
          </a:xfrm>
          <a:prstGeom prst="rect">
            <a:avLst/>
          </a:prstGeom>
          <a:noFill/>
        </p:spPr>
        <p:txBody>
          <a:bodyPr wrap="square" rtlCol="0">
            <a:spAutoFit/>
          </a:bodyPr>
          <a:lstStyle/>
          <a:p>
            <a:pPr algn="ctr"/>
            <a:r>
              <a:rPr lang="en-US" u="sng" dirty="0" smtClean="0"/>
              <a:t>2+1 Axes</a:t>
            </a:r>
          </a:p>
          <a:p>
            <a:pPr algn="ctr"/>
            <a:endParaRPr lang="en-US" dirty="0" smtClean="0"/>
          </a:p>
          <a:p>
            <a:r>
              <a:rPr lang="en-US" dirty="0" smtClean="0"/>
              <a:t>2. Translation Y</a:t>
            </a:r>
          </a:p>
          <a:p>
            <a:r>
              <a:rPr lang="en-US" dirty="0" smtClean="0"/>
              <a:t>3. Translation Z</a:t>
            </a:r>
          </a:p>
          <a:p>
            <a:r>
              <a:rPr lang="en-US" dirty="0" smtClean="0"/>
              <a:t>5. Aux 1</a:t>
            </a:r>
            <a:endParaRPr lang="en-US" dirty="0"/>
          </a:p>
        </p:txBody>
      </p:sp>
      <p:sp>
        <p:nvSpPr>
          <p:cNvPr id="11" name="TextBox 10"/>
          <p:cNvSpPr txBox="1"/>
          <p:nvPr/>
        </p:nvSpPr>
        <p:spPr>
          <a:xfrm>
            <a:off x="3175000" y="3022600"/>
            <a:ext cx="406400" cy="415498"/>
          </a:xfrm>
          <a:prstGeom prst="rect">
            <a:avLst/>
          </a:prstGeom>
          <a:noFill/>
        </p:spPr>
        <p:txBody>
          <a:bodyPr wrap="square" rtlCol="0">
            <a:spAutoFit/>
          </a:bodyPr>
          <a:lstStyle/>
          <a:p>
            <a:r>
              <a:rPr lang="en-US" dirty="0"/>
              <a:t>3</a:t>
            </a:r>
            <a:r>
              <a:rPr lang="en-US" dirty="0" smtClean="0"/>
              <a:t>.</a:t>
            </a:r>
            <a:endParaRPr lang="en-US" dirty="0"/>
          </a:p>
        </p:txBody>
      </p:sp>
      <p:sp>
        <p:nvSpPr>
          <p:cNvPr id="12" name="TextBox 11"/>
          <p:cNvSpPr txBox="1"/>
          <p:nvPr/>
        </p:nvSpPr>
        <p:spPr>
          <a:xfrm>
            <a:off x="4305300" y="4610100"/>
            <a:ext cx="406400" cy="415498"/>
          </a:xfrm>
          <a:prstGeom prst="rect">
            <a:avLst/>
          </a:prstGeom>
          <a:solidFill>
            <a:schemeClr val="bg1"/>
          </a:solidFill>
        </p:spPr>
        <p:txBody>
          <a:bodyPr wrap="square" rtlCol="0">
            <a:spAutoFit/>
          </a:bodyPr>
          <a:lstStyle/>
          <a:p>
            <a:r>
              <a:rPr lang="en-US" dirty="0"/>
              <a:t>2</a:t>
            </a:r>
            <a:r>
              <a:rPr lang="en-US" dirty="0" smtClean="0"/>
              <a:t>.</a:t>
            </a:r>
            <a:endParaRPr lang="en-US" dirty="0"/>
          </a:p>
        </p:txBody>
      </p:sp>
      <p:cxnSp>
        <p:nvCxnSpPr>
          <p:cNvPr id="13" name="Straight Arrow Connector 12"/>
          <p:cNvCxnSpPr/>
          <p:nvPr/>
        </p:nvCxnSpPr>
        <p:spPr>
          <a:xfrm>
            <a:off x="3606800" y="4749800"/>
            <a:ext cx="660400" cy="0"/>
          </a:xfrm>
          <a:prstGeom prst="straightConnector1">
            <a:avLst/>
          </a:prstGeom>
          <a:ln w="38100">
            <a:headEnd type="triangle" w="lg" len="med"/>
            <a:tailEnd type="triangle" w="lg"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8813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433" y="302866"/>
            <a:ext cx="8698467" cy="1260475"/>
          </a:xfrm>
        </p:spPr>
        <p:txBody>
          <a:bodyPr/>
          <a:lstStyle/>
          <a:p>
            <a:r>
              <a:rPr lang="en-US" dirty="0" smtClean="0"/>
              <a:t>MCA components III – Heavy shutter (</a:t>
            </a:r>
            <a:r>
              <a:rPr lang="en-US" dirty="0"/>
              <a:t>1</a:t>
            </a:r>
            <a:r>
              <a:rPr lang="en-US" dirty="0" smtClean="0"/>
              <a:t>Ax)</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7</a:t>
            </a:fld>
            <a:endParaRPr lang="sv-SE" dirty="0"/>
          </a:p>
        </p:txBody>
      </p:sp>
      <p:pic>
        <p:nvPicPr>
          <p:cNvPr id="3" name="Picture 2" descr="Screen Shot 2017-05-17 at 17.28.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4749" y="3454400"/>
            <a:ext cx="3239358" cy="3740150"/>
          </a:xfrm>
          <a:prstGeom prst="rect">
            <a:avLst/>
          </a:prstGeom>
        </p:spPr>
      </p:pic>
      <p:sp>
        <p:nvSpPr>
          <p:cNvPr id="8" name="TextBox 7"/>
          <p:cNvSpPr txBox="1"/>
          <p:nvPr/>
        </p:nvSpPr>
        <p:spPr>
          <a:xfrm>
            <a:off x="7658100" y="1899325"/>
            <a:ext cx="2616200" cy="1061829"/>
          </a:xfrm>
          <a:prstGeom prst="rect">
            <a:avLst/>
          </a:prstGeom>
          <a:noFill/>
        </p:spPr>
        <p:txBody>
          <a:bodyPr wrap="square" rtlCol="0">
            <a:spAutoFit/>
          </a:bodyPr>
          <a:lstStyle/>
          <a:p>
            <a:pPr algn="ctr"/>
            <a:r>
              <a:rPr lang="en-US" u="sng" dirty="0" smtClean="0"/>
              <a:t>1 Axis</a:t>
            </a:r>
          </a:p>
          <a:p>
            <a:pPr algn="ctr"/>
            <a:endParaRPr lang="en-US" dirty="0" smtClean="0"/>
          </a:p>
          <a:p>
            <a:r>
              <a:rPr lang="en-US" dirty="0" smtClean="0"/>
              <a:t>6. shutter translation</a:t>
            </a:r>
            <a:endParaRPr lang="en-US" dirty="0"/>
          </a:p>
        </p:txBody>
      </p:sp>
      <p:pic>
        <p:nvPicPr>
          <p:cNvPr id="9" name="Picture 8" descr="Screen Shot 2017-05-17 at 17.33.4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2256645"/>
            <a:ext cx="4025900" cy="5072805"/>
          </a:xfrm>
          <a:prstGeom prst="rect">
            <a:avLst/>
          </a:prstGeom>
        </p:spPr>
      </p:pic>
      <p:cxnSp>
        <p:nvCxnSpPr>
          <p:cNvPr id="10" name="Straight Arrow Connector 9"/>
          <p:cNvCxnSpPr/>
          <p:nvPr/>
        </p:nvCxnSpPr>
        <p:spPr>
          <a:xfrm>
            <a:off x="2857500" y="3136900"/>
            <a:ext cx="711200" cy="139700"/>
          </a:xfrm>
          <a:prstGeom prst="straightConnector1">
            <a:avLst/>
          </a:prstGeom>
          <a:ln w="38100">
            <a:headEnd type="triangle" w="lg" len="med"/>
            <a:tailEnd type="triangle" w="lg" len="med"/>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060700" y="2628900"/>
            <a:ext cx="406400" cy="415498"/>
          </a:xfrm>
          <a:prstGeom prst="rect">
            <a:avLst/>
          </a:prstGeom>
          <a:noFill/>
        </p:spPr>
        <p:txBody>
          <a:bodyPr wrap="square" rtlCol="0">
            <a:spAutoFit/>
          </a:bodyPr>
          <a:lstStyle/>
          <a:p>
            <a:r>
              <a:rPr lang="en-US" dirty="0" smtClean="0"/>
              <a:t>6.</a:t>
            </a:r>
            <a:endParaRPr lang="en-US" dirty="0"/>
          </a:p>
        </p:txBody>
      </p:sp>
    </p:spTree>
    <p:extLst>
      <p:ext uri="{BB962C8B-B14F-4D97-AF65-F5344CB8AC3E}">
        <p14:creationId xmlns:p14="http://schemas.microsoft.com/office/powerpoint/2010/main" val="169444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7-05-20 at 14.07.30.png"/>
          <p:cNvPicPr>
            <a:picLocks noChangeAspect="1"/>
          </p:cNvPicPr>
          <p:nvPr/>
        </p:nvPicPr>
        <p:blipFill rotWithShape="1">
          <a:blip r:embed="rId3">
            <a:extLst>
              <a:ext uri="{28A0092B-C50C-407E-A947-70E740481C1C}">
                <a14:useLocalDpi xmlns:a14="http://schemas.microsoft.com/office/drawing/2010/main" val="0"/>
              </a:ext>
            </a:extLst>
          </a:blip>
          <a:srcRect t="29139"/>
          <a:stretch/>
        </p:blipFill>
        <p:spPr>
          <a:xfrm>
            <a:off x="1677899" y="2705100"/>
            <a:ext cx="4863661" cy="4368800"/>
          </a:xfrm>
          <a:prstGeom prst="rect">
            <a:avLst/>
          </a:prstGeom>
        </p:spPr>
      </p:pic>
      <p:sp>
        <p:nvSpPr>
          <p:cNvPr id="2" name="Title 1"/>
          <p:cNvSpPr>
            <a:spLocks noGrp="1"/>
          </p:cNvSpPr>
          <p:nvPr>
            <p:ph type="title"/>
          </p:nvPr>
        </p:nvSpPr>
        <p:spPr>
          <a:xfrm>
            <a:off x="266701" y="302866"/>
            <a:ext cx="8966200" cy="1260475"/>
          </a:xfrm>
        </p:spPr>
        <p:txBody>
          <a:bodyPr/>
          <a:lstStyle/>
          <a:p>
            <a:r>
              <a:rPr lang="en-US" dirty="0" smtClean="0"/>
              <a:t>MCA components IV – Sample stage (3 Ax)</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8</a:t>
            </a:fld>
            <a:endParaRPr lang="sv-SE" dirty="0"/>
          </a:p>
        </p:txBody>
      </p:sp>
      <p:cxnSp>
        <p:nvCxnSpPr>
          <p:cNvPr id="9" name="Straight Arrow Connector 8"/>
          <p:cNvCxnSpPr/>
          <p:nvPr/>
        </p:nvCxnSpPr>
        <p:spPr>
          <a:xfrm flipH="1">
            <a:off x="2286000" y="3352800"/>
            <a:ext cx="12700" cy="749300"/>
          </a:xfrm>
          <a:prstGeom prst="straightConnector1">
            <a:avLst/>
          </a:prstGeom>
          <a:ln w="38100">
            <a:headEnd type="triangle" w="lg" len="med"/>
            <a:tailEnd type="triangle" w="lg" len="med"/>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848600" y="1899325"/>
            <a:ext cx="2247900" cy="2031325"/>
          </a:xfrm>
          <a:prstGeom prst="rect">
            <a:avLst/>
          </a:prstGeom>
          <a:noFill/>
        </p:spPr>
        <p:txBody>
          <a:bodyPr wrap="square" rtlCol="0">
            <a:spAutoFit/>
          </a:bodyPr>
          <a:lstStyle/>
          <a:p>
            <a:pPr algn="ctr"/>
            <a:r>
              <a:rPr lang="en-US" u="sng" dirty="0" smtClean="0"/>
              <a:t>3+1 Axes</a:t>
            </a:r>
          </a:p>
          <a:p>
            <a:pPr algn="ctr"/>
            <a:endParaRPr lang="en-US" dirty="0" smtClean="0"/>
          </a:p>
          <a:p>
            <a:r>
              <a:rPr lang="en-US" dirty="0" smtClean="0"/>
              <a:t>7. Translation Y</a:t>
            </a:r>
          </a:p>
          <a:p>
            <a:r>
              <a:rPr lang="en-US" dirty="0" smtClean="0"/>
              <a:t>8. Translation Z</a:t>
            </a:r>
          </a:p>
          <a:p>
            <a:r>
              <a:rPr lang="en-US" dirty="0" smtClean="0"/>
              <a:t>9. Rotation </a:t>
            </a:r>
            <a:r>
              <a:rPr lang="en-US" dirty="0" err="1" smtClean="0"/>
              <a:t>Rz</a:t>
            </a:r>
            <a:r>
              <a:rPr lang="en-US" dirty="0" smtClean="0"/>
              <a:t> </a:t>
            </a:r>
          </a:p>
          <a:p>
            <a:r>
              <a:rPr lang="en-US" dirty="0" smtClean="0"/>
              <a:t>10. Aux 2</a:t>
            </a:r>
            <a:endParaRPr lang="en-US" dirty="0"/>
          </a:p>
        </p:txBody>
      </p:sp>
      <p:sp>
        <p:nvSpPr>
          <p:cNvPr id="11" name="TextBox 10"/>
          <p:cNvSpPr txBox="1"/>
          <p:nvPr/>
        </p:nvSpPr>
        <p:spPr>
          <a:xfrm>
            <a:off x="1638300" y="3556000"/>
            <a:ext cx="406400" cy="415498"/>
          </a:xfrm>
          <a:prstGeom prst="rect">
            <a:avLst/>
          </a:prstGeom>
          <a:noFill/>
        </p:spPr>
        <p:txBody>
          <a:bodyPr wrap="square" rtlCol="0">
            <a:spAutoFit/>
          </a:bodyPr>
          <a:lstStyle/>
          <a:p>
            <a:r>
              <a:rPr lang="en-US" dirty="0" smtClean="0"/>
              <a:t>8.</a:t>
            </a:r>
            <a:endParaRPr lang="en-US" dirty="0"/>
          </a:p>
        </p:txBody>
      </p:sp>
      <p:sp>
        <p:nvSpPr>
          <p:cNvPr id="12" name="TextBox 11"/>
          <p:cNvSpPr txBox="1"/>
          <p:nvPr/>
        </p:nvSpPr>
        <p:spPr>
          <a:xfrm>
            <a:off x="5511800" y="6273800"/>
            <a:ext cx="406400" cy="415498"/>
          </a:xfrm>
          <a:prstGeom prst="rect">
            <a:avLst/>
          </a:prstGeom>
          <a:solidFill>
            <a:schemeClr val="bg1"/>
          </a:solidFill>
        </p:spPr>
        <p:txBody>
          <a:bodyPr wrap="square" rtlCol="0">
            <a:spAutoFit/>
          </a:bodyPr>
          <a:lstStyle/>
          <a:p>
            <a:r>
              <a:rPr lang="en-US" dirty="0" smtClean="0"/>
              <a:t>7.</a:t>
            </a:r>
            <a:endParaRPr lang="en-US" dirty="0"/>
          </a:p>
        </p:txBody>
      </p:sp>
      <p:cxnSp>
        <p:nvCxnSpPr>
          <p:cNvPr id="13" name="Straight Arrow Connector 12"/>
          <p:cNvCxnSpPr/>
          <p:nvPr/>
        </p:nvCxnSpPr>
        <p:spPr>
          <a:xfrm flipV="1">
            <a:off x="5054600" y="5994400"/>
            <a:ext cx="673100" cy="431800"/>
          </a:xfrm>
          <a:prstGeom prst="straightConnector1">
            <a:avLst/>
          </a:prstGeom>
          <a:ln w="38100">
            <a:headEnd type="triangle" w="lg" len="med"/>
            <a:tailEnd type="triangle" w="lg" len="med"/>
          </a:ln>
        </p:spPr>
        <p:style>
          <a:lnRef idx="2">
            <a:schemeClr val="accent1"/>
          </a:lnRef>
          <a:fillRef idx="0">
            <a:schemeClr val="accent1"/>
          </a:fillRef>
          <a:effectRef idx="1">
            <a:schemeClr val="accent1"/>
          </a:effectRef>
          <a:fontRef idx="minor">
            <a:schemeClr val="tx1"/>
          </a:fontRef>
        </p:style>
      </p:cxnSp>
      <p:sp>
        <p:nvSpPr>
          <p:cNvPr id="15" name="Curved Right Arrow 14"/>
          <p:cNvSpPr/>
          <p:nvPr/>
        </p:nvSpPr>
        <p:spPr>
          <a:xfrm>
            <a:off x="3797300" y="2070100"/>
            <a:ext cx="444500" cy="469900"/>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TextBox 15"/>
          <p:cNvSpPr txBox="1"/>
          <p:nvPr/>
        </p:nvSpPr>
        <p:spPr>
          <a:xfrm>
            <a:off x="4533900" y="1993900"/>
            <a:ext cx="406400" cy="415498"/>
          </a:xfrm>
          <a:prstGeom prst="rect">
            <a:avLst/>
          </a:prstGeom>
          <a:solidFill>
            <a:schemeClr val="bg1"/>
          </a:solidFill>
        </p:spPr>
        <p:txBody>
          <a:bodyPr wrap="square" rtlCol="0">
            <a:spAutoFit/>
          </a:bodyPr>
          <a:lstStyle/>
          <a:p>
            <a:r>
              <a:rPr lang="en-US" dirty="0" smtClean="0"/>
              <a:t>9.</a:t>
            </a:r>
            <a:endParaRPr lang="en-US" dirty="0"/>
          </a:p>
        </p:txBody>
      </p:sp>
    </p:spTree>
    <p:extLst>
      <p:ext uri="{BB962C8B-B14F-4D97-AF65-F5344CB8AC3E}">
        <p14:creationId xmlns:p14="http://schemas.microsoft.com/office/powerpoint/2010/main" val="2641392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7-05-20 at 15.39.3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5800" y="1790402"/>
            <a:ext cx="4229100" cy="5429547"/>
          </a:xfrm>
          <a:prstGeom prst="rect">
            <a:avLst/>
          </a:prstGeom>
        </p:spPr>
      </p:pic>
      <p:sp>
        <p:nvSpPr>
          <p:cNvPr id="2" name="Title 1"/>
          <p:cNvSpPr>
            <a:spLocks noGrp="1"/>
          </p:cNvSpPr>
          <p:nvPr>
            <p:ph type="title"/>
          </p:nvPr>
        </p:nvSpPr>
        <p:spPr>
          <a:xfrm>
            <a:off x="266700" y="302866"/>
            <a:ext cx="9283699" cy="1260475"/>
          </a:xfrm>
        </p:spPr>
        <p:txBody>
          <a:bodyPr/>
          <a:lstStyle/>
          <a:p>
            <a:r>
              <a:rPr lang="en-US" dirty="0" smtClean="0"/>
              <a:t>MCA components V – Detector positioner (</a:t>
            </a:r>
            <a:r>
              <a:rPr lang="en-US" dirty="0"/>
              <a:t>2</a:t>
            </a:r>
            <a:r>
              <a:rPr lang="en-US" dirty="0" smtClean="0"/>
              <a:t> Ax)</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9</a:t>
            </a:fld>
            <a:endParaRPr lang="sv-SE" dirty="0"/>
          </a:p>
        </p:txBody>
      </p:sp>
      <p:cxnSp>
        <p:nvCxnSpPr>
          <p:cNvPr id="9" name="Straight Arrow Connector 8"/>
          <p:cNvCxnSpPr/>
          <p:nvPr/>
        </p:nvCxnSpPr>
        <p:spPr>
          <a:xfrm flipH="1">
            <a:off x="2171700" y="4191000"/>
            <a:ext cx="12700" cy="749300"/>
          </a:xfrm>
          <a:prstGeom prst="straightConnector1">
            <a:avLst/>
          </a:prstGeom>
          <a:ln w="38100">
            <a:headEnd type="triangle" w="lg" len="med"/>
            <a:tailEnd type="triangle" w="lg" len="med"/>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848600" y="1899325"/>
            <a:ext cx="2247900" cy="1384995"/>
          </a:xfrm>
          <a:prstGeom prst="rect">
            <a:avLst/>
          </a:prstGeom>
          <a:noFill/>
        </p:spPr>
        <p:txBody>
          <a:bodyPr wrap="square" rtlCol="0">
            <a:spAutoFit/>
          </a:bodyPr>
          <a:lstStyle/>
          <a:p>
            <a:pPr algn="ctr"/>
            <a:r>
              <a:rPr lang="en-US" u="sng" dirty="0" smtClean="0"/>
              <a:t>2 Axes</a:t>
            </a:r>
          </a:p>
          <a:p>
            <a:pPr algn="ctr"/>
            <a:endParaRPr lang="en-US" dirty="0" smtClean="0"/>
          </a:p>
          <a:p>
            <a:r>
              <a:rPr lang="en-US" dirty="0" smtClean="0"/>
              <a:t>11. Translation Y</a:t>
            </a:r>
          </a:p>
          <a:p>
            <a:r>
              <a:rPr lang="en-US" dirty="0" smtClean="0"/>
              <a:t>12. Translation Z</a:t>
            </a:r>
          </a:p>
        </p:txBody>
      </p:sp>
      <p:sp>
        <p:nvSpPr>
          <p:cNvPr id="11" name="TextBox 10"/>
          <p:cNvSpPr txBox="1"/>
          <p:nvPr/>
        </p:nvSpPr>
        <p:spPr>
          <a:xfrm>
            <a:off x="1574800" y="4330700"/>
            <a:ext cx="635000" cy="415498"/>
          </a:xfrm>
          <a:prstGeom prst="rect">
            <a:avLst/>
          </a:prstGeom>
          <a:noFill/>
        </p:spPr>
        <p:txBody>
          <a:bodyPr wrap="square" rtlCol="0">
            <a:spAutoFit/>
          </a:bodyPr>
          <a:lstStyle/>
          <a:p>
            <a:r>
              <a:rPr lang="en-US" dirty="0" smtClean="0"/>
              <a:t>12.</a:t>
            </a:r>
            <a:endParaRPr lang="en-US" dirty="0"/>
          </a:p>
        </p:txBody>
      </p:sp>
      <p:sp>
        <p:nvSpPr>
          <p:cNvPr id="12" name="TextBox 11"/>
          <p:cNvSpPr txBox="1"/>
          <p:nvPr/>
        </p:nvSpPr>
        <p:spPr>
          <a:xfrm>
            <a:off x="2171700" y="6121400"/>
            <a:ext cx="558800" cy="415498"/>
          </a:xfrm>
          <a:prstGeom prst="rect">
            <a:avLst/>
          </a:prstGeom>
          <a:solidFill>
            <a:schemeClr val="bg1"/>
          </a:solidFill>
        </p:spPr>
        <p:txBody>
          <a:bodyPr wrap="square" rtlCol="0">
            <a:spAutoFit/>
          </a:bodyPr>
          <a:lstStyle/>
          <a:p>
            <a:r>
              <a:rPr lang="en-US" dirty="0" smtClean="0"/>
              <a:t>11.</a:t>
            </a:r>
            <a:endParaRPr lang="en-US" dirty="0"/>
          </a:p>
        </p:txBody>
      </p:sp>
      <p:cxnSp>
        <p:nvCxnSpPr>
          <p:cNvPr id="13" name="Straight Arrow Connector 12"/>
          <p:cNvCxnSpPr/>
          <p:nvPr/>
        </p:nvCxnSpPr>
        <p:spPr>
          <a:xfrm>
            <a:off x="2330450" y="5676900"/>
            <a:ext cx="647700" cy="520700"/>
          </a:xfrm>
          <a:prstGeom prst="straightConnector1">
            <a:avLst/>
          </a:prstGeom>
          <a:ln w="38100">
            <a:headEnd type="triangle" w="lg" len="med"/>
            <a:tailEnd type="triangle" w="lg"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7625416"/>
      </p:ext>
    </p:extLst>
  </p:cSld>
  <p:clrMapOvr>
    <a:masterClrMapping/>
  </p:clrMapOvr>
  <p:timing>
    <p:tnLst>
      <p:par>
        <p:cTn id="1" dur="indefinite" restart="never" nodeType="tmRoot"/>
      </p:par>
    </p:tnLst>
  </p:timing>
</p:sld>
</file>

<file path=ppt/theme/theme1.xml><?xml version="1.0" encoding="utf-8"?>
<a:theme xmlns:a="http://schemas.openxmlformats.org/drawingml/2006/main" name="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 Core Powerpoint.pptx</Template>
  <TotalTime>66004</TotalTime>
  <Words>838</Words>
  <Application>Microsoft Macintosh PowerPoint</Application>
  <PresentationFormat>Custom</PresentationFormat>
  <Paragraphs>103</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Calibri</vt:lpstr>
      <vt:lpstr>Arial</vt:lpstr>
      <vt:lpstr>ESS Core Powerpoint</vt:lpstr>
      <vt:lpstr>Motion Control on ESS Test Beam Line</vt:lpstr>
      <vt:lpstr>Test Beam Line @ ESS - layout </vt:lpstr>
      <vt:lpstr>Test Beam Line @ ESS - layout </vt:lpstr>
      <vt:lpstr>Test beam line – table of motion </vt:lpstr>
      <vt:lpstr>MCA components I – Pinhole collimator I (2Ax)</vt:lpstr>
      <vt:lpstr>MCA components II – Pinhole collimator (2Ax)</vt:lpstr>
      <vt:lpstr>MCA components III – Heavy shutter (1Ax)</vt:lpstr>
      <vt:lpstr>MCA components IV – Sample stage (3 Ax)</vt:lpstr>
      <vt:lpstr>MCA components V – Detector positioner (2 Ax)</vt:lpstr>
      <vt:lpstr>beam line – MCA control system</vt:lpstr>
    </vt:vector>
  </TitlesOfParts>
  <Manager/>
  <Company>ESS</Company>
  <LinksUpToDate>false</LinksUpToDate>
  <SharedDoc>false</SharedDoc>
  <HyperlinkBase/>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Ken Andersen</dc:creator>
  <cp:keywords/>
  <dc:description/>
  <cp:lastModifiedBy>Microsoft Office User</cp:lastModifiedBy>
  <cp:revision>778</cp:revision>
  <cp:lastPrinted>2016-01-31T23:02:04Z</cp:lastPrinted>
  <dcterms:created xsi:type="dcterms:W3CDTF">2013-10-29T16:05:10Z</dcterms:created>
  <dcterms:modified xsi:type="dcterms:W3CDTF">2017-05-23T12:13:14Z</dcterms:modified>
  <cp:category/>
</cp:coreProperties>
</file>