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5" r:id="rId2"/>
    <p:sldId id="378" r:id="rId3"/>
    <p:sldId id="380" r:id="rId4"/>
    <p:sldId id="379" r:id="rId5"/>
    <p:sldId id="371" r:id="rId6"/>
    <p:sldId id="372" r:id="rId7"/>
    <p:sldId id="373" r:id="rId8"/>
    <p:sldId id="370" r:id="rId9"/>
    <p:sldId id="374" r:id="rId10"/>
    <p:sldId id="375" r:id="rId11"/>
    <p:sldId id="376" r:id="rId12"/>
    <p:sldId id="377" r:id="rId13"/>
    <p:sldId id="338" r:id="rId14"/>
    <p:sldId id="343" r:id="rId15"/>
  </p:sldIdLst>
  <p:sldSz cx="9906000" cy="6858000" type="A4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A04DFFF-A5B5-D549-82A7-3CCD8FE4B5B2}">
          <p14:sldIdLst>
            <p14:sldId id="305"/>
            <p14:sldId id="378"/>
            <p14:sldId id="380"/>
            <p14:sldId id="379"/>
            <p14:sldId id="371"/>
            <p14:sldId id="372"/>
            <p14:sldId id="373"/>
            <p14:sldId id="370"/>
            <p14:sldId id="374"/>
            <p14:sldId id="375"/>
            <p14:sldId id="376"/>
            <p14:sldId id="377"/>
          </p14:sldIdLst>
        </p14:section>
        <p14:section name="backup" id="{15C56A01-50D1-5940-9317-6AF4F8DEAFAE}">
          <p14:sldIdLst>
            <p14:sldId id="338"/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B4846"/>
    <a:srgbClr val="C24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074" autoAdjust="0"/>
    <p:restoredTop sz="96658" autoAdjust="0"/>
  </p:normalViewPr>
  <p:slideViewPr>
    <p:cSldViewPr snapToGrid="0">
      <p:cViewPr varScale="1">
        <p:scale>
          <a:sx n="120" d="100"/>
          <a:sy n="120" d="100"/>
        </p:scale>
        <p:origin x="208" y="192"/>
      </p:cViewPr>
      <p:guideLst>
        <p:guide orient="horz" pos="2160"/>
        <p:guide pos="28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EDB8B-8901-CC43-8D8C-6C9C95B6E3A1}" type="datetimeFigureOut">
              <a:rPr lang="en-US" smtClean="0"/>
              <a:t>5/23/17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35153-DE15-334B-8551-6F7076C8F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649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6988-0058-5D4A-AD63-EB0491DB6963}" type="datetimeFigureOut">
              <a:rPr lang="en-US" smtClean="0"/>
              <a:t>5/23/17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935E8-2CD8-684A-975C-4DB803F60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82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think it is important to state the scope of delivery by </a:t>
            </a:r>
            <a:r>
              <a:rPr lang="en-US" baseline="0" dirty="0" err="1" smtClean="0"/>
              <a:t>BrightnESS</a:t>
            </a:r>
            <a:r>
              <a:rPr lang="en-US" baseline="0" dirty="0" smtClean="0"/>
              <a:t> in order to understand how stated operational requirements impact additional investments.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3</a:t>
            </a:r>
            <a:r>
              <a:rPr lang="en-US" baseline="30000" dirty="0" smtClean="0"/>
              <a:t>rd</a:t>
            </a:r>
            <a:r>
              <a:rPr lang="en-US" baseline="0" dirty="0" smtClean="0"/>
              <a:t> ops requirement, ability to switch between upper and lower moderator, not needed on day 1.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935E8-2CD8-684A-975C-4DB803F6067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34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Placement</a:t>
            </a:r>
            <a:r>
              <a:rPr lang="en-US" baseline="0" dirty="0" smtClean="0"/>
              <a:t> of a heavy shutter starting at R=5.5m may incur costs associated with changing the current light shutter design (i.e., removing the light shutter and instead accommodating the placement of a heavy shutter at this position. It may be cheaper to keep the current light shutter option in the design and instead start the heavy shutter at R=6m.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935E8-2CD8-684A-975C-4DB803F6067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2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437-BCD8-F34F-B9E0-A0AE325672D7}" type="datetime1">
              <a:rPr lang="en-US" smtClean="0"/>
              <a:t>5/23/17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30" y="260649"/>
            <a:ext cx="1794199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9906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5B76-9384-2F4B-AD53-B1FC06EEDC5B}" type="datetime1">
              <a:rPr lang="en-US" smtClean="0"/>
              <a:t>5/23/17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842" y="319530"/>
            <a:ext cx="1484687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/>
        </p:nvSpPr>
        <p:spPr>
          <a:xfrm>
            <a:off x="0" y="0"/>
            <a:ext cx="9906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F7C3-4758-1D48-94FC-EA4E7C745A52}" type="datetime1">
              <a:rPr lang="en-US" smtClean="0"/>
              <a:t>5/23/17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384" y="260649"/>
            <a:ext cx="1473145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1C53-F453-C644-A103-3EBB15A514B7}" type="datetime1">
              <a:rPr lang="en-US" smtClean="0"/>
              <a:t>5/23/17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/>
        </p:nvSpPr>
        <p:spPr>
          <a:xfrm>
            <a:off x="0" y="0"/>
            <a:ext cx="9906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2971" y="-1"/>
            <a:ext cx="6242843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cxnSp>
        <p:nvCxnSpPr>
          <p:cNvPr id="3" name="Rak 7"/>
          <p:cNvCxnSpPr/>
          <p:nvPr userDrawn="1"/>
        </p:nvCxnSpPr>
        <p:spPr>
          <a:xfrm>
            <a:off x="-353246" y="1452399"/>
            <a:ext cx="1050442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53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77340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0A449-2E8C-7A42-AD94-A5C428DABBDE}" type="datetime1">
              <a:rPr lang="en-US" smtClean="0"/>
              <a:t>5/23/17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7148" y="2033870"/>
            <a:ext cx="8185461" cy="1470025"/>
          </a:xfrm>
        </p:spPr>
        <p:txBody>
          <a:bodyPr wrap="none" lIns="36000" rIns="36000">
            <a:normAutofit/>
          </a:bodyPr>
          <a:lstStyle/>
          <a:p>
            <a:pPr algn="ctr"/>
            <a:r>
              <a:rPr lang="en-US" sz="4000" dirty="0" smtClean="0"/>
              <a:t>Test Beamline System Requirements </a:t>
            </a:r>
            <a:br>
              <a:rPr lang="en-US" sz="4000" dirty="0" smtClean="0"/>
            </a:br>
            <a:r>
              <a:rPr lang="en-US" sz="4000" dirty="0" smtClean="0"/>
              <a:t>and Charge to PDR Committee</a:t>
            </a:r>
            <a:endParaRPr lang="en-GB" sz="40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779478" y="4043023"/>
            <a:ext cx="6400800" cy="897452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Shane Kennedy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NSS Project Leader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93878" y="5901864"/>
            <a:ext cx="4572000" cy="523210"/>
          </a:xfrm>
          <a:prstGeom prst="rect">
            <a:avLst/>
          </a:prstGeom>
        </p:spPr>
        <p:txBody>
          <a:bodyPr lIns="91429" tIns="45715" rIns="91429" bIns="45715">
            <a:spAutoFit/>
          </a:bodyPr>
          <a:lstStyle/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ESS TBL </a:t>
            </a:r>
            <a:r>
              <a:rPr lang="sv-SE" sz="1400" dirty="0" err="1" smtClean="0">
                <a:solidFill>
                  <a:srgbClr val="FFFFFF"/>
                </a:solidFill>
              </a:rPr>
              <a:t>Preliminary</a:t>
            </a:r>
            <a:r>
              <a:rPr lang="sv-SE" sz="1400" dirty="0" smtClean="0">
                <a:solidFill>
                  <a:srgbClr val="FFFFFF"/>
                </a:solidFill>
              </a:rPr>
              <a:t> Design Review</a:t>
            </a: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23 May 2017</a:t>
            </a:r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68308"/>
            <a:ext cx="7734064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DRAFT </a:t>
            </a:r>
            <a:r>
              <a:rPr lang="en-US" dirty="0" smtClean="0"/>
              <a:t>TBL </a:t>
            </a:r>
            <a:r>
              <a:rPr lang="en-US" dirty="0"/>
              <a:t>System Requirements </a:t>
            </a:r>
            <a:r>
              <a:rPr lang="en-US" sz="2400" dirty="0"/>
              <a:t>(s. </a:t>
            </a:r>
            <a:r>
              <a:rPr lang="en-US" sz="2400" dirty="0" smtClean="0"/>
              <a:t>2/4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53" y="1600201"/>
            <a:ext cx="9590568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GB" sz="2400" dirty="0"/>
              <a:t>Scattering Characterization System </a:t>
            </a:r>
            <a:endParaRPr lang="en-GB" sz="2400" dirty="0" smtClean="0"/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GB" sz="2400" dirty="0"/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371059"/>
              </p:ext>
            </p:extLst>
          </p:nvPr>
        </p:nvGraphicFramePr>
        <p:xfrm>
          <a:off x="622893" y="2303183"/>
          <a:ext cx="8648700" cy="2981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8700"/>
              </a:tblGrid>
              <a:tr h="613557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Detector Area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–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record an image of the complete moderator in one shot. 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 anchor="ctr"/>
                </a:tc>
              </a:tr>
              <a:tr h="613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Spatial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resolution     – effective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resolutions of down to at least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 mm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526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Time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resolution</a:t>
                      </a:r>
                      <a:r>
                        <a:rPr lang="en-US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  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– detector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time resolutions down to 100 </a:t>
                      </a:r>
                      <a:r>
                        <a:rPr lang="en-GB" sz="18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usec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613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Maximum Count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rate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– </a:t>
                      </a:r>
                      <a:r>
                        <a:rPr lang="en-GB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&gt;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10</a:t>
                      </a:r>
                      <a:r>
                        <a:rPr lang="en-GB" sz="1800" baseline="300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6 </a:t>
                      </a:r>
                      <a:r>
                        <a:rPr lang="en-GB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n/cm</a:t>
                      </a:r>
                      <a:r>
                        <a:rPr lang="en-GB" sz="1800" baseline="300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</a:t>
                      </a:r>
                      <a:r>
                        <a:rPr lang="en-GB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/sec</a:t>
                      </a:r>
                      <a:endParaRPr lang="en-US" sz="1800" baseline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613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Beam Stop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–</a:t>
                      </a:r>
                      <a:r>
                        <a:rPr lang="en-GB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attenuation of a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direct beam to a level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&lt;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 µ</a:t>
                      </a:r>
                      <a:r>
                        <a:rPr lang="en-GB" sz="18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Sv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/hr outside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Experimental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Cave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8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68308"/>
            <a:ext cx="7734064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DRAFT </a:t>
            </a:r>
            <a:r>
              <a:rPr lang="en-US" dirty="0" smtClean="0"/>
              <a:t>TBL </a:t>
            </a:r>
            <a:r>
              <a:rPr lang="en-US" dirty="0"/>
              <a:t>System Requirements </a:t>
            </a:r>
            <a:r>
              <a:rPr lang="en-US" sz="2400" dirty="0"/>
              <a:t>(s. </a:t>
            </a:r>
            <a:r>
              <a:rPr lang="en-US" sz="2400" dirty="0" smtClean="0"/>
              <a:t>3/4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53" y="1472605"/>
            <a:ext cx="9590568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GB" sz="2400" dirty="0"/>
              <a:t>Experimental Cave 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746858"/>
              </p:ext>
            </p:extLst>
          </p:nvPr>
        </p:nvGraphicFramePr>
        <p:xfrm>
          <a:off x="180753" y="2067604"/>
          <a:ext cx="9494875" cy="4375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94875"/>
              </a:tblGrid>
              <a:tr h="615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Access</a:t>
                      </a:r>
                      <a:r>
                        <a:rPr lang="en-US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   -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Cave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shall provide access to all components downstream the bunker wall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524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Design</a:t>
                      </a:r>
                      <a:r>
                        <a:rPr lang="en-US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   -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designed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to allow easy extension of the beamline in case of future needs.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499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Biological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shielding</a:t>
                      </a:r>
                      <a:r>
                        <a:rPr lang="en-GB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-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shall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prevent access to the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cave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while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beam is on or safety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monitor is triggered.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464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Dose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attenuation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 - dose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rate on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outer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surface of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cave &lt; 3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µ</a:t>
                      </a:r>
                      <a:r>
                        <a:rPr lang="en-GB" sz="18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Sv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/h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when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the shutter is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open.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478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Beam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access height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- floor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to beam axis height of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1.25 ± 0.1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 along beam for manual manipulations.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478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Cave Entry – </a:t>
                      </a:r>
                      <a:r>
                        <a:rPr lang="sv-SE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to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allow movement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of personnel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&amp;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apparatus up to 1m wide ×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0.8 m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thick ×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2.5 m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tall.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478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Object accommodation</a:t>
                      </a:r>
                      <a:r>
                        <a:rPr lang="en-US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-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Access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from the roof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possible for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heavy or large objects.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835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Utilities - to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have the provisions for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standard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sample environment feed-through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to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allows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installation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of future sample environment infrastructure,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and one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10A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x 230V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(one phase) power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line.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6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68308"/>
            <a:ext cx="7734064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DRAFT </a:t>
            </a:r>
            <a:r>
              <a:rPr lang="en-US" dirty="0" smtClean="0"/>
              <a:t>TBL </a:t>
            </a:r>
            <a:r>
              <a:rPr lang="en-US" dirty="0"/>
              <a:t>System Requirements </a:t>
            </a:r>
            <a:r>
              <a:rPr lang="en-US" sz="2400" dirty="0"/>
              <a:t>(s. </a:t>
            </a:r>
            <a:r>
              <a:rPr lang="en-US" sz="2400" dirty="0" smtClean="0"/>
              <a:t>4/4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52" y="1749052"/>
            <a:ext cx="9590568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GB" sz="2400" dirty="0" smtClean="0"/>
              <a:t>Control Hutch</a:t>
            </a:r>
            <a:endParaRPr lang="en-GB" sz="2400" dirty="0"/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12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512078"/>
              </p:ext>
            </p:extLst>
          </p:nvPr>
        </p:nvGraphicFramePr>
        <p:xfrm>
          <a:off x="717697" y="2313267"/>
          <a:ext cx="8516679" cy="2844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16679"/>
              </a:tblGrid>
              <a:tr h="861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Instrument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control terminal(s) </a:t>
                      </a:r>
                      <a:r>
                        <a:rPr lang="en-US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-</a:t>
                      </a:r>
                      <a:r>
                        <a:rPr lang="en-US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shall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allow the user to remotely control the technical components from dedicated computer terminals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861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Detector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terminals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- shall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allow the user to remotely control detector systems from dedicated computer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terminals,</a:t>
                      </a:r>
                      <a:r>
                        <a:rPr lang="en-GB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view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live streams of detectors and store the data.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529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Data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reduction terminal </a:t>
                      </a:r>
                      <a:r>
                        <a:rPr lang="en-US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-</a:t>
                      </a:r>
                      <a:r>
                        <a:rPr lang="en-US" sz="1800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shall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allow the user to process the neutron data 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  <a:tr h="591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Comfort - should </a:t>
                      </a:r>
                      <a:r>
                        <a:rPr lang="en-GB" sz="18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be a comfortable working environment for up to 3 </a:t>
                      </a:r>
                      <a:r>
                        <a:rPr lang="en-GB" sz="18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users.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1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51" y="243658"/>
            <a:ext cx="7734064" cy="1143000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equirements of ESS Test Beam Line (TBL)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13</a:t>
            </a:fld>
            <a:endParaRPr lang="sv-SE" dirty="0"/>
          </a:p>
        </p:txBody>
      </p:sp>
      <p:sp>
        <p:nvSpPr>
          <p:cNvPr id="6" name="Rectangle 5"/>
          <p:cNvSpPr/>
          <p:nvPr/>
        </p:nvSpPr>
        <p:spPr>
          <a:xfrm>
            <a:off x="1097945" y="1469173"/>
            <a:ext cx="7724331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b="1" dirty="0" smtClean="0"/>
              <a:t>Operational Requirements </a:t>
            </a:r>
            <a:r>
              <a:rPr lang="en-US" sz="1600" dirty="0" smtClean="0"/>
              <a:t>(project scope):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Characterization </a:t>
            </a:r>
            <a:r>
              <a:rPr lang="en-US" sz="1400" dirty="0"/>
              <a:t>of moderators </a:t>
            </a:r>
            <a:r>
              <a:rPr lang="en-US" sz="1400" dirty="0" smtClean="0"/>
              <a:t>&amp; </a:t>
            </a:r>
            <a:r>
              <a:rPr lang="en-US" sz="1400" dirty="0"/>
              <a:t>simple tests (e.g. </a:t>
            </a:r>
            <a:r>
              <a:rPr lang="en-US" sz="1400" dirty="0" smtClean="0"/>
              <a:t>optical &amp; shielding devices) </a:t>
            </a:r>
            <a:r>
              <a:rPr lang="en-US" sz="1400" dirty="0"/>
              <a:t>possible from Day 1</a:t>
            </a:r>
            <a:r>
              <a:rPr lang="en-US" sz="1400" dirty="0" smtClean="0"/>
              <a:t>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Detector and testing station accessible when beam is on target.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Compliant with technical standards and maintenance requirements.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b="1" i="1" dirty="0"/>
              <a:t>A</a:t>
            </a:r>
            <a:r>
              <a:rPr lang="en-US" sz="1400" b="1" i="1" dirty="0" smtClean="0"/>
              <a:t>ssuming installation of a lower </a:t>
            </a:r>
            <a:r>
              <a:rPr lang="en-US" sz="1400" b="1" i="1" dirty="0"/>
              <a:t>moderator </a:t>
            </a:r>
            <a:r>
              <a:rPr lang="en-US" sz="1400" b="1" i="1" dirty="0" smtClean="0"/>
              <a:t>remains within </a:t>
            </a:r>
            <a:r>
              <a:rPr lang="en-US" sz="1400" b="1" i="1" dirty="0"/>
              <a:t>project </a:t>
            </a:r>
            <a:r>
              <a:rPr lang="en-US" sz="1400" b="1" i="1" dirty="0" smtClean="0"/>
              <a:t>scope: </a:t>
            </a:r>
            <a:r>
              <a:rPr lang="en-US" sz="1400" dirty="0" smtClean="0"/>
              <a:t>Ability </a:t>
            </a:r>
            <a:r>
              <a:rPr lang="en-US" sz="1400" dirty="0"/>
              <a:t>to switch between the upper &amp; lower beam ports without changing in monolith  </a:t>
            </a:r>
            <a:r>
              <a:rPr lang="en-US" sz="1400" dirty="0" smtClean="0"/>
              <a:t>components.</a:t>
            </a:r>
            <a:endParaRPr lang="en-US" sz="1400" dirty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089470" y="4673391"/>
            <a:ext cx="718246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b="1" dirty="0" smtClean="0"/>
              <a:t>Project Requirements:</a:t>
            </a:r>
            <a:endParaRPr lang="en-US" sz="1600" dirty="0" smtClean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Low (minimal) investment cost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/>
              <a:t>Upgradable to full scope test </a:t>
            </a:r>
            <a:r>
              <a:rPr lang="en-US" sz="1400" dirty="0" err="1"/>
              <a:t>beamline</a:t>
            </a:r>
            <a:r>
              <a:rPr lang="en-US" sz="1400" dirty="0"/>
              <a:t> (including </a:t>
            </a:r>
            <a:r>
              <a:rPr lang="en-US" sz="1400" dirty="0" err="1" smtClean="0"/>
              <a:t>extendability</a:t>
            </a:r>
            <a:r>
              <a:rPr lang="en-US" sz="1400" dirty="0" smtClean="0"/>
              <a:t> in length).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Compatible with Brightness funded TBL project (i.e. integration of scope and schedule).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Minimal schedule risk to availability for Beam On Target (BOT).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099854" y="3355009"/>
            <a:ext cx="6731819" cy="1215718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b="1" dirty="0" smtClean="0"/>
              <a:t>Safety Requirements:</a:t>
            </a:r>
            <a:endParaRPr lang="en-US" sz="1600" dirty="0" smtClean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Design to be fully compliant with radiation safety standards of ESS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Meets SSM licensing requirements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No significant air activation in bunker (evacuated flight-path)</a:t>
            </a:r>
          </a:p>
        </p:txBody>
      </p:sp>
    </p:spTree>
    <p:extLst>
      <p:ext uri="{BB962C8B-B14F-4D97-AF65-F5344CB8AC3E}">
        <p14:creationId xmlns:p14="http://schemas.microsoft.com/office/powerpoint/2010/main" val="276965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Beam line concept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14</a:t>
            </a:fld>
            <a:endParaRPr lang="sv-SE" dirty="0"/>
          </a:p>
        </p:txBody>
      </p:sp>
      <p:sp>
        <p:nvSpPr>
          <p:cNvPr id="6" name="Rectangle 5"/>
          <p:cNvSpPr/>
          <p:nvPr/>
        </p:nvSpPr>
        <p:spPr>
          <a:xfrm>
            <a:off x="296346" y="1515069"/>
            <a:ext cx="93472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b="1" dirty="0" smtClean="0"/>
              <a:t>Principles:</a:t>
            </a:r>
            <a:r>
              <a:rPr lang="en-US" sz="1400" b="1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1400" dirty="0" smtClean="0"/>
              <a:t>As defined in operational, safety and project requirements.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The pin-hole </a:t>
            </a:r>
            <a:r>
              <a:rPr lang="en-US" sz="1400" dirty="0"/>
              <a:t>aperture for the test beam line </a:t>
            </a:r>
            <a:r>
              <a:rPr lang="en-US" sz="1400" dirty="0" smtClean="0"/>
              <a:t>is to be placed near </a:t>
            </a:r>
            <a:r>
              <a:rPr lang="en-US" sz="1400" dirty="0"/>
              <a:t>the midway point between the monolith face and the inner wall of the bunker. e.g</a:t>
            </a:r>
            <a:r>
              <a:rPr lang="en-US" sz="1400" dirty="0" smtClean="0"/>
              <a:t>. ~ 8.5 </a:t>
            </a:r>
            <a:r>
              <a:rPr lang="en-US" sz="1400" dirty="0" err="1"/>
              <a:t>metres</a:t>
            </a:r>
            <a:r>
              <a:rPr lang="en-US" sz="1400" dirty="0"/>
              <a:t> from source</a:t>
            </a:r>
            <a:r>
              <a:rPr lang="en-US" sz="1400" dirty="0" smtClean="0"/>
              <a:t>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This allows </a:t>
            </a:r>
            <a:r>
              <a:rPr lang="en-US" sz="1400" dirty="0"/>
              <a:t>to view the whole width of the </a:t>
            </a:r>
            <a:r>
              <a:rPr lang="en-US" sz="1400" dirty="0" smtClean="0"/>
              <a:t>moderator(s) (~ 30 </a:t>
            </a:r>
            <a:r>
              <a:rPr lang="en-US" sz="1400" dirty="0"/>
              <a:t>cm) with magnification 1 at an image plane of </a:t>
            </a:r>
            <a:r>
              <a:rPr lang="en-US" sz="1400" dirty="0" smtClean="0"/>
              <a:t>17 </a:t>
            </a:r>
            <a:r>
              <a:rPr lang="en-US" sz="1400" dirty="0" err="1"/>
              <a:t>metres</a:t>
            </a:r>
            <a:r>
              <a:rPr lang="en-US" sz="1400" dirty="0"/>
              <a:t> (i.e</a:t>
            </a:r>
            <a:r>
              <a:rPr lang="en-US" sz="1400" dirty="0" smtClean="0"/>
              <a:t>. 2 - </a:t>
            </a:r>
            <a:r>
              <a:rPr lang="en-US" sz="1400" dirty="0"/>
              <a:t>3 </a:t>
            </a:r>
            <a:r>
              <a:rPr lang="en-US" sz="1400" dirty="0" err="1"/>
              <a:t>metres</a:t>
            </a:r>
            <a:r>
              <a:rPr lang="en-US" sz="1400" dirty="0"/>
              <a:t> beyond the outer wall of the bunker) without moving the pinhole</a:t>
            </a:r>
            <a:r>
              <a:rPr lang="en-US" sz="1400" dirty="0" smtClean="0"/>
              <a:t>.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400" dirty="0" smtClean="0"/>
              <a:t>If a </a:t>
            </a:r>
            <a:r>
              <a:rPr lang="en-US" sz="1400" dirty="0"/>
              <a:t>lower moderator is </a:t>
            </a:r>
            <a:r>
              <a:rPr lang="en-US" sz="1400" dirty="0" smtClean="0"/>
              <a:t>installed and the test beamline used to characterize it, this would leave ample space at the face of the monolith for two independent heavy shutters (one for each moderator)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346" y="4143498"/>
            <a:ext cx="899568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 smtClean="0"/>
              <a:t>Two TBL concepts were considered, 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400" dirty="0" smtClean="0"/>
              <a:t>where both moderators are installed (initial baseline), or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400" dirty="0" smtClean="0"/>
              <a:t>only upper moderator is </a:t>
            </a:r>
            <a:r>
              <a:rPr lang="en-US" sz="1400" dirty="0"/>
              <a:t>installed </a:t>
            </a:r>
            <a:r>
              <a:rPr lang="en-US" sz="1400" dirty="0" smtClean="0"/>
              <a:t>(current baseline)</a:t>
            </a:r>
            <a:endParaRPr lang="en-US" sz="1400" dirty="0"/>
          </a:p>
          <a:p>
            <a:pPr>
              <a:spcBef>
                <a:spcPts val="600"/>
              </a:spcBef>
            </a:pPr>
            <a:r>
              <a:rPr lang="en-US" sz="1400" dirty="0" smtClean="0"/>
              <a:t>In each case the heavy shutter is placed in the upstream position, to minimize radiation entering the bunker and remove the need for a light (</a:t>
            </a:r>
            <a:r>
              <a:rPr lang="en-US" sz="1400" dirty="0" err="1" smtClean="0"/>
              <a:t>γ</a:t>
            </a:r>
            <a:r>
              <a:rPr lang="en-US" sz="1400" dirty="0" smtClean="0"/>
              <a:t> ray) shutter. However there may be a case to place </a:t>
            </a:r>
            <a:r>
              <a:rPr lang="en-US" sz="1400" dirty="0"/>
              <a:t>the heavy shutter </a:t>
            </a:r>
            <a:r>
              <a:rPr lang="en-US" sz="1400" dirty="0" smtClean="0"/>
              <a:t>in a downstream position, just inside the bunker wall, to reduce scattering to </a:t>
            </a:r>
            <a:r>
              <a:rPr lang="en-US" sz="1400" dirty="0" err="1" smtClean="0"/>
              <a:t>neighbouring</a:t>
            </a:r>
            <a:r>
              <a:rPr lang="en-US" sz="1400" dirty="0" smtClean="0"/>
              <a:t> beam lines and facilitate maintenance of the shutter. In this case a light shutter may be needed for work on the upstream components of the TBL. Radiation dose distributions of these two </a:t>
            </a:r>
            <a:r>
              <a:rPr lang="en-US" sz="1400" dirty="0" err="1" smtClean="0"/>
              <a:t>possibilites</a:t>
            </a:r>
            <a:r>
              <a:rPr lang="en-US" sz="1400" dirty="0" smtClean="0"/>
              <a:t> should be simulated to determine the best option.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9786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093" y="210090"/>
            <a:ext cx="7734064" cy="1143000"/>
          </a:xfrm>
        </p:spPr>
        <p:txBody>
          <a:bodyPr/>
          <a:lstStyle/>
          <a:p>
            <a:r>
              <a:rPr lang="en-US" dirty="0" smtClean="0"/>
              <a:t>Purpose </a:t>
            </a:r>
            <a:r>
              <a:rPr lang="en-US" smtClean="0"/>
              <a:t>&amp; scope</a:t>
            </a:r>
            <a:r>
              <a:rPr lang="en-US" sz="240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802745"/>
            <a:ext cx="89154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To </a:t>
            </a:r>
            <a:r>
              <a:rPr lang="en-US" sz="2000" dirty="0" smtClean="0"/>
              <a:t>verify that the project has successfully delivered beam on target, and to characterize the pulsed neutron beam emitted from the upper moderator (time structure, spatial distribution, energy dependence etc.)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To </a:t>
            </a:r>
            <a:r>
              <a:rPr lang="en-US" sz="2000" dirty="0" smtClean="0"/>
              <a:t>characterize the moderator for the purpose of calibration of neutron beam instruments, to provide data to inform the development detectors and data processing systems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dirty="0" smtClean="0"/>
              <a:t>To serve </a:t>
            </a:r>
            <a:r>
              <a:rPr lang="en-US" sz="2000" dirty="0" smtClean="0"/>
              <a:t>in development of key neutron </a:t>
            </a:r>
            <a:r>
              <a:rPr lang="en-US" sz="2000" dirty="0" smtClean="0"/>
              <a:t>technologies, such </a:t>
            </a:r>
            <a:r>
              <a:rPr lang="en-US" sz="2000" dirty="0" smtClean="0"/>
              <a:t>as optical components, choppers</a:t>
            </a:r>
            <a:r>
              <a:rPr lang="en-US" sz="2000" dirty="0"/>
              <a:t> </a:t>
            </a:r>
            <a:r>
              <a:rPr lang="en-US" sz="2000" dirty="0" smtClean="0"/>
              <a:t>and detector </a:t>
            </a:r>
            <a:r>
              <a:rPr lang="en-US" sz="2000" dirty="0" smtClean="0"/>
              <a:t>systems (through TBL upgrade path)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To provide </a:t>
            </a:r>
            <a:r>
              <a:rPr lang="en-US" sz="2000" dirty="0" smtClean="0"/>
              <a:t>valuable data for </a:t>
            </a:r>
            <a:r>
              <a:rPr lang="en-US" sz="2000" dirty="0" smtClean="0"/>
              <a:t>moderator </a:t>
            </a:r>
            <a:r>
              <a:rPr lang="en-US" sz="2000" dirty="0" smtClean="0"/>
              <a:t>development over the operating life of the ESS</a:t>
            </a:r>
            <a:r>
              <a:rPr lang="en-US" sz="20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Upgradeable to view lower moderator &amp; extendable for more applications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45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Accelerator &amp; Moderator 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9705" y="2241469"/>
            <a:ext cx="6760287" cy="29955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Proton beam: 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power, energy, current, frequency, pulse length, raster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Target:</a:t>
            </a:r>
            <a:r>
              <a:rPr lang="en-US" sz="2000" dirty="0" smtClean="0"/>
              <a:t> 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variability of target wheel, moderator, proton beam window over lifetime &amp; on replacement </a:t>
            </a:r>
          </a:p>
          <a:p>
            <a:pPr lvl="1">
              <a:spcBef>
                <a:spcPts val="1200"/>
              </a:spcBef>
            </a:pPr>
            <a:r>
              <a:rPr lang="en-US" sz="1800" i="1" dirty="0" smtClean="0"/>
              <a:t>all have limited life ( from months to years at full power)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68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333" y="227014"/>
            <a:ext cx="7734064" cy="1143000"/>
          </a:xfrm>
        </p:spPr>
        <p:txBody>
          <a:bodyPr/>
          <a:lstStyle/>
          <a:p>
            <a:r>
              <a:rPr lang="en-US" dirty="0" smtClean="0"/>
              <a:t>S</a:t>
            </a:r>
            <a:r>
              <a:rPr lang="en-US" dirty="0" smtClean="0"/>
              <a:t>chedule </a:t>
            </a:r>
            <a:r>
              <a:rPr lang="en-US" dirty="0" smtClean="0"/>
              <a:t>&amp; </a:t>
            </a:r>
            <a:r>
              <a:rPr lang="en-US" dirty="0" smtClean="0"/>
              <a:t>responsibilities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ESS-TBL MUST </a:t>
            </a:r>
            <a:r>
              <a:rPr lang="en-US" sz="2000" dirty="0" smtClean="0"/>
              <a:t>be delivered in time for beam on target </a:t>
            </a:r>
            <a:r>
              <a:rPr lang="en-US" sz="2000" b="1" dirty="0" smtClean="0"/>
              <a:t>(15 </a:t>
            </a:r>
            <a:r>
              <a:rPr lang="en-US" sz="2000" b="1" dirty="0" smtClean="0"/>
              <a:t>October 2020). </a:t>
            </a:r>
          </a:p>
          <a:p>
            <a:endParaRPr lang="en-US" sz="2000" dirty="0" smtClean="0"/>
          </a:p>
          <a:p>
            <a:r>
              <a:rPr lang="en-US" sz="2000" dirty="0" smtClean="0"/>
              <a:t>Delivery </a:t>
            </a:r>
            <a:r>
              <a:rPr lang="en-US" sz="2000" dirty="0"/>
              <a:t>of the test beamline will be achieved in collaboration </a:t>
            </a:r>
            <a:r>
              <a:rPr lang="en-US" sz="2000" dirty="0" smtClean="0"/>
              <a:t>of </a:t>
            </a:r>
            <a:r>
              <a:rPr lang="en-US" sz="2000" dirty="0"/>
              <a:t>three projects (NSS, Target and a Brightness funded project, managed by the Wigner Institute</a:t>
            </a:r>
            <a:r>
              <a:rPr lang="en-US" sz="2000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NSS </a:t>
            </a:r>
            <a:r>
              <a:rPr lang="en-US" sz="1800" dirty="0" smtClean="0"/>
              <a:t>Project has </a:t>
            </a:r>
            <a:r>
              <a:rPr lang="en-US" sz="1800" dirty="0" smtClean="0"/>
              <a:t>overall responsibility for </a:t>
            </a:r>
            <a:r>
              <a:rPr lang="en-US" sz="1800" dirty="0" smtClean="0"/>
              <a:t>delivery, for </a:t>
            </a:r>
            <a:r>
              <a:rPr lang="en-US" sz="1800" dirty="0" smtClean="0"/>
              <a:t>the </a:t>
            </a:r>
            <a:r>
              <a:rPr lang="en-US" sz="1800" dirty="0" smtClean="0"/>
              <a:t>cave &amp; it’s contents, for safety </a:t>
            </a:r>
            <a:r>
              <a:rPr lang="en-US" sz="1800" dirty="0" smtClean="0"/>
              <a:t>interlock </a:t>
            </a:r>
            <a:r>
              <a:rPr lang="en-US" sz="1800" dirty="0" smtClean="0"/>
              <a:t>system (through ICS), for instrument control &amp; data management (through DMSC). 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Target </a:t>
            </a:r>
            <a:r>
              <a:rPr lang="en-US" sz="1800" dirty="0" smtClean="0"/>
              <a:t>Division is responsible for in-monolith </a:t>
            </a:r>
            <a:r>
              <a:rPr lang="en-US" sz="1800" dirty="0" smtClean="0"/>
              <a:t>components: collimator </a:t>
            </a:r>
            <a:r>
              <a:rPr lang="en-US" sz="1800" dirty="0" smtClean="0"/>
              <a:t>and window, </a:t>
            </a:r>
            <a:r>
              <a:rPr lang="en-US" sz="1800" dirty="0" smtClean="0"/>
              <a:t>(and </a:t>
            </a:r>
            <a:r>
              <a:rPr lang="en-US" sz="1800" dirty="0" smtClean="0"/>
              <a:t>a light shutter –if needed) and </a:t>
            </a:r>
            <a:endParaRPr lang="en-US" sz="1800" dirty="0" smtClean="0"/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the </a:t>
            </a:r>
            <a:r>
              <a:rPr lang="en-US" sz="1800" dirty="0" smtClean="0"/>
              <a:t>Brightness </a:t>
            </a:r>
            <a:r>
              <a:rPr lang="en-US" sz="1800" dirty="0" smtClean="0"/>
              <a:t>Project </a:t>
            </a:r>
            <a:r>
              <a:rPr lang="en-US" sz="1800" dirty="0" smtClean="0"/>
              <a:t>is responsible for specific in bunker components (i.e. heavy shutter, and optical bench with aperture, filters and disc </a:t>
            </a:r>
            <a:r>
              <a:rPr lang="en-US" sz="1800" dirty="0" smtClean="0"/>
              <a:t>chopper system).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210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to the PDR Committee </a:t>
            </a:r>
            <a:r>
              <a:rPr lang="en-US" sz="2400" dirty="0" smtClean="0"/>
              <a:t>(s. 1/3)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674" y="1830389"/>
            <a:ext cx="8880363" cy="315628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To </a:t>
            </a:r>
            <a:r>
              <a:rPr lang="en-US" sz="1800" dirty="0"/>
              <a:t>assess whether the design </a:t>
            </a:r>
            <a:r>
              <a:rPr lang="en-US" sz="1800" dirty="0" smtClean="0"/>
              <a:t>has progressed far enough to </a:t>
            </a:r>
            <a:r>
              <a:rPr lang="en-US" sz="1800" dirty="0"/>
              <a:t>support the proposed technical and performance management baseline and is ready to proceed to the detailed/final design phase. </a:t>
            </a:r>
            <a:endParaRPr lang="en-US" sz="1800" dirty="0" smtClean="0"/>
          </a:p>
          <a:p>
            <a:pPr>
              <a:spcBef>
                <a:spcPts val="1200"/>
              </a:spcBef>
            </a:pPr>
            <a:r>
              <a:rPr lang="en-US" sz="1800" dirty="0" smtClean="0"/>
              <a:t>The </a:t>
            </a:r>
            <a:r>
              <a:rPr lang="en-US" sz="1800" dirty="0"/>
              <a:t>focus should be on the ESS part, but </a:t>
            </a:r>
            <a:r>
              <a:rPr lang="en-US" sz="1800" dirty="0" smtClean="0"/>
              <a:t>compatibility </a:t>
            </a:r>
            <a:r>
              <a:rPr lang="en-US" sz="1800" dirty="0"/>
              <a:t>of the Wigner </a:t>
            </a:r>
            <a:r>
              <a:rPr lang="en-US" sz="1800" dirty="0" smtClean="0"/>
              <a:t>(</a:t>
            </a:r>
            <a:r>
              <a:rPr lang="en-US" sz="1800" dirty="0" err="1" smtClean="0"/>
              <a:t>BrightnESS</a:t>
            </a:r>
            <a:r>
              <a:rPr lang="en-US" sz="1800" dirty="0" smtClean="0"/>
              <a:t>) components </a:t>
            </a:r>
            <a:r>
              <a:rPr lang="en-US" sz="1800" dirty="0"/>
              <a:t>with the ESS </a:t>
            </a:r>
            <a:r>
              <a:rPr lang="en-US" sz="1800" dirty="0" smtClean="0"/>
              <a:t>framework should also be considered.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6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 to the PDR Committee </a:t>
            </a:r>
            <a:r>
              <a:rPr lang="en-US" sz="2400" dirty="0"/>
              <a:t>(s. </a:t>
            </a:r>
            <a:r>
              <a:rPr lang="en-US" sz="2400" dirty="0" smtClean="0"/>
              <a:t>2/3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Specific questions that the committee should </a:t>
            </a:r>
            <a:r>
              <a:rPr lang="en-US" dirty="0" smtClean="0"/>
              <a:t>address:</a:t>
            </a:r>
          </a:p>
          <a:p>
            <a:pPr marL="0" indent="0">
              <a:buNone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Have system requirements been defined and are they complete and adequate enough to ensure acceptable system performance?</a:t>
            </a:r>
            <a:r>
              <a:rPr lang="en-US" i="1" dirty="0"/>
              <a:t>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Is the proposed design expected to meet the functional and performance requirements, and are interfaces properly identified and defined?</a:t>
            </a:r>
            <a:br>
              <a:rPr lang="en-US" dirty="0"/>
            </a:b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Have appropriate options and alternatives been considered in selecting the design approach? Are there further value engineering opportunities that should be considered?</a:t>
            </a:r>
            <a:br>
              <a:rPr lang="en-US" dirty="0"/>
            </a:b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Is the proposed design sufficiently mature to proceed to final design? </a:t>
            </a:r>
            <a:br>
              <a:rPr lang="en-US" dirty="0"/>
            </a:b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Have major project risks and safety hazards been identified, characterized, and mitigated where appropriate?</a:t>
            </a:r>
            <a:r>
              <a:rPr lang="en-US" i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Is the project plan and cost estimates reasonable?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3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 to the PDR Committee </a:t>
            </a:r>
            <a:r>
              <a:rPr lang="en-US" sz="2400" dirty="0"/>
              <a:t>(s. </a:t>
            </a:r>
            <a:r>
              <a:rPr lang="en-US" sz="2400" dirty="0" smtClean="0"/>
              <a:t>3/3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332" y="1600201"/>
            <a:ext cx="8540367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PDR Report: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Written report: </a:t>
            </a:r>
          </a:p>
          <a:p>
            <a:pPr marL="400050" lvl="1" indent="0">
              <a:buNone/>
            </a:pPr>
            <a:r>
              <a:rPr lang="en-US" sz="1600" dirty="0"/>
              <a:t>Comments and recommendations in two categories, </a:t>
            </a:r>
            <a:endParaRPr lang="en-US" sz="1600" dirty="0" smtClean="0"/>
          </a:p>
          <a:p>
            <a:pPr marL="685800" lvl="1">
              <a:buFont typeface="Wingdings" charset="2"/>
              <a:buChar char="Ø"/>
            </a:pPr>
            <a:r>
              <a:rPr lang="en-US" sz="1600" dirty="0" smtClean="0"/>
              <a:t>issues </a:t>
            </a:r>
            <a:r>
              <a:rPr lang="en-US" sz="1600" dirty="0"/>
              <a:t>that need to be addressed prior to proceeding to final/detailed design, and </a:t>
            </a:r>
            <a:endParaRPr lang="en-US" sz="1600" dirty="0" smtClean="0"/>
          </a:p>
          <a:p>
            <a:pPr marL="685800" lvl="1">
              <a:buFont typeface="Wingdings" charset="2"/>
              <a:buChar char="Ø"/>
            </a:pPr>
            <a:r>
              <a:rPr lang="en-US" sz="1600" dirty="0" smtClean="0"/>
              <a:t>issues </a:t>
            </a:r>
            <a:r>
              <a:rPr lang="en-US" sz="1600" dirty="0"/>
              <a:t>that should be addressed in due course during the final design process.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Close-out report (today):</a:t>
            </a:r>
          </a:p>
          <a:p>
            <a:pPr marL="400050" lvl="1" indent="0">
              <a:buNone/>
            </a:pPr>
            <a:r>
              <a:rPr lang="en-US" sz="2000" dirty="0" smtClean="0"/>
              <a:t>Preliminary summary of issues to be addressed prior to proceeding to detailed design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308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DRAFT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TBL System Requirements Document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008"/>
          <a:stretch/>
        </p:blipFill>
        <p:spPr>
          <a:xfrm>
            <a:off x="2160000" y="1458000"/>
            <a:ext cx="5428488" cy="5364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04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68308"/>
            <a:ext cx="7734064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DRAFT </a:t>
            </a:r>
            <a:r>
              <a:rPr lang="en-US" dirty="0" smtClean="0"/>
              <a:t>TBL </a:t>
            </a:r>
            <a:r>
              <a:rPr lang="en-US" dirty="0"/>
              <a:t>System Requirements </a:t>
            </a:r>
            <a:r>
              <a:rPr lang="en-US" sz="2400" dirty="0"/>
              <a:t>(s. </a:t>
            </a:r>
            <a:r>
              <a:rPr lang="en-US" sz="2400" dirty="0" smtClean="0"/>
              <a:t>1/4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53" y="1600201"/>
            <a:ext cx="9590568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GB" sz="2400" dirty="0"/>
              <a:t>Beam Transport and Conditioning and </a:t>
            </a:r>
            <a:r>
              <a:rPr lang="en-GB" sz="2400" dirty="0" smtClean="0"/>
              <a:t>Detector Systems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GB" sz="2400" dirty="0"/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34219"/>
              </p:ext>
            </p:extLst>
          </p:nvPr>
        </p:nvGraphicFramePr>
        <p:xfrm>
          <a:off x="495300" y="2069257"/>
          <a:ext cx="8915400" cy="42394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5400"/>
              </a:tblGrid>
              <a:tr h="525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Wavelength </a:t>
                      </a:r>
                      <a:r>
                        <a:rPr lang="en-GB" sz="1800" dirty="0" smtClean="0">
                          <a:effectLst/>
                        </a:rPr>
                        <a:t>Range 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– from </a:t>
                      </a:r>
                      <a:r>
                        <a:rPr lang="en-GB" sz="1800" dirty="0">
                          <a:effectLst/>
                        </a:rPr>
                        <a:t>0.5 </a:t>
                      </a:r>
                      <a:r>
                        <a:rPr lang="en-GB" sz="1800" dirty="0" err="1">
                          <a:effectLst/>
                        </a:rPr>
                        <a:t>Å</a:t>
                      </a:r>
                      <a:r>
                        <a:rPr lang="en-GB" sz="1800" dirty="0">
                          <a:effectLst/>
                        </a:rPr>
                        <a:t> to 30 </a:t>
                      </a:r>
                      <a:r>
                        <a:rPr lang="en-GB" sz="1800" dirty="0" err="1">
                          <a:effectLst/>
                        </a:rPr>
                        <a:t>Å</a:t>
                      </a:r>
                      <a:r>
                        <a:rPr lang="en-GB" sz="1800" dirty="0">
                          <a:effectLst/>
                        </a:rPr>
                        <a:t> from the thermal and cold moderator surfaces 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 anchor="ctr"/>
                </a:tc>
              </a:tr>
              <a:tr h="525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Wavelength Resolution </a:t>
                      </a:r>
                      <a:r>
                        <a:rPr lang="en-GB" sz="1800" dirty="0" smtClean="0">
                          <a:effectLst/>
                        </a:rPr>
                        <a:t>– selectable </a:t>
                      </a:r>
                      <a:r>
                        <a:rPr lang="en-GB" sz="1800" dirty="0">
                          <a:effectLst/>
                        </a:rPr>
                        <a:t>wavelength resolutions from </a:t>
                      </a:r>
                      <a:r>
                        <a:rPr lang="en-GB" sz="1800" dirty="0" smtClean="0">
                          <a:effectLst/>
                        </a:rPr>
                        <a:t>0.2</a:t>
                      </a:r>
                      <a:r>
                        <a:rPr lang="en-GB" sz="1800" dirty="0">
                          <a:effectLst/>
                        </a:rPr>
                        <a:t>% to </a:t>
                      </a:r>
                      <a:r>
                        <a:rPr lang="en-GB" sz="1800" dirty="0" smtClean="0">
                          <a:effectLst/>
                        </a:rPr>
                        <a:t>4</a:t>
                      </a:r>
                      <a:r>
                        <a:rPr lang="en-GB" sz="1800" dirty="0">
                          <a:effectLst/>
                        </a:rPr>
                        <a:t>%.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 anchor="ctr"/>
                </a:tc>
              </a:tr>
              <a:tr h="1084495">
                <a:tc>
                  <a:txBody>
                    <a:bodyPr/>
                    <a:lstStyle/>
                    <a:p>
                      <a:pPr lv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Field of View </a:t>
                      </a:r>
                      <a:r>
                        <a:rPr lang="en-GB" sz="1800" dirty="0" smtClean="0">
                          <a:effectLst/>
                        </a:rPr>
                        <a:t>        – able </a:t>
                      </a:r>
                      <a:r>
                        <a:rPr lang="en-GB" sz="1800" dirty="0">
                          <a:effectLst/>
                        </a:rPr>
                        <a:t>to project the full image of the top moderator and the pre-moderator surfaces (</a:t>
                      </a:r>
                      <a:r>
                        <a:rPr lang="en-GB" sz="1800" dirty="0" smtClean="0">
                          <a:effectLst/>
                        </a:rPr>
                        <a:t>300mm x 38 mm).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 anchor="ctr"/>
                </a:tc>
              </a:tr>
              <a:tr h="525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Pinhole Size           – several settings up to 2 </a:t>
                      </a:r>
                      <a:r>
                        <a:rPr lang="en-GB" sz="1800" dirty="0">
                          <a:effectLst/>
                        </a:rPr>
                        <a:t>mm.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 anchor="ctr"/>
                </a:tc>
              </a:tr>
              <a:tr h="525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Background</a:t>
                      </a:r>
                      <a:r>
                        <a:rPr lang="en-US" sz="1800" baseline="0" dirty="0" smtClean="0">
                          <a:effectLst/>
                        </a:rPr>
                        <a:t>           </a:t>
                      </a:r>
                      <a:r>
                        <a:rPr lang="en-GB" sz="1800" dirty="0" smtClean="0">
                          <a:effectLst/>
                        </a:rPr>
                        <a:t>– Noise </a:t>
                      </a:r>
                      <a:r>
                        <a:rPr lang="en-GB" sz="1800" dirty="0">
                          <a:effectLst/>
                        </a:rPr>
                        <a:t>to Signal ratio </a:t>
                      </a:r>
                      <a:r>
                        <a:rPr lang="en-GB" sz="1800" dirty="0" smtClean="0">
                          <a:effectLst/>
                        </a:rPr>
                        <a:t>less </a:t>
                      </a:r>
                      <a:r>
                        <a:rPr lang="en-GB" sz="1800" dirty="0">
                          <a:effectLst/>
                        </a:rPr>
                        <a:t>than 20</a:t>
                      </a:r>
                      <a:r>
                        <a:rPr lang="en-GB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 anchor="ctr"/>
                </a:tc>
              </a:tr>
              <a:tr h="525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Chopper </a:t>
                      </a:r>
                      <a:r>
                        <a:rPr lang="en-GB" sz="1800" dirty="0" smtClean="0">
                          <a:effectLst/>
                        </a:rPr>
                        <a:t>                – </a:t>
                      </a:r>
                      <a:r>
                        <a:rPr lang="en-GB" sz="1800" dirty="0">
                          <a:effectLst/>
                        </a:rPr>
                        <a:t>Operation </a:t>
                      </a:r>
                      <a:r>
                        <a:rPr lang="en-GB" sz="1800" dirty="0" smtClean="0">
                          <a:effectLst/>
                        </a:rPr>
                        <a:t>speeds</a:t>
                      </a:r>
                      <a:r>
                        <a:rPr lang="en-US" sz="1800" baseline="0" dirty="0" smtClean="0">
                          <a:effectLst/>
                        </a:rPr>
                        <a:t> from </a:t>
                      </a:r>
                      <a:r>
                        <a:rPr lang="en-GB" sz="1800" dirty="0" smtClean="0">
                          <a:effectLst/>
                        </a:rPr>
                        <a:t>7Hz </a:t>
                      </a:r>
                      <a:r>
                        <a:rPr lang="en-GB" sz="1800" dirty="0">
                          <a:effectLst/>
                        </a:rPr>
                        <a:t>to at least 14Hz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4450" marR="44450" marT="0" marB="0" anchor="ctr"/>
                </a:tc>
              </a:tr>
              <a:tr h="525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Detection system  –</a:t>
                      </a:r>
                      <a:r>
                        <a:rPr lang="en-GB" sz="1800" baseline="0" dirty="0" smtClean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capable </a:t>
                      </a:r>
                      <a:r>
                        <a:rPr lang="en-GB" sz="1800" dirty="0">
                          <a:effectLst/>
                        </a:rPr>
                        <a:t>making measurement at source power </a:t>
                      </a:r>
                      <a:r>
                        <a:rPr lang="en-GB" sz="1800" dirty="0" smtClean="0">
                          <a:effectLst/>
                        </a:rPr>
                        <a:t>from 50kW </a:t>
                      </a:r>
                      <a:r>
                        <a:rPr lang="en-GB" sz="1800" dirty="0">
                          <a:effectLst/>
                        </a:rPr>
                        <a:t>to 5MW</a:t>
                      </a:r>
                      <a:r>
                        <a:rPr lang="en-GB" sz="1800" dirty="0" smtClean="0">
                          <a:effectLst/>
                        </a:rPr>
                        <a:t>.</a:t>
                      </a:r>
                      <a:endParaRPr lang="en-US" sz="1800" dirty="0">
                        <a:effectLst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9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STheme" id="{6E16FCF6-96D1-4FDB-B26F-5ED38D098572}" vid="{165D9ED6-989B-43C0-992F-24C994C670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ESSTheme</Template>
  <TotalTime>44031</TotalTime>
  <Words>1364</Words>
  <Application>Microsoft Macintosh PowerPoint</Application>
  <PresentationFormat>A4 Paper (210x297 mm)</PresentationFormat>
  <Paragraphs>123</Paragraphs>
  <Slides>14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Times New Roman</vt:lpstr>
      <vt:lpstr>Wingdings</vt:lpstr>
      <vt:lpstr>Arial</vt:lpstr>
      <vt:lpstr>ESSTheme</vt:lpstr>
      <vt:lpstr>Test Beamline System Requirements  and Charge to PDR Committee</vt:lpstr>
      <vt:lpstr>Purpose &amp; scope </vt:lpstr>
      <vt:lpstr>Accelerator &amp; Moderator Characterization</vt:lpstr>
      <vt:lpstr>Schedule &amp; responsibilities </vt:lpstr>
      <vt:lpstr>Charge to the PDR Committee (s. 1/3)</vt:lpstr>
      <vt:lpstr>Charge to the PDR Committee (s. 2/3)</vt:lpstr>
      <vt:lpstr>Charge to the PDR Committee (s. 3/3)</vt:lpstr>
      <vt:lpstr>DRAFT TBL System Requirements Document</vt:lpstr>
      <vt:lpstr>DRAFT TBL System Requirements (s. 1/4)</vt:lpstr>
      <vt:lpstr>DRAFT TBL System Requirements (s. 2/4)</vt:lpstr>
      <vt:lpstr>DRAFT TBL System Requirements (s. 3/4)</vt:lpstr>
      <vt:lpstr>DRAFT TBL System Requirements (s. 4/4)</vt:lpstr>
      <vt:lpstr>Requirements of ESS Test Beam Line (TBL)</vt:lpstr>
      <vt:lpstr>Test Beam line concept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Design rules</dc:title>
  <dc:creator>Romuald Duperrier</dc:creator>
  <cp:lastModifiedBy>Shane Kennedy</cp:lastModifiedBy>
  <cp:revision>529</cp:revision>
  <cp:lastPrinted>2016-11-19T03:05:05Z</cp:lastPrinted>
  <dcterms:created xsi:type="dcterms:W3CDTF">2016-04-01T14:22:09Z</dcterms:created>
  <dcterms:modified xsi:type="dcterms:W3CDTF">2017-05-23T06:04:56Z</dcterms:modified>
</cp:coreProperties>
</file>