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385" r:id="rId3"/>
    <p:sldId id="402" r:id="rId4"/>
    <p:sldId id="370" r:id="rId5"/>
    <p:sldId id="383" r:id="rId6"/>
    <p:sldId id="390" r:id="rId7"/>
    <p:sldId id="391" r:id="rId8"/>
    <p:sldId id="392" r:id="rId9"/>
    <p:sldId id="372" r:id="rId10"/>
    <p:sldId id="386" r:id="rId11"/>
    <p:sldId id="387" r:id="rId12"/>
    <p:sldId id="393" r:id="rId13"/>
    <p:sldId id="394" r:id="rId14"/>
    <p:sldId id="401" r:id="rId15"/>
    <p:sldId id="395" r:id="rId16"/>
    <p:sldId id="396" r:id="rId17"/>
    <p:sldId id="398" r:id="rId18"/>
    <p:sldId id="388" r:id="rId19"/>
    <p:sldId id="399" r:id="rId20"/>
    <p:sldId id="400" r:id="rId21"/>
    <p:sldId id="404" r:id="rId22"/>
    <p:sldId id="384" r:id="rId23"/>
  </p:sldIdLst>
  <p:sldSz cx="9144000" cy="6858000" type="screen4x3"/>
  <p:notesSz cx="6858000" cy="9144000"/>
  <p:defaultTextStyle>
    <a:defPPr>
      <a:defRPr lang="sv-SE"/>
    </a:defPPr>
    <a:lvl1pPr marL="0" algn="l" defTabSz="85771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28858" algn="l" defTabSz="85771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57716" algn="l" defTabSz="85771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86574" algn="l" defTabSz="85771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15433" algn="l" defTabSz="85771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44291" algn="l" defTabSz="85771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73149" algn="l" defTabSz="85771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02007" algn="l" defTabSz="85771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30865" algn="l" defTabSz="85771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FFF6"/>
    <a:srgbClr val="FFD7F8"/>
    <a:srgbClr val="EEEEE6"/>
    <a:srgbClr val="EEE6DF"/>
    <a:srgbClr val="FFFFA0"/>
    <a:srgbClr val="FFBBDB"/>
    <a:srgbClr val="FF00FF"/>
    <a:srgbClr val="020000"/>
    <a:srgbClr val="FF2FF4"/>
    <a:srgbClr val="A0F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83" autoAdjust="0"/>
    <p:restoredTop sz="94630" autoAdjust="0"/>
  </p:normalViewPr>
  <p:slideViewPr>
    <p:cSldViewPr>
      <p:cViewPr varScale="1">
        <p:scale>
          <a:sx n="87" d="100"/>
          <a:sy n="87" d="100"/>
        </p:scale>
        <p:origin x="-1352" y="-96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46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22/05/17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577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28858" algn="l" defTabSz="8577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57716" algn="l" defTabSz="8577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86574" algn="l" defTabSz="8577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15433" algn="l" defTabSz="8577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44291" algn="l" defTabSz="8577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3149" algn="l" defTabSz="8577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2007" algn="l" defTabSz="8577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0865" algn="l" defTabSz="8577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8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6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4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3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2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3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22/05/17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5" y="260651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80512" cy="836712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72" tIns="42885" rIns="85772" bIns="42885"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22/05/17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>
            <a:lvl1pPr>
              <a:defRPr sz="2000" b="1">
                <a:solidFill>
                  <a:srgbClr val="FF0000"/>
                </a:solidFill>
                <a:latin typeface="Papyrus"/>
                <a:cs typeface="Papyrus"/>
              </a:defRPr>
            </a:lvl1pPr>
          </a:lstStyle>
          <a:p>
            <a:fld id="{551115BC-487E-4422-894C-CB7CD3E79223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016" y="44624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1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72" tIns="42885" rIns="85772" bIns="42885"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apyrus"/>
                <a:cs typeface="Papyru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22/05/17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755576" y="6453336"/>
            <a:ext cx="7772400" cy="432048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>
                <a:solidFill>
                  <a:srgbClr val="FF0000"/>
                </a:solidFill>
                <a:latin typeface="Papyrus"/>
                <a:cs typeface="Papyrus"/>
              </a:rPr>
              <a:t>Instruments </a:t>
            </a:r>
            <a:r>
              <a:rPr lang="en-GB" sz="2000" dirty="0" err="1" smtClean="0">
                <a:solidFill>
                  <a:srgbClr val="FF0000"/>
                </a:solidFill>
                <a:latin typeface="Papyrus"/>
                <a:cs typeface="Papyrus"/>
              </a:rPr>
              <a:t>beamline</a:t>
            </a:r>
            <a:r>
              <a:rPr lang="en-GB" sz="2000" dirty="0" smtClean="0">
                <a:solidFill>
                  <a:srgbClr val="FF0000"/>
                </a:solidFill>
                <a:latin typeface="Papyrus"/>
                <a:cs typeface="Papyrus"/>
              </a:rPr>
              <a:t> in the bunker </a:t>
            </a:r>
            <a:endParaRPr lang="en-GB" sz="200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7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8858" indent="0">
              <a:buNone/>
              <a:defRPr sz="1800" b="1"/>
            </a:lvl2pPr>
            <a:lvl3pPr marL="857716" indent="0">
              <a:buNone/>
              <a:defRPr sz="1700" b="1"/>
            </a:lvl3pPr>
            <a:lvl4pPr marL="1286574" indent="0">
              <a:buNone/>
              <a:defRPr sz="1500" b="1"/>
            </a:lvl4pPr>
            <a:lvl5pPr marL="1715433" indent="0">
              <a:buNone/>
              <a:defRPr sz="1500" b="1"/>
            </a:lvl5pPr>
            <a:lvl6pPr marL="2144291" indent="0">
              <a:buNone/>
              <a:defRPr sz="1500" b="1"/>
            </a:lvl6pPr>
            <a:lvl7pPr marL="2573149" indent="0">
              <a:buNone/>
              <a:defRPr sz="1500" b="1"/>
            </a:lvl7pPr>
            <a:lvl8pPr marL="3002007" indent="0">
              <a:buNone/>
              <a:defRPr sz="1500" b="1"/>
            </a:lvl8pPr>
            <a:lvl9pPr marL="343086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7" cy="3951288"/>
          </a:xfrm>
        </p:spPr>
        <p:txBody>
          <a:bodyPr/>
          <a:lstStyle>
            <a:lvl1pPr>
              <a:defRPr sz="23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5"/>
            <a:ext cx="4041775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8858" indent="0">
              <a:buNone/>
              <a:defRPr sz="1800" b="1"/>
            </a:lvl2pPr>
            <a:lvl3pPr marL="857716" indent="0">
              <a:buNone/>
              <a:defRPr sz="1700" b="1"/>
            </a:lvl3pPr>
            <a:lvl4pPr marL="1286574" indent="0">
              <a:buNone/>
              <a:defRPr sz="1500" b="1"/>
            </a:lvl4pPr>
            <a:lvl5pPr marL="1715433" indent="0">
              <a:buNone/>
              <a:defRPr sz="1500" b="1"/>
            </a:lvl5pPr>
            <a:lvl6pPr marL="2144291" indent="0">
              <a:buNone/>
              <a:defRPr sz="1500" b="1"/>
            </a:lvl6pPr>
            <a:lvl7pPr marL="2573149" indent="0">
              <a:buNone/>
              <a:defRPr sz="1500" b="1"/>
            </a:lvl7pPr>
            <a:lvl8pPr marL="3002007" indent="0">
              <a:buNone/>
              <a:defRPr sz="1500" b="1"/>
            </a:lvl8pPr>
            <a:lvl9pPr marL="343086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22/05/17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1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72" tIns="42885" rIns="85772" bIns="42885"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9136" cy="1143000"/>
          </a:xfrm>
          <a:prstGeom prst="rect">
            <a:avLst/>
          </a:prstGeom>
        </p:spPr>
        <p:txBody>
          <a:bodyPr vert="horz" lIns="85772" tIns="42885" rIns="85772" bIns="4288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3"/>
            <a:ext cx="8229600" cy="4525963"/>
          </a:xfrm>
          <a:prstGeom prst="rect">
            <a:avLst/>
          </a:prstGeom>
        </p:spPr>
        <p:txBody>
          <a:bodyPr vert="horz" lIns="85772" tIns="42885" rIns="85772" bIns="4288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3"/>
            <a:ext cx="2133600" cy="365125"/>
          </a:xfrm>
          <a:prstGeom prst="rect">
            <a:avLst/>
          </a:prstGeom>
        </p:spPr>
        <p:txBody>
          <a:bodyPr vert="horz" lIns="85772" tIns="42885" rIns="85772" bIns="4288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22/05/17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vert="horz" lIns="85772" tIns="42885" rIns="85772" bIns="4288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2" y="6356353"/>
            <a:ext cx="2133600" cy="365125"/>
          </a:xfrm>
          <a:prstGeom prst="rect">
            <a:avLst/>
          </a:prstGeom>
        </p:spPr>
        <p:txBody>
          <a:bodyPr vert="horz" lIns="85772" tIns="42885" rIns="85772" bIns="4288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857716" rtl="0" eaLnBrk="1" latinLnBrk="0" hangingPunct="1">
        <a:spcBef>
          <a:spcPct val="0"/>
        </a:spcBef>
        <a:buNone/>
        <a:defRPr sz="30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21643" indent="-321643" algn="l" defTabSz="857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696894" indent="-268036" algn="l" defTabSz="85771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072145" indent="-214429" algn="l" defTabSz="857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501004" indent="-214429" algn="l" defTabSz="857716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929862" indent="-214429" algn="l" defTabSz="857716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58720" indent="-214429" algn="l" defTabSz="857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87578" indent="-214429" algn="l" defTabSz="857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16436" indent="-214429" algn="l" defTabSz="857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5294" indent="-214429" algn="l" defTabSz="857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857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8858" algn="l" defTabSz="857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7716" algn="l" defTabSz="857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6574" algn="l" defTabSz="857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5433" algn="l" defTabSz="857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4291" algn="l" defTabSz="857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73149" algn="l" defTabSz="857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02007" algn="l" defTabSz="857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30865" algn="l" defTabSz="857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s://github.com/SAnsell/CombLayer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048" y="1958975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 smtClean="0">
                <a:solidFill>
                  <a:srgbClr val="FF0000"/>
                </a:solidFill>
                <a:latin typeface="Candara"/>
                <a:cs typeface="Candara"/>
              </a:rPr>
              <a:t>Shielding and  </a:t>
            </a:r>
            <a:r>
              <a:rPr lang="en-GB" sz="4000" b="1" dirty="0" err="1" smtClean="0">
                <a:solidFill>
                  <a:srgbClr val="FF0000"/>
                </a:solidFill>
                <a:latin typeface="Candara"/>
                <a:cs typeface="Candara"/>
              </a:rPr>
              <a:t>Neutronics</a:t>
            </a:r>
            <a:r>
              <a:rPr lang="en-GB" sz="4000" b="1" dirty="0" smtClean="0">
                <a:solidFill>
                  <a:srgbClr val="FF0000"/>
                </a:solidFill>
                <a:latin typeface="Candara"/>
                <a:cs typeface="Candara"/>
              </a:rPr>
              <a:t> for the test beam line </a:t>
            </a:r>
            <a:endParaRPr lang="en-GB" sz="4000" b="1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9553" y="3980656"/>
            <a:ext cx="7376863" cy="1752600"/>
          </a:xfrm>
        </p:spPr>
        <p:txBody>
          <a:bodyPr>
            <a:noAutofit/>
          </a:bodyPr>
          <a:lstStyle/>
          <a:p>
            <a:r>
              <a:rPr lang="en-GB" sz="2100" dirty="0">
                <a:solidFill>
                  <a:schemeClr val="bg1"/>
                </a:solidFill>
                <a:latin typeface="Calisto MT"/>
                <a:cs typeface="Calisto MT"/>
              </a:rPr>
              <a:t>Valentina </a:t>
            </a:r>
            <a:r>
              <a:rPr lang="en-GB" sz="2100" dirty="0" smtClean="0">
                <a:solidFill>
                  <a:schemeClr val="bg1"/>
                </a:solidFill>
                <a:latin typeface="Calisto MT"/>
                <a:cs typeface="Calisto MT"/>
              </a:rPr>
              <a:t>Santoro ESS </a:t>
            </a:r>
            <a:endParaRPr lang="en-GB" sz="2100" dirty="0">
              <a:solidFill>
                <a:schemeClr val="bg1"/>
              </a:solidFill>
              <a:latin typeface="Calisto MT"/>
              <a:cs typeface="Calisto M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47059" y="1852706"/>
            <a:ext cx="18466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10</a:t>
            </a:fld>
            <a:endParaRPr lang="sv-S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44624"/>
            <a:ext cx="8280920" cy="648072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 fontScale="85000" lnSpcReduction="10000"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Dose conversion factor </a:t>
            </a:r>
            <a:r>
              <a:rPr lang="en-GB" b="1" dirty="0" err="1" smtClean="0">
                <a:solidFill>
                  <a:srgbClr val="FF0000"/>
                </a:solidFill>
                <a:latin typeface="Chalkduster"/>
                <a:cs typeface="Chalkduster"/>
              </a:rPr>
              <a:t>vs</a:t>
            </a:r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 neutron energy </a:t>
            </a:r>
            <a:endParaRPr lang="en-GB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pic>
        <p:nvPicPr>
          <p:cNvPr id="3" name="Picture 2" descr="DoseConvers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7875984" cy="534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05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11</a:t>
            </a:fld>
            <a:endParaRPr lang="sv-S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44624"/>
            <a:ext cx="8280920" cy="648072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Some numbers </a:t>
            </a:r>
            <a:endParaRPr lang="en-GB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268760"/>
            <a:ext cx="838842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Symbol" charset="2"/>
                <a:cs typeface="Symbol" charset="2"/>
              </a:rPr>
              <a:t>F</a:t>
            </a:r>
            <a:r>
              <a:rPr lang="en-US" sz="3000" dirty="0" smtClean="0"/>
              <a:t>= </a:t>
            </a:r>
            <a:r>
              <a:rPr lang="hr-HR" sz="3200" dirty="0" smtClean="0"/>
              <a:t>1.28039e+07 </a:t>
            </a:r>
            <a:r>
              <a:rPr lang="en-US" sz="3000" dirty="0" smtClean="0"/>
              <a:t> (n/s*cm</a:t>
            </a:r>
            <a:r>
              <a:rPr lang="en-US" sz="3000" baseline="30000" dirty="0" smtClean="0"/>
              <a:t>2</a:t>
            </a:r>
            <a:r>
              <a:rPr lang="en-US" sz="3000" dirty="0" smtClean="0"/>
              <a:t>) </a:t>
            </a:r>
          </a:p>
          <a:p>
            <a:r>
              <a:rPr lang="en-US" sz="3000" dirty="0" smtClean="0"/>
              <a:t>  (~15 m,  out of the Bunker wall)</a:t>
            </a:r>
          </a:p>
          <a:p>
            <a:endParaRPr lang="en-US" sz="3000" dirty="0"/>
          </a:p>
          <a:p>
            <a:r>
              <a:rPr lang="en-US" sz="3000" dirty="0" smtClean="0"/>
              <a:t>Total number of neutrons  =</a:t>
            </a:r>
            <a:r>
              <a:rPr lang="en-US" sz="3000" dirty="0">
                <a:latin typeface="Symbol" charset="2"/>
                <a:cs typeface="Symbol" charset="2"/>
              </a:rPr>
              <a:t>F </a:t>
            </a:r>
            <a:r>
              <a:rPr lang="en-US" sz="3000" dirty="0" smtClean="0">
                <a:latin typeface="Calibri"/>
                <a:cs typeface="Calibri"/>
              </a:rPr>
              <a:t>x </a:t>
            </a:r>
            <a:r>
              <a:rPr lang="en-US" sz="3000" dirty="0" smtClean="0">
                <a:latin typeface="Symbol" charset="2"/>
                <a:cs typeface="Symbol" charset="2"/>
              </a:rPr>
              <a:t>A =</a:t>
            </a:r>
            <a:r>
              <a:rPr lang="is-IS" sz="3200" dirty="0"/>
              <a:t>3.08087e+</a:t>
            </a:r>
            <a:r>
              <a:rPr lang="is-IS" sz="3200" dirty="0" smtClean="0"/>
              <a:t>09 </a:t>
            </a:r>
            <a:endParaRPr lang="en-US" sz="3000" dirty="0" smtClean="0">
              <a:latin typeface="Symbol" charset="2"/>
              <a:cs typeface="Symbol" charset="2"/>
            </a:endParaRPr>
          </a:p>
          <a:p>
            <a:r>
              <a:rPr lang="en-US" sz="3000" dirty="0" smtClean="0">
                <a:latin typeface="Symbol" charset="2"/>
                <a:cs typeface="Symbol" charset="2"/>
              </a:rPr>
              <a:t> </a:t>
            </a:r>
            <a:r>
              <a:rPr lang="en-US" sz="3000" dirty="0" smtClean="0"/>
              <a:t>(</a:t>
            </a:r>
            <a:r>
              <a:rPr lang="en-US" sz="3000" dirty="0"/>
              <a:t>~15 m,  out of the Bunker wall</a:t>
            </a:r>
            <a:r>
              <a:rPr lang="en-US" sz="3000" dirty="0" smtClean="0"/>
              <a:t>)</a:t>
            </a:r>
          </a:p>
          <a:p>
            <a:r>
              <a:rPr lang="en-US" sz="3000" dirty="0" smtClean="0"/>
              <a:t>A is the size of the opening at the end of the  bunker </a:t>
            </a:r>
            <a:endParaRPr lang="en-US" sz="3000" dirty="0"/>
          </a:p>
          <a:p>
            <a:r>
              <a:rPr lang="en-US" sz="3000" dirty="0" smtClean="0"/>
              <a:t>Wall</a:t>
            </a:r>
          </a:p>
          <a:p>
            <a:r>
              <a:rPr lang="en-US" sz="3000" dirty="0" smtClean="0"/>
              <a:t> </a:t>
            </a:r>
          </a:p>
          <a:p>
            <a:r>
              <a:rPr lang="en-US" sz="3000" dirty="0" smtClean="0"/>
              <a:t>Total dose= 1100 </a:t>
            </a:r>
            <a:r>
              <a:rPr lang="en-US" sz="3000" dirty="0" err="1" smtClean="0"/>
              <a:t>Sv</a:t>
            </a:r>
            <a:r>
              <a:rPr lang="en-US" sz="3000" dirty="0" smtClean="0"/>
              <a:t>/h  </a:t>
            </a:r>
            <a:r>
              <a:rPr lang="en-US" sz="3000" dirty="0"/>
              <a:t>(~15 m,  out of the Bunker wall)</a:t>
            </a:r>
          </a:p>
          <a:p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3540295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12</a:t>
            </a:fld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268760"/>
            <a:ext cx="83884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The plots shown previously are produced</a:t>
            </a:r>
          </a:p>
          <a:p>
            <a:r>
              <a:rPr lang="en-US" sz="3000" dirty="0" smtClean="0"/>
              <a:t>running from protons </a:t>
            </a:r>
          </a:p>
          <a:p>
            <a:endParaRPr lang="en-US" sz="3000" dirty="0" smtClean="0"/>
          </a:p>
          <a:p>
            <a:r>
              <a:rPr lang="en-US" sz="3000" dirty="0" smtClean="0"/>
              <a:t>Running from protons is easy if you need to estimate </a:t>
            </a:r>
          </a:p>
          <a:p>
            <a:r>
              <a:rPr lang="en-US" sz="3000" dirty="0"/>
              <a:t>t</a:t>
            </a:r>
            <a:r>
              <a:rPr lang="en-US" sz="3000" dirty="0" smtClean="0"/>
              <a:t>he radiation dose in a point or a spectrum in a point</a:t>
            </a:r>
          </a:p>
          <a:p>
            <a:endParaRPr lang="en-US" sz="3000" dirty="0"/>
          </a:p>
          <a:p>
            <a:r>
              <a:rPr lang="en-US" sz="3000" dirty="0" smtClean="0"/>
              <a:t>To produce dose map we need a source term </a:t>
            </a:r>
          </a:p>
        </p:txBody>
      </p:sp>
    </p:spTree>
    <p:extLst>
      <p:ext uri="{BB962C8B-B14F-4D97-AF65-F5344CB8AC3E}">
        <p14:creationId xmlns:p14="http://schemas.microsoft.com/office/powerpoint/2010/main" val="559938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13</a:t>
            </a:fld>
            <a:endParaRPr lang="sv-S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-72008"/>
            <a:ext cx="7416824" cy="764704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FF0000"/>
                </a:solidFill>
                <a:latin typeface="Chalkduster"/>
                <a:cs typeface="Chalkduster"/>
              </a:rPr>
              <a:t>Source term @ 2m position </a:t>
            </a:r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(1) </a:t>
            </a:r>
            <a:endParaRPr lang="en-GB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64088" y="1628800"/>
            <a:ext cx="37444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FF"/>
                </a:solidFill>
                <a:latin typeface="Candara"/>
                <a:cs typeface="Candara"/>
              </a:rPr>
              <a:t>Zoom of the </a:t>
            </a:r>
            <a:r>
              <a:rPr lang="en-US" sz="2600" dirty="0" err="1" smtClean="0">
                <a:solidFill>
                  <a:srgbClr val="0000FF"/>
                </a:solidFill>
                <a:latin typeface="Candara"/>
                <a:cs typeface="Candara"/>
              </a:rPr>
              <a:t>BeamLine</a:t>
            </a:r>
            <a:r>
              <a:rPr lang="en-US" sz="2600" dirty="0" smtClean="0">
                <a:solidFill>
                  <a:srgbClr val="0000FF"/>
                </a:solidFill>
                <a:latin typeface="Candara"/>
                <a:cs typeface="Candara"/>
              </a:rPr>
              <a:t> in </a:t>
            </a:r>
            <a:r>
              <a:rPr lang="en-US" sz="26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lang="en-US" sz="2600" dirty="0" smtClean="0">
                <a:solidFill>
                  <a:srgbClr val="0000FF"/>
                </a:solidFill>
                <a:latin typeface="Candara"/>
                <a:cs typeface="Candara"/>
              </a:rPr>
              <a:t>in the target region </a:t>
            </a:r>
            <a:endParaRPr lang="en-US" sz="26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pic>
        <p:nvPicPr>
          <p:cNvPr id="3" name="Picture 2" descr="Monolith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4320480" cy="5159408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4932040" y="3645024"/>
            <a:ext cx="936104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31840" y="211369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andara"/>
                <a:cs typeface="Candara"/>
              </a:rPr>
              <a:t>Monolith</a:t>
            </a:r>
            <a:endParaRPr lang="en-US" sz="2800" b="1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275856" y="2780928"/>
            <a:ext cx="1656184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03648" y="3919408"/>
            <a:ext cx="1364476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dirty="0" smtClean="0">
              <a:solidFill>
                <a:srgbClr val="FF0000"/>
              </a:solidFill>
              <a:latin typeface="Candara"/>
              <a:cs typeface="Candara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andara"/>
                <a:cs typeface="Candara"/>
              </a:rPr>
              <a:t>Moderator</a:t>
            </a:r>
            <a:endParaRPr lang="en-US" sz="2000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267744" y="3717032"/>
            <a:ext cx="144016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68144" y="369786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andara"/>
                <a:cs typeface="Candara"/>
              </a:rPr>
              <a:t>Beam Line</a:t>
            </a:r>
            <a:endParaRPr lang="en-US" sz="2800" b="1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31640" y="1178749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ndara"/>
                <a:cs typeface="Candara"/>
              </a:rPr>
              <a:t>Proton Beam</a:t>
            </a:r>
            <a:endParaRPr lang="en-US" sz="2800" b="1" dirty="0">
              <a:latin typeface="Candara"/>
              <a:cs typeface="Candara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763688" y="2132856"/>
            <a:ext cx="72008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491880" y="3212976"/>
            <a:ext cx="0" cy="43204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3563888" y="3645024"/>
            <a:ext cx="1800200" cy="14401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436096" y="4768696"/>
            <a:ext cx="38884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  <a:latin typeface="Candara"/>
                <a:cs typeface="Candara"/>
              </a:rPr>
              <a:t>2m from the moderator entrance of the beam line </a:t>
            </a:r>
            <a:endParaRPr lang="en-US" sz="2600" dirty="0">
              <a:solidFill>
                <a:srgbClr val="000000"/>
              </a:solidFill>
              <a:latin typeface="Candara"/>
              <a:cs typeface="Candar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536" y="5877272"/>
            <a:ext cx="87484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FF"/>
                </a:solidFill>
                <a:latin typeface="Candara"/>
                <a:cs typeface="Candara"/>
              </a:rPr>
              <a:t>The source term </a:t>
            </a:r>
            <a:r>
              <a:rPr lang="en-US" sz="2600" dirty="0" smtClean="0">
                <a:solidFill>
                  <a:srgbClr val="0000FF"/>
                </a:solidFill>
                <a:latin typeface="Candara"/>
                <a:cs typeface="Candara"/>
              </a:rPr>
              <a:t>has been computed with the size of the aperture </a:t>
            </a:r>
            <a:r>
              <a:rPr lang="en-US" sz="2600" dirty="0" smtClean="0">
                <a:solidFill>
                  <a:srgbClr val="0000FF"/>
                </a:solidFill>
                <a:latin typeface="Candara"/>
                <a:cs typeface="Candara"/>
              </a:rPr>
              <a:t> given on slide 2 </a:t>
            </a:r>
            <a:endParaRPr lang="en-US" sz="26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09576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ectrumComparisonProtonSource5m_testbeam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764704"/>
            <a:ext cx="8092008" cy="54876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14</a:t>
            </a:fld>
            <a:endParaRPr lang="sv-S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-72008"/>
            <a:ext cx="7416824" cy="764704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FF0000"/>
                </a:solidFill>
                <a:latin typeface="Chalkduster"/>
                <a:cs typeface="Chalkduster"/>
              </a:rPr>
              <a:t>Source term @ 2m position </a:t>
            </a:r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(2) </a:t>
            </a:r>
            <a:endParaRPr lang="en-GB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536" y="6043935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  <a:latin typeface="Candara"/>
                <a:cs typeface="Candara"/>
              </a:rPr>
              <a:t>The spectrum at 5.5m looks the same starting from proton  a</a:t>
            </a:r>
            <a:r>
              <a:rPr lang="en-US" sz="2200" dirty="0" smtClean="0">
                <a:solidFill>
                  <a:srgbClr val="0000FF"/>
                </a:solidFill>
                <a:latin typeface="Candara"/>
                <a:cs typeface="Candara"/>
              </a:rPr>
              <a:t>nd from source </a:t>
            </a:r>
            <a:endParaRPr lang="en-US" sz="22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06632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eamlinematerial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39" y="980728"/>
            <a:ext cx="8460361" cy="50405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15</a:t>
            </a:fld>
            <a:endParaRPr lang="sv-S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44624"/>
            <a:ext cx="8280920" cy="648072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Dose Map of the test beam line (I) </a:t>
            </a:r>
            <a:endParaRPr lang="en-GB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pic>
        <p:nvPicPr>
          <p:cNvPr id="3" name="Picture 2" descr="radiationdosemapop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00" y="3659099"/>
            <a:ext cx="8422804" cy="706005"/>
          </a:xfrm>
          <a:prstGeom prst="rect">
            <a:avLst/>
          </a:prstGeom>
        </p:spPr>
      </p:pic>
      <p:pic>
        <p:nvPicPr>
          <p:cNvPr id="7" name="Picture 6" descr="scaledosemapou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1436203" cy="237626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619672" y="908720"/>
            <a:ext cx="1800200" cy="576064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err="1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GB" dirty="0" err="1" smtClean="0">
                <a:solidFill>
                  <a:srgbClr val="FF0000"/>
                </a:solidFill>
                <a:latin typeface="Candara"/>
                <a:cs typeface="Candara"/>
              </a:rPr>
              <a:t>Sv</a:t>
            </a:r>
            <a:r>
              <a:rPr lang="en-GB" dirty="0" smtClean="0">
                <a:solidFill>
                  <a:srgbClr val="FF0000"/>
                </a:solidFill>
                <a:latin typeface="Candara"/>
                <a:cs typeface="Candara"/>
              </a:rPr>
              <a:t>/h</a:t>
            </a:r>
            <a:endParaRPr lang="en-GB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452320" y="4869160"/>
            <a:ext cx="1800200" cy="576064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1000</a:t>
            </a:r>
            <a:r>
              <a:rPr lang="en-GB" dirty="0" smtClean="0">
                <a:solidFill>
                  <a:srgbClr val="FF0000"/>
                </a:solidFill>
                <a:latin typeface="Candara"/>
                <a:cs typeface="Candara"/>
              </a:rPr>
              <a:t>Sv</a:t>
            </a:r>
            <a:r>
              <a:rPr lang="en-GB" dirty="0" smtClean="0">
                <a:solidFill>
                  <a:srgbClr val="FF0000"/>
                </a:solidFill>
                <a:latin typeface="Candara"/>
                <a:cs typeface="Candara"/>
              </a:rPr>
              <a:t>/h</a:t>
            </a:r>
            <a:endParaRPr lang="en-GB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8604448" y="4005064"/>
            <a:ext cx="72008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287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pperpl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700808"/>
            <a:ext cx="8712968" cy="31597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16</a:t>
            </a:fld>
            <a:endParaRPr lang="sv-S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44624"/>
            <a:ext cx="8280920" cy="648072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Dose Map of the test beam line (II) </a:t>
            </a:r>
            <a:endParaRPr lang="en-GB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403648" y="1556792"/>
            <a:ext cx="1800200" cy="576064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err="1">
                <a:solidFill>
                  <a:schemeClr val="tx1"/>
                </a:solidFill>
                <a:latin typeface="Symbol" charset="2"/>
                <a:cs typeface="Symbol" charset="2"/>
              </a:rPr>
              <a:t>m</a:t>
            </a:r>
            <a:r>
              <a:rPr lang="en-GB" dirty="0" err="1" smtClean="0">
                <a:solidFill>
                  <a:schemeClr val="tx1"/>
                </a:solidFill>
                <a:latin typeface="Candara"/>
                <a:cs typeface="Candara"/>
              </a:rPr>
              <a:t>Sv</a:t>
            </a:r>
            <a:r>
              <a:rPr lang="en-GB" dirty="0" smtClean="0">
                <a:solidFill>
                  <a:schemeClr val="tx1"/>
                </a:solidFill>
                <a:latin typeface="Candara"/>
                <a:cs typeface="Candara"/>
              </a:rPr>
              <a:t>/h</a:t>
            </a:r>
            <a:endParaRPr lang="en-GB" dirty="0">
              <a:solidFill>
                <a:schemeClr val="tx1"/>
              </a:solidFill>
              <a:latin typeface="Candara"/>
              <a:cs typeface="Candara"/>
            </a:endParaRPr>
          </a:p>
        </p:txBody>
      </p:sp>
      <p:pic>
        <p:nvPicPr>
          <p:cNvPr id="11" name="Picture 10" descr="dosemapcopp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869160"/>
            <a:ext cx="6880764" cy="1440160"/>
          </a:xfrm>
          <a:prstGeom prst="rect">
            <a:avLst/>
          </a:prstGeom>
        </p:spPr>
      </p:pic>
      <p:pic>
        <p:nvPicPr>
          <p:cNvPr id="13" name="Picture 12" descr="legendcoppercollimato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340768"/>
            <a:ext cx="1800200" cy="2588717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987824" y="764704"/>
            <a:ext cx="4312096" cy="648072"/>
          </a:xfrm>
          <a:prstGeom prst="rect">
            <a:avLst/>
          </a:prstGeom>
          <a:solidFill>
            <a:srgbClr val="FFFF00"/>
          </a:solidFill>
          <a:ln>
            <a:solidFill>
              <a:srgbClr val="02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smtClean="0">
                <a:solidFill>
                  <a:schemeClr val="tx1"/>
                </a:solidFill>
                <a:latin typeface="Chalkduster"/>
                <a:cs typeface="Chalkduster"/>
              </a:rPr>
              <a:t>Effect of copper collimator </a:t>
            </a:r>
            <a:endParaRPr lang="en-GB" sz="2000" b="1" dirty="0">
              <a:solidFill>
                <a:schemeClr val="tx1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445830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17</a:t>
            </a:fld>
            <a:endParaRPr lang="sv-S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87624" y="1196752"/>
            <a:ext cx="6840760" cy="2736304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" b="1" dirty="0" smtClean="0">
                <a:solidFill>
                  <a:srgbClr val="FF0000"/>
                </a:solidFill>
                <a:latin typeface="Chalkduster"/>
                <a:cs typeface="Chalkduster"/>
              </a:rPr>
              <a:t>HEAVY SHUTTER SIMULATIONS</a:t>
            </a:r>
            <a:endParaRPr lang="en-GB" sz="5000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3568" y="4653136"/>
            <a:ext cx="8064896" cy="1512168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/>
              <a:buChar char="•"/>
            </a:pPr>
            <a:r>
              <a:rPr lang="en-GB" dirty="0" smtClean="0">
                <a:solidFill>
                  <a:srgbClr val="000000"/>
                </a:solidFill>
                <a:latin typeface="Candara"/>
                <a:cs typeface="Candara"/>
              </a:rPr>
              <a:t>The dose map you will see in the next slides are neutron dose map</a:t>
            </a:r>
          </a:p>
          <a:p>
            <a:pPr marL="457200" indent="-457200">
              <a:buFont typeface="Arial"/>
              <a:buChar char="•"/>
            </a:pPr>
            <a:r>
              <a:rPr lang="en-GB" dirty="0" smtClean="0">
                <a:solidFill>
                  <a:srgbClr val="000000"/>
                </a:solidFill>
                <a:latin typeface="Candara"/>
                <a:cs typeface="Candara"/>
              </a:rPr>
              <a:t>The photon dose  do not contribute out of the bunker wall </a:t>
            </a:r>
            <a:r>
              <a:rPr lang="en-GB" dirty="0" smtClean="0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endParaRPr lang="en-GB" dirty="0">
              <a:solidFill>
                <a:srgbClr val="000000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959753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av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986"/>
            <a:ext cx="9144000" cy="460838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18</a:t>
            </a:fld>
            <a:endParaRPr lang="sv-S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44624"/>
            <a:ext cx="8280920" cy="648072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Heavy Shutter simulation</a:t>
            </a:r>
            <a:endParaRPr lang="en-GB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pic>
        <p:nvPicPr>
          <p:cNvPr id="2" name="Picture 1" descr="ScaleMicr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052736"/>
            <a:ext cx="2304256" cy="284708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23528" y="764704"/>
            <a:ext cx="1800200" cy="576064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err="1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GB" dirty="0" err="1" smtClean="0">
                <a:solidFill>
                  <a:srgbClr val="FF0000"/>
                </a:solidFill>
                <a:latin typeface="Candara"/>
                <a:cs typeface="Candara"/>
              </a:rPr>
              <a:t>Sv</a:t>
            </a:r>
            <a:r>
              <a:rPr lang="en-GB" dirty="0" smtClean="0">
                <a:solidFill>
                  <a:srgbClr val="FF0000"/>
                </a:solidFill>
                <a:latin typeface="Candara"/>
                <a:cs typeface="Candara"/>
              </a:rPr>
              <a:t>/h</a:t>
            </a:r>
            <a:endParaRPr lang="en-GB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47864" y="3429000"/>
            <a:ext cx="2592288" cy="576064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solidFill>
                  <a:srgbClr val="FF0000"/>
                </a:solidFill>
                <a:latin typeface="Candara"/>
                <a:cs typeface="Candara"/>
              </a:rPr>
              <a:t>1.8 m of steel </a:t>
            </a:r>
            <a:endParaRPr lang="en-GB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596336" y="3573016"/>
            <a:ext cx="1800200" cy="576064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30 </a:t>
            </a:r>
            <a:r>
              <a:rPr lang="en-GB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GB" dirty="0" err="1" smtClean="0">
                <a:solidFill>
                  <a:srgbClr val="FF0000"/>
                </a:solidFill>
                <a:latin typeface="Candara"/>
                <a:cs typeface="Candara"/>
              </a:rPr>
              <a:t>Sv</a:t>
            </a:r>
            <a:r>
              <a:rPr lang="en-GB" dirty="0" smtClean="0">
                <a:solidFill>
                  <a:srgbClr val="FF0000"/>
                </a:solidFill>
                <a:latin typeface="Candara"/>
                <a:cs typeface="Candara"/>
              </a:rPr>
              <a:t>/h</a:t>
            </a:r>
            <a:endParaRPr lang="en-GB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283968" y="4797152"/>
            <a:ext cx="1296144" cy="0"/>
          </a:xfrm>
          <a:prstGeom prst="straightConnector1">
            <a:avLst/>
          </a:prstGeom>
          <a:ln w="34925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603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av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7002"/>
            <a:ext cx="9144000" cy="460838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19</a:t>
            </a:fld>
            <a:endParaRPr lang="sv-S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44624"/>
            <a:ext cx="8280920" cy="648072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Heavy Shutter simulation</a:t>
            </a:r>
            <a:endParaRPr lang="en-GB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pic>
        <p:nvPicPr>
          <p:cNvPr id="2" name="Picture 1" descr="ScaleMicr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052736"/>
            <a:ext cx="2304256" cy="284708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23528" y="764704"/>
            <a:ext cx="1800200" cy="576064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err="1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GB" dirty="0" err="1" smtClean="0">
                <a:solidFill>
                  <a:srgbClr val="FF0000"/>
                </a:solidFill>
                <a:latin typeface="Candara"/>
                <a:cs typeface="Candara"/>
              </a:rPr>
              <a:t>Sv</a:t>
            </a:r>
            <a:r>
              <a:rPr lang="en-GB" dirty="0" smtClean="0">
                <a:solidFill>
                  <a:srgbClr val="FF0000"/>
                </a:solidFill>
                <a:latin typeface="Candara"/>
                <a:cs typeface="Candara"/>
              </a:rPr>
              <a:t>/h</a:t>
            </a:r>
            <a:endParaRPr lang="en-GB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923928" y="3356992"/>
            <a:ext cx="2448272" cy="576064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solidFill>
                  <a:srgbClr val="FF0000"/>
                </a:solidFill>
                <a:latin typeface="Candara"/>
                <a:cs typeface="Candara"/>
              </a:rPr>
              <a:t>2.2 m of steel </a:t>
            </a:r>
            <a:endParaRPr lang="en-GB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596336" y="3573016"/>
            <a:ext cx="1800200" cy="576064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2</a:t>
            </a:r>
            <a:r>
              <a:rPr lang="en-GB" dirty="0">
                <a:solidFill>
                  <a:srgbClr val="FF0000"/>
                </a:solidFill>
                <a:latin typeface="Symbol" charset="2"/>
                <a:cs typeface="Symbol" charset="2"/>
              </a:rPr>
              <a:t>5</a:t>
            </a:r>
            <a:r>
              <a:rPr lang="en-GB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GB" dirty="0" err="1" smtClean="0">
                <a:solidFill>
                  <a:srgbClr val="FF0000"/>
                </a:solidFill>
                <a:latin typeface="Candara"/>
                <a:cs typeface="Candara"/>
              </a:rPr>
              <a:t>Sv</a:t>
            </a:r>
            <a:r>
              <a:rPr lang="en-GB" dirty="0" smtClean="0">
                <a:solidFill>
                  <a:srgbClr val="FF0000"/>
                </a:solidFill>
                <a:latin typeface="Candara"/>
                <a:cs typeface="Candara"/>
              </a:rPr>
              <a:t>/h</a:t>
            </a:r>
            <a:endParaRPr lang="en-GB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83968" y="4797152"/>
            <a:ext cx="1296144" cy="0"/>
          </a:xfrm>
          <a:prstGeom prst="straightConnector1">
            <a:avLst/>
          </a:prstGeom>
          <a:ln w="34925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941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44624"/>
            <a:ext cx="8280920" cy="648072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 fontScale="92500"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Test Beam line description </a:t>
            </a:r>
            <a:r>
              <a:rPr lang="en-GB" sz="2400" b="1" dirty="0" smtClean="0">
                <a:solidFill>
                  <a:srgbClr val="FF0000"/>
                </a:solidFill>
                <a:latin typeface="Chalkduster"/>
                <a:cs typeface="Chalkduster"/>
              </a:rPr>
              <a:t>(from Gabor)  </a:t>
            </a:r>
            <a:endParaRPr lang="en-GB" sz="2400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pic>
        <p:nvPicPr>
          <p:cNvPr id="3" name="Picture 2" descr="NewGe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7622479" cy="597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19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20</a:t>
            </a:fld>
            <a:endParaRPr lang="sv-S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44624"/>
            <a:ext cx="8280920" cy="648072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Heavy Shutter simulation</a:t>
            </a:r>
            <a:endParaRPr lang="en-GB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pic>
        <p:nvPicPr>
          <p:cNvPr id="2" name="Picture 1" descr="ScaleMicr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052736"/>
            <a:ext cx="2304256" cy="284708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23528" y="764704"/>
            <a:ext cx="1800200" cy="576064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err="1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GB" dirty="0" err="1" smtClean="0">
                <a:solidFill>
                  <a:srgbClr val="FF0000"/>
                </a:solidFill>
                <a:latin typeface="Candara"/>
                <a:cs typeface="Candara"/>
              </a:rPr>
              <a:t>Sv</a:t>
            </a:r>
            <a:r>
              <a:rPr lang="en-GB" dirty="0" smtClean="0">
                <a:solidFill>
                  <a:srgbClr val="FF0000"/>
                </a:solidFill>
                <a:latin typeface="Candara"/>
                <a:cs typeface="Candara"/>
              </a:rPr>
              <a:t>/h</a:t>
            </a:r>
            <a:endParaRPr lang="en-GB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51920" y="5517232"/>
            <a:ext cx="2664296" cy="792088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solidFill>
                  <a:srgbClr val="FF0000"/>
                </a:solidFill>
                <a:latin typeface="Candara"/>
                <a:cs typeface="Candara"/>
              </a:rPr>
              <a:t>1.5 m of copper /steel   </a:t>
            </a:r>
            <a:endParaRPr lang="en-GB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452320" y="3284984"/>
            <a:ext cx="1800200" cy="576064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1.5 </a:t>
            </a:r>
            <a:r>
              <a:rPr lang="en-GB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GB" dirty="0" err="1" smtClean="0">
                <a:solidFill>
                  <a:srgbClr val="FF0000"/>
                </a:solidFill>
                <a:latin typeface="Candara"/>
                <a:cs typeface="Candara"/>
              </a:rPr>
              <a:t>Sv</a:t>
            </a:r>
            <a:r>
              <a:rPr lang="en-GB" dirty="0" smtClean="0">
                <a:solidFill>
                  <a:srgbClr val="FF0000"/>
                </a:solidFill>
                <a:latin typeface="Candara"/>
                <a:cs typeface="Candara"/>
              </a:rPr>
              <a:t>/h</a:t>
            </a:r>
            <a:endParaRPr lang="en-GB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pic>
        <p:nvPicPr>
          <p:cNvPr id="3" name="Picture 2" descr="finalconfigur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95729"/>
            <a:ext cx="9001000" cy="154949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004048" y="5229200"/>
            <a:ext cx="1008112" cy="0"/>
          </a:xfrm>
          <a:prstGeom prst="straightConnector1">
            <a:avLst/>
          </a:prstGeom>
          <a:ln w="34925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251520" y="5949280"/>
            <a:ext cx="8640960" cy="792088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251710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21</a:t>
            </a:fld>
            <a:endParaRPr lang="sv-S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44624"/>
            <a:ext cx="8280920" cy="648072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 fontScale="77500" lnSpcReduction="20000"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Spectrum out of the bunker with heavy shutter closed </a:t>
            </a:r>
            <a:endParaRPr lang="en-GB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pic>
        <p:nvPicPr>
          <p:cNvPr id="6" name="Picture 5" descr="spectrumheavyshutterclos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32" y="749628"/>
            <a:ext cx="8092008" cy="548768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51520" y="5949280"/>
            <a:ext cx="8640960" cy="792088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solidFill>
                  <a:srgbClr val="FF0000"/>
                </a:solidFill>
                <a:latin typeface="Candara"/>
                <a:cs typeface="Candara"/>
              </a:rPr>
              <a:t>If I converted this spectrum to 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  <a:latin typeface="Candara"/>
                <a:cs typeface="Candara"/>
              </a:rPr>
              <a:t>dose I obtain 2.5 </a:t>
            </a:r>
            <a:r>
              <a:rPr lang="en-GB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GB" dirty="0" err="1" smtClean="0">
                <a:solidFill>
                  <a:srgbClr val="FF0000"/>
                </a:solidFill>
                <a:latin typeface="Candara"/>
                <a:cs typeface="Candara"/>
              </a:rPr>
              <a:t>Sv</a:t>
            </a:r>
            <a:r>
              <a:rPr lang="en-GB" dirty="0" smtClean="0">
                <a:solidFill>
                  <a:srgbClr val="FF0000"/>
                </a:solidFill>
                <a:latin typeface="Candara"/>
                <a:cs typeface="Candara"/>
              </a:rPr>
              <a:t>/h </a:t>
            </a:r>
            <a:endParaRPr lang="en-GB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474864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22</a:t>
            </a:fld>
            <a:endParaRPr lang="sv-S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44624"/>
            <a:ext cx="8280920" cy="648072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Summary  </a:t>
            </a:r>
            <a:endParaRPr lang="en-GB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271657"/>
            <a:ext cx="81369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Detailed geometry in place (everything is parameterized so </a:t>
            </a: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easy </a:t>
            </a: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to change) </a:t>
            </a:r>
            <a:endParaRPr lang="en-US" sz="2400" dirty="0" smtClean="0">
              <a:solidFill>
                <a:srgbClr val="0000FF"/>
              </a:solidFill>
              <a:latin typeface="Candara"/>
              <a:cs typeface="Candara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0000FF"/>
              </a:solidFill>
              <a:latin typeface="Candara"/>
              <a:cs typeface="Candara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We have information in almost all the point around the beam line </a:t>
            </a:r>
            <a:endParaRPr lang="en-US" sz="2400" dirty="0" smtClean="0">
              <a:solidFill>
                <a:srgbClr val="0000FF"/>
              </a:solidFill>
              <a:latin typeface="Candara"/>
              <a:cs typeface="Candara"/>
            </a:endParaRPr>
          </a:p>
          <a:p>
            <a:pPr marL="285750" indent="-285750">
              <a:buFont typeface="Arial"/>
              <a:buChar char="•"/>
            </a:pPr>
            <a:endParaRPr lang="en-US" sz="2400" dirty="0" smtClean="0">
              <a:solidFill>
                <a:srgbClr val="0000FF"/>
              </a:solidFill>
              <a:latin typeface="Candara"/>
              <a:cs typeface="Candara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Heavy shutter design on – going almost finalized </a:t>
            </a:r>
            <a:endParaRPr lang="en-US" sz="2400" dirty="0" smtClean="0">
              <a:solidFill>
                <a:srgbClr val="0000FF"/>
              </a:solidFill>
              <a:latin typeface="Candara"/>
              <a:cs typeface="Candara"/>
            </a:endParaRPr>
          </a:p>
          <a:p>
            <a:pPr marL="285750" indent="-285750">
              <a:buFont typeface="Arial"/>
              <a:buChar char="•"/>
            </a:pPr>
            <a:endParaRPr lang="en-US" sz="2400" dirty="0" smtClean="0">
              <a:solidFill>
                <a:srgbClr val="0000FF"/>
              </a:solidFill>
              <a:latin typeface="Candara"/>
              <a:cs typeface="Candara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Calculation of the activation of the current heavy shutter will be done soon </a:t>
            </a: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 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0000FF"/>
              </a:solidFill>
              <a:latin typeface="Candara"/>
              <a:cs typeface="Candara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A new source term must be produced since there have been changes in the aperture of the monolith </a:t>
            </a:r>
            <a:endParaRPr lang="en-US" sz="24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906806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56818"/>
            <a:ext cx="4178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Papyrus"/>
                <a:cs typeface="Papyrus"/>
              </a:rPr>
              <a:t>The </a:t>
            </a:r>
            <a:r>
              <a:rPr lang="en-US" sz="4000" b="1" dirty="0" smtClean="0">
                <a:solidFill>
                  <a:srgbClr val="FF0000"/>
                </a:solidFill>
                <a:latin typeface="Papyrus"/>
                <a:cs typeface="Papyrus"/>
              </a:rPr>
              <a:t>MCNP </a:t>
            </a:r>
            <a:r>
              <a:rPr lang="en-US" sz="4000" b="1" dirty="0" smtClean="0">
                <a:solidFill>
                  <a:srgbClr val="FF0000"/>
                </a:solidFill>
                <a:latin typeface="Papyrus"/>
                <a:cs typeface="Papyrus"/>
              </a:rPr>
              <a:t>model </a:t>
            </a:r>
            <a:endParaRPr lang="en-US" sz="4000" b="1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7" y="1556792"/>
            <a:ext cx="4707326" cy="3273623"/>
          </a:xfrm>
        </p:spPr>
      </p:pic>
      <p:pic>
        <p:nvPicPr>
          <p:cNvPr id="7" name="Picture 6" descr="MCNPMODE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460" y="1484784"/>
            <a:ext cx="4632052" cy="39187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568" y="980728"/>
            <a:ext cx="4032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Candara"/>
                <a:cs typeface="Candara"/>
              </a:rPr>
              <a:t> Engineering Model </a:t>
            </a:r>
            <a:endParaRPr lang="en-US" sz="3000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980728"/>
            <a:ext cx="24035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Candara"/>
                <a:cs typeface="Candara"/>
              </a:rPr>
              <a:t> MCNP Model </a:t>
            </a:r>
            <a:endParaRPr lang="en-US" sz="3000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79512" y="5272611"/>
            <a:ext cx="8496944" cy="1108717"/>
          </a:xfrm>
          <a:prstGeom prst="rect">
            <a:avLst/>
          </a:prstGeom>
        </p:spPr>
        <p:txBody>
          <a:bodyPr vert="horz" lIns="85772" tIns="42885" rIns="85772" bIns="42885" rtlCol="0">
            <a:normAutofit fontScale="62500" lnSpcReduction="20000"/>
          </a:bodyPr>
          <a:lstStyle>
            <a:lvl1pPr marL="321643" indent="-321643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96894" indent="-268036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2145" indent="-214429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1004" indent="-214429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29862" indent="-214429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8720" indent="-214429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7578" indent="-214429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6436" indent="-214429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5294" indent="-214429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solidFill>
                  <a:srgbClr val="000000"/>
                </a:solidFill>
                <a:latin typeface="Candara"/>
                <a:cs typeface="Candara"/>
              </a:rPr>
              <a:t>MCNP Model for target +</a:t>
            </a:r>
            <a:r>
              <a:rPr lang="en-US" sz="3600" dirty="0" err="1" smtClean="0">
                <a:solidFill>
                  <a:srgbClr val="000000"/>
                </a:solidFill>
                <a:latin typeface="Candara"/>
                <a:cs typeface="Candara"/>
              </a:rPr>
              <a:t>Bunker+instrument</a:t>
            </a:r>
            <a:r>
              <a:rPr lang="en-US" sz="3600" dirty="0" smtClean="0">
                <a:solidFill>
                  <a:srgbClr val="000000"/>
                </a:solidFill>
                <a:latin typeface="Candara"/>
                <a:cs typeface="Candara"/>
              </a:rPr>
              <a:t> hall +instrument cave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000000"/>
                </a:solidFill>
                <a:latin typeface="Candara"/>
                <a:cs typeface="Candara"/>
              </a:rPr>
              <a:t>produced with </a:t>
            </a:r>
            <a:r>
              <a:rPr lang="en-US" sz="3600" dirty="0" err="1" smtClean="0">
                <a:solidFill>
                  <a:srgbClr val="000000"/>
                </a:solidFill>
                <a:latin typeface="Candara"/>
                <a:cs typeface="Candara"/>
              </a:rPr>
              <a:t>Comblayer</a:t>
            </a:r>
            <a:r>
              <a:rPr lang="en-US" sz="3600" dirty="0" smtClean="0">
                <a:solidFill>
                  <a:srgbClr val="000000"/>
                </a:solidFill>
                <a:latin typeface="Candara"/>
                <a:cs typeface="Candara"/>
              </a:rPr>
              <a:t> package developed by Stuart Ansell  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000000"/>
                </a:solidFill>
                <a:latin typeface="Candara"/>
                <a:cs typeface="Candara"/>
                <a:hlinkClick r:id="rId4"/>
              </a:rPr>
              <a:t>https</a:t>
            </a:r>
            <a:r>
              <a:rPr lang="en-US" sz="3600" dirty="0">
                <a:solidFill>
                  <a:srgbClr val="000000"/>
                </a:solidFill>
                <a:latin typeface="Candara"/>
                <a:cs typeface="Candara"/>
                <a:hlinkClick r:id="rId4"/>
              </a:rPr>
              <a:t>://github.com/SAnsell/</a:t>
            </a:r>
            <a:r>
              <a:rPr lang="en-US" sz="3600" dirty="0" smtClean="0">
                <a:solidFill>
                  <a:srgbClr val="000000"/>
                </a:solidFill>
                <a:latin typeface="Candara"/>
                <a:cs typeface="Candara"/>
                <a:hlinkClick r:id="rId4"/>
              </a:rPr>
              <a:t>CombLayer</a:t>
            </a:r>
            <a:r>
              <a:rPr lang="en-US" sz="3600" dirty="0" smtClean="0">
                <a:solidFill>
                  <a:srgbClr val="000000"/>
                </a:solidFill>
                <a:latin typeface="Candara"/>
                <a:cs typeface="Candara"/>
              </a:rPr>
              <a:t>  </a:t>
            </a:r>
          </a:p>
          <a:p>
            <a:pPr marL="0" indent="0">
              <a:buNone/>
            </a:pPr>
            <a:endParaRPr lang="en-US" sz="3600" dirty="0" smtClean="0">
              <a:solidFill>
                <a:srgbClr val="000000"/>
              </a:solidFill>
              <a:latin typeface="Candara"/>
              <a:cs typeface="Candar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06785" y="4365104"/>
            <a:ext cx="12297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0000FF"/>
                </a:solidFill>
                <a:latin typeface="Candara"/>
                <a:cs typeface="Candara"/>
              </a:rPr>
              <a:t>NORTH</a:t>
            </a:r>
            <a:endParaRPr lang="en-US" sz="26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70518" y="2132856"/>
            <a:ext cx="9939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0000FF"/>
                </a:solidFill>
                <a:latin typeface="Candara"/>
                <a:cs typeface="Candara"/>
              </a:rPr>
              <a:t>WEST</a:t>
            </a:r>
            <a:endParaRPr lang="en-US" sz="26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32" y="2216477"/>
            <a:ext cx="12012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0000FF"/>
                </a:solidFill>
                <a:latin typeface="Candara"/>
                <a:cs typeface="Candara"/>
              </a:rPr>
              <a:t>SOUTH</a:t>
            </a:r>
            <a:endParaRPr lang="en-US" sz="26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0032" y="4077072"/>
            <a:ext cx="9039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0000FF"/>
                </a:solidFill>
                <a:latin typeface="Candara"/>
                <a:cs typeface="Candara"/>
              </a:rPr>
              <a:t>EAST</a:t>
            </a:r>
            <a:endParaRPr lang="en-US" sz="26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05893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44624"/>
            <a:ext cx="8280920" cy="648072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Test Beam Line @ W11 (I)</a:t>
            </a:r>
            <a:endParaRPr lang="en-GB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pic>
        <p:nvPicPr>
          <p:cNvPr id="2" name="Picture 1" descr="TestBeamLin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6840760" cy="4142996"/>
          </a:xfrm>
          <a:prstGeom prst="rect">
            <a:avLst/>
          </a:prstGeom>
        </p:spPr>
      </p:pic>
      <p:pic>
        <p:nvPicPr>
          <p:cNvPr id="9" name="Picture 8" descr="TestBeamLin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725144"/>
            <a:ext cx="5829300" cy="2070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43808" y="5163289"/>
            <a:ext cx="158458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ndara"/>
                <a:cs typeface="Candara"/>
              </a:rPr>
              <a:t>First Collimator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51920" y="4509120"/>
            <a:ext cx="113632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ndara"/>
                <a:cs typeface="Candara"/>
              </a:rPr>
              <a:t>Second </a:t>
            </a:r>
          </a:p>
          <a:p>
            <a:r>
              <a:rPr lang="en-US" dirty="0" smtClean="0">
                <a:solidFill>
                  <a:srgbClr val="008000"/>
                </a:solidFill>
                <a:latin typeface="Candara"/>
                <a:cs typeface="Candara"/>
              </a:rPr>
              <a:t>Collimator </a:t>
            </a:r>
            <a:endParaRPr lang="en-US" dirty="0">
              <a:solidFill>
                <a:srgbClr val="008000"/>
              </a:solidFill>
              <a:latin typeface="Candara"/>
              <a:cs typeface="Candar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1948" y="5301208"/>
            <a:ext cx="151836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ndara"/>
                <a:cs typeface="Candara"/>
              </a:rPr>
              <a:t>Heavy Shutter </a:t>
            </a:r>
            <a:endParaRPr lang="en-US" b="1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211960" y="6021288"/>
            <a:ext cx="0" cy="5040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355976" y="5157192"/>
            <a:ext cx="360040" cy="43204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60032" y="6387425"/>
            <a:ext cx="95131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Pin-Hole</a:t>
            </a:r>
            <a:endParaRPr lang="en-US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4932040" y="6021288"/>
            <a:ext cx="72008" cy="43204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707904" y="2492896"/>
            <a:ext cx="2592288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131840" y="4083169"/>
            <a:ext cx="296747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nstantia"/>
                <a:cs typeface="Constantia"/>
              </a:rPr>
              <a:t>Zoom in the bunker region </a:t>
            </a:r>
            <a:endParaRPr lang="en-US" b="1" dirty="0">
              <a:solidFill>
                <a:srgbClr val="FF0000"/>
              </a:solidFill>
              <a:latin typeface="Constantia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022596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44624"/>
            <a:ext cx="8280920" cy="648072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Test Beam Line @ W11 (II) </a:t>
            </a:r>
            <a:endParaRPr lang="en-GB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3068960"/>
            <a:ext cx="125373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ndara"/>
                <a:cs typeface="Candara"/>
              </a:rPr>
              <a:t>T0 Chopper </a:t>
            </a:r>
            <a:endParaRPr lang="en-US" dirty="0">
              <a:solidFill>
                <a:srgbClr val="008000"/>
              </a:solidFill>
              <a:latin typeface="Candara"/>
              <a:cs typeface="Candara"/>
            </a:endParaRPr>
          </a:p>
        </p:txBody>
      </p:sp>
      <p:pic>
        <p:nvPicPr>
          <p:cNvPr id="8" name="Picture 7" descr="TestBeamLin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824"/>
            <a:ext cx="6881242" cy="35283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15616" y="5661248"/>
            <a:ext cx="624334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Spectrum 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and dose map </a:t>
            </a:r>
          </a:p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computed 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at the exit of the bunker wall ~15m after the moderator </a:t>
            </a:r>
            <a:endParaRPr lang="en-US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7668344" y="3789040"/>
            <a:ext cx="504056" cy="165618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850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pectrumNM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80" y="2132856"/>
            <a:ext cx="6795864" cy="4608690"/>
          </a:xfrm>
          <a:prstGeom prst="rect">
            <a:avLst/>
          </a:prstGeom>
        </p:spPr>
      </p:pic>
      <p:pic>
        <p:nvPicPr>
          <p:cNvPr id="7" name="Picture 6" descr="TestBeamLinePict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20688"/>
            <a:ext cx="6552728" cy="160111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44624"/>
            <a:ext cx="8280920" cy="648072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 fontScale="77500" lnSpcReduction="20000"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Neutron Energy Spectrum Out of the monolith </a:t>
            </a:r>
            <a:endParaRPr lang="en-GB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1700808"/>
            <a:ext cx="84293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0000FF"/>
                </a:solidFill>
                <a:latin typeface="Candara"/>
                <a:cs typeface="Candara"/>
              </a:rPr>
              <a:t>5.5m </a:t>
            </a:r>
            <a:endParaRPr lang="en-US" sz="25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851920" y="1556792"/>
            <a:ext cx="288032" cy="50405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42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ectrumNMX_beforepinho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60252"/>
            <a:ext cx="7704856" cy="5225132"/>
          </a:xfrm>
          <a:prstGeom prst="rect">
            <a:avLst/>
          </a:prstGeom>
        </p:spPr>
      </p:pic>
      <p:pic>
        <p:nvPicPr>
          <p:cNvPr id="7" name="Picture 6" descr="TestBeamLinePict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20688"/>
            <a:ext cx="6552728" cy="160111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44624"/>
            <a:ext cx="8280920" cy="648072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 fontScale="77500" lnSpcReduction="20000"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Neutron Energy Spectrum before the pin-hole </a:t>
            </a:r>
            <a:endParaRPr lang="en-GB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8280" y="1700808"/>
            <a:ext cx="86187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rgbClr val="0000FF"/>
                </a:solidFill>
                <a:latin typeface="Candara"/>
                <a:cs typeface="Candara"/>
              </a:rPr>
              <a:t>8</a:t>
            </a:r>
            <a:r>
              <a:rPr lang="en-US" sz="2500" dirty="0" smtClean="0">
                <a:solidFill>
                  <a:srgbClr val="0000FF"/>
                </a:solidFill>
                <a:latin typeface="Candara"/>
                <a:cs typeface="Candara"/>
              </a:rPr>
              <a:t>.5m </a:t>
            </a:r>
            <a:endParaRPr lang="en-US" sz="25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788024" y="1628800"/>
            <a:ext cx="288032" cy="50405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48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ectrumNMX_outthebunk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80" y="2060848"/>
            <a:ext cx="6939880" cy="4706355"/>
          </a:xfrm>
          <a:prstGeom prst="rect">
            <a:avLst/>
          </a:prstGeom>
        </p:spPr>
      </p:pic>
      <p:pic>
        <p:nvPicPr>
          <p:cNvPr id="7" name="Picture 6" descr="TestBeamLinePict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20688"/>
            <a:ext cx="6552728" cy="160111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44624"/>
            <a:ext cx="8280920" cy="648072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 fontScale="77500" lnSpcReduction="20000"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Neutron Energy Spectrum out the bunker wall  </a:t>
            </a:r>
            <a:endParaRPr lang="en-GB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34210" y="1772816"/>
            <a:ext cx="78626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0000FF"/>
                </a:solidFill>
                <a:latin typeface="Candara"/>
                <a:cs typeface="Candara"/>
              </a:rPr>
              <a:t>15 m </a:t>
            </a:r>
            <a:endParaRPr lang="en-US" sz="25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7452320" y="1628800"/>
            <a:ext cx="288032" cy="50405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568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44624"/>
            <a:ext cx="8280920" cy="648072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Spectrum out of the Bunker wall </a:t>
            </a:r>
            <a:endParaRPr lang="en-GB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pic>
        <p:nvPicPr>
          <p:cNvPr id="2" name="Picture 1" descr="spectrumNM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32" y="1052736"/>
            <a:ext cx="8308032" cy="56341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24128" y="908720"/>
            <a:ext cx="153774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Iron resonance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4221088"/>
            <a:ext cx="185091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Cadmium pin-hole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13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40782</TotalTime>
  <Words>559</Words>
  <Application>Microsoft Macintosh PowerPoint</Application>
  <PresentationFormat>On-screen Show (4:3)</PresentationFormat>
  <Paragraphs>117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ESS Core Powerpoint</vt:lpstr>
      <vt:lpstr>Shielding and  Neutronics for the test beam line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Valentina Santoro</cp:lastModifiedBy>
  <cp:revision>1249</cp:revision>
  <cp:lastPrinted>2017-05-23T08:35:13Z</cp:lastPrinted>
  <dcterms:created xsi:type="dcterms:W3CDTF">2013-10-29T16:05:10Z</dcterms:created>
  <dcterms:modified xsi:type="dcterms:W3CDTF">2017-05-23T09:00:08Z</dcterms:modified>
</cp:coreProperties>
</file>