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 autoAdjust="0"/>
    <p:restoredTop sz="94668" autoAdjust="0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2017-05-23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23/05/2017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23/05/2017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23/05/2017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23/05/2017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23/05/2017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TBL Chopper System </a:t>
            </a:r>
            <a:r>
              <a:rPr lang="en-GB" sz="4000" dirty="0" err="1" smtClean="0"/>
              <a:t>Neutronic</a:t>
            </a:r>
            <a:r>
              <a:rPr lang="en-GB" sz="4000" dirty="0" smtClean="0"/>
              <a:t> Performance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N. </a:t>
            </a:r>
            <a:r>
              <a:rPr lang="en-GB" sz="2000" dirty="0" err="1" smtClean="0">
                <a:solidFill>
                  <a:schemeClr val="bg1"/>
                </a:solidFill>
              </a:rPr>
              <a:t>Tsapatsaris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Neutron Chopper Group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23 May,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overlap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36" y="1556792"/>
            <a:ext cx="5675540" cy="1224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" y="3417370"/>
            <a:ext cx="5362932" cy="1637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794" y="3140968"/>
            <a:ext cx="3670206" cy="228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overlap </a:t>
            </a:r>
            <a:r>
              <a:rPr lang="en-US" dirty="0" smtClean="0"/>
              <a:t>in TOF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4564393" cy="3423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2715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</a:t>
            </a:r>
            <a:r>
              <a:rPr lang="en-US" dirty="0" smtClean="0"/>
              <a:t>overlap in TOF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" y="2204864"/>
            <a:ext cx="4824536" cy="3649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68" y="2114301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pulse effect on </a:t>
            </a:r>
            <a:r>
              <a:rPr lang="el-GR" dirty="0" smtClean="0"/>
              <a:t>λ</a:t>
            </a:r>
            <a:r>
              <a:rPr lang="en-US" baseline="-25000" dirty="0" smtClean="0"/>
              <a:t>min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wavelength without prompt pulse</a:t>
            </a:r>
          </a:p>
          <a:p>
            <a:r>
              <a:rPr lang="en-US" dirty="0"/>
              <a:t>d=17m,  </a:t>
            </a:r>
            <a:r>
              <a:rPr lang="en-US" dirty="0" smtClean="0"/>
              <a:t>@ 1.4 </a:t>
            </a:r>
            <a:r>
              <a:rPr lang="en-US" dirty="0" err="1" smtClean="0"/>
              <a:t>msec</a:t>
            </a:r>
            <a:r>
              <a:rPr lang="en-US" dirty="0" smtClean="0"/>
              <a:t>,</a:t>
            </a:r>
            <a:r>
              <a:rPr lang="el-GR" dirty="0"/>
              <a:t> λ</a:t>
            </a:r>
            <a:r>
              <a:rPr lang="en-US" baseline="-25000" dirty="0" smtClean="0"/>
              <a:t>min</a:t>
            </a:r>
            <a:r>
              <a:rPr lang="en-US" dirty="0" smtClean="0"/>
              <a:t>=0.33 </a:t>
            </a:r>
            <a:r>
              <a:rPr lang="en-US" dirty="0" err="1" smtClean="0"/>
              <a:t>Å</a:t>
            </a:r>
            <a:r>
              <a:rPr lang="en-US" dirty="0" smtClean="0"/>
              <a:t>, S/N~2/1-1/1 </a:t>
            </a:r>
          </a:p>
          <a:p>
            <a:r>
              <a:rPr lang="en-US" dirty="0" smtClean="0"/>
              <a:t>At 2.86 </a:t>
            </a:r>
            <a:r>
              <a:rPr lang="en-US" dirty="0" err="1" smtClean="0"/>
              <a:t>msec</a:t>
            </a:r>
            <a:r>
              <a:rPr lang="en-US" dirty="0" smtClean="0"/>
              <a:t> </a:t>
            </a:r>
            <a:r>
              <a:rPr lang="el-GR" dirty="0" smtClean="0"/>
              <a:t>λ</a:t>
            </a:r>
            <a:r>
              <a:rPr lang="en-US" baseline="-25000" dirty="0" smtClean="0"/>
              <a:t>min</a:t>
            </a:r>
            <a:r>
              <a:rPr lang="en-US" dirty="0" smtClean="0"/>
              <a:t>=0.67 </a:t>
            </a:r>
            <a:r>
              <a:rPr lang="en-US" dirty="0" err="1" smtClean="0"/>
              <a:t>Å</a:t>
            </a:r>
            <a:r>
              <a:rPr lang="en-US" dirty="0" smtClean="0"/>
              <a:t>, S/N=10/1-2/1</a:t>
            </a:r>
          </a:p>
          <a:p>
            <a:r>
              <a:rPr lang="en-US" dirty="0" smtClean="0"/>
              <a:t>At 6 </a:t>
            </a:r>
            <a:r>
              <a:rPr lang="en-US" dirty="0" err="1" smtClean="0"/>
              <a:t>msec</a:t>
            </a:r>
            <a:r>
              <a:rPr lang="en-US" dirty="0" smtClean="0"/>
              <a:t>, </a:t>
            </a:r>
            <a:r>
              <a:rPr lang="el-GR" dirty="0" smtClean="0"/>
              <a:t>λ</a:t>
            </a:r>
            <a:r>
              <a:rPr lang="en-US" baseline="-25000" dirty="0" smtClean="0"/>
              <a:t>min</a:t>
            </a:r>
            <a:r>
              <a:rPr lang="en-US" dirty="0" smtClean="0"/>
              <a:t>=1.4 </a:t>
            </a:r>
            <a:r>
              <a:rPr lang="en-US" dirty="0" err="1" smtClean="0"/>
              <a:t>Å</a:t>
            </a:r>
            <a:r>
              <a:rPr lang="en-US" dirty="0" smtClean="0"/>
              <a:t>, S/N&gt;1E3</a:t>
            </a:r>
          </a:p>
          <a:p>
            <a:r>
              <a:rPr lang="en-US" dirty="0" smtClean="0"/>
              <a:t>Depending on the decay time of the ESS pulse and the high energy neutron/gamma discrimination we expect a variation of the S/N ratio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685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Chopper disk absorber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51100"/>
            <a:ext cx="6198842" cy="36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neutron energy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 smtClean="0"/>
                  <a:t>Set </a:t>
                </a:r>
                <a:r>
                  <a:rPr lang="en-GB" dirty="0"/>
                  <a:t>chopper phase/speed</a:t>
                </a:r>
              </a:p>
              <a:p>
                <a:r>
                  <a:rPr lang="en-GB" i="1" dirty="0" smtClean="0"/>
                  <a:t>Record neutron TOF </a:t>
                </a:r>
                <a:r>
                  <a:rPr lang="en-GB" i="1" dirty="0" err="1" smtClean="0"/>
                  <a:t>wrt</a:t>
                </a:r>
                <a:r>
                  <a:rPr lang="en-GB" i="1" dirty="0" smtClean="0"/>
                  <a:t> chopper opening time (TDC) then convert to energy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𝛼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</a:rPr>
                                  <m:t>𝑇𝑂𝐹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charset="0"/>
                      </a:rPr>
                      <m:t>=8.6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i="1">
                        <a:latin typeface="Cambria Math" charset="0"/>
                      </a:rPr>
                      <m:t>𝛼</m:t>
                    </m:r>
                    <m:r>
                      <a:rPr lang="en-US" i="1">
                        <a:latin typeface="Cambria Math" charset="0"/>
                      </a:rPr>
                      <m:t>≈2.286</m:t>
                    </m:r>
                    <m:d>
                      <m:dPr>
                        <m:ctrlPr>
                          <a:rPr lang="en-GB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𝑚𝑒𝑉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0.5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𝑚𝑠</m:t>
                        </m:r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l-GR" dirty="0"/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𝛼</m:t>
                    </m:r>
                    <m:r>
                      <a:rPr lang="en-US" b="0" i="1" baseline="30000" smtClean="0">
                        <a:latin typeface="Cambria Math" charset="0"/>
                      </a:rPr>
                      <m:t>2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baseline="30000" smtClean="0">
                        <a:latin typeface="Cambria Math" charset="0"/>
                      </a:rPr>
                      <m:t>2</m:t>
                    </m:r>
                    <m:d>
                      <m:d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𝑇𝑂𝐹</m:t>
                            </m:r>
                            <m:r>
                              <a:rPr lang="en-US" i="1" baseline="30000"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i="1" baseline="-25000">
                                <a:latin typeface="Cambria Math" charset="0"/>
                              </a:rPr>
                              <m:t>𝑚𝑖𝑛</m:t>
                            </m:r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𝑇𝑂𝐹</m:t>
                            </m:r>
                            <m:r>
                              <a:rPr lang="en-US" i="1" baseline="30000"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i="1" baseline="-25000">
                                <a:latin typeface="Cambria Math" charset="0"/>
                              </a:rPr>
                              <m:t>𝑚𝑎𝑥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Detector counts </a:t>
                </a:r>
                <a:r>
                  <a:rPr lang="en-GB" dirty="0" smtClean="0"/>
                  <a:t>with a distribution </a:t>
                </a:r>
                <a:r>
                  <a:rPr lang="en-GB" dirty="0" err="1" smtClean="0"/>
                  <a:t>centered</a:t>
                </a:r>
                <a:r>
                  <a:rPr lang="en-GB" dirty="0" smtClean="0"/>
                  <a:t> around 7.1 </a:t>
                </a:r>
                <a:r>
                  <a:rPr lang="en-GB" dirty="0"/>
                  <a:t>± </a:t>
                </a:r>
                <a:r>
                  <a:rPr lang="en-GB" dirty="0" smtClean="0"/>
                  <a:t>0.35 </a:t>
                </a:r>
                <a:r>
                  <a:rPr lang="en-GB" dirty="0" err="1" smtClean="0"/>
                  <a:t>msec</a:t>
                </a:r>
                <a:r>
                  <a:rPr lang="en-GB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dirty="0" smtClean="0"/>
                  <a:t> 7.7 </a:t>
                </a:r>
                <a:r>
                  <a:rPr lang="en-US" dirty="0" err="1" smtClean="0"/>
                  <a:t>meV</a:t>
                </a:r>
                <a:r>
                  <a:rPr lang="en-US" dirty="0" smtClean="0"/>
                  <a:t> or 3.26 </a:t>
                </a:r>
                <a:r>
                  <a:rPr lang="en-US" dirty="0" err="1" smtClean="0"/>
                  <a:t>Å</a:t>
                </a:r>
                <a:endParaRPr lang="en-US" dirty="0" smtClean="0"/>
              </a:p>
              <a:p>
                <a:r>
                  <a:rPr lang="en-US" dirty="0" smtClean="0"/>
                  <a:t> </a:t>
                </a:r>
                <a:r>
                  <a:rPr lang="el-GR" dirty="0"/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= ±0.8 </a:t>
                </a:r>
                <a:r>
                  <a:rPr lang="en-GB" dirty="0" err="1" smtClean="0"/>
                  <a:t>meV</a:t>
                </a:r>
                <a:r>
                  <a:rPr lang="en-GB" dirty="0" smtClean="0"/>
                  <a:t> or ± 0.</a:t>
                </a:r>
                <a:r>
                  <a:rPr lang="el-GR" dirty="0" smtClean="0"/>
                  <a:t>16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Å</a:t>
                </a:r>
                <a:endParaRPr lang="en-GB" dirty="0" smtClean="0"/>
              </a:p>
              <a:p>
                <a:r>
                  <a:rPr lang="el-GR" dirty="0"/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:r>
                  <a:rPr lang="el-GR" dirty="0" smtClean="0"/>
                  <a:t>2</a:t>
                </a:r>
                <a:r>
                  <a:rPr lang="en-US" dirty="0" smtClean="0"/>
                  <a:t>0%, </a:t>
                </a:r>
                <a:r>
                  <a:rPr lang="el-GR" dirty="0"/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:r>
                  <a:rPr lang="el-GR" dirty="0" smtClean="0"/>
                  <a:t> 10%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2830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780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TBL Instrument Layout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 dirty="0"/>
          </a:p>
        </p:txBody>
      </p:sp>
      <p:sp>
        <p:nvSpPr>
          <p:cNvPr id="74" name="Trapezoid 73"/>
          <p:cNvSpPr/>
          <p:nvPr/>
        </p:nvSpPr>
        <p:spPr bwMode="auto">
          <a:xfrm rot="5400000">
            <a:off x="3306039" y="2860037"/>
            <a:ext cx="457202" cy="1135184"/>
          </a:xfrm>
          <a:prstGeom prst="trapezoid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mic Sans MS" pitchFamily="-112" charset="0"/>
              <a:ea typeface="ヒラギノ角ゴ ProN W3" pitchFamily="-112" charset="-128"/>
              <a:cs typeface="ヒラギノ角ゴ ProN W3" pitchFamily="-112" charset="-128"/>
              <a:sym typeface="Comic Sans MS" pitchFamily="-112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804100" y="3316315"/>
            <a:ext cx="93932" cy="1474203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mic Sans MS" pitchFamily="-112" charset="0"/>
              <a:ea typeface="ヒラギノ角ゴ ProN W3" pitchFamily="-112" charset="-128"/>
              <a:cs typeface="ヒラギノ角ゴ ProN W3" pitchFamily="-112" charset="-128"/>
              <a:sym typeface="Comic Sans MS" pitchFamily="-112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4812584" y="4869160"/>
            <a:ext cx="228600" cy="0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4716016" y="491781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3 cm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15871" y="2016896"/>
            <a:ext cx="1584176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Detector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77062" y="5892752"/>
            <a:ext cx="1528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8.6 m</a:t>
            </a:r>
          </a:p>
          <a:p>
            <a:pPr algn="ctr"/>
            <a:r>
              <a:rPr lang="en-US" sz="2000" dirty="0" err="1" smtClean="0">
                <a:latin typeface="Arial"/>
                <a:cs typeface="Arial"/>
              </a:rPr>
              <a:t>Ø</a:t>
            </a:r>
            <a:r>
              <a:rPr lang="en-US" sz="2000" dirty="0" smtClean="0">
                <a:latin typeface="Arial"/>
                <a:cs typeface="Arial"/>
              </a:rPr>
              <a:t> 50 cm, </a:t>
            </a: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5° slit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4953964" y="5425319"/>
            <a:ext cx="0" cy="36004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8321985" y="5373216"/>
            <a:ext cx="0" cy="36004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492008" y="1873438"/>
            <a:ext cx="186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/>
                <a:cs typeface="Arial"/>
              </a:rPr>
              <a:t>Collimator/ Pinhole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3900" y="2016896"/>
            <a:ext cx="1891155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Moderator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015742" y="5877272"/>
            <a:ext cx="84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/>
                <a:cs typeface="Arial"/>
              </a:rPr>
              <a:t>17 </a:t>
            </a:r>
            <a:r>
              <a:rPr lang="en-US" sz="2000" dirty="0" smtClean="0">
                <a:latin typeface="Arial"/>
                <a:cs typeface="Arial"/>
              </a:rPr>
              <a:t>m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207959" y="3145998"/>
            <a:ext cx="288032" cy="578412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mic Sans MS" pitchFamily="-112" charset="0"/>
              <a:ea typeface="ヒラギノ角ゴ ProN W3" pitchFamily="-112" charset="-128"/>
              <a:cs typeface="ヒラギノ角ゴ ProN W3" pitchFamily="-112" charset="-128"/>
              <a:sym typeface="Comic Sans MS" pitchFamily="-112" charset="0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53245" y="3152471"/>
            <a:ext cx="652461" cy="565466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 bwMode="auto">
          <a:xfrm>
            <a:off x="4964985" y="3316315"/>
            <a:ext cx="76199" cy="1474203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mic Sans MS" pitchFamily="-112" charset="0"/>
              <a:ea typeface="ヒラギノ角ゴ ProN W3" pitchFamily="-112" charset="-128"/>
              <a:cs typeface="ヒラギノ角ゴ ProN W3" pitchFamily="-112" charset="-128"/>
              <a:sym typeface="Comic Sans MS" pitchFamily="-11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355976" y="1877923"/>
            <a:ext cx="1799507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Helvetica"/>
                <a:cs typeface="Helvetica"/>
              </a:rPr>
              <a:t>Band Choppers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130883" y="587727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0 m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flipV="1">
            <a:off x="1479476" y="5419256"/>
            <a:ext cx="0" cy="36004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 bwMode="auto">
          <a:xfrm flipV="1">
            <a:off x="4215740" y="3303016"/>
            <a:ext cx="0" cy="264376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82008" y="35596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2x2mm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flipV="1">
            <a:off x="4102232" y="5419256"/>
            <a:ext cx="0" cy="36004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3682340" y="587727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8.5 m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>
            <a:off x="1664283" y="3108973"/>
            <a:ext cx="6543676" cy="6291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119" idx="0"/>
          </p:cNvCxnSpPr>
          <p:nvPr/>
        </p:nvCxnSpPr>
        <p:spPr>
          <a:xfrm flipV="1">
            <a:off x="1681162" y="3145998"/>
            <a:ext cx="6670813" cy="57731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39136" cy="1143000"/>
          </a:xfrm>
        </p:spPr>
        <p:txBody>
          <a:bodyPr/>
          <a:lstStyle/>
          <a:p>
            <a:r>
              <a:rPr lang="en-GB" dirty="0" smtClean="0"/>
              <a:t>Flux at collimator exit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68052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𝚽</m:t>
                    </m:r>
                    <m:r>
                      <a:rPr lang="en-US" b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𝐁</m:t>
                    </m:r>
                    <m:d>
                      <m:dPr>
                        <m:ctrlPr>
                          <a:rPr lang="en-US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charset="0"/>
                          </a:rPr>
                          <m:t>𝝀</m:t>
                        </m:r>
                      </m:e>
                    </m:d>
                    <m:r>
                      <a:rPr lang="en-US" b="1">
                        <a:latin typeface="Cambria Math" charset="0"/>
                      </a:rPr>
                      <m:t>×</m:t>
                    </m:r>
                    <m:r>
                      <a:rPr lang="en-US" b="1" i="1">
                        <a:latin typeface="Cambria Math" charset="0"/>
                      </a:rPr>
                      <m:t>𝚫𝛀</m:t>
                    </m:r>
                    <m:r>
                      <a:rPr lang="en-US" b="1">
                        <a:latin typeface="Cambria Math" charset="0"/>
                      </a:rPr>
                      <m:t>×</m:t>
                    </m:r>
                    <m:r>
                      <a:rPr lang="en-US" b="1" i="1">
                        <a:latin typeface="Cambria Math" charset="0"/>
                      </a:rPr>
                      <m:t>𝚫𝛌</m:t>
                    </m:r>
                  </m:oMath>
                </a14:m>
                <a:endParaRPr lang="en-GB" b="1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B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λ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charset="0"/>
                          </a:rPr>
                          <m:t>=3Å</m:t>
                        </m:r>
                      </m:e>
                    </m:d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GB" sz="2400" dirty="0" smtClean="0"/>
                  <a:t> 4.6E13 n/(s cm</a:t>
                </a:r>
                <a:r>
                  <a:rPr lang="en-GB" sz="2400" baseline="30000" dirty="0" smtClean="0"/>
                  <a:t>2</a:t>
                </a:r>
                <a:r>
                  <a:rPr lang="en-GB" sz="2400" dirty="0" smtClean="0"/>
                  <a:t>sr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Å</m:t>
                    </m:r>
                  </m:oMath>
                </a14:m>
                <a:r>
                  <a:rPr lang="en-GB" sz="2400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ΔΩ</m:t>
                    </m:r>
                  </m:oMath>
                </a14:m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H</m:t>
                        </m:r>
                        <m:r>
                          <a:rPr lang="en-US" sz="2400">
                            <a:latin typeface="Cambria Math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𝑊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𝐿</m:t>
                        </m:r>
                        <m:r>
                          <a:rPr lang="en-US" sz="2400" b="0" i="1" baseline="30000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charset="0"/>
                          </a:rPr>
                          <m:t>3</m:t>
                        </m:r>
                        <m:r>
                          <a:rPr lang="en-US" sz="2400" i="1">
                            <a:latin typeface="Cambria Math" charset="0"/>
                          </a:rPr>
                          <m:t>𝑐𝑚</m:t>
                        </m:r>
                        <m:r>
                          <a:rPr lang="en-US" sz="2400">
                            <a:latin typeface="Cambria Math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10.5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𝑐𝑚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850 </m:t>
                        </m:r>
                        <m:r>
                          <a:rPr lang="en-US" sz="2400" i="1">
                            <a:latin typeface="Cambria Math" charset="0"/>
                          </a:rPr>
                          <m:t>𝑐𝑚</m:t>
                        </m:r>
                        <m:r>
                          <a:rPr lang="en-US" sz="2400" i="1" baseline="3000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4.36</m:t>
                    </m:r>
                    <m:r>
                      <a:rPr lang="en-US" sz="2400" b="0" i="1" smtClean="0">
                        <a:latin typeface="Cambria Math" charset="0"/>
                      </a:rPr>
                      <m:t>𝐸</m:t>
                    </m:r>
                    <m:r>
                      <a:rPr lang="en-US" sz="2400" b="0" i="1" smtClean="0">
                        <a:latin typeface="Cambria Math" charset="0"/>
                      </a:rPr>
                      <m:t>−5 </m:t>
                    </m:r>
                    <m:r>
                      <a:rPr lang="en-US" sz="2400" b="0" i="1" smtClean="0">
                        <a:latin typeface="Cambria Math" charset="0"/>
                      </a:rPr>
                      <m:t>𝑠𝑟</m:t>
                    </m:r>
                  </m:oMath>
                </a14:m>
                <a:endParaRPr lang="en-GB" sz="24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Δλ</m:t>
                    </m:r>
                    <m:r>
                      <a:rPr lang="en-US" sz="2400">
                        <a:latin typeface="Cambria Math" charset="0"/>
                      </a:rPr>
                      <m:t>=0.5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>
                        <a:latin typeface="Cambria Math" charset="0"/>
                      </a:rPr>
                      <m:t>Å</m:t>
                    </m:r>
                  </m:oMath>
                </a14:m>
                <a:endParaRPr lang="en-GB" sz="2400" baseline="300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Φ</m:t>
                    </m:r>
                    <m:r>
                      <a:rPr lang="en-US" sz="2400">
                        <a:latin typeface="Cambria Math" charset="0"/>
                      </a:rPr>
                      <m:t>=1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E</m:t>
                    </m:r>
                    <m:r>
                      <a:rPr lang="en-US" sz="2400" b="0" i="0" smtClean="0">
                        <a:latin typeface="Cambria Math" charset="0"/>
                      </a:rPr>
                      <m:t>9</m:t>
                    </m:r>
                  </m:oMath>
                </a14:m>
                <a:r>
                  <a:rPr lang="en-GB" sz="2400" dirty="0" smtClean="0"/>
                  <a:t> n/(cm</a:t>
                </a:r>
                <a:r>
                  <a:rPr lang="en-GB" sz="2400" baseline="30000" dirty="0" smtClean="0"/>
                  <a:t>2</a:t>
                </a:r>
                <a:r>
                  <a:rPr lang="en-GB" sz="2400" dirty="0" smtClean="0"/>
                  <a:t>s)</a:t>
                </a:r>
              </a:p>
              <a:p>
                <a:endParaRPr lang="en-GB" sz="2400" baseline="3000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</a:rPr>
                      <m:t>𝐍𝐞𝐮𝐭𝐫𝐨𝐧</m:t>
                    </m:r>
                    <m:r>
                      <a:rPr lang="en-US" b="1" i="0" smtClean="0">
                        <a:latin typeface="Cambria Math" charset="0"/>
                      </a:rPr>
                      <m:t> </m:t>
                    </m:r>
                    <m:r>
                      <a:rPr lang="en-US" b="1" i="0" smtClean="0">
                        <a:latin typeface="Cambria Math" charset="0"/>
                      </a:rPr>
                      <m:t>𝐑𝐚𝐭𝐞</m:t>
                    </m:r>
                    <m:r>
                      <a:rPr lang="en-US" b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𝚽</m:t>
                    </m:r>
                    <m:r>
                      <a:rPr lang="en-US" b="1">
                        <a:latin typeface="Cambria Math" charset="0"/>
                      </a:rPr>
                      <m:t>×</m:t>
                    </m:r>
                    <m:r>
                      <a:rPr lang="en-US" b="1" i="1">
                        <a:latin typeface="Cambria Math" charset="0"/>
                      </a:rPr>
                      <m:t>𝚫</m:t>
                    </m:r>
                    <m:r>
                      <a:rPr lang="en-US" b="1" i="1">
                        <a:latin typeface="Cambria Math" charset="0"/>
                      </a:rPr>
                      <m:t>𝐀</m:t>
                    </m:r>
                  </m:oMath>
                </a14:m>
                <a:endParaRPr lang="en-GB" b="1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ΔA</m:t>
                    </m:r>
                    <m:r>
                      <a:rPr lang="en-US" sz="2400" i="1">
                        <a:latin typeface="Cambria Math" charset="0"/>
                      </a:rPr>
                      <m:t>=0.</m:t>
                    </m:r>
                    <m:r>
                      <a:rPr lang="en-US" sz="2400" b="0" i="0" smtClean="0">
                        <a:latin typeface="Cambria Math" charset="0"/>
                      </a:rPr>
                      <m:t>05</m:t>
                    </m:r>
                    <m:r>
                      <a:rPr lang="en-US" sz="2400">
                        <a:latin typeface="Cambria Math" charset="0"/>
                      </a:rPr>
                      <m:t>×</m:t>
                    </m:r>
                    <m:r>
                      <a:rPr lang="en-US" sz="2400" i="1">
                        <a:latin typeface="Cambria Math" charset="0"/>
                      </a:rPr>
                      <m:t>0.</m:t>
                    </m:r>
                    <m:r>
                      <a:rPr lang="en-US" sz="2400" b="0" i="1" smtClean="0">
                        <a:latin typeface="Cambria Math" charset="0"/>
                      </a:rPr>
                      <m:t>05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/>
                      <m:t>cm</m:t>
                    </m:r>
                    <m:r>
                      <m:rPr>
                        <m:nor/>
                      </m:rPr>
                      <a:rPr lang="en-GB" sz="2400" baseline="30000" dirty="0"/>
                      <m:t>2</m:t>
                    </m:r>
                    <m:r>
                      <m:rPr>
                        <m:nor/>
                      </m:rPr>
                      <a:rPr lang="en-US" sz="2400" b="0" i="0" baseline="30000" dirty="0" smtClean="0"/>
                      <m:t> </m:t>
                    </m:r>
                    <m:r>
                      <a:rPr lang="en-US" sz="2400">
                        <a:latin typeface="Cambria Math" charset="0"/>
                      </a:rPr>
                      <m:t>−</m:t>
                    </m:r>
                    <m:r>
                      <a:rPr lang="en-US" sz="2400" b="0" i="1" smtClean="0">
                        <a:latin typeface="Cambria Math" charset="0"/>
                      </a:rPr>
                      <m:t>0.2</m:t>
                    </m:r>
                    <m:r>
                      <a:rPr lang="en-US" sz="2400">
                        <a:latin typeface="Cambria Math" charset="0"/>
                      </a:rPr>
                      <m:t>×</m:t>
                    </m:r>
                    <m:r>
                      <a:rPr lang="en-US" sz="2400" b="0" i="1" smtClean="0">
                        <a:latin typeface="Cambria Math" charset="0"/>
                      </a:rPr>
                      <m:t>0.2 </m:t>
                    </m:r>
                    <m:r>
                      <m:rPr>
                        <m:nor/>
                      </m:rPr>
                      <a:rPr lang="en-GB" sz="2400" dirty="0"/>
                      <m:t>cm</m:t>
                    </m:r>
                    <m:r>
                      <m:rPr>
                        <m:nor/>
                      </m:rPr>
                      <a:rPr lang="en-GB" sz="2400" baseline="30000" dirty="0"/>
                      <m:t>2</m:t>
                    </m:r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b="0" i="0" smtClean="0">
                        <a:latin typeface="Cambria Math" charset="0"/>
                      </a:rPr>
                      <m:t>0.0025 − 0.04</m:t>
                    </m:r>
                  </m:oMath>
                </a14:m>
                <a:r>
                  <a:rPr lang="en-GB" sz="2400" dirty="0" smtClean="0"/>
                  <a:t> cm</a:t>
                </a:r>
                <a:r>
                  <a:rPr lang="en-GB" sz="2400" baseline="30000" dirty="0" smtClean="0"/>
                  <a:t>2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R</m:t>
                    </m:r>
                    <m:r>
                      <a:rPr lang="en-US" sz="2400" b="0" i="0" smtClean="0">
                        <a:latin typeface="Cambria Math" charset="0"/>
                      </a:rPr>
                      <m:t>=2.5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E</m:t>
                    </m:r>
                    <m:r>
                      <a:rPr lang="en-US" sz="2400" b="0" i="0" smtClean="0">
                        <a:latin typeface="Cambria Math" charset="0"/>
                      </a:rPr>
                      <m:t>6−4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E</m:t>
                    </m:r>
                    <m:r>
                      <a:rPr lang="en-US" sz="2400" b="0" i="0" smtClean="0">
                        <a:latin typeface="Cambria Math" charset="0"/>
                      </a:rPr>
                      <m:t>7</m:t>
                    </m:r>
                  </m:oMath>
                </a14:m>
                <a:r>
                  <a:rPr lang="en-GB" sz="2400" dirty="0" smtClean="0"/>
                  <a:t> n/s </a:t>
                </a:r>
              </a:p>
              <a:p>
                <a:endParaRPr lang="en-GB" sz="2400" b="1" dirty="0" smtClean="0"/>
              </a:p>
              <a:p>
                <a:r>
                  <a:rPr lang="en-GB" b="1" dirty="0" smtClean="0">
                    <a:latin typeface="Cambria Math" charset="0"/>
                    <a:ea typeface="Cambria Math" charset="0"/>
                    <a:cs typeface="Cambria Math" charset="0"/>
                  </a:rPr>
                  <a:t>Detector </a:t>
                </a:r>
                <a:r>
                  <a:rPr lang="en-GB" b="1" dirty="0">
                    <a:latin typeface="Cambria Math" charset="0"/>
                    <a:ea typeface="Cambria Math" charset="0"/>
                    <a:cs typeface="Cambria Math" charset="0"/>
                  </a:rPr>
                  <a:t>count rate</a:t>
                </a:r>
                <a:endParaRPr lang="en-GB" b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GB" sz="2400" dirty="0" smtClean="0"/>
                  <a:t>83kHz - </a:t>
                </a:r>
                <a:r>
                  <a:rPr lang="el-GR" sz="2400" dirty="0" smtClean="0"/>
                  <a:t>1</a:t>
                </a:r>
                <a:r>
                  <a:rPr lang="en-GB" sz="2400" dirty="0" smtClean="0"/>
                  <a:t>.</a:t>
                </a:r>
                <a:r>
                  <a:rPr lang="en-US" sz="2400" dirty="0"/>
                  <a:t>3</a:t>
                </a:r>
                <a:r>
                  <a:rPr lang="en-GB" sz="2400" dirty="0" smtClean="0"/>
                  <a:t>MHz/cm</a:t>
                </a:r>
                <a:r>
                  <a:rPr lang="en-GB" sz="2400" baseline="30000" dirty="0" smtClean="0"/>
                  <a:t>2</a:t>
                </a:r>
                <a:r>
                  <a:rPr lang="en-GB" sz="2400" dirty="0" smtClean="0"/>
                  <a:t> for a 30cm</a:t>
                </a:r>
                <a:r>
                  <a:rPr lang="en-GB" sz="2400" baseline="30000" dirty="0" smtClean="0"/>
                  <a:t>2</a:t>
                </a:r>
                <a:r>
                  <a:rPr lang="en-GB" sz="2400" dirty="0" smtClean="0"/>
                  <a:t> </a:t>
                </a:r>
                <a:r>
                  <a:rPr lang="en-GB" sz="2400" dirty="0" smtClean="0"/>
                  <a:t>active area</a:t>
                </a:r>
                <a:endParaRPr lang="en-GB" sz="2400" dirty="0" smtClean="0"/>
              </a:p>
              <a:p>
                <a:endParaRPr lang="en-GB" sz="2400" baseline="30000" dirty="0"/>
              </a:p>
              <a:p>
                <a:endParaRPr lang="en-GB" sz="2400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680520"/>
              </a:xfrm>
              <a:blipFill rotWithShape="0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Instrument wavelength range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024" y="2087515"/>
                <a:ext cx="4906888" cy="3556992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∆</m:t>
                    </m:r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𝑖𝑛𝑠𝑡𝑟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𝑤𝐿</m:t>
                        </m:r>
                      </m:den>
                    </m:f>
                  </m:oMath>
                </a14:m>
                <a:r>
                  <a:rPr lang="en-GB" dirty="0">
                    <a:effectLst/>
                  </a:rPr>
                  <a:t> </a:t>
                </a:r>
                <a:endParaRPr lang="en-GB" dirty="0" smtClean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>
                    <a:effectLst/>
                  </a:rPr>
                  <a:t> </a:t>
                </a:r>
                <a:r>
                  <a:rPr lang="en-GB" dirty="0" smtClean="0">
                    <a:effectLst/>
                  </a:rPr>
                  <a:t>= 71.4ms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𝑤</m:t>
                    </m:r>
                    <m:r>
                      <a:rPr lang="en-US" i="1">
                        <a:latin typeface="Cambria Math" charset="0"/>
                      </a:rPr>
                      <m:t>≈0.25277</m:t>
                    </m:r>
                    <m:d>
                      <m:dPr>
                        <m:ctrlPr>
                          <a:rPr lang="en-GB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𝑚𝑠</m:t>
                        </m:r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Å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∆</m:t>
                    </m:r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𝑖𝑛𝑠𝑡𝑟</m:t>
                        </m:r>
                      </m:sub>
                    </m:sSub>
                  </m:oMath>
                </a14:m>
                <a:r>
                  <a:rPr lang="en-GB" dirty="0" smtClean="0">
                    <a:effectLst/>
                  </a:rPr>
                  <a:t>= 16.6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GB" dirty="0" smtClean="0"/>
                  <a:t>(14Hz</a:t>
                </a:r>
                <a:r>
                  <a:rPr lang="en-GB" dirty="0"/>
                  <a:t>)</a:t>
                </a:r>
                <a:endParaRPr lang="en-US" dirty="0" smtClean="0"/>
              </a:p>
              <a:p>
                <a:endParaRPr lang="en-GB" dirty="0" smtClean="0">
                  <a:effectLst/>
                </a:endParaRPr>
              </a:p>
              <a:p>
                <a:r>
                  <a:rPr lang="en-GB" dirty="0" smtClean="0"/>
                  <a:t>Skip 1 pulse (7Hz)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∆</m:t>
                    </m:r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𝑖𝑛𝑠𝑡𝑟</m:t>
                        </m:r>
                      </m:sub>
                    </m:sSub>
                  </m:oMath>
                </a14:m>
                <a:r>
                  <a:rPr lang="en-GB" dirty="0"/>
                  <a:t>= </a:t>
                </a:r>
                <a:r>
                  <a:rPr lang="en-GB" dirty="0" smtClean="0"/>
                  <a:t>33.2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Å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Skip 2 pulses (4.667Hz)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∆</m:t>
                    </m:r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𝑖𝑛𝑠𝑡𝑟</m:t>
                        </m:r>
                      </m:sub>
                    </m:sSub>
                  </m:oMath>
                </a14:m>
                <a:r>
                  <a:rPr lang="en-GB" dirty="0"/>
                  <a:t>= </a:t>
                </a:r>
                <a:r>
                  <a:rPr lang="en-GB" dirty="0" smtClean="0"/>
                  <a:t>49.9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Å</m:t>
                    </m:r>
                  </m:oMath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>
                  <a:effectLst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024" y="2087515"/>
                <a:ext cx="4906888" cy="3556992"/>
              </a:xfrm>
              <a:blipFill rotWithShape="0">
                <a:blip r:embed="rId2"/>
                <a:stretch>
                  <a:fillRect l="-870" t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5" name="Picture 4" descr="Macintosh HD:Users:nikolaostsapatsaris:Documents:ESS:ESS_Instruments_PD:Science:MIRACLES Publication 2:MIRACLES paper latest:Resubmission:figures:Figure 2.pd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37302" r="46713" b="3965"/>
          <a:stretch/>
        </p:blipFill>
        <p:spPr bwMode="auto">
          <a:xfrm>
            <a:off x="5687616" y="2620171"/>
            <a:ext cx="3456384" cy="30243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265912" y="2620171"/>
            <a:ext cx="4217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65912" y="4967835"/>
            <a:ext cx="4217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01068" y="2420116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/>
                <a:cs typeface="Arial"/>
              </a:rPr>
              <a:t>17 </a:t>
            </a:r>
            <a:r>
              <a:rPr lang="en-US" sz="2000" dirty="0" smtClean="0">
                <a:latin typeface="Arial"/>
                <a:cs typeface="Arial"/>
              </a:rPr>
              <a:t>m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312" y="4679803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0</a:t>
            </a:r>
            <a:r>
              <a:rPr lang="en-US" sz="2000" dirty="0" smtClean="0">
                <a:latin typeface="Arial"/>
                <a:cs typeface="Arial"/>
              </a:rPr>
              <a:t> m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4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1430" y="188640"/>
            <a:ext cx="7643192" cy="1143000"/>
          </a:xfrm>
        </p:spPr>
        <p:txBody>
          <a:bodyPr/>
          <a:lstStyle/>
          <a:p>
            <a:r>
              <a:rPr lang="en-GB" smtClean="0"/>
              <a:t>Useful wavelength </a:t>
            </a:r>
            <a:r>
              <a:rPr lang="en-GB" dirty="0" smtClean="0"/>
              <a:t>range due to gravitation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60" y="1844824"/>
            <a:ext cx="7348240" cy="45767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584060" y="3138399"/>
                <a:ext cx="1398909" cy="95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GB" dirty="0"/>
                  <a:t>=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charset="0"/>
                      </a:rPr>
                      <m:t>3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Å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∆</m:t>
                    </m:r>
                    <m:r>
                      <a:rPr lang="en-US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GB" dirty="0"/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0.5 </m:t>
                    </m:r>
                    <m:r>
                      <a:rPr lang="en-US" i="1">
                        <a:latin typeface="Cambria Math" charset="0"/>
                      </a:rPr>
                      <m:t>Å</m:t>
                    </m:r>
                  </m:oMath>
                </a14:m>
                <a:endParaRPr lang="en-US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∆</m:t>
                      </m:r>
                      <m:r>
                        <a:rPr lang="en-US" b="0" i="1" smtClean="0">
                          <a:latin typeface="Cambria Math" charset="0"/>
                        </a:rPr>
                        <m:t>𝑌</m:t>
                      </m:r>
                      <m:r>
                        <a:rPr lang="en-US" b="0" i="1" smtClean="0">
                          <a:latin typeface="Cambria Math" charset="0"/>
                        </a:rPr>
                        <m:t>=1</m:t>
                      </m:r>
                      <m:r>
                        <a:rPr lang="en-US" b="0" i="1" smtClean="0">
                          <a:latin typeface="Cambria Math" charset="0"/>
                        </a:rPr>
                        <m:t>𝑚𝑚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060" y="3138399"/>
                <a:ext cx="1398909" cy="950901"/>
              </a:xfrm>
              <a:prstGeom prst="rect">
                <a:avLst/>
              </a:prstGeom>
              <a:blipFill rotWithShape="0">
                <a:blip r:embed="rId3"/>
                <a:stretch>
                  <a:fillRect t="-3589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Chopper Permissible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672" y="2281580"/>
            <a:ext cx="1443484" cy="1576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951" y="2264400"/>
            <a:ext cx="1404891" cy="124879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801791" y="3128496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e 17"/>
          <p:cNvSpPr/>
          <p:nvPr/>
        </p:nvSpPr>
        <p:spPr>
          <a:xfrm rot="20854018">
            <a:off x="3765786" y="2125175"/>
            <a:ext cx="936104" cy="909315"/>
          </a:xfrm>
          <a:prstGeom prst="pie">
            <a:avLst>
              <a:gd name="adj1" fmla="val 17894548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106" y="5013176"/>
            <a:ext cx="4940300" cy="1447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53779" y="3206461"/>
            <a:ext cx="955548" cy="957112"/>
            <a:chOff x="7715674" y="3013031"/>
            <a:chExt cx="955548" cy="957112"/>
          </a:xfrm>
        </p:grpSpPr>
        <p:sp>
          <p:nvSpPr>
            <p:cNvPr id="22" name="Pie 21"/>
            <p:cNvSpPr/>
            <p:nvPr/>
          </p:nvSpPr>
          <p:spPr>
            <a:xfrm rot="20549262">
              <a:off x="7735118" y="3060828"/>
              <a:ext cx="936104" cy="909315"/>
            </a:xfrm>
            <a:prstGeom prst="pie">
              <a:avLst>
                <a:gd name="adj1" fmla="val 17894548"/>
                <a:gd name="adj2" fmla="val 16200000"/>
              </a:avLst>
            </a:prstGeom>
            <a:solidFill>
              <a:schemeClr val="tx2">
                <a:lumMod val="60000"/>
                <a:lumOff val="40000"/>
                <a:alpha val="5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 rot="9698982">
              <a:off x="7715674" y="3013031"/>
              <a:ext cx="936104" cy="909315"/>
            </a:xfrm>
            <a:prstGeom prst="pie">
              <a:avLst>
                <a:gd name="adj1" fmla="val 17894548"/>
                <a:gd name="adj2" fmla="val 16200000"/>
              </a:avLst>
            </a:prstGeom>
            <a:solidFill>
              <a:schemeClr val="tx2">
                <a:lumMod val="60000"/>
                <a:lumOff val="4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687978" y="1624440"/>
            <a:ext cx="97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>
                <a:latin typeface="Arial"/>
                <a:cs typeface="Arial"/>
              </a:rPr>
              <a:t>1slit/rev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1397" y="4235596"/>
            <a:ext cx="97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slit/rev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9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Chopper Permissible Bandwidth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21620" y="2057462"/>
                <a:ext cx="4248472" cy="9361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∆</m:t>
                    </m:r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𝑐h𝑜𝑝𝑝𝑒𝑟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3956.166 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1620" y="2057462"/>
                <a:ext cx="4248472" cy="93610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717032"/>
            <a:ext cx="5740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wavelength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924944"/>
            <a:ext cx="89535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</a:t>
            </a:r>
            <a:r>
              <a:rPr lang="el-GR" dirty="0" smtClean="0"/>
              <a:t>λ </a:t>
            </a:r>
            <a:r>
              <a:rPr lang="en-US" dirty="0" smtClean="0"/>
              <a:t>resolution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reducing slit size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88" y="3254650"/>
            <a:ext cx="5402312" cy="3380348"/>
          </a:xfrm>
          <a:prstGeom prst="rect">
            <a:avLst/>
          </a:prstGeom>
        </p:spPr>
      </p:pic>
      <p:sp>
        <p:nvSpPr>
          <p:cNvPr id="7" name="Pie 6"/>
          <p:cNvSpPr/>
          <p:nvPr/>
        </p:nvSpPr>
        <p:spPr>
          <a:xfrm rot="20637716">
            <a:off x="682836" y="4132776"/>
            <a:ext cx="936104" cy="909315"/>
          </a:xfrm>
          <a:prstGeom prst="pie">
            <a:avLst>
              <a:gd name="adj1" fmla="val 17894548"/>
              <a:gd name="adj2" fmla="val 16200000"/>
            </a:avLst>
          </a:prstGeom>
          <a:solidFill>
            <a:schemeClr val="tx2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682836" y="4132775"/>
            <a:ext cx="936104" cy="909315"/>
          </a:xfrm>
          <a:prstGeom prst="pie">
            <a:avLst>
              <a:gd name="adj1" fmla="val 17894548"/>
              <a:gd name="adj2" fmla="val 16200000"/>
            </a:avLst>
          </a:prstGeom>
          <a:solidFill>
            <a:schemeClr val="tx2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378047"/>
            <a:ext cx="8953500" cy="166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86" y="1797644"/>
            <a:ext cx="9324528" cy="2632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043608" y="4021160"/>
            <a:ext cx="228600" cy="0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02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822</TotalTime>
  <Words>519</Words>
  <Application>Microsoft Macintosh PowerPoint</Application>
  <PresentationFormat>On-screen Show (4:3)</PresentationFormat>
  <Paragraphs>95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Cambria Math</vt:lpstr>
      <vt:lpstr>Comic Sans MS</vt:lpstr>
      <vt:lpstr>Helvetica</vt:lpstr>
      <vt:lpstr>Mangal</vt:lpstr>
      <vt:lpstr>ヒラギノ角ゴ ProN W3</vt:lpstr>
      <vt:lpstr>Arial</vt:lpstr>
      <vt:lpstr>Office Theme</vt:lpstr>
      <vt:lpstr>TBL Chopper System Neutronic Performance</vt:lpstr>
      <vt:lpstr>TBL Instrument Layout</vt:lpstr>
      <vt:lpstr>Flux at collimator exit</vt:lpstr>
      <vt:lpstr>Instrument wavelength range</vt:lpstr>
      <vt:lpstr>Useful wavelength range due to gravitation</vt:lpstr>
      <vt:lpstr>Chopper Permissible Bandwidth</vt:lpstr>
      <vt:lpstr>Chopper Permissible Bandwidth</vt:lpstr>
      <vt:lpstr>Instrument wavelength resolution</vt:lpstr>
      <vt:lpstr>Improving the λ resolution –  reducing slit size  </vt:lpstr>
      <vt:lpstr>Frame overlap </vt:lpstr>
      <vt:lpstr>Frame overlap in TOF</vt:lpstr>
      <vt:lpstr>Frame overlap in TOF </vt:lpstr>
      <vt:lpstr>Prompt pulse effect on λmin</vt:lpstr>
      <vt:lpstr>Chopper disk absorber</vt:lpstr>
      <vt:lpstr>Determination of neutron energy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TBL Chopper System Neutronic Performance</dc:title>
  <dc:creator>Nick Tsap</dc:creator>
  <cp:lastModifiedBy>Nick Tsap</cp:lastModifiedBy>
  <cp:revision>58</cp:revision>
  <dcterms:created xsi:type="dcterms:W3CDTF">2017-05-22T17:23:43Z</dcterms:created>
  <dcterms:modified xsi:type="dcterms:W3CDTF">2017-05-23T07:13:26Z</dcterms:modified>
</cp:coreProperties>
</file>