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7" r:id="rId2"/>
    <p:sldId id="319" r:id="rId3"/>
    <p:sldId id="439" r:id="rId4"/>
    <p:sldId id="447" r:id="rId5"/>
    <p:sldId id="449" r:id="rId6"/>
    <p:sldId id="454" r:id="rId7"/>
    <p:sldId id="320" r:id="rId8"/>
    <p:sldId id="458" r:id="rId9"/>
    <p:sldId id="459" r:id="rId10"/>
    <p:sldId id="258" r:id="rId11"/>
    <p:sldId id="408" r:id="rId12"/>
    <p:sldId id="470" r:id="rId13"/>
    <p:sldId id="455" r:id="rId14"/>
    <p:sldId id="457" r:id="rId15"/>
    <p:sldId id="460" r:id="rId16"/>
    <p:sldId id="468" r:id="rId17"/>
    <p:sldId id="467" r:id="rId18"/>
    <p:sldId id="462" r:id="rId19"/>
    <p:sldId id="465" r:id="rId20"/>
    <p:sldId id="469" r:id="rId21"/>
    <p:sldId id="270" r:id="rId22"/>
    <p:sldId id="278" r:id="rId23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5" d="100"/>
          <a:sy n="155" d="100"/>
        </p:scale>
        <p:origin x="197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106D3-030A-420C-9FC1-0CD1FF30FAE1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28A98-C5F7-40CD-90A3-5C097D365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82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4415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2017-05-29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2017-05-29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97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2017-05-29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5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2017-05-29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0713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103233B-D569-4A6E-878F-CDE152514C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2017-05-29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318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opeanspallationsource.se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dirty="0" smtClean="0"/>
              <a:t>RF </a:t>
            </a:r>
            <a:r>
              <a:rPr lang="sv-SE" sz="4000" dirty="0" err="1" smtClean="0"/>
              <a:t>introduction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v-SE" sz="2000" dirty="0" smtClean="0">
                <a:solidFill>
                  <a:schemeClr val="bg1"/>
                </a:solidFill>
              </a:rPr>
              <a:t>Anders Sunesson RF </a:t>
            </a:r>
            <a:r>
              <a:rPr lang="sv-SE" sz="2000" dirty="0" err="1" smtClean="0">
                <a:solidFill>
                  <a:schemeClr val="bg1"/>
                </a:solidFill>
              </a:rPr>
              <a:t>group</a:t>
            </a:r>
            <a:r>
              <a:rPr lang="sv-SE" sz="2000" dirty="0" smtClean="0">
                <a:solidFill>
                  <a:schemeClr val="bg1"/>
                </a:solidFill>
              </a:rPr>
              <a:t> </a:t>
            </a:r>
            <a:r>
              <a:rPr lang="sv-SE" sz="2000" dirty="0" err="1" smtClean="0">
                <a:solidFill>
                  <a:schemeClr val="bg1"/>
                </a:solidFill>
              </a:rPr>
              <a:t>leader</a:t>
            </a:r>
            <a:endParaRPr lang="sv-SE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(assistance from the RF group kindly acknowledged)</a:t>
            </a:r>
            <a:endParaRPr lang="sv-SE" sz="200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832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  <a:latin typeface="Calibri"/>
                <a:hlinkClick r:id="rId2"/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  <a:latin typeface="Calibri"/>
            </a:endParaRPr>
          </a:p>
          <a:p>
            <a:pPr algn="ctr" defTabSz="914400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  <a:latin typeface="Calibri"/>
              </a:rPr>
              <a:t>LLRF component PDR, </a:t>
            </a:r>
            <a:r>
              <a:rPr lang="en-GB" sz="1600" dirty="0" smtClean="0">
                <a:solidFill>
                  <a:srgbClr val="FFFFFF"/>
                </a:solidFill>
                <a:latin typeface="Calibri"/>
              </a:rPr>
              <a:t>May </a:t>
            </a:r>
            <a:r>
              <a:rPr lang="en-GB" sz="1600" dirty="0" smtClean="0">
                <a:solidFill>
                  <a:srgbClr val="FFFFFF"/>
                </a:solidFill>
                <a:latin typeface="Calibri"/>
              </a:rPr>
              <a:t>30, </a:t>
            </a:r>
            <a:r>
              <a:rPr lang="en-GB" sz="1600" dirty="0" smtClean="0">
                <a:solidFill>
                  <a:srgbClr val="FFFFFF"/>
                </a:solidFill>
                <a:latin typeface="Calibri"/>
              </a:rPr>
              <a:t>2017</a:t>
            </a:r>
            <a:endParaRPr lang="en-GB" sz="16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971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85699" tIns="42850" rIns="85699" bIns="42850">
            <a:normAutofit/>
          </a:bodyPr>
          <a:lstStyle/>
          <a:p>
            <a:pPr marL="360363" indent="-360363"/>
            <a:r>
              <a:rPr lang="en-GB" sz="3400" dirty="0" smtClean="0"/>
              <a:t>RF systems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7292"/>
            <a:ext cx="8229600" cy="4954424"/>
          </a:xfrm>
        </p:spPr>
        <p:txBody>
          <a:bodyPr lIns="85699" tIns="42850" rIns="85699" bIns="42850">
            <a:normAutofit lnSpcReduction="10000"/>
          </a:bodyPr>
          <a:lstStyle/>
          <a:p>
            <a:pPr marL="400040" indent="-342900"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Power to 155 cavities, one RF station/cavity</a:t>
            </a:r>
          </a:p>
          <a:p>
            <a:pPr marL="857240" lvl="1" indent="-342900">
              <a:buFont typeface="Calibri" panose="020F0502020204030204" pitchFamily="34" charset="0"/>
              <a:buChar char="‒"/>
            </a:pPr>
            <a:r>
              <a:rPr lang="en-GB" dirty="0" smtClean="0">
                <a:solidFill>
                  <a:schemeClr val="tx1"/>
                </a:solidFill>
              </a:rPr>
              <a:t>High Voltage new development: SML modulator topology</a:t>
            </a:r>
          </a:p>
          <a:p>
            <a:pPr marL="857240" lvl="1" indent="-342900">
              <a:buFont typeface="Calibri" panose="020F0502020204030204" pitchFamily="34" charset="0"/>
              <a:buChar char="‒"/>
            </a:pPr>
            <a:r>
              <a:rPr lang="en-GB" dirty="0" smtClean="0">
                <a:solidFill>
                  <a:schemeClr val="tx1"/>
                </a:solidFill>
              </a:rPr>
              <a:t>High Power RF Amplifier new development: MB-IOT amplifier (targeted for high beta)</a:t>
            </a:r>
          </a:p>
          <a:p>
            <a:pPr marL="400040" indent="-342900"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A large part of the RF systems is provided in collaboration with partners</a:t>
            </a:r>
          </a:p>
          <a:p>
            <a:pPr marL="1657340" lvl="3" indent="-342900"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RF NC </a:t>
            </a:r>
            <a:r>
              <a:rPr lang="en-GB" dirty="0" err="1" smtClean="0">
                <a:solidFill>
                  <a:schemeClr val="tx1"/>
                </a:solidFill>
              </a:rPr>
              <a:t>linac</a:t>
            </a:r>
            <a:r>
              <a:rPr lang="en-GB" dirty="0" smtClean="0">
                <a:solidFill>
                  <a:schemeClr val="tx1"/>
                </a:solidFill>
              </a:rPr>
              <a:t> (Spain) (complete RF systems)</a:t>
            </a:r>
          </a:p>
          <a:p>
            <a:pPr marL="1657340" lvl="3" indent="-342900"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Spoke RF stations (Italy) (RF transmitters + interlocks)</a:t>
            </a:r>
          </a:p>
          <a:p>
            <a:pPr marL="1657340" lvl="3" indent="-342900"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LLRF (Spain and Poland) (both NC and SC)</a:t>
            </a:r>
          </a:p>
          <a:p>
            <a:pPr marL="1657340" lvl="3" indent="-342900"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RF high power distribution (UK) (SC </a:t>
            </a:r>
            <a:r>
              <a:rPr lang="en-GB" dirty="0" err="1" smtClean="0">
                <a:solidFill>
                  <a:schemeClr val="tx1"/>
                </a:solidFill>
              </a:rPr>
              <a:t>linac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</a:p>
          <a:p>
            <a:pPr marL="1657340" lvl="3" indent="-342900"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Phase ref distribution (Poland) (the whole </a:t>
            </a:r>
            <a:r>
              <a:rPr lang="en-GB" dirty="0" err="1" smtClean="0">
                <a:solidFill>
                  <a:schemeClr val="tx1"/>
                </a:solidFill>
              </a:rPr>
              <a:t>linac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</a:p>
          <a:p>
            <a:pPr marL="1657340" lvl="3" indent="-342900"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Installation (Poland)</a:t>
            </a:r>
          </a:p>
          <a:p>
            <a:pPr marL="399969"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Collaboration Lund </a:t>
            </a:r>
            <a:r>
              <a:rPr lang="en-GB" dirty="0" err="1" smtClean="0">
                <a:solidFill>
                  <a:schemeClr val="tx1"/>
                </a:solidFill>
              </a:rPr>
              <a:t>Univ</a:t>
            </a:r>
            <a:r>
              <a:rPr lang="en-GB" dirty="0" smtClean="0">
                <a:solidFill>
                  <a:schemeClr val="tx1"/>
                </a:solidFill>
              </a:rPr>
              <a:t>  Uppsala </a:t>
            </a:r>
            <a:r>
              <a:rPr lang="en-GB" dirty="0" err="1" smtClean="0">
                <a:solidFill>
                  <a:schemeClr val="tx1"/>
                </a:solidFill>
              </a:rPr>
              <a:t>Univ</a:t>
            </a:r>
            <a:r>
              <a:rPr lang="en-GB" dirty="0" smtClean="0">
                <a:solidFill>
                  <a:schemeClr val="tx1"/>
                </a:solidFill>
              </a:rPr>
              <a:t>(FREIA facility)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239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7828039" y="3982065"/>
            <a:ext cx="1112762" cy="27024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364" tIns="46182" rIns="92364" bIns="46182" numCol="1" rtlCol="0" anchor="t" anchorCtr="0" compatLnSpc="1">
            <a:prstTxWarp prst="textNoShape">
              <a:avLst/>
            </a:prstTxWarp>
          </a:bodyPr>
          <a:lstStyle/>
          <a:p>
            <a:pPr defTabSz="914014" fontAlgn="base">
              <a:spcBef>
                <a:spcPct val="0"/>
              </a:spcBef>
              <a:spcAft>
                <a:spcPct val="0"/>
              </a:spcAft>
            </a:pPr>
            <a:endParaRPr lang="sv-SE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RF Cell</a:t>
            </a:r>
            <a:endParaRPr lang="sv-S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695646"/>
            <a:ext cx="7975773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/>
          <p:cNvSpPr/>
          <p:nvPr/>
        </p:nvSpPr>
        <p:spPr bwMode="auto">
          <a:xfrm>
            <a:off x="3818870" y="4800122"/>
            <a:ext cx="4296827" cy="15915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364" tIns="46182" rIns="92364" bIns="46182" numCol="1" rtlCol="0" anchor="t" anchorCtr="0" compatLnSpc="1">
            <a:prstTxWarp prst="textNoShape">
              <a:avLst/>
            </a:prstTxWarp>
          </a:bodyPr>
          <a:lstStyle/>
          <a:p>
            <a:pPr defTabSz="914014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4886149" y="4767314"/>
            <a:ext cx="2454687" cy="1816815"/>
          </a:xfrm>
          <a:prstGeom prst="rect">
            <a:avLst/>
          </a:prstGeom>
          <a:noFill/>
        </p:spPr>
        <p:txBody>
          <a:bodyPr wrap="square" lIns="92364" tIns="46182" rIns="92364" bIns="46182" rtlCol="0">
            <a:spAutoFit/>
          </a:bodyPr>
          <a:lstStyle/>
          <a:p>
            <a:r>
              <a:rPr lang="sv-SE" sz="1600" dirty="0" smtClean="0">
                <a:solidFill>
                  <a:schemeClr val="tx2"/>
                </a:solidFill>
              </a:rPr>
              <a:t>Basic building block for RF systems is the RF cell: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High Voltage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Amplifiers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Regulation (LLRF)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Protection – Interlock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Waveguides</a:t>
            </a:r>
            <a:endParaRPr lang="sv-SE" sz="1600" dirty="0">
              <a:solidFill>
                <a:schemeClr val="tx2"/>
              </a:solidFill>
            </a:endParaRPr>
          </a:p>
        </p:txBody>
      </p:sp>
      <p:sp>
        <p:nvSpPr>
          <p:cNvPr id="8" name="Rektangel 7"/>
          <p:cNvSpPr/>
          <p:nvPr/>
        </p:nvSpPr>
        <p:spPr bwMode="auto">
          <a:xfrm>
            <a:off x="4671456" y="4657458"/>
            <a:ext cx="2808208" cy="202706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2364" tIns="46182" rIns="92364" bIns="46182" numCol="1" rtlCol="0" anchor="t" anchorCtr="0" compatLnSpc="1">
            <a:prstTxWarp prst="textNoShape">
              <a:avLst/>
            </a:prstTxWarp>
          </a:bodyPr>
          <a:lstStyle/>
          <a:p>
            <a:pPr defTabSz="914014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" name="Rektangel 8"/>
          <p:cNvSpPr/>
          <p:nvPr/>
        </p:nvSpPr>
        <p:spPr bwMode="auto">
          <a:xfrm>
            <a:off x="1552812" y="5144656"/>
            <a:ext cx="1649863" cy="16419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364" tIns="46182" rIns="92364" bIns="46182" numCol="1" rtlCol="0" anchor="t" anchorCtr="0" compatLnSpc="1">
            <a:prstTxWarp prst="textNoShape">
              <a:avLst/>
            </a:prstTxWarp>
          </a:bodyPr>
          <a:lstStyle/>
          <a:p>
            <a:pPr defTabSz="914014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2557" y="1695646"/>
            <a:ext cx="1931350" cy="5946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4568" y="1837346"/>
            <a:ext cx="1350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Interlock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00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CELL Design and Status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Set of schematic produced for each </a:t>
            </a:r>
            <a:r>
              <a:rPr lang="en-GB" dirty="0" err="1" smtClean="0"/>
              <a:t>linac</a:t>
            </a:r>
            <a:r>
              <a:rPr lang="en-GB" dirty="0" smtClean="0"/>
              <a:t> section</a:t>
            </a:r>
          </a:p>
          <a:p>
            <a:r>
              <a:rPr lang="en-GB" dirty="0" smtClean="0"/>
              <a:t>Schematics to assist communication between external and internal interfaces</a:t>
            </a:r>
          </a:p>
          <a:p>
            <a:r>
              <a:rPr lang="en-GB" dirty="0" smtClean="0"/>
              <a:t>Includes communications channels, signal lists, all sub systems, utilities (water and power), MPS, PSS, and </a:t>
            </a:r>
            <a:r>
              <a:rPr lang="en-GB" dirty="0" err="1" smtClean="0"/>
              <a:t>cryo</a:t>
            </a:r>
            <a:r>
              <a:rPr lang="en-GB" dirty="0"/>
              <a:t>-</a:t>
            </a:r>
            <a:r>
              <a:rPr lang="en-GB" dirty="0" smtClean="0"/>
              <a:t>modules.</a:t>
            </a:r>
          </a:p>
          <a:p>
            <a:r>
              <a:rPr lang="en-GB" dirty="0" smtClean="0"/>
              <a:t>Owners and providers at sub system level identified</a:t>
            </a:r>
          </a:p>
          <a:p>
            <a:r>
              <a:rPr lang="en-GB" dirty="0" smtClean="0"/>
              <a:t>All ‘external’ interfaces should have been captured</a:t>
            </a:r>
          </a:p>
          <a:p>
            <a:pPr lvl="1"/>
            <a:r>
              <a:rPr lang="en-GB" dirty="0" smtClean="0"/>
              <a:t>If it is not on the schematic, it is probably missing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93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cell medium beta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 dirty="0"/>
          </a:p>
        </p:txBody>
      </p:sp>
      <p:sp>
        <p:nvSpPr>
          <p:cNvPr id="6" name="Rectangle 5"/>
          <p:cNvSpPr/>
          <p:nvPr/>
        </p:nvSpPr>
        <p:spPr>
          <a:xfrm>
            <a:off x="3818238" y="1804086"/>
            <a:ext cx="1272746" cy="624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958" y="1584069"/>
            <a:ext cx="7588621" cy="520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1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673" y="1572968"/>
            <a:ext cx="7588621" cy="52012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Voltage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 dirty="0"/>
          </a:p>
        </p:txBody>
      </p:sp>
      <p:sp>
        <p:nvSpPr>
          <p:cNvPr id="6" name="Rectangle 5"/>
          <p:cNvSpPr/>
          <p:nvPr/>
        </p:nvSpPr>
        <p:spPr>
          <a:xfrm>
            <a:off x="3818238" y="1804086"/>
            <a:ext cx="1272746" cy="624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ctangle 2"/>
          <p:cNvSpPr/>
          <p:nvPr/>
        </p:nvSpPr>
        <p:spPr>
          <a:xfrm>
            <a:off x="3898555" y="3133824"/>
            <a:ext cx="2174791" cy="9020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06827" y="1167714"/>
            <a:ext cx="2879123" cy="19819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ruta 2"/>
          <p:cNvSpPr txBox="1"/>
          <p:nvPr/>
        </p:nvSpPr>
        <p:spPr>
          <a:xfrm>
            <a:off x="154016" y="5282512"/>
            <a:ext cx="2403413" cy="1385928"/>
          </a:xfrm>
          <a:prstGeom prst="rect">
            <a:avLst/>
          </a:prstGeom>
          <a:noFill/>
        </p:spPr>
        <p:txBody>
          <a:bodyPr wrap="square" lIns="92364" tIns="46182" rIns="92364" bIns="4618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err="1" smtClean="0">
                <a:solidFill>
                  <a:schemeClr val="tx2"/>
                </a:solidFill>
              </a:rPr>
              <a:t>Needed</a:t>
            </a:r>
            <a:r>
              <a:rPr lang="sv-SE" sz="1400" dirty="0" smtClean="0">
                <a:solidFill>
                  <a:schemeClr val="tx2"/>
                </a:solidFill>
              </a:rPr>
              <a:t> to power RF amplifiers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>
                <a:solidFill>
                  <a:schemeClr val="tx2"/>
                </a:solidFill>
              </a:rPr>
              <a:t>Voltages to &gt;100 kV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>
                <a:solidFill>
                  <a:schemeClr val="tx2"/>
                </a:solidFill>
              </a:rPr>
              <a:t>Currents 20-80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>
                <a:solidFill>
                  <a:schemeClr val="tx2"/>
                </a:solidFill>
              </a:rPr>
              <a:t>Pulsed or cw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>
                <a:solidFill>
                  <a:schemeClr val="tx2"/>
                </a:solidFill>
              </a:rPr>
              <a:t>Large and $$$</a:t>
            </a:r>
            <a:endParaRPr lang="en-US" sz="1400" dirty="0" err="1">
              <a:solidFill>
                <a:schemeClr val="tx2"/>
              </a:solidFill>
            </a:endParaRPr>
          </a:p>
        </p:txBody>
      </p:sp>
      <p:sp>
        <p:nvSpPr>
          <p:cNvPr id="14" name="Rektangel 7"/>
          <p:cNvSpPr/>
          <p:nvPr/>
        </p:nvSpPr>
        <p:spPr bwMode="auto">
          <a:xfrm>
            <a:off x="105033" y="5324897"/>
            <a:ext cx="2150092" cy="1396577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2364" tIns="46182" rIns="92364" bIns="46182" numCol="1" rtlCol="0" anchor="t" anchorCtr="0" compatLnSpc="1">
            <a:prstTxWarp prst="textNoShape">
              <a:avLst/>
            </a:prstTxWarp>
          </a:bodyPr>
          <a:lstStyle/>
          <a:p>
            <a:pPr defTabSz="914014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1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power amplifiers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556" y="1520194"/>
            <a:ext cx="7588621" cy="5201281"/>
          </a:xfrm>
          <a:prstGeom prst="rect">
            <a:avLst/>
          </a:prstGeom>
        </p:spPr>
      </p:pic>
      <p:sp>
        <p:nvSpPr>
          <p:cNvPr id="6" name="textruta 2"/>
          <p:cNvSpPr txBox="1"/>
          <p:nvPr/>
        </p:nvSpPr>
        <p:spPr>
          <a:xfrm>
            <a:off x="85713" y="5031978"/>
            <a:ext cx="2511143" cy="1324372"/>
          </a:xfrm>
          <a:prstGeom prst="rect">
            <a:avLst/>
          </a:prstGeom>
          <a:noFill/>
        </p:spPr>
        <p:txBody>
          <a:bodyPr wrap="none" lIns="92364" tIns="46182" rIns="92364" bIns="46182" rtlCol="0">
            <a:spAutoFit/>
          </a:bodyPr>
          <a:lstStyle/>
          <a:p>
            <a:r>
              <a:rPr lang="sv-SE" sz="1600" dirty="0" smtClean="0">
                <a:solidFill>
                  <a:schemeClr val="tx2"/>
                </a:solidFill>
              </a:rPr>
              <a:t>Amplifiers: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tx2"/>
                </a:solidFill>
              </a:rPr>
              <a:t>Generate High power RF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tx2"/>
                </a:solidFill>
              </a:rPr>
              <a:t>Power up to several MW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tx2"/>
                </a:solidFill>
              </a:rPr>
              <a:t>Typical example klystron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tx2"/>
                </a:solidFill>
              </a:rPr>
              <a:t>Large, $$$</a:t>
            </a:r>
            <a:endParaRPr lang="en-US" sz="1600" dirty="0" err="1">
              <a:solidFill>
                <a:schemeClr val="tx2"/>
              </a:solidFill>
            </a:endParaRPr>
          </a:p>
        </p:txBody>
      </p:sp>
      <p:sp>
        <p:nvSpPr>
          <p:cNvPr id="7" name="Rektangel 7"/>
          <p:cNvSpPr/>
          <p:nvPr/>
        </p:nvSpPr>
        <p:spPr bwMode="auto">
          <a:xfrm>
            <a:off x="85713" y="5031978"/>
            <a:ext cx="2511143" cy="159155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2364" tIns="46182" rIns="92364" bIns="46182" numCol="1" rtlCol="0" anchor="t" anchorCtr="0" compatLnSpc="1">
            <a:prstTxWarp prst="textNoShape">
              <a:avLst/>
            </a:prstTxWarp>
          </a:bodyPr>
          <a:lstStyle/>
          <a:p>
            <a:pPr defTabSz="914014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68562" y="4233576"/>
            <a:ext cx="1606374" cy="9933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06827" y="1167714"/>
            <a:ext cx="3348681" cy="31139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641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distribution system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556" y="1520194"/>
            <a:ext cx="7588621" cy="5201281"/>
          </a:xfrm>
          <a:prstGeom prst="rect">
            <a:avLst/>
          </a:prstGeom>
        </p:spPr>
      </p:pic>
      <p:sp>
        <p:nvSpPr>
          <p:cNvPr id="7" name="Rektangel 7"/>
          <p:cNvSpPr/>
          <p:nvPr/>
        </p:nvSpPr>
        <p:spPr bwMode="auto">
          <a:xfrm>
            <a:off x="85713" y="4544497"/>
            <a:ext cx="2511143" cy="2079033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2364" tIns="46182" rIns="92364" bIns="46182" numCol="1" rtlCol="0" anchor="t" anchorCtr="0" compatLnSpc="1">
            <a:prstTxWarp prst="textNoShape">
              <a:avLst/>
            </a:prstTxWarp>
          </a:bodyPr>
          <a:lstStyle/>
          <a:p>
            <a:pPr defTabSz="914014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57102" y="4464491"/>
            <a:ext cx="1556951" cy="9933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06827" y="1167714"/>
            <a:ext cx="4528750" cy="32967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ruta 2"/>
          <p:cNvSpPr txBox="1"/>
          <p:nvPr/>
        </p:nvSpPr>
        <p:spPr>
          <a:xfrm>
            <a:off x="106189" y="4540422"/>
            <a:ext cx="2544339" cy="2309257"/>
          </a:xfrm>
          <a:prstGeom prst="rect">
            <a:avLst/>
          </a:prstGeom>
          <a:noFill/>
        </p:spPr>
        <p:txBody>
          <a:bodyPr wrap="square" lIns="92364" tIns="46182" rIns="92364" bIns="46182" rtlCol="0">
            <a:spAutoFit/>
          </a:bodyPr>
          <a:lstStyle/>
          <a:p>
            <a:r>
              <a:rPr lang="sv-SE" sz="1600" dirty="0" smtClean="0">
                <a:solidFill>
                  <a:schemeClr val="tx2"/>
                </a:solidFill>
              </a:rPr>
              <a:t>Transport RF to cavity: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tx2"/>
                </a:solidFill>
              </a:rPr>
              <a:t>Waveguides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 smtClean="0">
                <a:solidFill>
                  <a:schemeClr val="tx2"/>
                </a:solidFill>
              </a:rPr>
              <a:t>Circulator</a:t>
            </a:r>
            <a:r>
              <a:rPr lang="sv-SE" sz="1600" dirty="0" smtClean="0">
                <a:solidFill>
                  <a:schemeClr val="tx2"/>
                </a:solidFill>
              </a:rPr>
              <a:t> (</a:t>
            </a:r>
            <a:r>
              <a:rPr lang="sv-SE" sz="1600" dirty="0" err="1" smtClean="0">
                <a:solidFill>
                  <a:schemeClr val="tx2"/>
                </a:solidFill>
              </a:rPr>
              <a:t>protect</a:t>
            </a:r>
            <a:r>
              <a:rPr lang="sv-SE" sz="1600" dirty="0" smtClean="0">
                <a:solidFill>
                  <a:schemeClr val="tx2"/>
                </a:solidFill>
              </a:rPr>
              <a:t> </a:t>
            </a:r>
            <a:r>
              <a:rPr lang="sv-SE" sz="1600" dirty="0" err="1" smtClean="0">
                <a:solidFill>
                  <a:schemeClr val="tx2"/>
                </a:solidFill>
              </a:rPr>
              <a:t>amp</a:t>
            </a:r>
            <a:r>
              <a:rPr lang="sv-SE" sz="1600" dirty="0" smtClean="0">
                <a:solidFill>
                  <a:schemeClr val="tx2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 smtClean="0">
                <a:solidFill>
                  <a:schemeClr val="tx2"/>
                </a:solidFill>
              </a:rPr>
              <a:t>Load</a:t>
            </a:r>
            <a:r>
              <a:rPr lang="sv-SE" sz="1600" dirty="0" smtClean="0">
                <a:solidFill>
                  <a:schemeClr val="tx2"/>
                </a:solidFill>
              </a:rPr>
              <a:t> (</a:t>
            </a:r>
            <a:r>
              <a:rPr lang="sv-SE" sz="1600" dirty="0" err="1" smtClean="0">
                <a:solidFill>
                  <a:schemeClr val="tx2"/>
                </a:solidFill>
              </a:rPr>
              <a:t>reflected</a:t>
            </a:r>
            <a:r>
              <a:rPr lang="sv-SE" sz="1600" dirty="0" smtClean="0">
                <a:solidFill>
                  <a:schemeClr val="tx2"/>
                </a:solidFill>
              </a:rPr>
              <a:t> </a:t>
            </a:r>
            <a:r>
              <a:rPr lang="sv-SE" sz="1600" dirty="0" err="1" smtClean="0">
                <a:solidFill>
                  <a:schemeClr val="tx2"/>
                </a:solidFill>
              </a:rPr>
              <a:t>power</a:t>
            </a:r>
            <a:r>
              <a:rPr lang="sv-SE" sz="1600" dirty="0" smtClean="0">
                <a:solidFill>
                  <a:schemeClr val="tx2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 smtClean="0">
                <a:solidFill>
                  <a:schemeClr val="tx2"/>
                </a:solidFill>
              </a:rPr>
              <a:t>Couplers</a:t>
            </a:r>
            <a:r>
              <a:rPr lang="sv-SE" sz="1600" dirty="0" smtClean="0">
                <a:solidFill>
                  <a:schemeClr val="tx2"/>
                </a:solidFill>
              </a:rPr>
              <a:t> for </a:t>
            </a:r>
            <a:r>
              <a:rPr lang="sv-SE" sz="1600" dirty="0" err="1" smtClean="0">
                <a:solidFill>
                  <a:schemeClr val="tx2"/>
                </a:solidFill>
              </a:rPr>
              <a:t>measurement</a:t>
            </a:r>
            <a:r>
              <a:rPr lang="sv-SE" sz="1600" dirty="0" err="1">
                <a:solidFill>
                  <a:schemeClr val="tx2"/>
                </a:solidFill>
              </a:rPr>
              <a:t>s</a:t>
            </a:r>
            <a:endParaRPr lang="sv-SE" sz="16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tx2"/>
                </a:solidFill>
              </a:rPr>
              <a:t>Arc detectors for protection</a:t>
            </a:r>
          </a:p>
          <a:p>
            <a:endParaRPr lang="en-US" sz="1600" dirty="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413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reference, Master Oscillator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556" y="1520194"/>
            <a:ext cx="7588621" cy="5201281"/>
          </a:xfrm>
          <a:prstGeom prst="rect">
            <a:avLst/>
          </a:prstGeom>
        </p:spPr>
      </p:pic>
      <p:sp>
        <p:nvSpPr>
          <p:cNvPr id="7" name="Rektangel 7"/>
          <p:cNvSpPr/>
          <p:nvPr/>
        </p:nvSpPr>
        <p:spPr bwMode="auto">
          <a:xfrm>
            <a:off x="85713" y="4802104"/>
            <a:ext cx="2511143" cy="1821426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2364" tIns="46182" rIns="92364" bIns="46182" numCol="1" rtlCol="0" anchor="t" anchorCtr="0" compatLnSpc="1">
            <a:prstTxWarp prst="textNoShape">
              <a:avLst/>
            </a:prstTxWarp>
          </a:bodyPr>
          <a:lstStyle/>
          <a:p>
            <a:pPr defTabSz="914014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46885" y="3667480"/>
            <a:ext cx="1556951" cy="9933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06827" y="1167714"/>
            <a:ext cx="0" cy="26443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ruta 2"/>
          <p:cNvSpPr txBox="1"/>
          <p:nvPr/>
        </p:nvSpPr>
        <p:spPr>
          <a:xfrm>
            <a:off x="281758" y="4853226"/>
            <a:ext cx="2437596" cy="1570593"/>
          </a:xfrm>
          <a:prstGeom prst="rect">
            <a:avLst/>
          </a:prstGeom>
          <a:noFill/>
        </p:spPr>
        <p:txBody>
          <a:bodyPr wrap="square" lIns="92364" tIns="46182" rIns="92364" bIns="46182" rtlCol="0">
            <a:spAutoFit/>
          </a:bodyPr>
          <a:lstStyle/>
          <a:p>
            <a:r>
              <a:rPr lang="sv-SE" sz="1600" dirty="0" smtClean="0">
                <a:solidFill>
                  <a:schemeClr val="tx2"/>
                </a:solidFill>
              </a:rPr>
              <a:t>Phase reference: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tx2"/>
                </a:solidFill>
              </a:rPr>
              <a:t>What is the right phase</a:t>
            </a:r>
            <a:r>
              <a:rPr lang="en-US" sz="1600" dirty="0" smtClean="0">
                <a:solidFill>
                  <a:schemeClr val="tx2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LLRF regulates to that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Given by phase ref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All along the </a:t>
            </a:r>
            <a:r>
              <a:rPr lang="en-US" sz="1600" dirty="0" err="1" smtClean="0">
                <a:solidFill>
                  <a:schemeClr val="tx2"/>
                </a:solidFill>
              </a:rPr>
              <a:t>linac</a:t>
            </a:r>
            <a:endParaRPr lang="sv-SE" sz="16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03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Interlock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556" y="1520194"/>
            <a:ext cx="7588621" cy="5201281"/>
          </a:xfrm>
          <a:prstGeom prst="rect">
            <a:avLst/>
          </a:prstGeom>
        </p:spPr>
      </p:pic>
      <p:sp>
        <p:nvSpPr>
          <p:cNvPr id="7" name="Rektangel 7"/>
          <p:cNvSpPr/>
          <p:nvPr/>
        </p:nvSpPr>
        <p:spPr bwMode="auto">
          <a:xfrm>
            <a:off x="85713" y="5031978"/>
            <a:ext cx="2511143" cy="159155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2364" tIns="46182" rIns="92364" bIns="46182" numCol="1" rtlCol="0" anchor="t" anchorCtr="0" compatLnSpc="1">
            <a:prstTxWarp prst="textNoShape">
              <a:avLst/>
            </a:prstTxWarp>
          </a:bodyPr>
          <a:lstStyle/>
          <a:p>
            <a:pPr defTabSz="914014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70657" y="5212836"/>
            <a:ext cx="1699050" cy="9933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06827" y="1167714"/>
            <a:ext cx="1736124" cy="41965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ruta 2"/>
          <p:cNvSpPr txBox="1"/>
          <p:nvPr/>
        </p:nvSpPr>
        <p:spPr>
          <a:xfrm>
            <a:off x="173386" y="5026427"/>
            <a:ext cx="2375593" cy="1570593"/>
          </a:xfrm>
          <a:prstGeom prst="rect">
            <a:avLst/>
          </a:prstGeom>
          <a:noFill/>
        </p:spPr>
        <p:txBody>
          <a:bodyPr wrap="none" lIns="92364" tIns="46182" rIns="92364" bIns="46182" rtlCol="0">
            <a:spAutoFit/>
          </a:bodyPr>
          <a:lstStyle/>
          <a:p>
            <a:r>
              <a:rPr lang="sv-SE" sz="1600" dirty="0" smtClean="0">
                <a:solidFill>
                  <a:schemeClr val="tx2"/>
                </a:solidFill>
              </a:rPr>
              <a:t>Protection: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tx2"/>
                </a:solidFill>
              </a:rPr>
              <a:t>Amplifier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tx2"/>
                </a:solidFill>
              </a:rPr>
              <a:t>Waveguides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tx2"/>
                </a:solidFill>
              </a:rPr>
              <a:t>Cavity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tx2"/>
                </a:solidFill>
              </a:rPr>
              <a:t>LLRF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tx2"/>
                </a:solidFill>
              </a:rPr>
              <a:t>Fast (</a:t>
            </a:r>
            <a:r>
              <a:rPr lang="el-GR" sz="1600" dirty="0" smtClean="0">
                <a:solidFill>
                  <a:schemeClr val="tx2"/>
                </a:solidFill>
                <a:latin typeface="Calibri"/>
              </a:rPr>
              <a:t>μ</a:t>
            </a:r>
            <a:r>
              <a:rPr lang="en-US" sz="1600" dirty="0" smtClean="0">
                <a:solidFill>
                  <a:schemeClr val="tx2"/>
                </a:solidFill>
                <a:latin typeface="Calibri"/>
              </a:rPr>
              <a:t>s) and slow (</a:t>
            </a:r>
            <a:r>
              <a:rPr lang="sv-SE" sz="1600" dirty="0" smtClean="0">
                <a:solidFill>
                  <a:schemeClr val="tx2"/>
                </a:solidFill>
              </a:rPr>
              <a:t>ms)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37021" y="3138617"/>
            <a:ext cx="1532237" cy="113101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8466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LLRF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556" y="1520194"/>
            <a:ext cx="7588621" cy="5201281"/>
          </a:xfrm>
          <a:prstGeom prst="rect">
            <a:avLst/>
          </a:prstGeom>
        </p:spPr>
      </p:pic>
      <p:sp>
        <p:nvSpPr>
          <p:cNvPr id="7" name="Rektangel 7"/>
          <p:cNvSpPr/>
          <p:nvPr/>
        </p:nvSpPr>
        <p:spPr bwMode="auto">
          <a:xfrm>
            <a:off x="85713" y="4802104"/>
            <a:ext cx="2511143" cy="1821426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2364" tIns="46182" rIns="92364" bIns="46182" numCol="1" rtlCol="0" anchor="t" anchorCtr="0" compatLnSpc="1">
            <a:prstTxWarp prst="textNoShape">
              <a:avLst/>
            </a:prstTxWarp>
          </a:bodyPr>
          <a:lstStyle/>
          <a:p>
            <a:pPr defTabSz="914014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91036" y="4400992"/>
            <a:ext cx="1699050" cy="9933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06827" y="1167714"/>
            <a:ext cx="895865" cy="31200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ruta 2"/>
          <p:cNvSpPr txBox="1"/>
          <p:nvPr/>
        </p:nvSpPr>
        <p:spPr>
          <a:xfrm>
            <a:off x="159260" y="4802104"/>
            <a:ext cx="2437596" cy="1816815"/>
          </a:xfrm>
          <a:prstGeom prst="rect">
            <a:avLst/>
          </a:prstGeom>
          <a:noFill/>
        </p:spPr>
        <p:txBody>
          <a:bodyPr wrap="square" lIns="92364" tIns="46182" rIns="92364" bIns="46182" rtlCol="0">
            <a:spAutoFit/>
          </a:bodyPr>
          <a:lstStyle/>
          <a:p>
            <a:r>
              <a:rPr lang="sv-SE" sz="1600" dirty="0" smtClean="0">
                <a:solidFill>
                  <a:schemeClr val="tx2"/>
                </a:solidFill>
              </a:rPr>
              <a:t>LLRF regulates cavity amplitude and field:</a:t>
            </a:r>
            <a:endParaRPr lang="sv-SE" sz="1600" dirty="0">
              <a:solidFill>
                <a:schemeClr val="tx2"/>
              </a:solidFill>
            </a:endParaRPr>
          </a:p>
          <a:p>
            <a:pPr marL="173182" indent="-173182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2"/>
                </a:solidFill>
              </a:rPr>
              <a:t>PI-</a:t>
            </a:r>
            <a:r>
              <a:rPr lang="sv-SE" sz="1600" dirty="0" err="1">
                <a:solidFill>
                  <a:schemeClr val="tx2"/>
                </a:solidFill>
              </a:rPr>
              <a:t>control</a:t>
            </a:r>
            <a:endParaRPr lang="sv-SE" sz="1600" dirty="0">
              <a:solidFill>
                <a:schemeClr val="tx2"/>
              </a:solidFill>
            </a:endParaRPr>
          </a:p>
          <a:p>
            <a:pPr marL="173182" indent="-173182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2"/>
                </a:solidFill>
              </a:rPr>
              <a:t>Adaptive </a:t>
            </a:r>
            <a:r>
              <a:rPr lang="sv-SE" sz="1600" dirty="0" err="1">
                <a:solidFill>
                  <a:schemeClr val="tx2"/>
                </a:solidFill>
              </a:rPr>
              <a:t>feedforward</a:t>
            </a:r>
            <a:endParaRPr lang="sv-SE" sz="1600" dirty="0">
              <a:solidFill>
                <a:schemeClr val="tx2"/>
              </a:solidFill>
            </a:endParaRPr>
          </a:p>
          <a:p>
            <a:pPr marL="173182" indent="-173182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2"/>
                </a:solidFill>
              </a:rPr>
              <a:t>Inner klystron loop</a:t>
            </a:r>
          </a:p>
          <a:p>
            <a:pPr marL="173182" indent="-173182">
              <a:buFont typeface="Arial" panose="020B0604020202020204" pitchFamily="34" charset="0"/>
              <a:buChar char="•"/>
            </a:pPr>
            <a:r>
              <a:rPr lang="sv-SE" sz="1600" dirty="0" err="1">
                <a:solidFill>
                  <a:schemeClr val="tx2"/>
                </a:solidFill>
              </a:rPr>
              <a:t>Beam</a:t>
            </a:r>
            <a:r>
              <a:rPr lang="sv-SE" sz="1600" dirty="0">
                <a:solidFill>
                  <a:schemeClr val="tx2"/>
                </a:solidFill>
              </a:rPr>
              <a:t> </a:t>
            </a:r>
            <a:r>
              <a:rPr lang="sv-SE" sz="1600" dirty="0" err="1">
                <a:solidFill>
                  <a:schemeClr val="tx2"/>
                </a:solidFill>
              </a:rPr>
              <a:t>current</a:t>
            </a:r>
            <a:r>
              <a:rPr lang="sv-SE" sz="1600" dirty="0">
                <a:solidFill>
                  <a:schemeClr val="tx2"/>
                </a:solidFill>
              </a:rPr>
              <a:t> variation</a:t>
            </a:r>
            <a:br>
              <a:rPr lang="sv-SE" sz="1600" dirty="0">
                <a:solidFill>
                  <a:schemeClr val="tx2"/>
                </a:solidFill>
              </a:rPr>
            </a:br>
            <a:r>
              <a:rPr lang="sv-SE" sz="1600" dirty="0" err="1">
                <a:solidFill>
                  <a:schemeClr val="tx2"/>
                </a:solidFill>
              </a:rPr>
              <a:t>compensation</a:t>
            </a:r>
            <a:endParaRPr lang="en-US" sz="1600" dirty="0" err="1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56241" y="3126259"/>
            <a:ext cx="1132700" cy="103829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0898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67544" y="337147"/>
            <a:ext cx="7224587" cy="947439"/>
          </a:xfrm>
        </p:spPr>
        <p:txBody>
          <a:bodyPr/>
          <a:lstStyle/>
          <a:p>
            <a:r>
              <a:rPr lang="en-US" sz="2800" dirty="0" smtClean="0"/>
              <a:t> </a:t>
            </a:r>
            <a:r>
              <a:rPr lang="en-US" sz="3200" dirty="0" smtClean="0"/>
              <a:t>An artists impression of ESS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14197" y="7072314"/>
            <a:ext cx="433090" cy="383977"/>
          </a:xfrm>
          <a:prstGeom prst="rect">
            <a:avLst/>
          </a:prstGeom>
        </p:spPr>
        <p:txBody>
          <a:bodyPr/>
          <a:lstStyle/>
          <a:p>
            <a:fld id="{EBC1A489-E06D-A94D-983A-07195E472E7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1780991" y="4817754"/>
            <a:ext cx="184663" cy="373659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1837354" y="2520113"/>
            <a:ext cx="2374606" cy="1484951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80" y="2204864"/>
            <a:ext cx="1602816" cy="588268"/>
          </a:xfrm>
          <a:prstGeom prst="rect">
            <a:avLst/>
          </a:prstGeom>
        </p:spPr>
      </p:pic>
      <p:pic>
        <p:nvPicPr>
          <p:cNvPr id="16" name="Bildobjekt 5" descr="ESS-vit-logga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" y="1183195"/>
            <a:ext cx="9161145" cy="306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150"/>
          <a:stretch/>
        </p:blipFill>
        <p:spPr bwMode="auto">
          <a:xfrm>
            <a:off x="8" y="4240690"/>
            <a:ext cx="9161145" cy="262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21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Installation manpower provided in-kind from IFJ PAN Krakow for most RF systems</a:t>
            </a:r>
          </a:p>
          <a:p>
            <a:r>
              <a:rPr lang="en-US" dirty="0" smtClean="0"/>
              <a:t>Installation starts summer/autumn 2017 (phase ref)</a:t>
            </a:r>
          </a:p>
          <a:p>
            <a:r>
              <a:rPr lang="en-US" dirty="0" smtClean="0"/>
              <a:t>Requires very precise planning and great flexibility</a:t>
            </a:r>
          </a:p>
          <a:p>
            <a:r>
              <a:rPr lang="en-US" dirty="0" smtClean="0"/>
              <a:t>Installation plan v 3 for ACCSYS is being drafted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8049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85699" tIns="42850" rIns="85699" bIns="42850">
            <a:normAutofit/>
          </a:bodyPr>
          <a:lstStyle/>
          <a:p>
            <a:r>
              <a:rPr lang="en-US" sz="3400" dirty="0"/>
              <a:t>Next </a:t>
            </a:r>
            <a:r>
              <a:rPr lang="en-US" sz="3400" dirty="0" smtClean="0"/>
              <a:t>Steps </a:t>
            </a:r>
            <a:r>
              <a:rPr lang="en-US" sz="3400" smtClean="0"/>
              <a:t>RF </a:t>
            </a:r>
            <a:r>
              <a:rPr lang="en-US" sz="3400" smtClean="0"/>
              <a:t>systems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 lIns="85699" tIns="42850" rIns="85699" bIns="42850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Order NC and MB modulators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Order MB klystrons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Follow up of the in-kind contracts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Installation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Commissioning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Starting operation 2019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Full installation in 2022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794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924944"/>
            <a:ext cx="8229600" cy="1756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Thank you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018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Overview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9454"/>
          </a:xfrm>
        </p:spPr>
        <p:txBody>
          <a:bodyPr>
            <a:normAutofit/>
          </a:bodyPr>
          <a:lstStyle/>
          <a:p>
            <a:r>
              <a:rPr lang="en-US" dirty="0" smtClean="0"/>
              <a:t>RF ESS status</a:t>
            </a:r>
            <a:endParaRPr lang="en-US" dirty="0" smtClean="0"/>
          </a:p>
          <a:p>
            <a:r>
              <a:rPr lang="en-US" dirty="0" smtClean="0"/>
              <a:t>Subsystems:</a:t>
            </a:r>
          </a:p>
          <a:p>
            <a:pPr lvl="2"/>
            <a:r>
              <a:rPr lang="en-US" dirty="0" smtClean="0"/>
              <a:t>HV modulators</a:t>
            </a:r>
          </a:p>
          <a:p>
            <a:pPr lvl="2"/>
            <a:r>
              <a:rPr lang="en-US" dirty="0" smtClean="0"/>
              <a:t>RF sources</a:t>
            </a:r>
          </a:p>
          <a:p>
            <a:pPr lvl="2"/>
            <a:r>
              <a:rPr lang="en-US" dirty="0" smtClean="0"/>
              <a:t>RF distribution systems</a:t>
            </a:r>
          </a:p>
          <a:p>
            <a:pPr lvl="2"/>
            <a:r>
              <a:rPr lang="en-US" dirty="0" smtClean="0"/>
              <a:t>Phase reference, master oscillator</a:t>
            </a:r>
          </a:p>
          <a:p>
            <a:pPr lvl="2"/>
            <a:r>
              <a:rPr lang="en-US" dirty="0" smtClean="0"/>
              <a:t>RF local protection system</a:t>
            </a:r>
          </a:p>
          <a:p>
            <a:pPr lvl="2"/>
            <a:r>
              <a:rPr lang="en-US" dirty="0" smtClean="0"/>
              <a:t>LLRF system</a:t>
            </a:r>
          </a:p>
          <a:p>
            <a:r>
              <a:rPr lang="en-US" dirty="0" smtClean="0"/>
              <a:t>Installation</a:t>
            </a:r>
          </a:p>
          <a:p>
            <a:r>
              <a:rPr lang="en-US" dirty="0" smtClean="0"/>
              <a:t>Next </a:t>
            </a:r>
            <a:r>
              <a:rPr lang="en-US" dirty="0" smtClean="0"/>
              <a:t>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072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Types: RFQ, MEBT, DTL, Spoke, M/H beta</a:t>
            </a:r>
            <a:endParaRPr lang="en-US" dirty="0"/>
          </a:p>
        </p:txBody>
      </p:sp>
      <p:sp>
        <p:nvSpPr>
          <p:cNvPr id="29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93969" y="7289933"/>
            <a:ext cx="241102" cy="250031"/>
          </a:xfrm>
          <a:prstGeom prst="rect">
            <a:avLst/>
          </a:prstGeom>
        </p:spPr>
        <p:txBody>
          <a:bodyPr lIns="64288" tIns="32145" rIns="64288" bIns="32145"/>
          <a:lstStyle/>
          <a:p>
            <a:fld id="{56C41586-D860-644E-9CFF-C0246DBDABBD}" type="slidenum">
              <a:rPr lang="en-US"/>
              <a:pPr/>
              <a:t>4</a:t>
            </a:fld>
            <a:endParaRPr lang="en-US"/>
          </a:p>
        </p:txBody>
      </p:sp>
      <p:pic>
        <p:nvPicPr>
          <p:cNvPr id="9218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3" y="1473530"/>
            <a:ext cx="9161859" cy="33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1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578725"/>
              </p:ext>
            </p:extLst>
          </p:nvPr>
        </p:nvGraphicFramePr>
        <p:xfrm>
          <a:off x="383977" y="3213402"/>
          <a:ext cx="8358185" cy="3335660"/>
        </p:xfrm>
        <a:graphic>
          <a:graphicData uri="http://schemas.openxmlformats.org/drawingml/2006/table">
            <a:tbl>
              <a:tblPr/>
              <a:tblGrid>
                <a:gridCol w="1178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5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0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97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448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Light" charset="0"/>
                        <a:ea typeface="ヒラギノ角ゴ ProN W3" charset="0"/>
                        <a:cs typeface="ヒラギノ角ゴ ProN W3" charset="0"/>
                        <a:sym typeface="Gill Sans Light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Energy (MeV)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Frequency /MHz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No. of Cavities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Lucida Grande" charset="0"/>
                          <a:sym typeface="Gill Sans" charset="0"/>
                        </a:rPr>
                        <a:t>βg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Temp / K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RF power /kW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Source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0.075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-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–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~300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–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LEBT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0.075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-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–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~300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–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RFQ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3.6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352.21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1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–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~300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1600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MEBT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3.6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352.21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3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–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~300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15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DTL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90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352.21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5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–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~300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2200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E6FFD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Spoke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220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352.21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26 (2/CM)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0.5 </a:t>
                      </a: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Lucida Grande" charset="0"/>
                          <a:sym typeface="Gill Sans" charset="0"/>
                        </a:rPr>
                        <a:t>β</a:t>
                      </a:r>
                      <a:r>
                        <a:rPr kumimoji="0" lang="en-US" sz="1100" b="0" i="0" u="none" strike="noStrike" cap="none" normalizeH="0" baseline="-600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opt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~2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330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72C6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Lucida Grande" charset="0"/>
                          <a:sym typeface="Gill Sans" charset="0"/>
                        </a:rPr>
                        <a:t>Medium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E72C6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Lucida Grande" charset="0"/>
                          <a:sym typeface="Gill Sans" charset="0"/>
                        </a:rPr>
                        <a:t>β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570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704.42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36 (4/CM)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0.67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~2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870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91FF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Lucida Grande" charset="0"/>
                          <a:sym typeface="Gill Sans" charset="0"/>
                        </a:rPr>
                        <a:t>High β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2000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704.42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84 (4/CM)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0.86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~2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1100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000D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HEBT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2000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–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–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~300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–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9506" name="Group 290"/>
          <p:cNvGrpSpPr>
            <a:grpSpLocks/>
          </p:cNvGrpSpPr>
          <p:nvPr/>
        </p:nvGrpSpPr>
        <p:grpSpPr bwMode="auto">
          <a:xfrm>
            <a:off x="187524" y="1913146"/>
            <a:ext cx="8822531" cy="1143001"/>
            <a:chOff x="0" y="29"/>
            <a:chExt cx="7904" cy="1024"/>
          </a:xfrm>
        </p:grpSpPr>
        <p:sp>
          <p:nvSpPr>
            <p:cNvPr id="9448" name="AutoShape 232"/>
            <p:cNvSpPr>
              <a:spLocks/>
            </p:cNvSpPr>
            <p:nvPr/>
          </p:nvSpPr>
          <p:spPr bwMode="auto">
            <a:xfrm>
              <a:off x="3440" y="408"/>
              <a:ext cx="608" cy="296"/>
            </a:xfrm>
            <a:prstGeom prst="roundRect">
              <a:avLst>
                <a:gd name="adj" fmla="val 29727"/>
              </a:avLst>
            </a:prstGeom>
            <a:solidFill>
              <a:srgbClr val="0000FF">
                <a:alpha val="79999"/>
              </a:srgbClr>
            </a:solidFill>
            <a:ln w="25400" cap="flat">
              <a:solidFill>
                <a:srgbClr val="4D4D4D">
                  <a:alpha val="7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3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Spokes</a:t>
              </a:r>
            </a:p>
          </p:txBody>
        </p:sp>
        <p:sp>
          <p:nvSpPr>
            <p:cNvPr id="9449" name="AutoShape 233"/>
            <p:cNvSpPr>
              <a:spLocks/>
            </p:cNvSpPr>
            <p:nvPr/>
          </p:nvSpPr>
          <p:spPr bwMode="auto">
            <a:xfrm>
              <a:off x="4168" y="408"/>
              <a:ext cx="779" cy="296"/>
            </a:xfrm>
            <a:prstGeom prst="roundRect">
              <a:avLst>
                <a:gd name="adj" fmla="val 27023"/>
              </a:avLst>
            </a:prstGeom>
            <a:solidFill>
              <a:srgbClr val="2E72C6">
                <a:alpha val="79999"/>
              </a:srgbClr>
            </a:solidFill>
            <a:ln w="25400" cap="flat">
              <a:solidFill>
                <a:srgbClr val="4D4D4D">
                  <a:alpha val="7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3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Lucida Grande" charset="0"/>
                  <a:sym typeface="Gill Sans" charset="0"/>
                </a:rPr>
                <a:t>Medium β</a:t>
              </a:r>
            </a:p>
          </p:txBody>
        </p:sp>
        <p:sp>
          <p:nvSpPr>
            <p:cNvPr id="9450" name="AutoShape 234"/>
            <p:cNvSpPr>
              <a:spLocks/>
            </p:cNvSpPr>
            <p:nvPr/>
          </p:nvSpPr>
          <p:spPr bwMode="auto">
            <a:xfrm>
              <a:off x="5098" y="404"/>
              <a:ext cx="801" cy="304"/>
            </a:xfrm>
            <a:prstGeom prst="roundRect">
              <a:avLst>
                <a:gd name="adj" fmla="val 26315"/>
              </a:avLst>
            </a:prstGeom>
            <a:solidFill>
              <a:srgbClr val="2491FF">
                <a:alpha val="79999"/>
              </a:srgbClr>
            </a:solidFill>
            <a:ln w="25400" cap="flat">
              <a:solidFill>
                <a:srgbClr val="4D4D4D">
                  <a:alpha val="7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3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Lucida Grande" charset="0"/>
                  <a:sym typeface="Gill Sans" charset="0"/>
                </a:rPr>
                <a:t>High β</a:t>
              </a:r>
            </a:p>
          </p:txBody>
        </p:sp>
        <p:sp>
          <p:nvSpPr>
            <p:cNvPr id="9451" name="AutoShape 235"/>
            <p:cNvSpPr>
              <a:spLocks/>
            </p:cNvSpPr>
            <p:nvPr/>
          </p:nvSpPr>
          <p:spPr bwMode="auto">
            <a:xfrm>
              <a:off x="2736" y="408"/>
              <a:ext cx="488" cy="296"/>
            </a:xfrm>
            <a:prstGeom prst="roundRect">
              <a:avLst>
                <a:gd name="adj" fmla="val 21620"/>
              </a:avLst>
            </a:prstGeom>
            <a:solidFill>
              <a:srgbClr val="FFFF00">
                <a:alpha val="89999"/>
              </a:srgbClr>
            </a:solidFill>
            <a:ln w="25400" cap="flat">
              <a:solidFill>
                <a:srgbClr val="4D4D4D">
                  <a:alpha val="8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3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DTL</a:t>
              </a:r>
            </a:p>
          </p:txBody>
        </p:sp>
        <p:sp>
          <p:nvSpPr>
            <p:cNvPr id="9452" name="AutoShape 236"/>
            <p:cNvSpPr>
              <a:spLocks/>
            </p:cNvSpPr>
            <p:nvPr/>
          </p:nvSpPr>
          <p:spPr bwMode="auto">
            <a:xfrm>
              <a:off x="2080" y="408"/>
              <a:ext cx="544" cy="296"/>
            </a:xfrm>
            <a:prstGeom prst="roundRect">
              <a:avLst>
                <a:gd name="adj" fmla="val 29727"/>
              </a:avLst>
            </a:prstGeom>
            <a:solidFill>
              <a:srgbClr val="FFFF00">
                <a:alpha val="89999"/>
              </a:srgbClr>
            </a:solidFill>
            <a:ln w="25400" cap="flat">
              <a:solidFill>
                <a:srgbClr val="4D4D4D">
                  <a:alpha val="8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3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MEBT</a:t>
              </a:r>
            </a:p>
          </p:txBody>
        </p:sp>
        <p:sp>
          <p:nvSpPr>
            <p:cNvPr id="9453" name="AutoShape 237"/>
            <p:cNvSpPr>
              <a:spLocks/>
            </p:cNvSpPr>
            <p:nvPr/>
          </p:nvSpPr>
          <p:spPr bwMode="auto">
            <a:xfrm>
              <a:off x="1408" y="408"/>
              <a:ext cx="548" cy="296"/>
            </a:xfrm>
            <a:prstGeom prst="roundRect">
              <a:avLst>
                <a:gd name="adj" fmla="val 29727"/>
              </a:avLst>
            </a:prstGeom>
            <a:solidFill>
              <a:srgbClr val="FF6600">
                <a:alpha val="89999"/>
              </a:srgbClr>
            </a:solidFill>
            <a:ln w="25400" cap="flat">
              <a:solidFill>
                <a:srgbClr val="4D4D4D">
                  <a:alpha val="8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3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RFQ</a:t>
              </a:r>
            </a:p>
          </p:txBody>
        </p:sp>
        <p:sp>
          <p:nvSpPr>
            <p:cNvPr id="9454" name="AutoShape 238"/>
            <p:cNvSpPr>
              <a:spLocks/>
            </p:cNvSpPr>
            <p:nvPr/>
          </p:nvSpPr>
          <p:spPr bwMode="auto">
            <a:xfrm>
              <a:off x="768" y="408"/>
              <a:ext cx="548" cy="296"/>
            </a:xfrm>
            <a:prstGeom prst="roundRect">
              <a:avLst>
                <a:gd name="adj" fmla="val 27023"/>
              </a:avLst>
            </a:prstGeom>
            <a:solidFill>
              <a:schemeClr val="accent6">
                <a:alpha val="89999"/>
              </a:schemeClr>
            </a:solidFill>
            <a:ln w="25400" cap="flat">
              <a:solidFill>
                <a:srgbClr val="4D4D4D">
                  <a:alpha val="8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3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LEBT</a:t>
              </a:r>
            </a:p>
          </p:txBody>
        </p:sp>
        <p:sp>
          <p:nvSpPr>
            <p:cNvPr id="9455" name="AutoShape 239"/>
            <p:cNvSpPr>
              <a:spLocks/>
            </p:cNvSpPr>
            <p:nvPr/>
          </p:nvSpPr>
          <p:spPr bwMode="auto">
            <a:xfrm>
              <a:off x="0" y="408"/>
              <a:ext cx="664" cy="296"/>
            </a:xfrm>
            <a:prstGeom prst="roundRect">
              <a:avLst>
                <a:gd name="adj" fmla="val 24324"/>
              </a:avLst>
            </a:prstGeom>
            <a:solidFill>
              <a:srgbClr val="FF0000">
                <a:alpha val="89999"/>
              </a:srgbClr>
            </a:solidFill>
            <a:ln w="25400" cap="flat">
              <a:solidFill>
                <a:srgbClr val="4D4D4D">
                  <a:alpha val="8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3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Source</a:t>
              </a:r>
            </a:p>
          </p:txBody>
        </p:sp>
        <p:sp>
          <p:nvSpPr>
            <p:cNvPr id="9456" name="AutoShape 240"/>
            <p:cNvSpPr>
              <a:spLocks/>
            </p:cNvSpPr>
            <p:nvPr/>
          </p:nvSpPr>
          <p:spPr bwMode="auto">
            <a:xfrm>
              <a:off x="6040" y="408"/>
              <a:ext cx="1136" cy="296"/>
            </a:xfrm>
            <a:prstGeom prst="roundRect">
              <a:avLst>
                <a:gd name="adj" fmla="val 18917"/>
              </a:avLst>
            </a:prstGeom>
            <a:solidFill>
              <a:srgbClr val="D000D0">
                <a:alpha val="89999"/>
              </a:srgbClr>
            </a:solidFill>
            <a:ln w="25400" cap="flat">
              <a:solidFill>
                <a:srgbClr val="4D4D4D">
                  <a:alpha val="8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HEBT &amp; Contingency</a:t>
              </a:r>
            </a:p>
          </p:txBody>
        </p:sp>
        <p:sp>
          <p:nvSpPr>
            <p:cNvPr id="9457" name="Oval 241"/>
            <p:cNvSpPr>
              <a:spLocks/>
            </p:cNvSpPr>
            <p:nvPr/>
          </p:nvSpPr>
          <p:spPr bwMode="auto">
            <a:xfrm>
              <a:off x="7296" y="256"/>
              <a:ext cx="608" cy="608"/>
            </a:xfrm>
            <a:prstGeom prst="ellipse">
              <a:avLst/>
            </a:prstGeom>
            <a:solidFill>
              <a:srgbClr val="FF0000">
                <a:alpha val="79999"/>
              </a:srgbClr>
            </a:solidFill>
            <a:ln w="25400" cap="flat">
              <a:solidFill>
                <a:srgbClr val="676767">
                  <a:alpha val="7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r>
                <a:rPr lang="en-US" sz="13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Target</a:t>
              </a:r>
            </a:p>
          </p:txBody>
        </p:sp>
        <p:sp>
          <p:nvSpPr>
            <p:cNvPr id="9458" name="Line 242"/>
            <p:cNvSpPr>
              <a:spLocks noChangeShapeType="1"/>
            </p:cNvSpPr>
            <p:nvPr/>
          </p:nvSpPr>
          <p:spPr bwMode="auto">
            <a:xfrm flipH="1">
              <a:off x="656" y="560"/>
              <a:ext cx="12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59" name="Line 243"/>
            <p:cNvSpPr>
              <a:spLocks noChangeShapeType="1"/>
            </p:cNvSpPr>
            <p:nvPr/>
          </p:nvSpPr>
          <p:spPr bwMode="auto">
            <a:xfrm flipH="1">
              <a:off x="1312" y="560"/>
              <a:ext cx="12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60" name="Line 244"/>
            <p:cNvSpPr>
              <a:spLocks noChangeShapeType="1"/>
            </p:cNvSpPr>
            <p:nvPr/>
          </p:nvSpPr>
          <p:spPr bwMode="auto">
            <a:xfrm flipH="1">
              <a:off x="1960" y="560"/>
              <a:ext cx="12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61" name="Line 245"/>
            <p:cNvSpPr>
              <a:spLocks noChangeShapeType="1"/>
            </p:cNvSpPr>
            <p:nvPr/>
          </p:nvSpPr>
          <p:spPr bwMode="auto">
            <a:xfrm flipH="1">
              <a:off x="2624" y="560"/>
              <a:ext cx="12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62" name="Line 246"/>
            <p:cNvSpPr>
              <a:spLocks noChangeShapeType="1"/>
            </p:cNvSpPr>
            <p:nvPr/>
          </p:nvSpPr>
          <p:spPr bwMode="auto">
            <a:xfrm flipH="1">
              <a:off x="3232" y="560"/>
              <a:ext cx="20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63" name="Line 247"/>
            <p:cNvSpPr>
              <a:spLocks noChangeShapeType="1"/>
            </p:cNvSpPr>
            <p:nvPr/>
          </p:nvSpPr>
          <p:spPr bwMode="auto">
            <a:xfrm flipH="1">
              <a:off x="4056" y="560"/>
              <a:ext cx="12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64" name="Line 248"/>
            <p:cNvSpPr>
              <a:spLocks noChangeShapeType="1"/>
            </p:cNvSpPr>
            <p:nvPr/>
          </p:nvSpPr>
          <p:spPr bwMode="auto">
            <a:xfrm flipH="1">
              <a:off x="4936" y="560"/>
              <a:ext cx="152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65" name="Line 249"/>
            <p:cNvSpPr>
              <a:spLocks noChangeShapeType="1"/>
            </p:cNvSpPr>
            <p:nvPr/>
          </p:nvSpPr>
          <p:spPr bwMode="auto">
            <a:xfrm flipH="1">
              <a:off x="5920" y="560"/>
              <a:ext cx="12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66" name="Line 250"/>
            <p:cNvSpPr>
              <a:spLocks noChangeShapeType="1"/>
            </p:cNvSpPr>
            <p:nvPr/>
          </p:nvSpPr>
          <p:spPr bwMode="auto">
            <a:xfrm flipH="1">
              <a:off x="7176" y="560"/>
              <a:ext cx="12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67" name="Line 251"/>
            <p:cNvSpPr>
              <a:spLocks noChangeShapeType="1"/>
            </p:cNvSpPr>
            <p:nvPr/>
          </p:nvSpPr>
          <p:spPr bwMode="auto">
            <a:xfrm flipH="1">
              <a:off x="1192" y="304"/>
              <a:ext cx="128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68" name="Line 252"/>
            <p:cNvSpPr>
              <a:spLocks noChangeShapeType="1"/>
            </p:cNvSpPr>
            <p:nvPr/>
          </p:nvSpPr>
          <p:spPr bwMode="auto">
            <a:xfrm flipH="1">
              <a:off x="784" y="304"/>
              <a:ext cx="12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69" name="Rectangle 253"/>
            <p:cNvSpPr>
              <a:spLocks/>
            </p:cNvSpPr>
            <p:nvPr/>
          </p:nvSpPr>
          <p:spPr bwMode="auto">
            <a:xfrm>
              <a:off x="923" y="221"/>
              <a:ext cx="269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2.4 m</a:t>
              </a:r>
            </a:p>
          </p:txBody>
        </p:sp>
        <p:sp>
          <p:nvSpPr>
            <p:cNvPr id="9470" name="Line 254"/>
            <p:cNvSpPr>
              <a:spLocks noChangeShapeType="1"/>
            </p:cNvSpPr>
            <p:nvPr/>
          </p:nvSpPr>
          <p:spPr bwMode="auto">
            <a:xfrm flipH="1">
              <a:off x="1848" y="304"/>
              <a:ext cx="112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71" name="Line 255"/>
            <p:cNvSpPr>
              <a:spLocks noChangeShapeType="1"/>
            </p:cNvSpPr>
            <p:nvPr/>
          </p:nvSpPr>
          <p:spPr bwMode="auto">
            <a:xfrm flipH="1">
              <a:off x="1424" y="304"/>
              <a:ext cx="104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72" name="Rectangle 256"/>
            <p:cNvSpPr>
              <a:spLocks/>
            </p:cNvSpPr>
            <p:nvPr/>
          </p:nvSpPr>
          <p:spPr bwMode="auto">
            <a:xfrm>
              <a:off x="1579" y="221"/>
              <a:ext cx="269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4.5 m</a:t>
              </a:r>
            </a:p>
          </p:txBody>
        </p:sp>
        <p:sp>
          <p:nvSpPr>
            <p:cNvPr id="9473" name="Line 257"/>
            <p:cNvSpPr>
              <a:spLocks noChangeShapeType="1"/>
            </p:cNvSpPr>
            <p:nvPr/>
          </p:nvSpPr>
          <p:spPr bwMode="auto">
            <a:xfrm flipH="1">
              <a:off x="2512" y="304"/>
              <a:ext cx="112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74" name="Line 258"/>
            <p:cNvSpPr>
              <a:spLocks noChangeShapeType="1"/>
            </p:cNvSpPr>
            <p:nvPr/>
          </p:nvSpPr>
          <p:spPr bwMode="auto">
            <a:xfrm flipH="1">
              <a:off x="2112" y="304"/>
              <a:ext cx="104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75" name="Rectangle 259"/>
            <p:cNvSpPr>
              <a:spLocks/>
            </p:cNvSpPr>
            <p:nvPr/>
          </p:nvSpPr>
          <p:spPr bwMode="auto">
            <a:xfrm>
              <a:off x="2231" y="221"/>
              <a:ext cx="269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3.6 m</a:t>
              </a:r>
            </a:p>
          </p:txBody>
        </p:sp>
        <p:sp>
          <p:nvSpPr>
            <p:cNvPr id="9476" name="Line 260"/>
            <p:cNvSpPr>
              <a:spLocks noChangeShapeType="1"/>
            </p:cNvSpPr>
            <p:nvPr/>
          </p:nvSpPr>
          <p:spPr bwMode="auto">
            <a:xfrm flipH="1">
              <a:off x="3160" y="304"/>
              <a:ext cx="88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77" name="Line 261"/>
            <p:cNvSpPr>
              <a:spLocks noChangeShapeType="1"/>
            </p:cNvSpPr>
            <p:nvPr/>
          </p:nvSpPr>
          <p:spPr bwMode="auto">
            <a:xfrm flipH="1">
              <a:off x="2728" y="304"/>
              <a:ext cx="8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78" name="Rectangle 262"/>
            <p:cNvSpPr>
              <a:spLocks/>
            </p:cNvSpPr>
            <p:nvPr/>
          </p:nvSpPr>
          <p:spPr bwMode="auto">
            <a:xfrm>
              <a:off x="2840" y="221"/>
              <a:ext cx="27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 40 m</a:t>
              </a:r>
            </a:p>
          </p:txBody>
        </p:sp>
        <p:sp>
          <p:nvSpPr>
            <p:cNvPr id="9479" name="Line 263"/>
            <p:cNvSpPr>
              <a:spLocks noChangeShapeType="1"/>
            </p:cNvSpPr>
            <p:nvPr/>
          </p:nvSpPr>
          <p:spPr bwMode="auto">
            <a:xfrm flipH="1">
              <a:off x="3928" y="304"/>
              <a:ext cx="112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80" name="Line 264"/>
            <p:cNvSpPr>
              <a:spLocks noChangeShapeType="1"/>
            </p:cNvSpPr>
            <p:nvPr/>
          </p:nvSpPr>
          <p:spPr bwMode="auto">
            <a:xfrm flipH="1">
              <a:off x="3456" y="304"/>
              <a:ext cx="104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81" name="Rectangle 265"/>
            <p:cNvSpPr>
              <a:spLocks/>
            </p:cNvSpPr>
            <p:nvPr/>
          </p:nvSpPr>
          <p:spPr bwMode="auto">
            <a:xfrm>
              <a:off x="3611" y="221"/>
              <a:ext cx="24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54 m</a:t>
              </a:r>
            </a:p>
          </p:txBody>
        </p:sp>
        <p:sp>
          <p:nvSpPr>
            <p:cNvPr id="9482" name="Line 266"/>
            <p:cNvSpPr>
              <a:spLocks noChangeShapeType="1"/>
            </p:cNvSpPr>
            <p:nvPr/>
          </p:nvSpPr>
          <p:spPr bwMode="auto">
            <a:xfrm flipH="1">
              <a:off x="4752" y="304"/>
              <a:ext cx="16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83" name="Line 267"/>
            <p:cNvSpPr>
              <a:spLocks noChangeShapeType="1"/>
            </p:cNvSpPr>
            <p:nvPr/>
          </p:nvSpPr>
          <p:spPr bwMode="auto">
            <a:xfrm flipH="1">
              <a:off x="4176" y="304"/>
              <a:ext cx="184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84" name="Rectangle 268"/>
            <p:cNvSpPr>
              <a:spLocks/>
            </p:cNvSpPr>
            <p:nvPr/>
          </p:nvSpPr>
          <p:spPr bwMode="auto">
            <a:xfrm>
              <a:off x="4391" y="221"/>
              <a:ext cx="24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75 m</a:t>
              </a:r>
            </a:p>
          </p:txBody>
        </p:sp>
        <p:sp>
          <p:nvSpPr>
            <p:cNvPr id="9485" name="Line 269"/>
            <p:cNvSpPr>
              <a:spLocks noChangeShapeType="1"/>
            </p:cNvSpPr>
            <p:nvPr/>
          </p:nvSpPr>
          <p:spPr bwMode="auto">
            <a:xfrm flipH="1">
              <a:off x="5744" y="304"/>
              <a:ext cx="184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86" name="Line 270"/>
            <p:cNvSpPr>
              <a:spLocks noChangeShapeType="1"/>
            </p:cNvSpPr>
            <p:nvPr/>
          </p:nvSpPr>
          <p:spPr bwMode="auto">
            <a:xfrm flipH="1">
              <a:off x="5096" y="304"/>
              <a:ext cx="144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87" name="Rectangle 271"/>
            <p:cNvSpPr>
              <a:spLocks/>
            </p:cNvSpPr>
            <p:nvPr/>
          </p:nvSpPr>
          <p:spPr bwMode="auto">
            <a:xfrm>
              <a:off x="5297" y="221"/>
              <a:ext cx="30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174 m</a:t>
              </a:r>
            </a:p>
          </p:txBody>
        </p:sp>
        <p:sp>
          <p:nvSpPr>
            <p:cNvPr id="9488" name="AutoShape 272"/>
            <p:cNvSpPr>
              <a:spLocks/>
            </p:cNvSpPr>
            <p:nvPr/>
          </p:nvSpPr>
          <p:spPr bwMode="auto">
            <a:xfrm rot="-5400000">
              <a:off x="636" y="716"/>
              <a:ext cx="208" cy="10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89" name="AutoShape 273"/>
            <p:cNvSpPr>
              <a:spLocks/>
            </p:cNvSpPr>
            <p:nvPr/>
          </p:nvSpPr>
          <p:spPr bwMode="auto">
            <a:xfrm rot="-5400000">
              <a:off x="1916" y="716"/>
              <a:ext cx="208" cy="10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90" name="AutoShape 274"/>
            <p:cNvSpPr>
              <a:spLocks/>
            </p:cNvSpPr>
            <p:nvPr/>
          </p:nvSpPr>
          <p:spPr bwMode="auto">
            <a:xfrm rot="-5400000">
              <a:off x="3204" y="716"/>
              <a:ext cx="208" cy="10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91" name="AutoShape 275"/>
            <p:cNvSpPr>
              <a:spLocks/>
            </p:cNvSpPr>
            <p:nvPr/>
          </p:nvSpPr>
          <p:spPr bwMode="auto">
            <a:xfrm rot="-5400000">
              <a:off x="4020" y="716"/>
              <a:ext cx="208" cy="10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92" name="AutoShape 276"/>
            <p:cNvSpPr>
              <a:spLocks/>
            </p:cNvSpPr>
            <p:nvPr/>
          </p:nvSpPr>
          <p:spPr bwMode="auto">
            <a:xfrm rot="-5400000">
              <a:off x="4908" y="716"/>
              <a:ext cx="208" cy="10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93" name="AutoShape 277"/>
            <p:cNvSpPr>
              <a:spLocks/>
            </p:cNvSpPr>
            <p:nvPr/>
          </p:nvSpPr>
          <p:spPr bwMode="auto">
            <a:xfrm rot="-5400000">
              <a:off x="5884" y="716"/>
              <a:ext cx="208" cy="10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94" name="Rectangle 278"/>
            <p:cNvSpPr>
              <a:spLocks/>
            </p:cNvSpPr>
            <p:nvPr/>
          </p:nvSpPr>
          <p:spPr bwMode="auto">
            <a:xfrm>
              <a:off x="506" y="894"/>
              <a:ext cx="36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75 keV</a:t>
              </a:r>
            </a:p>
          </p:txBody>
        </p:sp>
        <p:sp>
          <p:nvSpPr>
            <p:cNvPr id="9495" name="Rectangle 279"/>
            <p:cNvSpPr>
              <a:spLocks/>
            </p:cNvSpPr>
            <p:nvPr/>
          </p:nvSpPr>
          <p:spPr bwMode="auto">
            <a:xfrm>
              <a:off x="1844" y="898"/>
              <a:ext cx="43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1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3.6 MeV</a:t>
              </a:r>
            </a:p>
          </p:txBody>
        </p:sp>
        <p:sp>
          <p:nvSpPr>
            <p:cNvPr id="9496" name="Rectangle 280"/>
            <p:cNvSpPr>
              <a:spLocks/>
            </p:cNvSpPr>
            <p:nvPr/>
          </p:nvSpPr>
          <p:spPr bwMode="auto">
            <a:xfrm>
              <a:off x="3058" y="898"/>
              <a:ext cx="40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1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90 MeV</a:t>
              </a:r>
            </a:p>
          </p:txBody>
        </p:sp>
        <p:sp>
          <p:nvSpPr>
            <p:cNvPr id="9497" name="Rectangle 281"/>
            <p:cNvSpPr>
              <a:spLocks/>
            </p:cNvSpPr>
            <p:nvPr/>
          </p:nvSpPr>
          <p:spPr bwMode="auto">
            <a:xfrm>
              <a:off x="3822" y="898"/>
              <a:ext cx="47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1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220 MeV</a:t>
              </a:r>
            </a:p>
          </p:txBody>
        </p:sp>
        <p:sp>
          <p:nvSpPr>
            <p:cNvPr id="9498" name="Rectangle 282"/>
            <p:cNvSpPr>
              <a:spLocks/>
            </p:cNvSpPr>
            <p:nvPr/>
          </p:nvSpPr>
          <p:spPr bwMode="auto">
            <a:xfrm>
              <a:off x="4706" y="898"/>
              <a:ext cx="47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1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570 MeV</a:t>
              </a:r>
            </a:p>
          </p:txBody>
        </p:sp>
        <p:sp>
          <p:nvSpPr>
            <p:cNvPr id="9499" name="Rectangle 283"/>
            <p:cNvSpPr>
              <a:spLocks/>
            </p:cNvSpPr>
            <p:nvPr/>
          </p:nvSpPr>
          <p:spPr bwMode="auto">
            <a:xfrm>
              <a:off x="5626" y="898"/>
              <a:ext cx="53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2000 MeV</a:t>
              </a:r>
            </a:p>
          </p:txBody>
        </p:sp>
        <p:sp>
          <p:nvSpPr>
            <p:cNvPr id="9500" name="Rectangle 284"/>
            <p:cNvSpPr>
              <a:spLocks/>
            </p:cNvSpPr>
            <p:nvPr/>
          </p:nvSpPr>
          <p:spPr bwMode="auto">
            <a:xfrm>
              <a:off x="2395" y="29"/>
              <a:ext cx="58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352.21 MHz</a:t>
              </a:r>
            </a:p>
          </p:txBody>
        </p:sp>
        <p:sp>
          <p:nvSpPr>
            <p:cNvPr id="9501" name="Rectangle 285"/>
            <p:cNvSpPr>
              <a:spLocks/>
            </p:cNvSpPr>
            <p:nvPr/>
          </p:nvSpPr>
          <p:spPr bwMode="auto">
            <a:xfrm>
              <a:off x="4712" y="29"/>
              <a:ext cx="58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704.42 MHz</a:t>
              </a:r>
            </a:p>
          </p:txBody>
        </p:sp>
        <p:sp>
          <p:nvSpPr>
            <p:cNvPr id="9502" name="AutoShape 286"/>
            <p:cNvSpPr>
              <a:spLocks/>
            </p:cNvSpPr>
            <p:nvPr/>
          </p:nvSpPr>
          <p:spPr bwMode="auto">
            <a:xfrm flipH="1">
              <a:off x="1400" y="40"/>
              <a:ext cx="1000" cy="120"/>
            </a:xfrm>
            <a:prstGeom prst="rightArrow">
              <a:avLst>
                <a:gd name="adj1" fmla="val 50824"/>
                <a:gd name="adj2" fmla="val 213349"/>
              </a:avLst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503" name="AutoShape 287"/>
            <p:cNvSpPr>
              <a:spLocks/>
            </p:cNvSpPr>
            <p:nvPr/>
          </p:nvSpPr>
          <p:spPr bwMode="auto">
            <a:xfrm>
              <a:off x="5352" y="40"/>
              <a:ext cx="584" cy="120"/>
            </a:xfrm>
            <a:prstGeom prst="rightArrow">
              <a:avLst>
                <a:gd name="adj1" fmla="val 50824"/>
                <a:gd name="adj2" fmla="val 213345"/>
              </a:avLst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504" name="AutoShape 288"/>
            <p:cNvSpPr>
              <a:spLocks/>
            </p:cNvSpPr>
            <p:nvPr/>
          </p:nvSpPr>
          <p:spPr bwMode="auto">
            <a:xfrm flipH="1">
              <a:off x="4152" y="40"/>
              <a:ext cx="592" cy="120"/>
            </a:xfrm>
            <a:prstGeom prst="rightArrow">
              <a:avLst>
                <a:gd name="adj1" fmla="val 50824"/>
                <a:gd name="adj2" fmla="val 213344"/>
              </a:avLst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505" name="AutoShape 289"/>
            <p:cNvSpPr>
              <a:spLocks/>
            </p:cNvSpPr>
            <p:nvPr/>
          </p:nvSpPr>
          <p:spPr bwMode="auto">
            <a:xfrm>
              <a:off x="3040" y="40"/>
              <a:ext cx="1008" cy="120"/>
            </a:xfrm>
            <a:prstGeom prst="rightArrow">
              <a:avLst>
                <a:gd name="adj1" fmla="val 50824"/>
                <a:gd name="adj2" fmla="val 213344"/>
              </a:avLst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901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</a:t>
            </a:r>
            <a:r>
              <a:rPr lang="en-US" dirty="0" err="1" smtClean="0"/>
              <a:t>Linac</a:t>
            </a:r>
            <a:r>
              <a:rPr lang="en-US" dirty="0" smtClean="0"/>
              <a:t>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/>
          </a:p>
        </p:txBody>
      </p:sp>
      <p:grpSp>
        <p:nvGrpSpPr>
          <p:cNvPr id="21" name="Group 20"/>
          <p:cNvGrpSpPr/>
          <p:nvPr/>
        </p:nvGrpSpPr>
        <p:grpSpPr>
          <a:xfrm>
            <a:off x="0" y="1916831"/>
            <a:ext cx="9142983" cy="4968553"/>
            <a:chOff x="14040" y="1556792"/>
            <a:chExt cx="9144000" cy="481519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40" y="1556792"/>
              <a:ext cx="9144000" cy="4815191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sp>
          <p:nvSpPr>
            <p:cNvPr id="5" name="TextBox 4"/>
            <p:cNvSpPr txBox="1"/>
            <p:nvPr/>
          </p:nvSpPr>
          <p:spPr>
            <a:xfrm>
              <a:off x="121556" y="2673359"/>
              <a:ext cx="1487123" cy="626373"/>
            </a:xfrm>
            <a:prstGeom prst="rect">
              <a:avLst/>
            </a:prstGeom>
            <a:noFill/>
          </p:spPr>
          <p:txBody>
            <a:bodyPr wrap="square" lIns="91432" tIns="45716" rIns="91432" bIns="45716" rtlCol="0">
              <a:spAutoFit/>
            </a:bodyPr>
            <a:lstStyle/>
            <a:p>
              <a:r>
                <a:rPr lang="en-US" dirty="0" smtClean="0"/>
                <a:t>Low Energy Front end</a:t>
              </a:r>
              <a:endParaRPr lang="en-US" dirty="0"/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>
              <a:off x="644859" y="3272176"/>
              <a:ext cx="0" cy="2447975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1102405" y="2468564"/>
              <a:ext cx="1057278" cy="369332"/>
            </a:xfrm>
            <a:prstGeom prst="rect">
              <a:avLst/>
            </a:prstGeom>
            <a:noFill/>
          </p:spPr>
          <p:txBody>
            <a:bodyPr wrap="square" lIns="91432" tIns="45716" rIns="91432" bIns="45716" rtlCol="0">
              <a:spAutoFit/>
            </a:bodyPr>
            <a:lstStyle/>
            <a:p>
              <a:r>
                <a:rPr lang="en-US" dirty="0" smtClean="0"/>
                <a:t>DTL RF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30747" y="2837896"/>
              <a:ext cx="1237789" cy="369332"/>
            </a:xfrm>
            <a:prstGeom prst="rect">
              <a:avLst/>
            </a:prstGeom>
            <a:noFill/>
          </p:spPr>
          <p:txBody>
            <a:bodyPr wrap="square" lIns="91432" tIns="45716" rIns="91432" bIns="45716" rtlCol="0">
              <a:spAutoFit/>
            </a:bodyPr>
            <a:lstStyle/>
            <a:p>
              <a:r>
                <a:rPr lang="en-US" dirty="0" smtClean="0"/>
                <a:t>Spoke RF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75131" y="2468564"/>
              <a:ext cx="1969848" cy="369332"/>
            </a:xfrm>
            <a:prstGeom prst="rect">
              <a:avLst/>
            </a:prstGeom>
            <a:noFill/>
          </p:spPr>
          <p:txBody>
            <a:bodyPr wrap="square" lIns="91432" tIns="45716" rIns="91432" bIns="45716" rtlCol="0">
              <a:spAutoFit/>
            </a:bodyPr>
            <a:lstStyle/>
            <a:p>
              <a:r>
                <a:rPr lang="en-US" dirty="0" smtClean="0"/>
                <a:t>Medium beta RF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25068" y="2099232"/>
              <a:ext cx="1768380" cy="369332"/>
            </a:xfrm>
            <a:prstGeom prst="rect">
              <a:avLst/>
            </a:prstGeom>
            <a:noFill/>
          </p:spPr>
          <p:txBody>
            <a:bodyPr wrap="square" lIns="91432" tIns="45716" rIns="91432" bIns="45716" rtlCol="0">
              <a:spAutoFit/>
            </a:bodyPr>
            <a:lstStyle/>
            <a:p>
              <a:r>
                <a:rPr lang="en-US" dirty="0" smtClean="0"/>
                <a:t>High beta RF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H="1">
              <a:off x="1467383" y="2837896"/>
              <a:ext cx="130298" cy="1987158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Straight Arrow Connector 11"/>
            <p:cNvCxnSpPr>
              <a:stCxn id="8" idx="2"/>
            </p:cNvCxnSpPr>
            <p:nvPr/>
          </p:nvCxnSpPr>
          <p:spPr bwMode="auto">
            <a:xfrm>
              <a:off x="2649641" y="3207228"/>
              <a:ext cx="212743" cy="1012466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/>
            <p:cNvCxnSpPr>
              <a:stCxn id="9" idx="2"/>
            </p:cNvCxnSpPr>
            <p:nvPr/>
          </p:nvCxnSpPr>
          <p:spPr bwMode="auto">
            <a:xfrm>
              <a:off x="4060054" y="2837897"/>
              <a:ext cx="559241" cy="783019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/>
            <p:cNvCxnSpPr>
              <a:stCxn id="10" idx="2"/>
            </p:cNvCxnSpPr>
            <p:nvPr/>
          </p:nvCxnSpPr>
          <p:spPr bwMode="auto">
            <a:xfrm>
              <a:off x="6209259" y="2468565"/>
              <a:ext cx="384095" cy="428551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5044979" y="5459500"/>
              <a:ext cx="1691943" cy="646331"/>
            </a:xfrm>
            <a:prstGeom prst="rect">
              <a:avLst/>
            </a:prstGeom>
            <a:noFill/>
          </p:spPr>
          <p:txBody>
            <a:bodyPr wrap="square" lIns="91432" tIns="45716" rIns="91432" bIns="45716" rtlCol="0">
              <a:spAutoFit/>
            </a:bodyPr>
            <a:lstStyle/>
            <a:p>
              <a:r>
                <a:rPr lang="en-US" dirty="0" smtClean="0"/>
                <a:t>Spoke </a:t>
              </a:r>
              <a:r>
                <a:rPr lang="en-US" dirty="0" err="1" smtClean="0"/>
                <a:t>cryo</a:t>
              </a:r>
              <a:r>
                <a:rPr lang="en-US" dirty="0" smtClean="0"/>
                <a:t>-modules</a:t>
              </a:r>
            </a:p>
          </p:txBody>
        </p:sp>
        <p:cxnSp>
          <p:nvCxnSpPr>
            <p:cNvPr id="16" name="Straight Arrow Connector 15"/>
            <p:cNvCxnSpPr>
              <a:stCxn id="15" idx="1"/>
            </p:cNvCxnSpPr>
            <p:nvPr/>
          </p:nvCxnSpPr>
          <p:spPr bwMode="auto">
            <a:xfrm flipH="1" flipV="1">
              <a:off x="3519962" y="4972299"/>
              <a:ext cx="1525016" cy="810367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6448300" y="4969527"/>
              <a:ext cx="1604512" cy="646331"/>
            </a:xfrm>
            <a:prstGeom prst="rect">
              <a:avLst/>
            </a:prstGeom>
            <a:noFill/>
          </p:spPr>
          <p:txBody>
            <a:bodyPr wrap="square" lIns="91432" tIns="45716" rIns="91432" bIns="45716" rtlCol="0">
              <a:spAutoFit/>
            </a:bodyPr>
            <a:lstStyle/>
            <a:p>
              <a:r>
                <a:rPr lang="en-US" dirty="0" smtClean="0"/>
                <a:t>Medium beta </a:t>
              </a:r>
              <a:r>
                <a:rPr lang="en-US" dirty="0" err="1" smtClean="0"/>
                <a:t>cryomodules</a:t>
              </a:r>
              <a:endParaRPr lang="en-US" dirty="0"/>
            </a:p>
          </p:txBody>
        </p:sp>
        <p:cxnSp>
          <p:nvCxnSpPr>
            <p:cNvPr id="18" name="Straight Arrow Connector 17"/>
            <p:cNvCxnSpPr>
              <a:stCxn id="17" idx="1"/>
            </p:cNvCxnSpPr>
            <p:nvPr/>
          </p:nvCxnSpPr>
          <p:spPr bwMode="auto">
            <a:xfrm flipH="1" flipV="1">
              <a:off x="5486240" y="4219694"/>
              <a:ext cx="962061" cy="1072999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7620186" y="4219694"/>
              <a:ext cx="1523814" cy="646331"/>
            </a:xfrm>
            <a:prstGeom prst="rect">
              <a:avLst/>
            </a:prstGeom>
            <a:noFill/>
          </p:spPr>
          <p:txBody>
            <a:bodyPr wrap="square" lIns="91432" tIns="45716" rIns="91432" bIns="45716" rtlCol="0">
              <a:spAutoFit/>
            </a:bodyPr>
            <a:lstStyle/>
            <a:p>
              <a:r>
                <a:rPr lang="en-US" dirty="0" smtClean="0"/>
                <a:t>High beta </a:t>
              </a:r>
              <a:r>
                <a:rPr lang="en-US" dirty="0" err="1" smtClean="0"/>
                <a:t>cryomodules</a:t>
              </a:r>
              <a:endParaRPr lang="en-US" dirty="0"/>
            </a:p>
          </p:txBody>
        </p:sp>
        <p:cxnSp>
          <p:nvCxnSpPr>
            <p:cNvPr id="20" name="Straight Arrow Connector 19"/>
            <p:cNvCxnSpPr>
              <a:stCxn id="19" idx="0"/>
            </p:cNvCxnSpPr>
            <p:nvPr/>
          </p:nvCxnSpPr>
          <p:spPr bwMode="auto">
            <a:xfrm flipH="1" flipV="1">
              <a:off x="7716837" y="3450805"/>
              <a:ext cx="665256" cy="768889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2333745" y="5921164"/>
              <a:ext cx="1624599" cy="369332"/>
            </a:xfrm>
            <a:prstGeom prst="rect">
              <a:avLst/>
            </a:prstGeom>
            <a:noFill/>
          </p:spPr>
          <p:txBody>
            <a:bodyPr wrap="square" lIns="91432" tIns="45716" rIns="91432" bIns="45716" rtlCol="0">
              <a:spAutoFit/>
            </a:bodyPr>
            <a:lstStyle/>
            <a:p>
              <a:r>
                <a:rPr lang="en-US" dirty="0" smtClean="0"/>
                <a:t>DTL tanks</a:t>
              </a:r>
              <a:endParaRPr lang="en-US" dirty="0"/>
            </a:p>
          </p:txBody>
        </p:sp>
        <p:cxnSp>
          <p:nvCxnSpPr>
            <p:cNvPr id="23" name="Straight Arrow Connector 22"/>
            <p:cNvCxnSpPr>
              <a:stCxn id="22" idx="0"/>
            </p:cNvCxnSpPr>
            <p:nvPr/>
          </p:nvCxnSpPr>
          <p:spPr bwMode="auto">
            <a:xfrm flipH="1" flipV="1">
              <a:off x="1869577" y="5526740"/>
              <a:ext cx="1276468" cy="394424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1" y="1124744"/>
            <a:ext cx="9144000" cy="14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2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760" y="3051740"/>
            <a:ext cx="3976819" cy="241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systems: the power to accelerate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2566"/>
            <a:ext cx="8229600" cy="4841543"/>
          </a:xfrm>
        </p:spPr>
        <p:txBody>
          <a:bodyPr>
            <a:normAutofit/>
          </a:bodyPr>
          <a:lstStyle/>
          <a:p>
            <a:r>
              <a:rPr lang="en-US" dirty="0" smtClean="0"/>
              <a:t>Many, bulky, </a:t>
            </a:r>
            <a:r>
              <a:rPr lang="en-US" dirty="0"/>
              <a:t>costly </a:t>
            </a:r>
            <a:r>
              <a:rPr lang="en-US" dirty="0" smtClean="0"/>
              <a:t>(~450 </a:t>
            </a:r>
            <a:r>
              <a:rPr lang="en-US" dirty="0"/>
              <a:t>k€ per meter cavity </a:t>
            </a:r>
            <a:r>
              <a:rPr lang="en-US" dirty="0" smtClean="0"/>
              <a:t>length)</a:t>
            </a:r>
          </a:p>
          <a:p>
            <a:r>
              <a:rPr lang="en-US" dirty="0" smtClean="0"/>
              <a:t>Consumes vast amounts of power and needs cooling</a:t>
            </a:r>
          </a:p>
          <a:p>
            <a:r>
              <a:rPr lang="en-US" dirty="0" smtClean="0"/>
              <a:t>Many interfaces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5177" y="3570047"/>
            <a:ext cx="1352848" cy="30837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605" y="4771280"/>
            <a:ext cx="1255735" cy="1800200"/>
          </a:xfrm>
          <a:prstGeom prst="rect">
            <a:avLst/>
          </a:prstGeom>
        </p:spPr>
      </p:pic>
      <p:pic>
        <p:nvPicPr>
          <p:cNvPr id="7" name="Picture 6" descr="Screen Shot 2014-05-15 at 09.34.35.pn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795" y="4586161"/>
            <a:ext cx="2366382" cy="2170438"/>
          </a:xfrm>
          <a:prstGeom prst="rect">
            <a:avLst/>
          </a:prstGeom>
        </p:spPr>
      </p:pic>
      <p:pic>
        <p:nvPicPr>
          <p:cNvPr id="8" name="Content Placeholder 4" descr="Screen Shot 2014-05-09 at 10.09.56.pn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" r="236"/>
          <a:stretch>
            <a:fillRect/>
          </a:stretch>
        </p:blipFill>
        <p:spPr>
          <a:xfrm>
            <a:off x="1536317" y="4766438"/>
            <a:ext cx="3554862" cy="195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0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construction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 descr="Screen Shot 2015-09-30 at 16.32.45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8152" y="1440788"/>
            <a:ext cx="5615848" cy="2967400"/>
          </a:xfrm>
          <a:prstGeom prst="rect">
            <a:avLst/>
          </a:prstGeom>
        </p:spPr>
      </p:pic>
      <p:pic>
        <p:nvPicPr>
          <p:cNvPr id="8" name="Picture 7" descr="IMG_416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21165"/>
            <a:ext cx="9111360" cy="2737503"/>
          </a:xfrm>
          <a:prstGeom prst="rect">
            <a:avLst/>
          </a:prstGeom>
        </p:spPr>
      </p:pic>
      <p:pic>
        <p:nvPicPr>
          <p:cNvPr id="5123" name="Picture 3" descr="C:\Users\anderssunesson\Documents\Accelerator\Presentation material\g01_painting_6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5375" y="4265125"/>
            <a:ext cx="4195985" cy="209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europeanspallationsource.se/sites/default/files/essaerial_18september2015_feb_6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243004"/>
            <a:ext cx="4385773" cy="239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uropeanspallationsource.se/sites/default/files/essaerial_15dec201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56" y="1453038"/>
            <a:ext cx="5165451" cy="291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48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Gallery April 2017</a:t>
            </a:r>
            <a:endParaRPr lang="sv-S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09" y="1620429"/>
            <a:ext cx="7291035" cy="486069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8809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Gallery and tunnel berm April 2017</a:t>
            </a:r>
            <a:endParaRPr lang="sv-S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14" y="1717589"/>
            <a:ext cx="5463430" cy="463876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9645542"/>
      </p:ext>
    </p:extLst>
  </p:cSld>
  <p:clrMapOvr>
    <a:masterClrMapping/>
  </p:clrMapOvr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8895</TotalTime>
  <Words>719</Words>
  <Application>Microsoft Office PowerPoint</Application>
  <PresentationFormat>On-screen Show (4:3)</PresentationFormat>
  <Paragraphs>230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ＭＳ Ｐゴシック</vt:lpstr>
      <vt:lpstr>Arial</vt:lpstr>
      <vt:lpstr>Calibri</vt:lpstr>
      <vt:lpstr>Gill Sans</vt:lpstr>
      <vt:lpstr>Gill Sans Light</vt:lpstr>
      <vt:lpstr>Lucida Grande</vt:lpstr>
      <vt:lpstr>ヒラギノ角ゴ ProN W3</vt:lpstr>
      <vt:lpstr>ESS Core Powerpoint</vt:lpstr>
      <vt:lpstr>RF introduction</vt:lpstr>
      <vt:lpstr> An artists impression of ESS</vt:lpstr>
      <vt:lpstr>Overview</vt:lpstr>
      <vt:lpstr>Types: RFQ, MEBT, DTL, Spoke, M/H beta</vt:lpstr>
      <vt:lpstr>ESS Linac Layout</vt:lpstr>
      <vt:lpstr>RF systems: the power to accelerate</vt:lpstr>
      <vt:lpstr>Site construction work</vt:lpstr>
      <vt:lpstr>Gallery April 2017</vt:lpstr>
      <vt:lpstr>Gallery and tunnel berm April 2017</vt:lpstr>
      <vt:lpstr>RF systems</vt:lpstr>
      <vt:lpstr>RF Cell</vt:lpstr>
      <vt:lpstr>CELL Design and Status</vt:lpstr>
      <vt:lpstr>RF cell medium beta</vt:lpstr>
      <vt:lpstr>High Voltage</vt:lpstr>
      <vt:lpstr>High power amplifiers</vt:lpstr>
      <vt:lpstr>RF distribution system</vt:lpstr>
      <vt:lpstr>Phase reference, Master Oscillator</vt:lpstr>
      <vt:lpstr>Interlock</vt:lpstr>
      <vt:lpstr>LLRF</vt:lpstr>
      <vt:lpstr>Installation</vt:lpstr>
      <vt:lpstr>Next Steps RF systems</vt:lpstr>
      <vt:lpstr>PowerPoint Presentation</vt:lpstr>
    </vt:vector>
  </TitlesOfParts>
  <Company>European Spallation Source ESS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&lt;Project/topic&gt;</dc:title>
  <dc:creator>Mats Lindroos</dc:creator>
  <cp:lastModifiedBy>Anders Sunesson</cp:lastModifiedBy>
  <cp:revision>204</cp:revision>
  <cp:lastPrinted>2015-04-13T12:56:27Z</cp:lastPrinted>
  <dcterms:created xsi:type="dcterms:W3CDTF">2015-03-24T10:23:58Z</dcterms:created>
  <dcterms:modified xsi:type="dcterms:W3CDTF">2017-05-29T14:14:22Z</dcterms:modified>
</cp:coreProperties>
</file>