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7" r:id="rId2"/>
    <p:sldId id="278" r:id="rId3"/>
    <p:sldId id="280" r:id="rId4"/>
    <p:sldId id="258" r:id="rId5"/>
    <p:sldId id="285" r:id="rId6"/>
    <p:sldId id="259" r:id="rId7"/>
    <p:sldId id="260" r:id="rId8"/>
    <p:sldId id="283" r:id="rId9"/>
    <p:sldId id="282" r:id="rId10"/>
    <p:sldId id="286" r:id="rId11"/>
    <p:sldId id="281" r:id="rId12"/>
    <p:sldId id="275" r:id="rId13"/>
    <p:sldId id="263" r:id="rId14"/>
    <p:sldId id="276" r:id="rId15"/>
    <p:sldId id="264" r:id="rId16"/>
    <p:sldId id="277" r:id="rId17"/>
    <p:sldId id="268" r:id="rId18"/>
    <p:sldId id="284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5" autoAdjust="0"/>
    <p:restoredTop sz="94602" autoAdjust="0"/>
  </p:normalViewPr>
  <p:slideViewPr>
    <p:cSldViewPr>
      <p:cViewPr varScale="1">
        <p:scale>
          <a:sx n="92" d="100"/>
          <a:sy n="92" d="100"/>
        </p:scale>
        <p:origin x="-17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29/05/17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29/05/17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29/05/17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29/05/17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29/05/17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9C41-19DF-E94F-AA8C-99661B77AEE4}" type="datetimeFigureOut">
              <a:rPr lang="en-US" smtClean="0"/>
              <a:t>29/05/17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5BD1B-9027-5941-916A-0CEA818DE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1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29/05/17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LLRF for RF review</a:t>
            </a:r>
            <a:br>
              <a:rPr lang="en-US" dirty="0" smtClean="0"/>
            </a:br>
            <a:r>
              <a:rPr lang="en-US" dirty="0" smtClean="0"/>
              <a:t>11-12 May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Anders J Johansson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Lund University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v.1.1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5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LLRF WU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 </a:t>
            </a:r>
            <a:r>
              <a:rPr lang="en-US" dirty="0"/>
              <a:t>Eric and Lund </a:t>
            </a:r>
            <a:r>
              <a:rPr lang="en-US" dirty="0" smtClean="0"/>
              <a:t>University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esponsible </a:t>
            </a:r>
            <a:r>
              <a:rPr lang="en-US" dirty="0"/>
              <a:t>for overall </a:t>
            </a:r>
            <a:r>
              <a:rPr lang="en-US" dirty="0" smtClean="0"/>
              <a:t>LLRF system </a:t>
            </a:r>
            <a:r>
              <a:rPr lang="en-US" dirty="0"/>
              <a:t>design and </a:t>
            </a:r>
            <a:r>
              <a:rPr lang="en-US" dirty="0" smtClean="0"/>
              <a:t>performance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Develop </a:t>
            </a:r>
            <a:r>
              <a:rPr lang="en-US" dirty="0"/>
              <a:t>control algorithms and functions for cavity field control, fast and slow tuning.</a:t>
            </a:r>
          </a:p>
          <a:p>
            <a:pPr lvl="1"/>
            <a:r>
              <a:rPr lang="en-US" dirty="0"/>
              <a:t>Implement these in the firmware (FPGA) and software (CPU)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Monitor the activities of the in-kind partners.</a:t>
            </a:r>
          </a:p>
          <a:p>
            <a:pPr lvl="1"/>
            <a:r>
              <a:rPr lang="en-US" dirty="0"/>
              <a:t>Owner of the LLRF system during operations (ESS Eric).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168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In-kind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PEG</a:t>
            </a:r>
          </a:p>
          <a:p>
            <a:pPr lvl="1"/>
            <a:r>
              <a:rPr lang="en-US" dirty="0" smtClean="0"/>
              <a:t>Develop LO-generator MTCA board</a:t>
            </a:r>
          </a:p>
          <a:p>
            <a:pPr lvl="1"/>
            <a:r>
              <a:rPr lang="en-US" dirty="0" smtClean="0"/>
              <a:t>Develop </a:t>
            </a:r>
            <a:r>
              <a:rPr lang="en-US" dirty="0" err="1" smtClean="0"/>
              <a:t>Pz</a:t>
            </a:r>
            <a:r>
              <a:rPr lang="en-US" dirty="0" smtClean="0"/>
              <a:t>-control MTCA board</a:t>
            </a:r>
          </a:p>
          <a:p>
            <a:pPr lvl="1"/>
            <a:r>
              <a:rPr lang="en-US" dirty="0" smtClean="0"/>
              <a:t>Develop RTM carrier MTCA board</a:t>
            </a:r>
          </a:p>
          <a:p>
            <a:pPr lvl="1"/>
            <a:r>
              <a:rPr lang="en-US" dirty="0" smtClean="0"/>
              <a:t>Develop cavity simulator for test and commissioning</a:t>
            </a:r>
          </a:p>
          <a:p>
            <a:pPr lvl="1"/>
            <a:r>
              <a:rPr lang="en-US" dirty="0" smtClean="0"/>
              <a:t>Assemble, configure, test and deliver LLRF systems for </a:t>
            </a:r>
            <a:br>
              <a:rPr lang="en-US" dirty="0" smtClean="0"/>
            </a:br>
            <a:r>
              <a:rPr lang="en-US" dirty="0" smtClean="0"/>
              <a:t>the 704 MHz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r>
              <a:rPr lang="en-US" dirty="0" smtClean="0"/>
              <a:t>ESS Bilbao</a:t>
            </a:r>
          </a:p>
          <a:p>
            <a:pPr lvl="1"/>
            <a:r>
              <a:rPr lang="en-US" dirty="0" smtClean="0"/>
              <a:t>Develop LO generator for 352 MHz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Adopt the LLRF firmware for multiple pickups at DTLs.</a:t>
            </a:r>
          </a:p>
          <a:p>
            <a:pPr lvl="1"/>
            <a:r>
              <a:rPr lang="en-US" dirty="0" smtClean="0"/>
              <a:t>Adopt the LLRF firmware for the multiple pickups at RFQ.</a:t>
            </a:r>
          </a:p>
          <a:p>
            <a:pPr lvl="1"/>
            <a:r>
              <a:rPr lang="en-US" dirty="0" smtClean="0"/>
              <a:t>Procure, assemble, configure, test and deliver LLRF systems for the 352 MHz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6820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2548" y="5106205"/>
            <a:ext cx="1311894" cy="95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00998" y="5336479"/>
            <a:ext cx="1311894" cy="95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PID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 rot="5400000">
            <a:off x="1207220" y="2119460"/>
            <a:ext cx="928095" cy="781578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/>
          <p:cNvCxnSpPr>
            <a:stCxn id="4" idx="1"/>
            <a:endCxn id="6" idx="3"/>
          </p:cNvCxnSpPr>
          <p:nvPr/>
        </p:nvCxnSpPr>
        <p:spPr>
          <a:xfrm rot="10800000" flipH="1">
            <a:off x="1102547" y="2510250"/>
            <a:ext cx="177931" cy="3073974"/>
          </a:xfrm>
          <a:prstGeom prst="bentConnector3">
            <a:avLst>
              <a:gd name="adj1" fmla="val -12847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6" idx="0"/>
            <a:endCxn id="4" idx="3"/>
          </p:cNvCxnSpPr>
          <p:nvPr/>
        </p:nvCxnSpPr>
        <p:spPr>
          <a:xfrm>
            <a:off x="2062057" y="2510250"/>
            <a:ext cx="352385" cy="3073974"/>
          </a:xfrm>
          <a:prstGeom prst="bentConnector3">
            <a:avLst>
              <a:gd name="adj1" fmla="val 1648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15" idx="1"/>
            <a:endCxn id="16" idx="0"/>
          </p:cNvCxnSpPr>
          <p:nvPr/>
        </p:nvCxnSpPr>
        <p:spPr>
          <a:xfrm rot="10800000" flipV="1">
            <a:off x="4410160" y="4439758"/>
            <a:ext cx="690838" cy="118981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00998" y="3961739"/>
            <a:ext cx="1311894" cy="9560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Feed-forward table</a:t>
            </a:r>
            <a:endParaRPr lang="en-US" sz="1600" dirty="0"/>
          </a:p>
        </p:txBody>
      </p:sp>
      <p:sp>
        <p:nvSpPr>
          <p:cNvPr id="16" name="Oval 15"/>
          <p:cNvSpPr/>
          <p:nvPr/>
        </p:nvSpPr>
        <p:spPr>
          <a:xfrm>
            <a:off x="4207109" y="5629572"/>
            <a:ext cx="406101" cy="3698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sz="1200" dirty="0" smtClean="0"/>
          </a:p>
        </p:txBody>
      </p:sp>
      <p:cxnSp>
        <p:nvCxnSpPr>
          <p:cNvPr id="20" name="Straight Arrow Connector 19"/>
          <p:cNvCxnSpPr>
            <a:stCxn id="5" idx="1"/>
            <a:endCxn id="16" idx="6"/>
          </p:cNvCxnSpPr>
          <p:nvPr/>
        </p:nvCxnSpPr>
        <p:spPr>
          <a:xfrm flipH="1">
            <a:off x="4613210" y="5814498"/>
            <a:ext cx="48778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6" idx="2"/>
            <a:endCxn id="37" idx="6"/>
          </p:cNvCxnSpPr>
          <p:nvPr/>
        </p:nvCxnSpPr>
        <p:spPr>
          <a:xfrm flipH="1" flipV="1">
            <a:off x="3649105" y="5809887"/>
            <a:ext cx="558004" cy="4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6091930" y="1896153"/>
            <a:ext cx="2260922" cy="1228194"/>
          </a:xfrm>
          <a:prstGeom prst="hexagon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Cavity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28" idx="3"/>
          </p:cNvCxnSpPr>
          <p:nvPr/>
        </p:nvCxnSpPr>
        <p:spPr>
          <a:xfrm>
            <a:off x="2609830" y="2510250"/>
            <a:ext cx="3482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5" idx="3"/>
          </p:cNvCxnSpPr>
          <p:nvPr/>
        </p:nvCxnSpPr>
        <p:spPr>
          <a:xfrm rot="5400000">
            <a:off x="5615619" y="3921621"/>
            <a:ext cx="2690151" cy="109560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412892" y="6062242"/>
            <a:ext cx="7955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159556" y="584268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Setpoint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243004" y="5624960"/>
            <a:ext cx="406101" cy="36985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-</a:t>
            </a:r>
            <a:endParaRPr lang="en-US" sz="1200" dirty="0" smtClean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2414442" y="5833450"/>
            <a:ext cx="828562" cy="4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572815" y="4568857"/>
            <a:ext cx="634294" cy="3919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Ripple Model</a:t>
            </a:r>
            <a:endParaRPr lang="en-US" sz="1200" dirty="0"/>
          </a:p>
        </p:txBody>
      </p:sp>
      <p:cxnSp>
        <p:nvCxnSpPr>
          <p:cNvPr id="43" name="Straight Arrow Connector 42"/>
          <p:cNvCxnSpPr>
            <a:stCxn id="41" idx="2"/>
            <a:endCxn id="37" idx="7"/>
          </p:cNvCxnSpPr>
          <p:nvPr/>
        </p:nvCxnSpPr>
        <p:spPr>
          <a:xfrm flipH="1">
            <a:off x="3589633" y="4960771"/>
            <a:ext cx="300329" cy="718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Diamond 44"/>
          <p:cNvSpPr/>
          <p:nvPr/>
        </p:nvSpPr>
        <p:spPr>
          <a:xfrm>
            <a:off x="3302476" y="2782413"/>
            <a:ext cx="1192546" cy="774600"/>
          </a:xfrm>
          <a:prstGeom prst="diamond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BCM</a:t>
            </a:r>
            <a:endParaRPr lang="en-US" sz="1600" dirty="0"/>
          </a:p>
        </p:txBody>
      </p:sp>
      <p:cxnSp>
        <p:nvCxnSpPr>
          <p:cNvPr id="47" name="Straight Arrow Connector 46"/>
          <p:cNvCxnSpPr>
            <a:stCxn id="45" idx="2"/>
            <a:endCxn id="41" idx="0"/>
          </p:cNvCxnSpPr>
          <p:nvPr/>
        </p:nvCxnSpPr>
        <p:spPr>
          <a:xfrm flipH="1">
            <a:off x="3889962" y="3557013"/>
            <a:ext cx="8787" cy="10118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773804" y="4568857"/>
            <a:ext cx="589667" cy="3919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Ripple Model</a:t>
            </a:r>
            <a:endParaRPr lang="en-US" sz="1200" dirty="0"/>
          </a:p>
        </p:txBody>
      </p:sp>
      <p:cxnSp>
        <p:nvCxnSpPr>
          <p:cNvPr id="50" name="Straight Arrow Connector 49"/>
          <p:cNvCxnSpPr>
            <a:stCxn id="49" idx="2"/>
            <a:endCxn id="37" idx="1"/>
          </p:cNvCxnSpPr>
          <p:nvPr/>
        </p:nvCxnSpPr>
        <p:spPr>
          <a:xfrm>
            <a:off x="3068638" y="4960771"/>
            <a:ext cx="233838" cy="718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4" idx="2"/>
            <a:endCxn id="49" idx="0"/>
          </p:cNvCxnSpPr>
          <p:nvPr/>
        </p:nvCxnSpPr>
        <p:spPr>
          <a:xfrm>
            <a:off x="3047528" y="2348880"/>
            <a:ext cx="21110" cy="22199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Diamond 63"/>
          <p:cNvSpPr/>
          <p:nvPr/>
        </p:nvSpPr>
        <p:spPr>
          <a:xfrm>
            <a:off x="2107401" y="1246296"/>
            <a:ext cx="1880253" cy="1102584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Modulator</a:t>
            </a:r>
          </a:p>
          <a:p>
            <a:pPr algn="ctr"/>
            <a:r>
              <a:rPr lang="en-US" sz="1100" dirty="0" smtClean="0"/>
              <a:t>HV</a:t>
            </a:r>
            <a:endParaRPr lang="en-US" sz="1100" dirty="0"/>
          </a:p>
        </p:txBody>
      </p:sp>
      <p:cxnSp>
        <p:nvCxnSpPr>
          <p:cNvPr id="72" name="Straight Arrow Connector 71"/>
          <p:cNvCxnSpPr>
            <a:endCxn id="6" idx="1"/>
          </p:cNvCxnSpPr>
          <p:nvPr/>
        </p:nvCxnSpPr>
        <p:spPr>
          <a:xfrm flipH="1">
            <a:off x="1671268" y="1988840"/>
            <a:ext cx="812500" cy="28938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488471" y="3766355"/>
            <a:ext cx="6203580" cy="2903005"/>
          </a:xfrm>
          <a:prstGeom prst="rect">
            <a:avLst/>
          </a:prstGeom>
          <a:noFill/>
          <a:ln w="5715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555601" y="6232953"/>
            <a:ext cx="68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FPGA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LLRF control within a pulse. (Baseband model)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2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 (Firmware in FPGA)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875410"/>
              </p:ext>
            </p:extLst>
          </p:nvPr>
        </p:nvGraphicFramePr>
        <p:xfrm>
          <a:off x="457200" y="1600200"/>
          <a:ext cx="8229600" cy="497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Operation Mode </a:t>
                      </a:r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1">
                          <a:effectLst/>
                          <a:latin typeface="Calibri"/>
                        </a:rPr>
                        <a:t>Usage </a:t>
                      </a:r>
                      <a:endParaRPr lang="fr-FR" sz="18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b="1" dirty="0">
                          <a:effectLst/>
                          <a:latin typeface="Calibri"/>
                        </a:rPr>
                        <a:t>PI-</a:t>
                      </a:r>
                      <a:r>
                        <a:rPr lang="nl-NL" sz="1800" b="1" dirty="0" err="1">
                          <a:effectLst/>
                          <a:latin typeface="Calibri"/>
                        </a:rPr>
                        <a:t>driven</a:t>
                      </a:r>
                      <a:r>
                        <a:rPr lang="nl-NL" sz="1800" b="1" dirty="0">
                          <a:effectLst/>
                          <a:latin typeface="Calibri"/>
                        </a:rPr>
                        <a:t> loop </a:t>
                      </a:r>
                      <a:endParaRPr lang="nl-NL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Output is driven by the PI-control and the feed-forward table is added as a delta signal.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b="1" dirty="0">
                          <a:effectLst/>
                          <a:latin typeface="Calibri"/>
                        </a:rPr>
                        <a:t>FF-</a:t>
                      </a:r>
                      <a:r>
                        <a:rPr lang="nl-NL" sz="1800" b="1" dirty="0" err="1">
                          <a:effectLst/>
                          <a:latin typeface="Calibri"/>
                        </a:rPr>
                        <a:t>driven</a:t>
                      </a:r>
                      <a:r>
                        <a:rPr lang="nl-NL" sz="1800" b="1" dirty="0">
                          <a:effectLst/>
                          <a:latin typeface="Calibri"/>
                        </a:rPr>
                        <a:t> loop </a:t>
                      </a:r>
                      <a:endParaRPr lang="nl-NL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Output is driven by the feed-forward table and the PI-control is used to control the remaining error.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1" dirty="0">
                          <a:effectLst/>
                          <a:latin typeface="Calibri"/>
                        </a:rPr>
                        <a:t>IQ </a:t>
                      </a:r>
                      <a:r>
                        <a:rPr lang="it-IT" sz="1800" b="1" dirty="0" err="1">
                          <a:effectLst/>
                          <a:latin typeface="Calibri"/>
                        </a:rPr>
                        <a:t>signal</a:t>
                      </a:r>
                      <a:r>
                        <a:rPr lang="it-IT" sz="1800" b="1" dirty="0">
                          <a:effectLst/>
                          <a:latin typeface="Calibri"/>
                        </a:rPr>
                        <a:t> generator </a:t>
                      </a:r>
                      <a:endParaRPr lang="it-IT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Open loop mode, where the set-point and feed-forward tables are used to create an output wave form, specified in IQ-points.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1" dirty="0" err="1">
                          <a:effectLst/>
                          <a:latin typeface="Calibri"/>
                        </a:rPr>
                        <a:t>Magnitude-phase</a:t>
                      </a:r>
                      <a:r>
                        <a:rPr lang="it-IT" sz="1800" b="1" dirty="0">
                          <a:effectLst/>
                          <a:latin typeface="Calibri"/>
                        </a:rPr>
                        <a:t> </a:t>
                      </a:r>
                      <a:r>
                        <a:rPr lang="it-IT" sz="1800" b="1" dirty="0" err="1">
                          <a:effectLst/>
                          <a:latin typeface="Calibri"/>
                        </a:rPr>
                        <a:t>signal</a:t>
                      </a:r>
                      <a:r>
                        <a:rPr lang="it-IT" sz="1800" b="1" dirty="0">
                          <a:effectLst/>
                          <a:latin typeface="Calibri"/>
                        </a:rPr>
                        <a:t> generator </a:t>
                      </a:r>
                      <a:endParaRPr lang="it-IT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Open loop mode, where the set-point and feed-forward tables are used to create an output wave form, specified in magnitude and phase.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Frequency-offset </a:t>
                      </a:r>
                      <a:endParaRPr lang="en-US" sz="18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/>
                        </a:rPr>
                        <a:t>Open loop mode, where magnitude is fixed and phase is increasing or decreasing. This creates an output with a frequency that is above or below the nominal RF frequency of 352.21 or 704.42 MHz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08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795514" y="1060713"/>
            <a:ext cx="8080704" cy="3705518"/>
          </a:xfrm>
          <a:prstGeom prst="rect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1343" y="4912778"/>
            <a:ext cx="3014563" cy="8932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 FPGA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5082" y="3112317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Iterative Learning Algorithm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4541" y="3112317"/>
            <a:ext cx="155027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 </a:t>
            </a:r>
          </a:p>
          <a:p>
            <a:pPr algn="ctr"/>
            <a:r>
              <a:rPr lang="en-US" dirty="0" smtClean="0"/>
              <a:t>Feed-forward table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3750" y="5059325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Piezo</a:t>
            </a:r>
            <a:r>
              <a:rPr lang="en-US" dirty="0" smtClean="0"/>
              <a:t> FPGA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33752" y="3301130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Piezo</a:t>
            </a:r>
            <a:r>
              <a:rPr lang="en-US" dirty="0" smtClean="0"/>
              <a:t> </a:t>
            </a:r>
            <a:r>
              <a:rPr lang="en-US" dirty="0" err="1" smtClean="0"/>
              <a:t>Feedforward</a:t>
            </a:r>
            <a:r>
              <a:rPr lang="en-US" dirty="0" smtClean="0"/>
              <a:t> table</a:t>
            </a:r>
            <a:endParaRPr lang="en-US" dirty="0"/>
          </a:p>
        </p:txBody>
      </p:sp>
      <p:cxnSp>
        <p:nvCxnSpPr>
          <p:cNvPr id="8" name="Elbow Connector 7"/>
          <p:cNvCxnSpPr>
            <a:stCxn id="2" idx="1"/>
            <a:endCxn id="3" idx="1"/>
          </p:cNvCxnSpPr>
          <p:nvPr/>
        </p:nvCxnSpPr>
        <p:spPr>
          <a:xfrm rot="10800000" flipH="1">
            <a:off x="851342" y="3663610"/>
            <a:ext cx="83739" cy="1695785"/>
          </a:xfrm>
          <a:prstGeom prst="bentConnector3">
            <a:avLst>
              <a:gd name="adj1" fmla="val -2729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733616" y="4117702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field, </a:t>
            </a:r>
            <a:r>
              <a:rPr lang="en-US" dirty="0" err="1" smtClean="0"/>
              <a:t>Pfwd</a:t>
            </a:r>
            <a:r>
              <a:rPr lang="en-US" dirty="0" smtClean="0"/>
              <a:t>, </a:t>
            </a:r>
            <a:r>
              <a:rPr lang="en-US" dirty="0" err="1" smtClean="0"/>
              <a:t>Prefl</a:t>
            </a:r>
            <a:endParaRPr lang="en-US" dirty="0"/>
          </a:p>
        </p:txBody>
      </p:sp>
      <p:cxnSp>
        <p:nvCxnSpPr>
          <p:cNvPr id="11" name="Elbow Connector 10"/>
          <p:cNvCxnSpPr>
            <a:endCxn id="57" idx="1"/>
          </p:cNvCxnSpPr>
          <p:nvPr/>
        </p:nvCxnSpPr>
        <p:spPr>
          <a:xfrm flipV="1">
            <a:off x="627606" y="2561026"/>
            <a:ext cx="4179233" cy="1291398"/>
          </a:xfrm>
          <a:prstGeom prst="bentConnector3">
            <a:avLst>
              <a:gd name="adj1" fmla="val 75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  <a:endCxn id="5" idx="0"/>
          </p:cNvCxnSpPr>
          <p:nvPr/>
        </p:nvCxnSpPr>
        <p:spPr>
          <a:xfrm flipH="1">
            <a:off x="6145522" y="4403713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3"/>
            <a:endCxn id="4" idx="1"/>
          </p:cNvCxnSpPr>
          <p:nvPr/>
        </p:nvCxnSpPr>
        <p:spPr>
          <a:xfrm>
            <a:off x="2358625" y="3663609"/>
            <a:ext cx="3059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89638" y="4214900"/>
            <a:ext cx="0" cy="69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0684" y="1325854"/>
            <a:ext cx="1297941" cy="10327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Detuning calculation</a:t>
            </a:r>
            <a:endParaRPr lang="en-US" dirty="0"/>
          </a:p>
        </p:txBody>
      </p:sp>
      <p:cxnSp>
        <p:nvCxnSpPr>
          <p:cNvPr id="27" name="Elbow Connector 26"/>
          <p:cNvCxnSpPr>
            <a:endCxn id="25" idx="1"/>
          </p:cNvCxnSpPr>
          <p:nvPr/>
        </p:nvCxnSpPr>
        <p:spPr>
          <a:xfrm rot="5400000" flipH="1" flipV="1">
            <a:off x="394041" y="2075821"/>
            <a:ext cx="900210" cy="43307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351623" y="5059326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Stepper motor controller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7351625" y="3301131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Tuning adjustment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2"/>
            <a:endCxn id="29" idx="0"/>
          </p:cNvCxnSpPr>
          <p:nvPr/>
        </p:nvCxnSpPr>
        <p:spPr>
          <a:xfrm flipH="1">
            <a:off x="8063395" y="4403714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5" idx="3"/>
            <a:endCxn id="30" idx="0"/>
          </p:cNvCxnSpPr>
          <p:nvPr/>
        </p:nvCxnSpPr>
        <p:spPr>
          <a:xfrm>
            <a:off x="2358625" y="1842254"/>
            <a:ext cx="5704772" cy="1458877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33750" y="146546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controls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317966" y="900210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538554" y="6774221"/>
            <a:ext cx="4463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524172" y="6509702"/>
            <a:ext cx="501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EPICS</a:t>
            </a:r>
            <a:endParaRPr 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779678" y="684849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CPU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43493" y="131465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displays</a:t>
            </a:r>
            <a:endParaRPr lang="en-US" dirty="0"/>
          </a:p>
        </p:txBody>
      </p:sp>
      <p:cxnSp>
        <p:nvCxnSpPr>
          <p:cNvPr id="46" name="Elbow Connector 45"/>
          <p:cNvCxnSpPr>
            <a:endCxn id="44" idx="1"/>
          </p:cNvCxnSpPr>
          <p:nvPr/>
        </p:nvCxnSpPr>
        <p:spPr>
          <a:xfrm rot="5400000" flipH="1" flipV="1">
            <a:off x="468572" y="667334"/>
            <a:ext cx="1333957" cy="10158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426274" y="885129"/>
            <a:ext cx="0" cy="95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641478" y="867683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35756" y="885129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024157" y="900210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16998" y="1190290"/>
            <a:ext cx="69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PVs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460658" y="885129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5400000">
            <a:off x="2316694" y="2798343"/>
            <a:ext cx="3489189" cy="739680"/>
          </a:xfrm>
          <a:prstGeom prst="bentConnector3">
            <a:avLst>
              <a:gd name="adj1" fmla="val 904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28823" y="1185739"/>
            <a:ext cx="12416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Reference settings</a:t>
            </a:r>
            <a:endParaRPr lang="en-US" sz="1100" dirty="0"/>
          </a:p>
        </p:txBody>
      </p:sp>
      <p:cxnSp>
        <p:nvCxnSpPr>
          <p:cNvPr id="23" name="Elbow Connector 22"/>
          <p:cNvCxnSpPr/>
          <p:nvPr/>
        </p:nvCxnSpPr>
        <p:spPr>
          <a:xfrm flipV="1">
            <a:off x="4431129" y="900211"/>
            <a:ext cx="1346356" cy="523378"/>
          </a:xfrm>
          <a:prstGeom prst="bentConnector3">
            <a:avLst>
              <a:gd name="adj1" fmla="val 10183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8629" y="6396787"/>
            <a:ext cx="291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LLRF control between pulses.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6" idx="3"/>
            <a:endCxn id="30" idx="1"/>
          </p:cNvCxnSpPr>
          <p:nvPr/>
        </p:nvCxnSpPr>
        <p:spPr>
          <a:xfrm>
            <a:off x="6857295" y="3852422"/>
            <a:ext cx="494330" cy="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4806839" y="2009734"/>
            <a:ext cx="1423543" cy="110258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(Iterative Learning Algorithm)</a:t>
            </a:r>
            <a:endParaRPr lang="en-US" i="1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5861650" y="3112317"/>
            <a:ext cx="0" cy="173732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12937" y="885129"/>
            <a:ext cx="6978" cy="1124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582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99"/>
            <a:ext cx="8229600" cy="932016"/>
          </a:xfrm>
        </p:spPr>
        <p:txBody>
          <a:bodyPr/>
          <a:lstStyle/>
          <a:p>
            <a:r>
              <a:rPr lang="en-US" dirty="0" smtClean="0"/>
              <a:t>Algorithms (In CPU)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241752"/>
              </p:ext>
            </p:extLst>
          </p:nvPr>
        </p:nvGraphicFramePr>
        <p:xfrm>
          <a:off x="457200" y="956215"/>
          <a:ext cx="8229600" cy="567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Algortihm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PI-tuning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Performs a search for optimal PI controller parameters.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Ripple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Performs a search for optimal ripple filter parameters.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Notch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filter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tuning</a:t>
                      </a:r>
                      <a:r>
                        <a:rPr lang="fi-FI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Performs a search for optimal notch filter parameters.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Feedforward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table update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(iterative learning control - ILC)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Updates the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feedforward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correction table based on the measurements on the previous pulses.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Piezo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waveform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update</a:t>
                      </a:r>
                      <a:r>
                        <a:rPr lang="pl-P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omputes a new piezo excitation waveform based on the measurements from the cavity.*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Piezo relaxation 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Adjusts the static (DC) component of the piezo waveform by tuning the cavity by the slow tuner.*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Cavity tune calculation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Calculates the Q and tune of the cavity using measurements from the last pulse.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86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1343" y="4912778"/>
            <a:ext cx="3014563" cy="8932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 FPGA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35082" y="3112317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PI-tuning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4541" y="3112317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Ripple/</a:t>
            </a:r>
            <a:r>
              <a:rPr lang="en-US" dirty="0" smtClean="0"/>
              <a:t>Notch filter tuning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3750" y="5059325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Piezo</a:t>
            </a:r>
            <a:r>
              <a:rPr lang="en-US" dirty="0" smtClean="0"/>
              <a:t> FPGA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33752" y="3301130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System identification</a:t>
            </a:r>
            <a:endParaRPr lang="en-US" dirty="0"/>
          </a:p>
        </p:txBody>
      </p:sp>
      <p:cxnSp>
        <p:nvCxnSpPr>
          <p:cNvPr id="8" name="Elbow Connector 7"/>
          <p:cNvCxnSpPr>
            <a:stCxn id="2" idx="1"/>
            <a:endCxn id="3" idx="1"/>
          </p:cNvCxnSpPr>
          <p:nvPr/>
        </p:nvCxnSpPr>
        <p:spPr>
          <a:xfrm rot="10800000" flipH="1">
            <a:off x="851342" y="3663610"/>
            <a:ext cx="83739" cy="1695785"/>
          </a:xfrm>
          <a:prstGeom prst="bentConnector3">
            <a:avLst>
              <a:gd name="adj1" fmla="val -272991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733616" y="4117702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field, </a:t>
            </a:r>
            <a:r>
              <a:rPr lang="en-US" dirty="0" err="1" smtClean="0"/>
              <a:t>Pfwd</a:t>
            </a:r>
            <a:r>
              <a:rPr lang="en-US" dirty="0" smtClean="0"/>
              <a:t>, </a:t>
            </a:r>
            <a:r>
              <a:rPr lang="en-US" dirty="0" err="1" smtClean="0"/>
              <a:t>Prefl</a:t>
            </a:r>
            <a:endParaRPr lang="en-US" dirty="0"/>
          </a:p>
        </p:txBody>
      </p:sp>
      <p:cxnSp>
        <p:nvCxnSpPr>
          <p:cNvPr id="11" name="Elbow Connector 10"/>
          <p:cNvCxnSpPr>
            <a:endCxn id="4" idx="0"/>
          </p:cNvCxnSpPr>
          <p:nvPr/>
        </p:nvCxnSpPr>
        <p:spPr>
          <a:xfrm flipV="1">
            <a:off x="627606" y="3112317"/>
            <a:ext cx="2748707" cy="740107"/>
          </a:xfrm>
          <a:prstGeom prst="bentConnector4">
            <a:avLst>
              <a:gd name="adj1" fmla="val -12"/>
              <a:gd name="adj2" fmla="val 130887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  <a:endCxn id="5" idx="0"/>
          </p:cNvCxnSpPr>
          <p:nvPr/>
        </p:nvCxnSpPr>
        <p:spPr>
          <a:xfrm flipH="1">
            <a:off x="6145522" y="4403713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" idx="2"/>
          </p:cNvCxnSpPr>
          <p:nvPr/>
        </p:nvCxnSpPr>
        <p:spPr>
          <a:xfrm>
            <a:off x="1646854" y="4214900"/>
            <a:ext cx="0" cy="69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2"/>
          </p:cNvCxnSpPr>
          <p:nvPr/>
        </p:nvCxnSpPr>
        <p:spPr>
          <a:xfrm>
            <a:off x="3376313" y="4214900"/>
            <a:ext cx="0" cy="6978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60684" y="1325854"/>
            <a:ext cx="1297941" cy="10327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Detuning calculation</a:t>
            </a:r>
            <a:endParaRPr lang="en-US" dirty="0"/>
          </a:p>
        </p:txBody>
      </p:sp>
      <p:cxnSp>
        <p:nvCxnSpPr>
          <p:cNvPr id="27" name="Elbow Connector 26"/>
          <p:cNvCxnSpPr/>
          <p:nvPr/>
        </p:nvCxnSpPr>
        <p:spPr>
          <a:xfrm rot="5400000" flipH="1" flipV="1">
            <a:off x="341682" y="2128178"/>
            <a:ext cx="1004924" cy="433076"/>
          </a:xfrm>
          <a:prstGeom prst="bentConnector3">
            <a:avLst>
              <a:gd name="adj1" fmla="val 99304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351623" y="5059326"/>
            <a:ext cx="1423543" cy="7466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Stepper motor controller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7351625" y="3301131"/>
            <a:ext cx="1423543" cy="11025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Tuning adjustment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2"/>
            <a:endCxn id="29" idx="0"/>
          </p:cNvCxnSpPr>
          <p:nvPr/>
        </p:nvCxnSpPr>
        <p:spPr>
          <a:xfrm flipH="1">
            <a:off x="8063395" y="4403714"/>
            <a:ext cx="2" cy="6556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433750" y="146546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controls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8096476" y="900210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538554" y="6774221"/>
            <a:ext cx="4463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524172" y="6509702"/>
            <a:ext cx="501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EPICS</a:t>
            </a:r>
            <a:endParaRPr lang="en-US" sz="1100" dirty="0"/>
          </a:p>
        </p:txBody>
      </p:sp>
      <p:sp>
        <p:nvSpPr>
          <p:cNvPr id="42" name="Rectangle 41"/>
          <p:cNvSpPr/>
          <p:nvPr/>
        </p:nvSpPr>
        <p:spPr>
          <a:xfrm>
            <a:off x="795514" y="1060713"/>
            <a:ext cx="8080704" cy="3705518"/>
          </a:xfrm>
          <a:prstGeom prst="rect">
            <a:avLst/>
          </a:prstGeom>
          <a:noFill/>
          <a:ln w="38100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79678" y="684849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CPU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643493" y="131465"/>
            <a:ext cx="3105279" cy="7536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Control room displays</a:t>
            </a:r>
            <a:endParaRPr lang="en-US" dirty="0"/>
          </a:p>
        </p:txBody>
      </p:sp>
      <p:cxnSp>
        <p:nvCxnSpPr>
          <p:cNvPr id="46" name="Elbow Connector 45"/>
          <p:cNvCxnSpPr>
            <a:endCxn id="44" idx="1"/>
          </p:cNvCxnSpPr>
          <p:nvPr/>
        </p:nvCxnSpPr>
        <p:spPr>
          <a:xfrm rot="5400000" flipH="1" flipV="1">
            <a:off x="468572" y="667334"/>
            <a:ext cx="1333957" cy="101588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426274" y="885129"/>
            <a:ext cx="0" cy="95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641478" y="867683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835756" y="885129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024157" y="900210"/>
            <a:ext cx="0" cy="3860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516998" y="1190290"/>
            <a:ext cx="69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PVs</a:t>
            </a:r>
            <a:endParaRPr lang="en-US" dirty="0"/>
          </a:p>
        </p:txBody>
      </p:sp>
      <p:cxnSp>
        <p:nvCxnSpPr>
          <p:cNvPr id="15" name="Elbow Connector 14"/>
          <p:cNvCxnSpPr/>
          <p:nvPr/>
        </p:nvCxnSpPr>
        <p:spPr>
          <a:xfrm rot="5400000">
            <a:off x="2644667" y="2470369"/>
            <a:ext cx="3489189" cy="1395629"/>
          </a:xfrm>
          <a:prstGeom prst="bentConnector3">
            <a:avLst>
              <a:gd name="adj1" fmla="val 904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61226" y="4344115"/>
            <a:ext cx="12416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Reference settings</a:t>
            </a:r>
            <a:endParaRPr lang="en-US" sz="1100" dirty="0"/>
          </a:p>
        </p:txBody>
      </p:sp>
      <p:cxnSp>
        <p:nvCxnSpPr>
          <p:cNvPr id="23" name="Elbow Connector 22"/>
          <p:cNvCxnSpPr/>
          <p:nvPr/>
        </p:nvCxnSpPr>
        <p:spPr>
          <a:xfrm flipV="1">
            <a:off x="5087076" y="900210"/>
            <a:ext cx="969963" cy="523379"/>
          </a:xfrm>
          <a:prstGeom prst="bentConnector3">
            <a:avLst>
              <a:gd name="adj1" fmla="val 9964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18629" y="6396787"/>
            <a:ext cx="197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LLRF control </a:t>
            </a:r>
            <a:r>
              <a:rPr lang="en-US" dirty="0"/>
              <a:t>s</a:t>
            </a:r>
            <a:r>
              <a:rPr lang="en-US" dirty="0" smtClean="0"/>
              <a:t>etup.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154829" y="867683"/>
            <a:ext cx="6978" cy="240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5" idx="3"/>
          </p:cNvCxnSpPr>
          <p:nvPr/>
        </p:nvCxnSpPr>
        <p:spPr>
          <a:xfrm>
            <a:off x="2358625" y="1842254"/>
            <a:ext cx="106764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>
            <a:off x="3376313" y="2847178"/>
            <a:ext cx="2456356" cy="417540"/>
          </a:xfrm>
          <a:prstGeom prst="bentConnector3">
            <a:avLst>
              <a:gd name="adj1" fmla="val 99895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29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Closed loop LLRF tests and verification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031325"/>
              </p:ext>
            </p:extLst>
          </p:nvPr>
        </p:nvGraphicFramePr>
        <p:xfrm>
          <a:off x="457200" y="1600200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 (V1/V2)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Pill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Lund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Done/Q3</a:t>
                      </a:r>
                      <a:r>
                        <a:rPr lang="en-US" baseline="0" dirty="0" smtClean="0"/>
                        <a:t>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Pill</a:t>
                      </a:r>
                      <a:r>
                        <a:rPr lang="en-US" baseline="0" dirty="0" smtClean="0"/>
                        <a:t>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Lund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Done/Q3</a:t>
                      </a:r>
                      <a:r>
                        <a:rPr lang="en-US" baseline="0" dirty="0" smtClean="0"/>
                        <a:t>-17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Spoke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Freia</a:t>
                      </a:r>
                      <a:r>
                        <a:rPr lang="en-US" dirty="0" smtClean="0"/>
                        <a:t>, Uppsala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Elliptical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Saclay</a:t>
                      </a:r>
                      <a:r>
                        <a:rPr lang="en-US" dirty="0" smtClean="0"/>
                        <a:t>, Paris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Q4-17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Elliptical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704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 stand 2, 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Buncher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Bilbao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Q3-17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ESS On-site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DTL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352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ESS On-site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19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1520" y="4581128"/>
            <a:ext cx="3024336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Three (</a:t>
            </a:r>
            <a:r>
              <a:rPr lang="sv-SE" dirty="0" err="1" smtClean="0"/>
              <a:t>four</a:t>
            </a:r>
            <a:r>
              <a:rPr lang="sv-SE" dirty="0" smtClean="0"/>
              <a:t>) LLRF systems </a:t>
            </a:r>
            <a:r>
              <a:rPr lang="sv-SE" dirty="0" err="1" smtClean="0"/>
              <a:t>running</a:t>
            </a:r>
            <a:r>
              <a:rPr lang="sv-SE" dirty="0" smtClean="0"/>
              <a:t> </a:t>
            </a:r>
            <a:r>
              <a:rPr lang="sv-SE" dirty="0" err="1" smtClean="0"/>
              <a:t>today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1026" name="Picture 2" descr="C:\Downloads\tde-ajo\Downloads\IMG_5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" y="1890966"/>
            <a:ext cx="2564390" cy="189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5013176"/>
            <a:ext cx="1763085" cy="739597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352 MHz LLRF system </a:t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Freia test hall</a:t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Uppsala University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3861048"/>
            <a:ext cx="2017136" cy="524153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352 MHz LLRF test </a:t>
            </a:r>
            <a:r>
              <a:rPr lang="sv-SE" sz="1400" dirty="0" err="1">
                <a:solidFill>
                  <a:schemeClr val="tx2"/>
                </a:solidFill>
              </a:rPr>
              <a:t>bench</a:t>
            </a:r>
            <a:r>
              <a:rPr lang="sv-SE" sz="1400" dirty="0">
                <a:solidFill>
                  <a:schemeClr val="tx2"/>
                </a:solidFill>
              </a:rPr>
              <a:t/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Lund University</a:t>
            </a:r>
          </a:p>
        </p:txBody>
      </p:sp>
      <p:pic>
        <p:nvPicPr>
          <p:cNvPr id="1027" name="Picture 3" descr="C:\Downloads\tde-ajo\Downloads\IMG_6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67" y="4605167"/>
            <a:ext cx="1919301" cy="142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wnloads\tde-ajo\Downloads\IMG_62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64" y="1880484"/>
            <a:ext cx="2001909" cy="26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7904" y="6053475"/>
            <a:ext cx="2017136" cy="739597"/>
          </a:xfrm>
          <a:prstGeom prst="rect">
            <a:avLst/>
          </a:prstGeom>
          <a:noFill/>
        </p:spPr>
        <p:txBody>
          <a:bodyPr wrap="none" lIns="92364" tIns="46182" rIns="92364" bIns="46182" rtlCol="0">
            <a:spAutoFit/>
          </a:bodyPr>
          <a:lstStyle/>
          <a:p>
            <a:r>
              <a:rPr lang="sv-SE" sz="1400" dirty="0">
                <a:solidFill>
                  <a:schemeClr val="tx2"/>
                </a:solidFill>
              </a:rPr>
              <a:t>704 MHz LLRF test </a:t>
            </a:r>
            <a:r>
              <a:rPr lang="sv-SE" sz="1400" dirty="0" err="1">
                <a:solidFill>
                  <a:schemeClr val="tx2"/>
                </a:solidFill>
              </a:rPr>
              <a:t>bench</a:t>
            </a:r>
            <a:r>
              <a:rPr lang="sv-SE" sz="1400" dirty="0">
                <a:solidFill>
                  <a:schemeClr val="tx2"/>
                </a:solidFill>
              </a:rPr>
              <a:t> </a:t>
            </a:r>
            <a:br>
              <a:rPr lang="sv-SE" sz="1400" dirty="0">
                <a:solidFill>
                  <a:schemeClr val="tx2"/>
                </a:solidFill>
              </a:rPr>
            </a:br>
            <a:r>
              <a:rPr lang="sv-SE" sz="1400" dirty="0">
                <a:solidFill>
                  <a:schemeClr val="tx2"/>
                </a:solidFill>
              </a:rPr>
              <a:t>Lund </a:t>
            </a:r>
            <a:r>
              <a:rPr lang="sv-SE" sz="1400" dirty="0" smtClean="0">
                <a:solidFill>
                  <a:schemeClr val="tx2"/>
                </a:solidFill>
              </a:rPr>
              <a:t>University </a:t>
            </a:r>
          </a:p>
          <a:p>
            <a:r>
              <a:rPr lang="sv-SE" sz="1400" dirty="0" smtClean="0">
                <a:solidFill>
                  <a:schemeClr val="tx2"/>
                </a:solidFill>
              </a:rPr>
              <a:t>(Under revision)</a:t>
            </a:r>
            <a:endParaRPr lang="sv-SE" sz="14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916832"/>
            <a:ext cx="2281182" cy="304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441" y="4653136"/>
            <a:ext cx="3051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test stands under</a:t>
            </a:r>
          </a:p>
          <a:p>
            <a:r>
              <a:rPr lang="en-US" dirty="0"/>
              <a:t>d</a:t>
            </a:r>
            <a:r>
              <a:rPr lang="en-US" dirty="0" smtClean="0"/>
              <a:t>evelopment: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NCBJ – </a:t>
            </a:r>
            <a:r>
              <a:rPr lang="en-US" dirty="0" err="1" smtClean="0"/>
              <a:t>Swierk</a:t>
            </a:r>
            <a:r>
              <a:rPr lang="en-US" dirty="0" smtClean="0"/>
              <a:t>, Poland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DMCS – Lodz, Poland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ISE – Warsaw, Poland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ESS Bilbao - Spain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 stand 2 – ESS, Lund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functionality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algorithms and functions should</a:t>
            </a:r>
          </a:p>
          <a:p>
            <a:pPr lvl="1"/>
            <a:r>
              <a:rPr lang="en-US" dirty="0" smtClean="0"/>
              <a:t>Control the cavity field during the pulses</a:t>
            </a:r>
          </a:p>
          <a:p>
            <a:pPr lvl="1"/>
            <a:r>
              <a:rPr lang="en-US" dirty="0" smtClean="0"/>
              <a:t>Tune the cavity by the slow tuners</a:t>
            </a:r>
          </a:p>
          <a:p>
            <a:pPr lvl="1"/>
            <a:r>
              <a:rPr lang="en-US" dirty="0" smtClean="0"/>
              <a:t>Control the fast tuners</a:t>
            </a:r>
          </a:p>
          <a:p>
            <a:pPr lvl="1"/>
            <a:r>
              <a:rPr lang="en-US" dirty="0" smtClean="0"/>
              <a:t>Support the procedures developed with the necessary functionality.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6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field regulation accuracy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173428"/>
              </p:ext>
            </p:extLst>
          </p:nvPr>
        </p:nvGraphicFramePr>
        <p:xfrm>
          <a:off x="1677888" y="1700808"/>
          <a:ext cx="5486400" cy="3677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Frequency (MHz)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Phase accuracy (RMS)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Amplitude accuracy (RMS)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Calibri"/>
                        </a:rPr>
                        <a:t>RFQ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0.2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0.2 %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>
                          <a:effectLst/>
                          <a:latin typeface="Calibri"/>
                        </a:rPr>
                        <a:t>Buncher </a:t>
                      </a:r>
                      <a:endParaRPr lang="de-DE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0.2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0.2 %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DTL Static dynamic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0.2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0.2 %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Spoke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352.21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0.1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0.1 %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o-RO" sz="1800" b="1">
                          <a:effectLst/>
                          <a:latin typeface="Calibri"/>
                        </a:rPr>
                        <a:t>Medium-Beta </a:t>
                      </a:r>
                      <a:endParaRPr lang="ro-RO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704.42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0.1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0.1 %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Calibri"/>
                        </a:rPr>
                        <a:t>High-Beta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/>
                        </a:rPr>
                        <a:t>704.42 </a:t>
                      </a:r>
                      <a:endParaRPr lang="en-US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800">
                          <a:effectLst/>
                          <a:latin typeface="Calibri"/>
                        </a:rPr>
                        <a:t>0.1 deg </a:t>
                      </a:r>
                      <a:endParaRPr lang="it-IT" sz="320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/>
                        </a:rPr>
                        <a:t>0.1 % </a:t>
                      </a:r>
                      <a:endParaRPr lang="en-US" sz="320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539552" y="5657671"/>
            <a:ext cx="792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RMS values for time duration of beam, excluding the initial 10 </a:t>
            </a:r>
            <a:r>
              <a:rPr lang="en-US" dirty="0" smtClean="0"/>
              <a:t>us. </a:t>
            </a:r>
            <a:r>
              <a:rPr lang="en-US" dirty="0"/>
              <a:t>In addition, the permissible drift of the phase between two adjacent cavities is 0.1 degrees, with a maximum of 1 degree between any two cavities along the accelerator.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LLRF system : General </a:t>
            </a:r>
            <a:r>
              <a:rPr lang="sv-SE" dirty="0" err="1" smtClean="0"/>
              <a:t>view</a:t>
            </a:r>
            <a:endParaRPr lang="sv-SE" dirty="0"/>
          </a:p>
        </p:txBody>
      </p:sp>
      <p:pic>
        <p:nvPicPr>
          <p:cNvPr id="5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4" y="1551920"/>
            <a:ext cx="8147905" cy="5034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6767" y="3613476"/>
            <a:ext cx="590224" cy="196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13682" y="2035615"/>
            <a:ext cx="1036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Klystron HV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997792" y="2402671"/>
            <a:ext cx="11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Beam current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891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7828039" y="3982065"/>
            <a:ext cx="1112762" cy="27024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364" tIns="46182" rIns="92364" bIns="46182" numCol="1" rtlCol="0" anchor="t" anchorCtr="0" compatLnSpc="1">
            <a:prstTxWarp prst="textNoShape">
              <a:avLst/>
            </a:prstTxWarp>
          </a:bodyPr>
          <a:lstStyle/>
          <a:p>
            <a:pPr defTabSz="914014" fontAlgn="base">
              <a:spcBef>
                <a:spcPct val="0"/>
              </a:spcBef>
              <a:spcAft>
                <a:spcPct val="0"/>
              </a:spcAft>
            </a:pPr>
            <a:endParaRPr lang="sv-SE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r>
              <a:rPr lang="sv-SE" dirty="0" smtClean="0"/>
              <a:t> LLRF </a:t>
            </a:r>
            <a:r>
              <a:rPr lang="sv-SE" dirty="0" err="1" smtClean="0"/>
              <a:t>architecture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46849" cy="4525963"/>
          </a:xfrm>
        </p:spPr>
        <p:txBody>
          <a:bodyPr>
            <a:normAutofit/>
          </a:bodyPr>
          <a:lstStyle/>
          <a:p>
            <a:r>
              <a:rPr lang="sv-SE" dirty="0" err="1" smtClean="0"/>
              <a:t>Procedures</a:t>
            </a:r>
            <a:r>
              <a:rPr lang="sv-SE" dirty="0" smtClean="0"/>
              <a:t> </a:t>
            </a:r>
          </a:p>
          <a:p>
            <a:pPr lvl="1"/>
            <a:r>
              <a:rPr lang="sv-SE" dirty="0" err="1" smtClean="0"/>
              <a:t>Schemes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involves</a:t>
            </a:r>
            <a:r>
              <a:rPr lang="sv-SE" dirty="0" smtClean="0"/>
              <a:t> </a:t>
            </a:r>
            <a:r>
              <a:rPr lang="sv-SE" dirty="0" err="1" smtClean="0"/>
              <a:t>longer</a:t>
            </a:r>
            <a:r>
              <a:rPr lang="sv-SE" dirty="0" smtClean="0"/>
              <a:t> </a:t>
            </a:r>
            <a:r>
              <a:rPr lang="sv-SE" dirty="0" err="1" smtClean="0"/>
              <a:t>times</a:t>
            </a:r>
            <a:r>
              <a:rPr lang="sv-SE" dirty="0" smtClean="0"/>
              <a:t> and </a:t>
            </a:r>
            <a:r>
              <a:rPr lang="sv-SE" dirty="0" err="1" smtClean="0"/>
              <a:t>multiple</a:t>
            </a:r>
            <a:r>
              <a:rPr lang="sv-SE" dirty="0" smtClean="0"/>
              <a:t> </a:t>
            </a:r>
            <a:r>
              <a:rPr lang="sv-SE" dirty="0" err="1" smtClean="0"/>
              <a:t>pulses</a:t>
            </a:r>
            <a:r>
              <a:rPr lang="sv-SE" dirty="0" smtClean="0"/>
              <a:t>.</a:t>
            </a:r>
          </a:p>
          <a:p>
            <a:r>
              <a:rPr lang="sv-SE" dirty="0" err="1" smtClean="0"/>
              <a:t>Algorithms</a:t>
            </a:r>
            <a:endParaRPr lang="sv-SE" dirty="0"/>
          </a:p>
          <a:p>
            <a:pPr lvl="1"/>
            <a:r>
              <a:rPr lang="sv-SE" dirty="0" err="1" smtClean="0"/>
              <a:t>Updates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takes</a:t>
            </a:r>
            <a:r>
              <a:rPr lang="sv-SE" dirty="0" smtClean="0"/>
              <a:t> </a:t>
            </a:r>
            <a:r>
              <a:rPr lang="sv-SE" dirty="0" err="1" smtClean="0"/>
              <a:t>place</a:t>
            </a:r>
            <a:r>
              <a:rPr lang="sv-SE" dirty="0" smtClean="0"/>
              <a:t> </a:t>
            </a:r>
            <a:r>
              <a:rPr lang="sv-SE" dirty="0" err="1" smtClean="0"/>
              <a:t>between</a:t>
            </a:r>
            <a:r>
              <a:rPr lang="sv-SE" dirty="0" smtClean="0"/>
              <a:t> </a:t>
            </a:r>
            <a:r>
              <a:rPr lang="sv-SE" dirty="0" err="1" smtClean="0"/>
              <a:t>pulses</a:t>
            </a:r>
            <a:r>
              <a:rPr lang="sv-SE" dirty="0" smtClean="0"/>
              <a:t> (68 </a:t>
            </a:r>
            <a:r>
              <a:rPr lang="sv-SE" dirty="0" err="1" smtClean="0"/>
              <a:t>ms</a:t>
            </a:r>
            <a:r>
              <a:rPr lang="sv-SE" dirty="0" smtClean="0"/>
              <a:t>).</a:t>
            </a:r>
          </a:p>
          <a:p>
            <a:r>
              <a:rPr lang="sv-SE" dirty="0" err="1" smtClean="0"/>
              <a:t>Functions</a:t>
            </a:r>
            <a:endParaRPr lang="sv-SE" dirty="0" smtClean="0"/>
          </a:p>
          <a:p>
            <a:pPr lvl="1"/>
            <a:r>
              <a:rPr lang="sv-SE" dirty="0" smtClean="0"/>
              <a:t>Real-</a:t>
            </a:r>
            <a:r>
              <a:rPr lang="sv-SE" dirty="0" err="1" smtClean="0"/>
              <a:t>time</a:t>
            </a:r>
            <a:r>
              <a:rPr lang="sv-SE" dirty="0" smtClean="0"/>
              <a:t> </a:t>
            </a:r>
            <a:r>
              <a:rPr lang="sv-SE" dirty="0" err="1" smtClean="0"/>
              <a:t>control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r>
              <a:rPr lang="sv-SE" dirty="0" smtClean="0"/>
              <a:t> a </a:t>
            </a:r>
            <a:r>
              <a:rPr lang="sv-SE" dirty="0" err="1" smtClean="0"/>
              <a:t>pulse</a:t>
            </a:r>
            <a:r>
              <a:rPr lang="sv-SE" dirty="0" smtClean="0"/>
              <a:t> (3.5 </a:t>
            </a:r>
            <a:r>
              <a:rPr lang="sv-SE" dirty="0" err="1" smtClean="0"/>
              <a:t>ms</a:t>
            </a:r>
            <a:r>
              <a:rPr lang="sv-SE" dirty="0" smtClean="0"/>
              <a:t>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80695" y="4941169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sv-SE" dirty="0" err="1" smtClean="0"/>
              <a:t>Functions</a:t>
            </a:r>
            <a:endParaRPr lang="sv-SE" dirty="0" smtClean="0"/>
          </a:p>
          <a:p>
            <a:pPr algn="ctr"/>
            <a:r>
              <a:rPr lang="sv-SE" i="1" dirty="0" err="1" smtClean="0"/>
              <a:t>Firmware</a:t>
            </a:r>
            <a:endParaRPr lang="sv-SE" i="1" dirty="0"/>
          </a:p>
        </p:txBody>
      </p:sp>
      <p:sp>
        <p:nvSpPr>
          <p:cNvPr id="24" name="Rounded Rectangle 23"/>
          <p:cNvSpPr/>
          <p:nvPr/>
        </p:nvSpPr>
        <p:spPr>
          <a:xfrm>
            <a:off x="6084168" y="3284985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sv-SE" dirty="0" err="1" smtClean="0"/>
              <a:t>Algorithms</a:t>
            </a:r>
            <a:endParaRPr lang="sv-SE" dirty="0" smtClean="0"/>
          </a:p>
          <a:p>
            <a:pPr algn="ctr"/>
            <a:r>
              <a:rPr lang="sv-SE" i="1" dirty="0" smtClean="0"/>
              <a:t>Software</a:t>
            </a:r>
            <a:endParaRPr lang="sv-SE" i="1" dirty="0"/>
          </a:p>
        </p:txBody>
      </p:sp>
      <p:sp>
        <p:nvSpPr>
          <p:cNvPr id="25" name="Rounded Rectangle 24"/>
          <p:cNvSpPr/>
          <p:nvPr/>
        </p:nvSpPr>
        <p:spPr>
          <a:xfrm>
            <a:off x="6108129" y="1628801"/>
            <a:ext cx="244827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spcCol="0" rtlCol="0" anchor="ctr"/>
          <a:lstStyle/>
          <a:p>
            <a:pPr algn="ctr"/>
            <a:r>
              <a:rPr lang="sv-SE" dirty="0" err="1" smtClean="0"/>
              <a:t>Procedures</a:t>
            </a:r>
            <a:endParaRPr lang="sv-SE" dirty="0" smtClean="0"/>
          </a:p>
          <a:p>
            <a:pPr algn="ctr"/>
            <a:r>
              <a:rPr lang="sv-SE" i="1" dirty="0" smtClean="0"/>
              <a:t>Scripts</a:t>
            </a:r>
          </a:p>
        </p:txBody>
      </p:sp>
      <p:cxnSp>
        <p:nvCxnSpPr>
          <p:cNvPr id="29" name="Straight Arrow Connector 28"/>
          <p:cNvCxnSpPr>
            <a:stCxn id="25" idx="2"/>
          </p:cNvCxnSpPr>
          <p:nvPr/>
        </p:nvCxnSpPr>
        <p:spPr>
          <a:xfrm>
            <a:off x="7332265" y="2852936"/>
            <a:ext cx="0" cy="4320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308304" y="4509120"/>
            <a:ext cx="0" cy="4320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00443" y="2901594"/>
            <a:ext cx="646311" cy="33854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600" dirty="0"/>
              <a:t>EPICS</a:t>
            </a:r>
            <a:endParaRPr lang="sv-SE" dirty="0"/>
          </a:p>
        </p:txBody>
      </p:sp>
      <p:sp>
        <p:nvSpPr>
          <p:cNvPr id="33" name="TextBox 32"/>
          <p:cNvSpPr txBox="1"/>
          <p:nvPr/>
        </p:nvSpPr>
        <p:spPr>
          <a:xfrm>
            <a:off x="6658499" y="4555868"/>
            <a:ext cx="553837" cy="33854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600" dirty="0" err="1"/>
              <a:t>PCIe</a:t>
            </a:r>
            <a:endParaRPr lang="sv-SE" dirty="0"/>
          </a:p>
        </p:txBody>
      </p:sp>
      <p:sp>
        <p:nvSpPr>
          <p:cNvPr id="34" name="TextBox 33"/>
          <p:cNvSpPr txBox="1"/>
          <p:nvPr/>
        </p:nvSpPr>
        <p:spPr>
          <a:xfrm>
            <a:off x="6117630" y="4941168"/>
            <a:ext cx="68914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FPGA</a:t>
            </a:r>
            <a:endParaRPr lang="sv-S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17629" y="3284984"/>
            <a:ext cx="57507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CPU</a:t>
            </a:r>
            <a:endParaRPr lang="sv-S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7629" y="1619508"/>
            <a:ext cx="57507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CPU</a:t>
            </a:r>
            <a:endParaRPr lang="sv-SE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796136" y="3284985"/>
            <a:ext cx="0" cy="295232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16200000">
            <a:off x="5338522" y="4634554"/>
            <a:ext cx="659135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2000" dirty="0">
                <a:solidFill>
                  <a:srgbClr val="0070C0"/>
                </a:solidFill>
              </a:rPr>
              <a:t>LLRF</a:t>
            </a:r>
            <a:endParaRPr lang="sv-S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Timing and </a:t>
            </a:r>
            <a:r>
              <a:rPr lang="sv-SE" dirty="0" err="1" smtClean="0"/>
              <a:t>Phase</a:t>
            </a:r>
            <a:r>
              <a:rPr lang="sv-SE" dirty="0" smtClean="0"/>
              <a:t> </a:t>
            </a:r>
            <a:r>
              <a:rPr lang="sv-SE" dirty="0" err="1" smtClean="0"/>
              <a:t>Reference</a:t>
            </a:r>
            <a:endParaRPr lang="sv-SE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9" y="2970966"/>
            <a:ext cx="5544616" cy="362920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MRF timing system in </a:t>
            </a:r>
            <a:r>
              <a:rPr lang="sv-SE" dirty="0" err="1" smtClean="0"/>
              <a:t>gallery</a:t>
            </a:r>
            <a:r>
              <a:rPr lang="sv-SE" dirty="0" smtClean="0"/>
              <a:t> </a:t>
            </a:r>
            <a:r>
              <a:rPr lang="sv-SE" dirty="0" err="1" smtClean="0"/>
              <a:t>distributes</a:t>
            </a:r>
            <a:r>
              <a:rPr lang="sv-SE" dirty="0" smtClean="0"/>
              <a:t> triggers.</a:t>
            </a:r>
          </a:p>
          <a:p>
            <a:r>
              <a:rPr lang="sv-SE" dirty="0" err="1" smtClean="0"/>
              <a:t>Phase</a:t>
            </a:r>
            <a:r>
              <a:rPr lang="sv-SE" dirty="0" smtClean="0"/>
              <a:t> </a:t>
            </a:r>
            <a:r>
              <a:rPr lang="sv-SE" dirty="0" err="1" smtClean="0"/>
              <a:t>reference</a:t>
            </a:r>
            <a:r>
              <a:rPr lang="sv-SE" dirty="0" smtClean="0"/>
              <a:t> </a:t>
            </a:r>
            <a:r>
              <a:rPr lang="sv-SE" dirty="0" err="1" smtClean="0"/>
              <a:t>line</a:t>
            </a:r>
            <a:r>
              <a:rPr lang="sv-SE" dirty="0" smtClean="0"/>
              <a:t> in tunnel.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743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42" y="4354870"/>
            <a:ext cx="1145100" cy="11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42" y="3068961"/>
            <a:ext cx="1145100" cy="11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786338" y="4725144"/>
            <a:ext cx="1319313" cy="0"/>
          </a:xfrm>
          <a:prstGeom prst="straightConnector1">
            <a:avLst/>
          </a:prstGeom>
          <a:ln w="38100">
            <a:solidFill>
              <a:srgbClr val="92D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786338" y="3429000"/>
            <a:ext cx="1319313" cy="0"/>
          </a:xfrm>
          <a:prstGeom prst="straightConnector1">
            <a:avLst/>
          </a:prstGeom>
          <a:ln w="38100">
            <a:solidFill>
              <a:srgbClr val="92D05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08" y="4376186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08" y="3068961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08" y="5600322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1" y="2970318"/>
            <a:ext cx="956442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FPGA/ADC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9611" y="4258392"/>
            <a:ext cx="364182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PZ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5866" y="4275340"/>
            <a:ext cx="577031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FPGA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11" y="656201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77360" y="548680"/>
            <a:ext cx="488315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CPU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92" y="1789118"/>
            <a:ext cx="1124099" cy="114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59608" y="1673760"/>
            <a:ext cx="676793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Timing</a:t>
            </a:r>
            <a:endParaRPr lang="sv-SE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13163" y="2564904"/>
            <a:ext cx="2232248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4822" y="2195572"/>
            <a:ext cx="817406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Timing</a:t>
            </a:r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2993142" y="5507940"/>
            <a:ext cx="545735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MCH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1154" y="6196662"/>
            <a:ext cx="2232248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7178" y="5883888"/>
            <a:ext cx="1519684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EPICS, Supervision 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3809505" y="1268760"/>
            <a:ext cx="288033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097538" y="1268760"/>
            <a:ext cx="0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809505" y="2366636"/>
            <a:ext cx="2880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809505" y="3662780"/>
            <a:ext cx="2880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809505" y="4958924"/>
            <a:ext cx="28803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809507" y="2492897"/>
            <a:ext cx="432048" cy="9832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41554" y="2492896"/>
            <a:ext cx="0" cy="2605440"/>
          </a:xfrm>
          <a:prstGeom prst="line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786337" y="3801208"/>
            <a:ext cx="455217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786337" y="5098336"/>
            <a:ext cx="455217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6041754" y="3588304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6041754" y="3887682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004492" y="3381627"/>
            <a:ext cx="1351632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Modulator </a:t>
            </a:r>
            <a:r>
              <a:rPr lang="sv-SE" sz="1200" dirty="0" err="1"/>
              <a:t>voltage</a:t>
            </a:r>
            <a:r>
              <a:rPr lang="sv-SE" sz="1200" dirty="0"/>
              <a:t> </a:t>
            </a:r>
          </a:p>
          <a:p>
            <a:r>
              <a:rPr lang="sv-SE" sz="1200" dirty="0" err="1"/>
              <a:t>Spare</a:t>
            </a:r>
            <a:endParaRPr lang="sv-SE" dirty="0"/>
          </a:p>
        </p:txBody>
      </p:sp>
      <p:sp>
        <p:nvSpPr>
          <p:cNvPr id="64" name="TextBox 63"/>
          <p:cNvSpPr txBox="1"/>
          <p:nvPr/>
        </p:nvSpPr>
        <p:spPr>
          <a:xfrm>
            <a:off x="7000883" y="3727081"/>
            <a:ext cx="1509453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 err="1"/>
              <a:t>Vectormodulator</a:t>
            </a:r>
            <a:r>
              <a:rPr lang="sv-SE" sz="1200" dirty="0"/>
              <a:t> </a:t>
            </a:r>
            <a:r>
              <a:rPr lang="sv-SE" sz="1200" dirty="0" err="1"/>
              <a:t>out</a:t>
            </a:r>
            <a:endParaRPr lang="sv-SE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041754" y="4653136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041754" y="4869160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6041754" y="5085184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029053" y="4489225"/>
            <a:ext cx="633487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 err="1"/>
              <a:t>Piezo</a:t>
            </a:r>
            <a:r>
              <a:rPr lang="sv-SE" sz="1200" dirty="0"/>
              <a:t> 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029053" y="4715292"/>
            <a:ext cx="633487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 err="1"/>
              <a:t>Piezo</a:t>
            </a:r>
            <a:r>
              <a:rPr lang="sv-SE" sz="1200" dirty="0"/>
              <a:t> 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49866" y="4946125"/>
            <a:ext cx="699886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Monitor</a:t>
            </a:r>
            <a:endParaRPr lang="sv-SE" dirty="0"/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3809506" y="1484784"/>
            <a:ext cx="648072" cy="0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457580" y="1484785"/>
            <a:ext cx="1" cy="4933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809506" y="2636912"/>
            <a:ext cx="64807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3786337" y="3906422"/>
            <a:ext cx="659656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3786338" y="5213750"/>
            <a:ext cx="67124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3786338" y="6417824"/>
            <a:ext cx="67124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000135" y="1700808"/>
            <a:ext cx="748" cy="165618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7004494" y="171939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997126" y="191683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6997126" y="213285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7004493" y="2348880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H="1">
            <a:off x="7013371" y="2564904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7022249" y="278092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7031127" y="297919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7040989" y="318634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7416160" y="1529175"/>
            <a:ext cx="1364456" cy="181587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 err="1"/>
              <a:t>Phase</a:t>
            </a:r>
            <a:r>
              <a:rPr lang="sv-SE" sz="1400" dirty="0"/>
              <a:t> </a:t>
            </a:r>
            <a:r>
              <a:rPr lang="sv-SE" sz="1400" dirty="0" err="1"/>
              <a:t>referense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Pickup</a:t>
            </a:r>
          </a:p>
          <a:p>
            <a:r>
              <a:rPr lang="sv-SE" sz="1400" dirty="0"/>
              <a:t>VM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PreAmp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In</a:t>
            </a:r>
          </a:p>
          <a:p>
            <a:r>
              <a:rPr lang="sv-SE" sz="1400" dirty="0" err="1"/>
              <a:t>Cavity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6041754" y="3716538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569146" y="4231325"/>
            <a:ext cx="7344816" cy="128590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05" name="Rectangle 104"/>
          <p:cNvSpPr/>
          <p:nvPr/>
        </p:nvSpPr>
        <p:spPr>
          <a:xfrm>
            <a:off x="4943323" y="5753773"/>
            <a:ext cx="1148163" cy="31277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06" name="Oval 105"/>
          <p:cNvSpPr/>
          <p:nvPr/>
        </p:nvSpPr>
        <p:spPr>
          <a:xfrm>
            <a:off x="5105650" y="5753773"/>
            <a:ext cx="296832" cy="3127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10" name="Oval 109"/>
          <p:cNvSpPr/>
          <p:nvPr/>
        </p:nvSpPr>
        <p:spPr>
          <a:xfrm>
            <a:off x="5643320" y="5751012"/>
            <a:ext cx="296832" cy="31277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07" name="TextBox 106"/>
          <p:cNvSpPr txBox="1"/>
          <p:nvPr/>
        </p:nvSpPr>
        <p:spPr>
          <a:xfrm>
            <a:off x="6109294" y="5725494"/>
            <a:ext cx="130409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Fan </a:t>
            </a:r>
            <a:r>
              <a:rPr lang="sv-SE" dirty="0" err="1" smtClean="0"/>
              <a:t>Tray</a:t>
            </a:r>
            <a:r>
              <a:rPr lang="sv-SE" dirty="0" smtClean="0"/>
              <a:t> x 2</a:t>
            </a:r>
            <a:endParaRPr lang="sv-SE" dirty="0"/>
          </a:p>
        </p:txBody>
      </p:sp>
      <p:sp>
        <p:nvSpPr>
          <p:cNvPr id="108" name="Rectangle 107"/>
          <p:cNvSpPr/>
          <p:nvPr/>
        </p:nvSpPr>
        <p:spPr>
          <a:xfrm>
            <a:off x="4943323" y="6253221"/>
            <a:ext cx="662869" cy="27212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/>
          </a:p>
        </p:txBody>
      </p:sp>
      <p:sp>
        <p:nvSpPr>
          <p:cNvPr id="113" name="TextBox 112"/>
          <p:cNvSpPr txBox="1"/>
          <p:nvPr/>
        </p:nvSpPr>
        <p:spPr>
          <a:xfrm>
            <a:off x="5678199" y="6204616"/>
            <a:ext cx="879397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PSU x 2</a:t>
            </a:r>
            <a:endParaRPr lang="sv-SE" dirty="0"/>
          </a:p>
        </p:txBody>
      </p:sp>
      <p:cxnSp>
        <p:nvCxnSpPr>
          <p:cNvPr id="114" name="Straight Arrow Connector 113"/>
          <p:cNvCxnSpPr/>
          <p:nvPr/>
        </p:nvCxnSpPr>
        <p:spPr>
          <a:xfrm flipH="1">
            <a:off x="4457579" y="5910160"/>
            <a:ext cx="485745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H="1">
            <a:off x="4464481" y="6417824"/>
            <a:ext cx="485745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683568" y="3645024"/>
            <a:ext cx="2232248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857179" y="3243127"/>
            <a:ext cx="101397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Interlock</a:t>
            </a:r>
            <a:endParaRPr lang="sv-SE" dirty="0"/>
          </a:p>
        </p:txBody>
      </p:sp>
      <p:sp>
        <p:nvSpPr>
          <p:cNvPr id="121" name="TextBox 120"/>
          <p:cNvSpPr txBox="1"/>
          <p:nvPr/>
        </p:nvSpPr>
        <p:spPr>
          <a:xfrm>
            <a:off x="1640513" y="55186"/>
            <a:ext cx="4873580" cy="46165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2400" dirty="0"/>
              <a:t>352.21 MHz MTCA.4 </a:t>
            </a:r>
            <a:r>
              <a:rPr lang="sv-SE" sz="2400" dirty="0" err="1" smtClean="0"/>
              <a:t>example</a:t>
            </a:r>
            <a:r>
              <a:rPr lang="sv-SE" sz="2400" dirty="0" smtClean="0"/>
              <a:t> - </a:t>
            </a:r>
            <a:r>
              <a:rPr lang="sv-SE" sz="2400" dirty="0" err="1" smtClean="0"/>
              <a:t>Spoke</a:t>
            </a:r>
            <a:endParaRPr lang="sv-SE" sz="2400" dirty="0"/>
          </a:p>
        </p:txBody>
      </p:sp>
      <p:cxnSp>
        <p:nvCxnSpPr>
          <p:cNvPr id="122" name="Straight Arrow Connector 121"/>
          <p:cNvCxnSpPr/>
          <p:nvPr/>
        </p:nvCxnSpPr>
        <p:spPr>
          <a:xfrm flipH="1">
            <a:off x="3779913" y="6273808"/>
            <a:ext cx="864095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3779912" y="1386142"/>
            <a:ext cx="864095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644008" y="1386143"/>
            <a:ext cx="0" cy="488766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6683290" y="609255"/>
            <a:ext cx="581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688685" y="770533"/>
            <a:ext cx="58145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6688685" y="927460"/>
            <a:ext cx="5814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688685" y="1099094"/>
            <a:ext cx="58145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7238114" y="476672"/>
            <a:ext cx="1449453" cy="861764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000" dirty="0"/>
              <a:t>CB </a:t>
            </a:r>
            <a:r>
              <a:rPr lang="sv-SE" sz="1000" dirty="0" err="1"/>
              <a:t>control</a:t>
            </a:r>
            <a:r>
              <a:rPr lang="sv-SE" sz="1000" dirty="0"/>
              <a:t> on backplane</a:t>
            </a:r>
          </a:p>
          <a:p>
            <a:r>
              <a:rPr lang="sv-SE" sz="1000" dirty="0"/>
              <a:t>Timing triggers</a:t>
            </a:r>
          </a:p>
          <a:p>
            <a:r>
              <a:rPr lang="sv-SE" sz="1000" dirty="0"/>
              <a:t>MCH supervision</a:t>
            </a:r>
          </a:p>
          <a:p>
            <a:r>
              <a:rPr lang="sv-SE" sz="1000" dirty="0" err="1"/>
              <a:t>External</a:t>
            </a:r>
            <a:r>
              <a:rPr lang="sv-SE" sz="1000" dirty="0"/>
              <a:t> I/O</a:t>
            </a:r>
          </a:p>
          <a:p>
            <a:r>
              <a:rPr lang="sv-SE" sz="1000" dirty="0"/>
              <a:t>Ethernet on backplane</a:t>
            </a:r>
          </a:p>
        </p:txBody>
      </p:sp>
      <p:cxnSp>
        <p:nvCxnSpPr>
          <p:cNvPr id="132" name="Straight Connector 131"/>
          <p:cNvCxnSpPr/>
          <p:nvPr/>
        </p:nvCxnSpPr>
        <p:spPr>
          <a:xfrm>
            <a:off x="6686867" y="1269250"/>
            <a:ext cx="5814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3779913" y="6165304"/>
            <a:ext cx="34204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5274757" y="6525344"/>
            <a:ext cx="1" cy="216024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274757" y="6741368"/>
            <a:ext cx="19538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206459" y="6533058"/>
            <a:ext cx="103103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dirty="0" smtClean="0"/>
              <a:t>230 V AC</a:t>
            </a:r>
            <a:endParaRPr lang="sv-SE" dirty="0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6041754" y="3461304"/>
            <a:ext cx="9583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7000135" y="1700808"/>
            <a:ext cx="748" cy="165618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7004494" y="171939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6997126" y="191683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>
            <a:off x="6997126" y="213285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7004493" y="2348880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>
            <a:off x="7013371" y="2564904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>
            <a:off x="7022249" y="278092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7031127" y="297919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>
            <a:off x="7040989" y="318634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7416160" y="1529175"/>
            <a:ext cx="1364456" cy="181587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 err="1"/>
              <a:t>Phase</a:t>
            </a:r>
            <a:r>
              <a:rPr lang="sv-SE" sz="1400" dirty="0"/>
              <a:t> </a:t>
            </a:r>
            <a:r>
              <a:rPr lang="sv-SE" sz="1400" dirty="0" err="1"/>
              <a:t>referense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Pickup</a:t>
            </a:r>
          </a:p>
          <a:p>
            <a:r>
              <a:rPr lang="sv-SE" sz="1400" dirty="0"/>
              <a:t>VM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PreAmp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In</a:t>
            </a:r>
          </a:p>
          <a:p>
            <a:r>
              <a:rPr lang="sv-SE" sz="1400" dirty="0" err="1"/>
              <a:t>Cavity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688685" y="927460"/>
            <a:ext cx="58145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6688685" y="1099094"/>
            <a:ext cx="58145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6686867" y="1269250"/>
            <a:ext cx="5814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6041756" y="3330358"/>
            <a:ext cx="51521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7000884" y="1700808"/>
            <a:ext cx="3608" cy="179921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7004494" y="170080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>
            <a:off x="6997126" y="191683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>
            <a:off x="6997126" y="213285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>
            <a:off x="7004493" y="2348880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H="1">
            <a:off x="7013371" y="2564904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7022249" y="2780928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>
            <a:off x="7031127" y="2979196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>
            <a:off x="7040989" y="3186342"/>
            <a:ext cx="41278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7416160" y="1529175"/>
            <a:ext cx="1364456" cy="181587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 err="1"/>
              <a:t>Phase</a:t>
            </a:r>
            <a:r>
              <a:rPr lang="sv-SE" sz="1400" dirty="0"/>
              <a:t> </a:t>
            </a:r>
            <a:r>
              <a:rPr lang="sv-SE" sz="1400" dirty="0" err="1"/>
              <a:t>referense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Pickup</a:t>
            </a:r>
          </a:p>
          <a:p>
            <a:r>
              <a:rPr lang="sv-SE" sz="1400" dirty="0"/>
              <a:t>VM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PreAmp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out</a:t>
            </a:r>
            <a:endParaRPr lang="sv-SE" sz="1400" dirty="0"/>
          </a:p>
          <a:p>
            <a:r>
              <a:rPr lang="sv-SE" sz="1400" dirty="0" err="1"/>
              <a:t>PowerAmp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  <a:p>
            <a:r>
              <a:rPr lang="sv-SE" sz="1400" dirty="0" err="1"/>
              <a:t>Cavity</a:t>
            </a:r>
            <a:r>
              <a:rPr lang="sv-SE" sz="1400" dirty="0"/>
              <a:t> In</a:t>
            </a:r>
          </a:p>
          <a:p>
            <a:r>
              <a:rPr lang="sv-SE" sz="1400" dirty="0" err="1"/>
              <a:t>Cavity</a:t>
            </a:r>
            <a:r>
              <a:rPr lang="sv-SE" sz="1400" dirty="0"/>
              <a:t> </a:t>
            </a:r>
            <a:r>
              <a:rPr lang="sv-SE" sz="1400" dirty="0" err="1"/>
              <a:t>Refl</a:t>
            </a:r>
            <a:endParaRPr lang="sv-SE" sz="1400" dirty="0"/>
          </a:p>
        </p:txBody>
      </p:sp>
      <p:sp>
        <p:nvSpPr>
          <p:cNvPr id="148" name="Rectangle 147"/>
          <p:cNvSpPr/>
          <p:nvPr/>
        </p:nvSpPr>
        <p:spPr>
          <a:xfrm>
            <a:off x="5105650" y="1428226"/>
            <a:ext cx="950956" cy="92065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sv-SE" dirty="0"/>
          </a:p>
        </p:txBody>
      </p:sp>
      <p:cxnSp>
        <p:nvCxnSpPr>
          <p:cNvPr id="149" name="Straight Arrow Connector 148"/>
          <p:cNvCxnSpPr/>
          <p:nvPr/>
        </p:nvCxnSpPr>
        <p:spPr>
          <a:xfrm flipH="1">
            <a:off x="6056608" y="1529174"/>
            <a:ext cx="1190771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247378" y="1529174"/>
            <a:ext cx="0" cy="171634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5039333" y="1191211"/>
            <a:ext cx="1079873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LO-generation</a:t>
            </a:r>
            <a:endParaRPr lang="sv-SE" dirty="0"/>
          </a:p>
        </p:txBody>
      </p:sp>
      <p:cxnSp>
        <p:nvCxnSpPr>
          <p:cNvPr id="152" name="Straight Connector 151"/>
          <p:cNvCxnSpPr/>
          <p:nvPr/>
        </p:nvCxnSpPr>
        <p:spPr>
          <a:xfrm>
            <a:off x="6041754" y="2195572"/>
            <a:ext cx="50608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V="1">
            <a:off x="6547840" y="2195573"/>
            <a:ext cx="0" cy="11387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6068220" y="1895490"/>
            <a:ext cx="640074" cy="27698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200" dirty="0"/>
              <a:t>LO/REF</a:t>
            </a:r>
            <a:endParaRPr lang="sv-SE" dirty="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6688685" y="1080510"/>
            <a:ext cx="58145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6686867" y="1250666"/>
            <a:ext cx="5814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150860" y="2773404"/>
            <a:ext cx="834501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sv-SE" sz="1400" dirty="0"/>
              <a:t>RF/VM</a:t>
            </a:r>
          </a:p>
          <a:p>
            <a:r>
              <a:rPr lang="sv-SE" sz="1400" dirty="0"/>
              <a:t>352 MHz</a:t>
            </a:r>
          </a:p>
        </p:txBody>
      </p:sp>
      <p:sp>
        <p:nvSpPr>
          <p:cNvPr id="2" name="Rectangle 1"/>
          <p:cNvSpPr/>
          <p:nvPr/>
        </p:nvSpPr>
        <p:spPr>
          <a:xfrm>
            <a:off x="4950226" y="4275340"/>
            <a:ext cx="1175983" cy="114104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2702293" y="4326969"/>
            <a:ext cx="1175983" cy="114104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5002759" y="1191250"/>
            <a:ext cx="1175983" cy="130164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74948">
            <a:off x="2876490" y="2224417"/>
            <a:ext cx="11096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Updated</a:t>
            </a:r>
            <a:endParaRPr lang="sv-SE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0" name="Rectangle 159"/>
          <p:cNvSpPr/>
          <p:nvPr/>
        </p:nvSpPr>
        <p:spPr>
          <a:xfrm rot="2074948">
            <a:off x="2804299" y="3465908"/>
            <a:ext cx="11096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Updated</a:t>
            </a:r>
            <a:endParaRPr lang="sv-SE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79988" y="1733677"/>
            <a:ext cx="3197333" cy="3418884"/>
            <a:chOff x="2879988" y="1733677"/>
            <a:chExt cx="3197333" cy="3418884"/>
          </a:xfrm>
        </p:grpSpPr>
        <p:sp>
          <p:nvSpPr>
            <p:cNvPr id="4" name="TextBox 3"/>
            <p:cNvSpPr txBox="1"/>
            <p:nvPr/>
          </p:nvSpPr>
          <p:spPr>
            <a:xfrm rot="2325438">
              <a:off x="2879988" y="4738157"/>
              <a:ext cx="87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In-Kind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 rot="2325438">
              <a:off x="5178708" y="4783229"/>
              <a:ext cx="87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In-Kind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 rot="2325438">
              <a:off x="5205906" y="1733677"/>
              <a:ext cx="871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In-Kind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7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7" grpId="0" animBg="1"/>
      <p:bldP spid="159" grpId="0" animBg="1"/>
      <p:bldP spid="3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62" y="1782406"/>
            <a:ext cx="4843638" cy="3632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352" y="205071"/>
            <a:ext cx="3630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HW: RTM-Digitizer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1196752"/>
            <a:ext cx="1075936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5*2 ADCs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5589633"/>
            <a:ext cx="1120394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Kintex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Ultrascale</a:t>
            </a:r>
            <a:endParaRPr lang="en-US" dirty="0" smtClean="0"/>
          </a:p>
          <a:p>
            <a:r>
              <a:rPr lang="en-US" dirty="0" smtClean="0"/>
              <a:t>FPGA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6068301" y="4653137"/>
            <a:ext cx="260131" cy="9364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88355" y="6328297"/>
            <a:ext cx="115288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2GB DDR3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6872072" y="5031039"/>
            <a:ext cx="392723" cy="129725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11575" y="1017239"/>
            <a:ext cx="118878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Zone3</a:t>
            </a:r>
          </a:p>
          <a:p>
            <a:r>
              <a:rPr lang="en-US" dirty="0" smtClean="0"/>
              <a:t> connector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02042" y="5583437"/>
            <a:ext cx="1144865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Backplane</a:t>
            </a:r>
            <a:br>
              <a:rPr lang="en-US" dirty="0" smtClean="0"/>
            </a:br>
            <a:r>
              <a:rPr lang="en-US" dirty="0" smtClean="0"/>
              <a:t>connector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4774475" y="4653137"/>
            <a:ext cx="13550" cy="9303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08867" y="5589633"/>
            <a:ext cx="1017138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Optical</a:t>
            </a:r>
            <a:br>
              <a:rPr lang="en-US" dirty="0" smtClean="0"/>
            </a:br>
            <a:r>
              <a:rPr lang="en-US" dirty="0" smtClean="0"/>
              <a:t>interface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8217436" y="4509121"/>
            <a:ext cx="508569" cy="10805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2708"/>
          <a:stretch/>
        </p:blipFill>
        <p:spPr>
          <a:xfrm>
            <a:off x="6112" y="1878300"/>
            <a:ext cx="4194059" cy="320978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6328432" y="1566084"/>
            <a:ext cx="5672" cy="14762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5"/>
          <p:cNvCxnSpPr>
            <a:stCxn id="15" idx="2"/>
          </p:cNvCxnSpPr>
          <p:nvPr/>
        </p:nvCxnSpPr>
        <p:spPr>
          <a:xfrm>
            <a:off x="3705969" y="1663570"/>
            <a:ext cx="91408" cy="10551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5" idx="2"/>
          </p:cNvCxnSpPr>
          <p:nvPr/>
        </p:nvCxnSpPr>
        <p:spPr>
          <a:xfrm>
            <a:off x="3705969" y="1663570"/>
            <a:ext cx="1191156" cy="9290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6"/>
          <p:cNvSpPr txBox="1"/>
          <p:nvPr/>
        </p:nvSpPr>
        <p:spPr>
          <a:xfrm>
            <a:off x="1912696" y="5415135"/>
            <a:ext cx="1835311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Attenuators</a:t>
            </a:r>
            <a:br>
              <a:rPr lang="en-US" dirty="0" smtClean="0"/>
            </a:br>
            <a:r>
              <a:rPr lang="en-US" dirty="0" smtClean="0"/>
              <a:t>downconverters</a:t>
            </a:r>
          </a:p>
          <a:p>
            <a:r>
              <a:rPr lang="en-US" dirty="0" smtClean="0"/>
              <a:t>Vector modulator</a:t>
            </a:r>
            <a:endParaRPr lang="en-US" dirty="0"/>
          </a:p>
        </p:txBody>
      </p:sp>
      <p:cxnSp>
        <p:nvCxnSpPr>
          <p:cNvPr id="40" name="Straight Arrow Connector 17"/>
          <p:cNvCxnSpPr>
            <a:stCxn id="39" idx="0"/>
          </p:cNvCxnSpPr>
          <p:nvPr/>
        </p:nvCxnSpPr>
        <p:spPr>
          <a:xfrm flipH="1" flipV="1">
            <a:off x="1629293" y="4110268"/>
            <a:ext cx="1201059" cy="13048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4"/>
          <p:cNvSpPr txBox="1"/>
          <p:nvPr/>
        </p:nvSpPr>
        <p:spPr>
          <a:xfrm>
            <a:off x="1629293" y="1013550"/>
            <a:ext cx="1290738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2*DC-signal</a:t>
            </a:r>
          </a:p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43" name="TextBox 14"/>
          <p:cNvSpPr txBox="1"/>
          <p:nvPr/>
        </p:nvSpPr>
        <p:spPr>
          <a:xfrm>
            <a:off x="163794" y="1017239"/>
            <a:ext cx="127945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8*AC-signal</a:t>
            </a:r>
          </a:p>
          <a:p>
            <a:r>
              <a:rPr lang="en-US" dirty="0" smtClean="0"/>
              <a:t>input</a:t>
            </a:r>
            <a:endParaRPr lang="en-US" dirty="0"/>
          </a:p>
        </p:txBody>
      </p:sp>
      <p:cxnSp>
        <p:nvCxnSpPr>
          <p:cNvPr id="44" name="Straight Arrow Connector 15"/>
          <p:cNvCxnSpPr>
            <a:stCxn id="42" idx="2"/>
          </p:cNvCxnSpPr>
          <p:nvPr/>
        </p:nvCxnSpPr>
        <p:spPr>
          <a:xfrm flipH="1">
            <a:off x="444644" y="1659881"/>
            <a:ext cx="1830018" cy="24503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5"/>
          <p:cNvCxnSpPr>
            <a:stCxn id="43" idx="2"/>
          </p:cNvCxnSpPr>
          <p:nvPr/>
        </p:nvCxnSpPr>
        <p:spPr>
          <a:xfrm flipH="1">
            <a:off x="344453" y="1663570"/>
            <a:ext cx="459068" cy="18008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8"/>
          <p:cNvSpPr txBox="1"/>
          <p:nvPr/>
        </p:nvSpPr>
        <p:spPr>
          <a:xfrm>
            <a:off x="7375057" y="1196752"/>
            <a:ext cx="57874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DAC</a:t>
            </a:r>
            <a:endParaRPr lang="en-US" dirty="0"/>
          </a:p>
        </p:txBody>
      </p:sp>
      <p:cxnSp>
        <p:nvCxnSpPr>
          <p:cNvPr id="26" name="Straight Arrow Connector 9"/>
          <p:cNvCxnSpPr>
            <a:stCxn id="25" idx="2"/>
          </p:cNvCxnSpPr>
          <p:nvPr/>
        </p:nvCxnSpPr>
        <p:spPr>
          <a:xfrm>
            <a:off x="7664431" y="1566084"/>
            <a:ext cx="44436" cy="11526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6"/>
          <p:cNvSpPr txBox="1"/>
          <p:nvPr/>
        </p:nvSpPr>
        <p:spPr>
          <a:xfrm>
            <a:off x="396780" y="5455126"/>
            <a:ext cx="1176411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Vector </a:t>
            </a:r>
          </a:p>
          <a:p>
            <a:r>
              <a:rPr lang="en-US" dirty="0" smtClean="0"/>
              <a:t>modulator </a:t>
            </a:r>
          </a:p>
          <a:p>
            <a:r>
              <a:rPr lang="en-US" dirty="0" smtClean="0"/>
              <a:t>output</a:t>
            </a:r>
            <a:endParaRPr lang="en-US" dirty="0"/>
          </a:p>
        </p:txBody>
      </p:sp>
      <p:cxnSp>
        <p:nvCxnSpPr>
          <p:cNvPr id="32" name="Straight Arrow Connector 17"/>
          <p:cNvCxnSpPr>
            <a:stCxn id="30" idx="0"/>
          </p:cNvCxnSpPr>
          <p:nvPr/>
        </p:nvCxnSpPr>
        <p:spPr>
          <a:xfrm flipH="1" flipV="1">
            <a:off x="365637" y="2665037"/>
            <a:ext cx="619349" cy="279008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72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7" grpId="0" animBg="1"/>
      <p:bldP spid="19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tuner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slow tuner control will be done with the ESS standard motion controller: a </a:t>
            </a:r>
            <a:r>
              <a:rPr lang="en-US" dirty="0" err="1" smtClean="0"/>
              <a:t>Beckhoff</a:t>
            </a:r>
            <a:r>
              <a:rPr lang="en-US" dirty="0" smtClean="0"/>
              <a:t> solution controlled over EPICS by </a:t>
            </a:r>
            <a:r>
              <a:rPr lang="en-US" dirty="0" err="1" smtClean="0"/>
              <a:t>EtherCat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15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1667</TotalTime>
  <Words>1080</Words>
  <Application>Microsoft Macintosh PowerPoint</Application>
  <PresentationFormat>On-screen Show (4:3)</PresentationFormat>
  <Paragraphs>294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LLRF for RF review 11-12 May 2017</vt:lpstr>
      <vt:lpstr>LLRF functionality</vt:lpstr>
      <vt:lpstr>Cavity field regulation accuracy</vt:lpstr>
      <vt:lpstr>LLRF system : General view</vt:lpstr>
      <vt:lpstr>High level LLRF architecture</vt:lpstr>
      <vt:lpstr>Timing and Phase Reference</vt:lpstr>
      <vt:lpstr>PowerPoint Presentation</vt:lpstr>
      <vt:lpstr>PowerPoint Presentation</vt:lpstr>
      <vt:lpstr>Slow tuner control</vt:lpstr>
      <vt:lpstr>ESS LLRF WU</vt:lpstr>
      <vt:lpstr>In-kind contributions</vt:lpstr>
      <vt:lpstr>LLRF control within a pulse. (Baseband model) </vt:lpstr>
      <vt:lpstr>Functions (Firmware in FPGA)</vt:lpstr>
      <vt:lpstr>PowerPoint Presentation</vt:lpstr>
      <vt:lpstr>Algorithms (In CPU)</vt:lpstr>
      <vt:lpstr>PowerPoint Presentation</vt:lpstr>
      <vt:lpstr>Closed loop LLRF tests and verification</vt:lpstr>
      <vt:lpstr>Three (four) LLRF systems running today.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Sources</dc:title>
  <dc:creator>Microsoft Office User</dc:creator>
  <cp:lastModifiedBy>Anders Johansson</cp:lastModifiedBy>
  <cp:revision>43</cp:revision>
  <dcterms:created xsi:type="dcterms:W3CDTF">2017-05-08T11:21:18Z</dcterms:created>
  <dcterms:modified xsi:type="dcterms:W3CDTF">2017-05-29T19:44:00Z</dcterms:modified>
</cp:coreProperties>
</file>