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2" r:id="rId2"/>
  </p:sldMasterIdLst>
  <p:notesMasterIdLst>
    <p:notesMasterId r:id="rId10"/>
  </p:notesMasterIdLst>
  <p:handoutMasterIdLst>
    <p:handoutMasterId r:id="rId11"/>
  </p:handoutMasterIdLst>
  <p:sldIdLst>
    <p:sldId id="286" r:id="rId3"/>
    <p:sldId id="488" r:id="rId4"/>
    <p:sldId id="510" r:id="rId5"/>
    <p:sldId id="498" r:id="rId6"/>
    <p:sldId id="503" r:id="rId7"/>
    <p:sldId id="509" r:id="rId8"/>
    <p:sldId id="495" r:id="rId9"/>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E100"/>
    <a:srgbClr val="FF7D00"/>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6" autoAdjust="0"/>
    <p:restoredTop sz="99518" autoAdjust="0"/>
  </p:normalViewPr>
  <p:slideViewPr>
    <p:cSldViewPr snapToGrid="0" snapToObjects="1">
      <p:cViewPr>
        <p:scale>
          <a:sx n="99" d="100"/>
          <a:sy n="99" d="100"/>
        </p:scale>
        <p:origin x="-1232" y="-104"/>
      </p:cViewPr>
      <p:guideLst>
        <p:guide orient="horz" pos="1232"/>
        <p:guide orient="horz" pos="908"/>
        <p:guide pos="4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A3AE58-0CB7-2B49-BC2B-99543F812727}" type="datetimeFigureOut">
              <a:rPr lang="sv-SE" smtClean="0"/>
              <a:t>27/06/17</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00A657-9475-004C-BDED-BB6C61EC9492}" type="slidenum">
              <a:rPr lang="sv-SE" smtClean="0"/>
              <a:t>‹#›</a:t>
            </a:fld>
            <a:endParaRPr lang="sv-SE"/>
          </a:p>
        </p:txBody>
      </p:sp>
    </p:spTree>
    <p:extLst>
      <p:ext uri="{BB962C8B-B14F-4D97-AF65-F5344CB8AC3E}">
        <p14:creationId xmlns:p14="http://schemas.microsoft.com/office/powerpoint/2010/main" val="40564104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441830-0E87-9D46-A15F-C0C0B780FA23}" type="datetimeFigureOut">
              <a:rPr lang="sv-SE" smtClean="0"/>
              <a:t>27/06/17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0035E-6164-C447-BCFF-46EC70F74028}" type="slidenum">
              <a:rPr lang="sv-SE" smtClean="0"/>
              <a:t>‹#›</a:t>
            </a:fld>
            <a:endParaRPr lang="sv-SE"/>
          </a:p>
        </p:txBody>
      </p:sp>
    </p:spTree>
    <p:extLst>
      <p:ext uri="{BB962C8B-B14F-4D97-AF65-F5344CB8AC3E}">
        <p14:creationId xmlns:p14="http://schemas.microsoft.com/office/powerpoint/2010/main" val="8294212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bild">
    <p:spTree>
      <p:nvGrpSpPr>
        <p:cNvPr id="1" name=""/>
        <p:cNvGrpSpPr/>
        <p:nvPr/>
      </p:nvGrpSpPr>
      <p:grpSpPr>
        <a:xfrm>
          <a:off x="0" y="0"/>
          <a:ext cx="0" cy="0"/>
          <a:chOff x="0" y="0"/>
          <a:chExt cx="0" cy="0"/>
        </a:xfrm>
      </p:grpSpPr>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cxnSp>
        <p:nvCxnSpPr>
          <p:cNvPr id="3"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56384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smtClean="0"/>
              <a:t>June 2017</a:t>
            </a:r>
            <a:endParaRPr lang="sv-SE"/>
          </a:p>
        </p:txBody>
      </p:sp>
      <p:sp>
        <p:nvSpPr>
          <p:cNvPr id="3" name="Platshållare för sidfot 2"/>
          <p:cNvSpPr>
            <a:spLocks noGrp="1"/>
          </p:cNvSpPr>
          <p:nvPr>
            <p:ph type="ftr" sz="quarter" idx="11"/>
          </p:nvPr>
        </p:nvSpPr>
        <p:spPr/>
        <p:txBody>
          <a:bodyPr/>
          <a:lstStyle/>
          <a:p>
            <a:r>
              <a:rPr lang="de-DE" smtClean="0"/>
              <a:t>D1 Q8 C8 PDR   J.G. Weisend II</a:t>
            </a:r>
            <a:endParaRPr lang="sv-SE"/>
          </a:p>
        </p:txBody>
      </p:sp>
      <p:sp>
        <p:nvSpPr>
          <p:cNvPr id="4" name="Platshållare för bildnummer 3"/>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932584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June 2017</a:t>
            </a:r>
            <a:endParaRPr lang="sv-SE"/>
          </a:p>
        </p:txBody>
      </p:sp>
      <p:sp>
        <p:nvSpPr>
          <p:cNvPr id="6" name="Platshållare för sidfot 5"/>
          <p:cNvSpPr>
            <a:spLocks noGrp="1"/>
          </p:cNvSpPr>
          <p:nvPr>
            <p:ph type="ftr" sz="quarter" idx="11"/>
          </p:nvPr>
        </p:nvSpPr>
        <p:spPr/>
        <p:txBody>
          <a:bodyPr/>
          <a:lstStyle/>
          <a:p>
            <a:r>
              <a:rPr lang="de-DE" smtClean="0"/>
              <a:t>D1 Q8 C8 PDR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704101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June 2017</a:t>
            </a:r>
            <a:endParaRPr lang="sv-SE"/>
          </a:p>
        </p:txBody>
      </p:sp>
      <p:sp>
        <p:nvSpPr>
          <p:cNvPr id="6" name="Platshållare för sidfot 5"/>
          <p:cNvSpPr>
            <a:spLocks noGrp="1"/>
          </p:cNvSpPr>
          <p:nvPr>
            <p:ph type="ftr" sz="quarter" idx="11"/>
          </p:nvPr>
        </p:nvSpPr>
        <p:spPr/>
        <p:txBody>
          <a:bodyPr/>
          <a:lstStyle/>
          <a:p>
            <a:r>
              <a:rPr lang="de-DE" smtClean="0"/>
              <a:t>D1 Q8 C8 PDR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7165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D1 Q8 C8 PDR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033458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a:prstGeom prst="rect">
            <a:avLst/>
          </a:prstGeo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D1 Q8 C8 PDR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3750237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äng">
    <p:bg>
      <p:bgPr>
        <a:solidFill>
          <a:srgbClr val="0094CA"/>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9144000" cy="1682749"/>
          </a:xfrm>
          <a:prstGeom prst="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11" name="Bildobjekt 10" descr="ESS-logga-bl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2756" y="362809"/>
            <a:ext cx="1728000" cy="924480"/>
          </a:xfrm>
          <a:prstGeom prst="rect">
            <a:avLst/>
          </a:prstGeom>
        </p:spPr>
      </p:pic>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D1 Q8 C8 PDR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
        <p:nvSpPr>
          <p:cNvPr id="9" name="Rubrik 1"/>
          <p:cNvSpPr>
            <a:spLocks noGrp="1"/>
          </p:cNvSpPr>
          <p:nvPr>
            <p:ph type="ctrTitle"/>
          </p:nvPr>
        </p:nvSpPr>
        <p:spPr>
          <a:xfrm>
            <a:off x="622138" y="130718"/>
            <a:ext cx="6290083" cy="1470025"/>
          </a:xfrm>
          <a:prstGeom prst="rect">
            <a:avLst/>
          </a:prstGeom>
          <a:noFill/>
        </p:spPr>
        <p:txBody>
          <a:bodyPr>
            <a:normAutofit/>
          </a:bodyPr>
          <a:lstStyle>
            <a:lvl1pPr algn="l">
              <a:defRPr sz="4000">
                <a:solidFill>
                  <a:srgbClr val="0094CA"/>
                </a:solidFill>
              </a:defRPr>
            </a:lvl1pPr>
          </a:lstStyle>
          <a:p>
            <a:r>
              <a:rPr lang="sv-SE" dirty="0" smtClean="0"/>
              <a:t>Klicka här för att ändra format</a:t>
            </a:r>
            <a:endParaRPr lang="sv-SE" dirty="0"/>
          </a:p>
        </p:txBody>
      </p:sp>
    </p:spTree>
    <p:extLst>
      <p:ext uri="{BB962C8B-B14F-4D97-AF65-F5344CB8AC3E}">
        <p14:creationId xmlns:p14="http://schemas.microsoft.com/office/powerpoint/2010/main" val="136175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Tree>
    <p:extLst>
      <p:ext uri="{BB962C8B-B14F-4D97-AF65-F5344CB8AC3E}">
        <p14:creationId xmlns:p14="http://schemas.microsoft.com/office/powerpoint/2010/main" val="687098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D1 Q8 C8 PDR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04809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D1 Q8 C8 PDR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789334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en-US" smtClean="0"/>
              <a:t>June 2017</a:t>
            </a:r>
            <a:endParaRPr lang="sv-SE"/>
          </a:p>
        </p:txBody>
      </p:sp>
      <p:sp>
        <p:nvSpPr>
          <p:cNvPr id="6" name="Platshållare för sidfot 5"/>
          <p:cNvSpPr>
            <a:spLocks noGrp="1"/>
          </p:cNvSpPr>
          <p:nvPr>
            <p:ph type="ftr" sz="quarter" idx="11"/>
          </p:nvPr>
        </p:nvSpPr>
        <p:spPr/>
        <p:txBody>
          <a:bodyPr/>
          <a:lstStyle/>
          <a:p>
            <a:r>
              <a:rPr lang="de-DE" smtClean="0"/>
              <a:t>D1 Q8 C8 PDR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610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p:nvPr>
        </p:nvSpPr>
        <p:spPr>
          <a:xfrm>
            <a:off x="593513" y="1955801"/>
            <a:ext cx="4766944" cy="3780620"/>
          </a:xfrm>
        </p:spPr>
        <p:txBody>
          <a:bodyPr lIns="0" tIns="0" rIns="0" bIns="0">
            <a:noAutofit/>
          </a:bodyPr>
          <a:lstStyle>
            <a:lvl1pPr marL="342900" indent="-342900" algn="l">
              <a:lnSpc>
                <a:spcPct val="90000"/>
              </a:lnSpc>
              <a:buFont typeface="Arial"/>
              <a:buChar char="•"/>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sp>
        <p:nvSpPr>
          <p:cNvPr id="6" name="Rektangel med rundade hörn 5"/>
          <p:cNvSpPr/>
          <p:nvPr userDrawn="1"/>
        </p:nvSpPr>
        <p:spPr>
          <a:xfrm>
            <a:off x="6205857" y="1955801"/>
            <a:ext cx="2479040" cy="2479040"/>
          </a:xfrm>
          <a:prstGeom prst="round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cxnSp>
        <p:nvCxnSpPr>
          <p:cNvPr id="7"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011372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en-US" smtClean="0"/>
              <a:t>June 2017</a:t>
            </a:r>
            <a:endParaRPr lang="sv-SE"/>
          </a:p>
        </p:txBody>
      </p:sp>
      <p:sp>
        <p:nvSpPr>
          <p:cNvPr id="8" name="Platshållare för sidfot 7"/>
          <p:cNvSpPr>
            <a:spLocks noGrp="1"/>
          </p:cNvSpPr>
          <p:nvPr>
            <p:ph type="ftr" sz="quarter" idx="11"/>
          </p:nvPr>
        </p:nvSpPr>
        <p:spPr/>
        <p:txBody>
          <a:bodyPr/>
          <a:lstStyle/>
          <a:p>
            <a:r>
              <a:rPr lang="de-DE" smtClean="0"/>
              <a:t>D1 Q8 C8 PDR   J.G. Weisend II</a:t>
            </a:r>
            <a:endParaRPr lang="sv-SE"/>
          </a:p>
        </p:txBody>
      </p:sp>
      <p:sp>
        <p:nvSpPr>
          <p:cNvPr id="9" name="Platshållare för bildnummer 8"/>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2926338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en-US" smtClean="0"/>
              <a:t>June 2017</a:t>
            </a:r>
            <a:endParaRPr lang="sv-SE"/>
          </a:p>
        </p:txBody>
      </p:sp>
      <p:sp>
        <p:nvSpPr>
          <p:cNvPr id="4" name="Platshållare för sidfot 3"/>
          <p:cNvSpPr>
            <a:spLocks noGrp="1"/>
          </p:cNvSpPr>
          <p:nvPr>
            <p:ph type="ftr" sz="quarter" idx="11"/>
          </p:nvPr>
        </p:nvSpPr>
        <p:spPr/>
        <p:txBody>
          <a:bodyPr/>
          <a:lstStyle/>
          <a:p>
            <a:r>
              <a:rPr lang="de-DE" smtClean="0"/>
              <a:t>D1 Q8 C8 PDR   J.G. Weisend II</a:t>
            </a:r>
            <a:endParaRPr lang="sv-SE"/>
          </a:p>
        </p:txBody>
      </p:sp>
      <p:sp>
        <p:nvSpPr>
          <p:cNvPr id="5" name="Platshållare för bildnummer 4"/>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9828659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smtClean="0"/>
              <a:t>June 2017</a:t>
            </a:r>
            <a:endParaRPr lang="sv-SE"/>
          </a:p>
        </p:txBody>
      </p:sp>
      <p:sp>
        <p:nvSpPr>
          <p:cNvPr id="3" name="Platshållare för sidfot 2"/>
          <p:cNvSpPr>
            <a:spLocks noGrp="1"/>
          </p:cNvSpPr>
          <p:nvPr>
            <p:ph type="ftr" sz="quarter" idx="11"/>
          </p:nvPr>
        </p:nvSpPr>
        <p:spPr/>
        <p:txBody>
          <a:bodyPr/>
          <a:lstStyle/>
          <a:p>
            <a:r>
              <a:rPr lang="de-DE" smtClean="0"/>
              <a:t>D1 Q8 C8 PDR   J.G. Weisend II</a:t>
            </a:r>
            <a:endParaRPr lang="sv-SE"/>
          </a:p>
        </p:txBody>
      </p:sp>
      <p:sp>
        <p:nvSpPr>
          <p:cNvPr id="4" name="Platshållare för bildnummer 3"/>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30615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June 2017</a:t>
            </a:r>
            <a:endParaRPr lang="sv-SE"/>
          </a:p>
        </p:txBody>
      </p:sp>
      <p:sp>
        <p:nvSpPr>
          <p:cNvPr id="6" name="Platshållare för sidfot 5"/>
          <p:cNvSpPr>
            <a:spLocks noGrp="1"/>
          </p:cNvSpPr>
          <p:nvPr>
            <p:ph type="ftr" sz="quarter" idx="11"/>
          </p:nvPr>
        </p:nvSpPr>
        <p:spPr/>
        <p:txBody>
          <a:bodyPr/>
          <a:lstStyle/>
          <a:p>
            <a:r>
              <a:rPr lang="de-DE" smtClean="0"/>
              <a:t>D1 Q8 C8 PDR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700504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June 2017</a:t>
            </a:r>
            <a:endParaRPr lang="sv-SE"/>
          </a:p>
        </p:txBody>
      </p:sp>
      <p:sp>
        <p:nvSpPr>
          <p:cNvPr id="6" name="Platshållare för sidfot 5"/>
          <p:cNvSpPr>
            <a:spLocks noGrp="1"/>
          </p:cNvSpPr>
          <p:nvPr>
            <p:ph type="ftr" sz="quarter" idx="11"/>
          </p:nvPr>
        </p:nvSpPr>
        <p:spPr/>
        <p:txBody>
          <a:bodyPr/>
          <a:lstStyle/>
          <a:p>
            <a:r>
              <a:rPr lang="de-DE" smtClean="0"/>
              <a:t>D1 Q8 C8 PDR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339349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D1 Q8 C8 PDR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5526619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D1 Q8 C8 PDR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82417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chemeClr val="bg1"/>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FFFFFF"/>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Blue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218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Rubrikbild text">
    <p:bg>
      <p:bgRef idx="1001">
        <a:schemeClr val="bg1"/>
      </p:bgRef>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rgbClr val="0094CA"/>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0094CA"/>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White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48954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8913" y="0"/>
            <a:ext cx="6067426" cy="1441531"/>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idx="1"/>
          </p:nvPr>
        </p:nvSpPr>
        <p:spPr>
          <a:xfrm>
            <a:off x="569993" y="1964945"/>
            <a:ext cx="6536399" cy="40389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D1 Q8 C8 PDR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371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D1 Q8 C8 PDR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7211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en-US" smtClean="0"/>
              <a:t>June 2017</a:t>
            </a:r>
            <a:endParaRPr lang="sv-SE"/>
          </a:p>
        </p:txBody>
      </p:sp>
      <p:sp>
        <p:nvSpPr>
          <p:cNvPr id="6" name="Platshållare för sidfot 5"/>
          <p:cNvSpPr>
            <a:spLocks noGrp="1"/>
          </p:cNvSpPr>
          <p:nvPr>
            <p:ph type="ftr" sz="quarter" idx="11"/>
          </p:nvPr>
        </p:nvSpPr>
        <p:spPr/>
        <p:txBody>
          <a:bodyPr/>
          <a:lstStyle/>
          <a:p>
            <a:r>
              <a:rPr lang="de-DE" smtClean="0"/>
              <a:t>D1 Q8 C8 PDR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977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en-US" smtClean="0"/>
              <a:t>June 2017</a:t>
            </a:r>
            <a:endParaRPr lang="sv-SE"/>
          </a:p>
        </p:txBody>
      </p:sp>
      <p:sp>
        <p:nvSpPr>
          <p:cNvPr id="8" name="Platshållare för sidfot 7"/>
          <p:cNvSpPr>
            <a:spLocks noGrp="1"/>
          </p:cNvSpPr>
          <p:nvPr>
            <p:ph type="ftr" sz="quarter" idx="11"/>
          </p:nvPr>
        </p:nvSpPr>
        <p:spPr/>
        <p:txBody>
          <a:bodyPr/>
          <a:lstStyle/>
          <a:p>
            <a:r>
              <a:rPr lang="de-DE" smtClean="0"/>
              <a:t>D1 Q8 C8 PDR   J.G. Weisend II</a:t>
            </a:r>
            <a:endParaRPr lang="sv-SE"/>
          </a:p>
        </p:txBody>
      </p:sp>
      <p:sp>
        <p:nvSpPr>
          <p:cNvPr id="9" name="Platshållare för bildnummer 8"/>
          <p:cNvSpPr>
            <a:spLocks noGrp="1"/>
          </p:cNvSpPr>
          <p:nvPr>
            <p:ph type="sldNum" sz="quarter" idx="12"/>
          </p:nvPr>
        </p:nvSpPr>
        <p:spPr/>
        <p:txBody>
          <a:bodyPr/>
          <a:lstStyle/>
          <a:p>
            <a:fld id="{038C62C7-F79B-CD4A-A5DF-5683BBEC4A65}" type="slidenum">
              <a:rPr lang="sv-SE" smtClean="0"/>
              <a:t>‹#›</a:t>
            </a:fld>
            <a:endParaRPr lang="sv-SE"/>
          </a:p>
        </p:txBody>
      </p:sp>
      <p:cxnSp>
        <p:nvCxnSpPr>
          <p:cNvPr id="10"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459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en-US" smtClean="0"/>
              <a:t>June 2017</a:t>
            </a:r>
            <a:endParaRPr lang="sv-SE"/>
          </a:p>
        </p:txBody>
      </p:sp>
      <p:sp>
        <p:nvSpPr>
          <p:cNvPr id="4" name="Platshållare för sidfot 3"/>
          <p:cNvSpPr>
            <a:spLocks noGrp="1"/>
          </p:cNvSpPr>
          <p:nvPr>
            <p:ph type="ftr" sz="quarter" idx="11"/>
          </p:nvPr>
        </p:nvSpPr>
        <p:spPr/>
        <p:txBody>
          <a:bodyPr/>
          <a:lstStyle/>
          <a:p>
            <a:r>
              <a:rPr lang="de-DE" smtClean="0"/>
              <a:t>D1 Q8 C8 PDR   J.G. Weisend II</a:t>
            </a:r>
            <a:endParaRPr lang="sv-SE"/>
          </a:p>
        </p:txBody>
      </p:sp>
      <p:sp>
        <p:nvSpPr>
          <p:cNvPr id="5" name="Platshållare för bildnummer 4"/>
          <p:cNvSpPr>
            <a:spLocks noGrp="1"/>
          </p:cNvSpPr>
          <p:nvPr>
            <p:ph type="sldNum" sz="quarter" idx="12"/>
          </p:nvPr>
        </p:nvSpPr>
        <p:spPr/>
        <p:txBody>
          <a:bodyPr/>
          <a:lstStyle/>
          <a:p>
            <a:fld id="{038C62C7-F79B-CD4A-A5DF-5683BBEC4A65}" type="slidenum">
              <a:rPr lang="sv-SE" smtClean="0"/>
              <a:t>‹#›</a:t>
            </a:fld>
            <a:endParaRPr lang="sv-SE"/>
          </a:p>
        </p:txBody>
      </p:sp>
      <p:cxnSp>
        <p:nvCxnSpPr>
          <p:cNvPr id="6"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17310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6.xml"/><Relationship Id="rId12" Type="http://schemas.openxmlformats.org/officeDocument/2006/relationships/theme" Target="../theme/theme2.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 Id="rId9" Type="http://schemas.openxmlformats.org/officeDocument/2006/relationships/slideLayout" Target="../slideLayouts/slideLayout24.xml"/><Relationship Id="rId10"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593511" y="1964945"/>
            <a:ext cx="6536399" cy="4038981"/>
          </a:xfrm>
          <a:prstGeom prst="rect">
            <a:avLst/>
          </a:prstGeom>
        </p:spPr>
        <p:txBody>
          <a:bodyPr vert="horz" lIns="0" tIns="0" rIns="0" bIns="0" rtlCol="0">
            <a:no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94CA"/>
                </a:solidFill>
              </a:defRPr>
            </a:lvl1pPr>
          </a:lstStyle>
          <a:p>
            <a:r>
              <a:rPr lang="en-US" smtClean="0"/>
              <a:t>June 2017</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94CA"/>
                </a:solidFill>
              </a:defRPr>
            </a:lvl1pPr>
          </a:lstStyle>
          <a:p>
            <a:r>
              <a:rPr lang="de-DE" smtClean="0"/>
              <a:t>D1 Q8 C8 PDR   J.G. Weisend II</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0094CA"/>
                </a:solidFill>
              </a:defRPr>
            </a:lvl1pPr>
          </a:lstStyle>
          <a:p>
            <a:fld id="{038C62C7-F79B-CD4A-A5DF-5683BBEC4A65}" type="slidenum">
              <a:rPr lang="sv-SE" smtClean="0"/>
              <a:pPr/>
              <a:t>‹#›</a:t>
            </a:fld>
            <a:endParaRPr lang="sv-SE"/>
          </a:p>
        </p:txBody>
      </p:sp>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8" name="Bildobjekt 7" descr="ESS-vit-logga.png"/>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326974" y="378759"/>
            <a:ext cx="1359826" cy="727507"/>
          </a:xfrm>
          <a:prstGeom prst="rect">
            <a:avLst/>
          </a:prstGeom>
        </p:spPr>
      </p:pic>
      <p:sp>
        <p:nvSpPr>
          <p:cNvPr id="11" name="Platshållare för rubrik 10"/>
          <p:cNvSpPr>
            <a:spLocks noGrp="1"/>
          </p:cNvSpPr>
          <p:nvPr>
            <p:ph type="title"/>
          </p:nvPr>
        </p:nvSpPr>
        <p:spPr>
          <a:xfrm>
            <a:off x="593512" y="-1"/>
            <a:ext cx="5762624" cy="1441451"/>
          </a:xfrm>
          <a:prstGeom prst="rect">
            <a:avLst/>
          </a:prstGeom>
        </p:spPr>
        <p:txBody>
          <a:bodyPr vert="horz" lIns="0" tIns="0" rIns="0" bIns="0" rtlCol="0" anchor="ctr">
            <a:noAutofit/>
          </a:bodyPr>
          <a:lstStyle/>
          <a:p>
            <a:r>
              <a:rPr lang="sv-SE" smtClean="0"/>
              <a:t>Klicka här för att ändra format</a:t>
            </a:r>
            <a:endParaRPr lang="sv-SE"/>
          </a:p>
        </p:txBody>
      </p:sp>
    </p:spTree>
    <p:extLst>
      <p:ext uri="{BB962C8B-B14F-4D97-AF65-F5344CB8AC3E}">
        <p14:creationId xmlns:p14="http://schemas.microsoft.com/office/powerpoint/2010/main" val="157200405"/>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75" r:id="rId3"/>
    <p:sldLayoutId id="2147483676"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hf hdr="0"/>
  <p:txStyles>
    <p:titleStyle>
      <a:lvl1pPr algn="l" defTabSz="457200" rtl="0" eaLnBrk="1" latinLnBrk="0" hangingPunct="1">
        <a:spcBef>
          <a:spcPct val="0"/>
        </a:spcBef>
        <a:buNone/>
        <a:defRPr sz="2800" kern="1200">
          <a:solidFill>
            <a:schemeClr val="bg1"/>
          </a:solidFill>
          <a:latin typeface="+mj-lt"/>
          <a:ea typeface="+mj-ea"/>
          <a:cs typeface="+mj-cs"/>
        </a:defRPr>
      </a:lvl1pPr>
    </p:titleStyle>
    <p:bodyStyle>
      <a:lvl1pPr marL="0" indent="0" algn="l" defTabSz="457200" rtl="0" eaLnBrk="1" latinLnBrk="0" hangingPunct="1">
        <a:lnSpc>
          <a:spcPts val="2400"/>
        </a:lnSpc>
        <a:spcBef>
          <a:spcPct val="20000"/>
        </a:spcBef>
        <a:spcAft>
          <a:spcPts val="1200"/>
        </a:spcAft>
        <a:buFont typeface="Wingdings" charset="2"/>
        <a:buNone/>
        <a:defRPr sz="2000" kern="1200">
          <a:solidFill>
            <a:srgbClr val="0094CA"/>
          </a:solidFill>
          <a:latin typeface="+mn-lt"/>
          <a:ea typeface="+mn-ea"/>
          <a:cs typeface="+mn-cs"/>
        </a:defRPr>
      </a:lvl1pPr>
      <a:lvl2pPr marL="457200" indent="0" algn="l" defTabSz="457200" rtl="0" eaLnBrk="1" latinLnBrk="0" hangingPunct="1">
        <a:spcBef>
          <a:spcPct val="20000"/>
        </a:spcBef>
        <a:buFont typeface="Wingdings" charset="2"/>
        <a:buNone/>
        <a:defRPr sz="2000" kern="1200">
          <a:solidFill>
            <a:srgbClr val="0094CA"/>
          </a:solidFill>
          <a:latin typeface="+mn-lt"/>
          <a:ea typeface="+mn-ea"/>
          <a:cs typeface="+mn-cs"/>
        </a:defRPr>
      </a:lvl2pPr>
      <a:lvl3pPr marL="914400" indent="0" algn="l" defTabSz="457200" rtl="0" eaLnBrk="1" latinLnBrk="0" hangingPunct="1">
        <a:spcBef>
          <a:spcPct val="20000"/>
        </a:spcBef>
        <a:buFont typeface="Wingdings" charset="2"/>
        <a:buNone/>
        <a:defRPr sz="2000" kern="1200">
          <a:solidFill>
            <a:srgbClr val="0094CA"/>
          </a:solidFill>
          <a:latin typeface="+mn-lt"/>
          <a:ea typeface="+mn-ea"/>
          <a:cs typeface="+mn-cs"/>
        </a:defRPr>
      </a:lvl3pPr>
      <a:lvl4pPr marL="1371600" indent="0" algn="l" defTabSz="457200" rtl="0" eaLnBrk="1" latinLnBrk="0" hangingPunct="1">
        <a:spcBef>
          <a:spcPct val="20000"/>
        </a:spcBef>
        <a:buFont typeface="Wingdings" charset="2"/>
        <a:buNone/>
        <a:defRPr sz="2000" kern="1200">
          <a:solidFill>
            <a:srgbClr val="0094CA"/>
          </a:solidFill>
          <a:latin typeface="+mn-lt"/>
          <a:ea typeface="+mn-ea"/>
          <a:cs typeface="+mn-cs"/>
        </a:defRPr>
      </a:lvl4pPr>
      <a:lvl5pPr marL="1828800" indent="0" algn="l" defTabSz="457200" rtl="0" eaLnBrk="1" latinLnBrk="0" hangingPunct="1">
        <a:spcBef>
          <a:spcPct val="20000"/>
        </a:spcBef>
        <a:buFont typeface="Wingdings" charset="2"/>
        <a:buNone/>
        <a:defRPr sz="2000" kern="1200">
          <a:solidFill>
            <a:srgbClr val="0094CA"/>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June 2017</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D1 Q8 C8 PDR   J.G. Weisend II</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797C7-3D02-2A4F-97AD-9EB2A99A67F0}" type="slidenum">
              <a:rPr lang="sv-SE" smtClean="0"/>
              <a:t>‹#›</a:t>
            </a:fld>
            <a:endParaRPr lang="sv-SE"/>
          </a:p>
        </p:txBody>
      </p:sp>
    </p:spTree>
    <p:extLst>
      <p:ext uri="{BB962C8B-B14F-4D97-AF65-F5344CB8AC3E}">
        <p14:creationId xmlns:p14="http://schemas.microsoft.com/office/powerpoint/2010/main" val="90304770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pic>
        <p:nvPicPr>
          <p:cNvPr id="6" name="Bildobjekt 5" descr="ESS-vit-logg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4160" y="408940"/>
            <a:ext cx="2082800" cy="1114297"/>
          </a:xfrm>
          <a:prstGeom prst="rect">
            <a:avLst/>
          </a:prstGeom>
        </p:spPr>
      </p:pic>
      <p:sp>
        <p:nvSpPr>
          <p:cNvPr id="7" name="textruta 6"/>
          <p:cNvSpPr txBox="1"/>
          <p:nvPr/>
        </p:nvSpPr>
        <p:spPr>
          <a:xfrm>
            <a:off x="-31277" y="3145459"/>
            <a:ext cx="9144000" cy="1200329"/>
          </a:xfrm>
          <a:prstGeom prst="rect">
            <a:avLst/>
          </a:prstGeom>
          <a:noFill/>
        </p:spPr>
        <p:txBody>
          <a:bodyPr wrap="square" rtlCol="0">
            <a:spAutoFit/>
          </a:bodyPr>
          <a:lstStyle/>
          <a:p>
            <a:pPr algn="ctr"/>
            <a:r>
              <a:rPr lang="en-GB" sz="3600" dirty="0" smtClean="0">
                <a:solidFill>
                  <a:srgbClr val="FFFFFF"/>
                </a:solidFill>
              </a:rPr>
              <a:t>Magnets: D1, Q8 &amp; C8 PDR</a:t>
            </a:r>
          </a:p>
          <a:p>
            <a:pPr algn="ctr"/>
            <a:r>
              <a:rPr lang="en-GB" sz="3600" dirty="0" smtClean="0">
                <a:solidFill>
                  <a:srgbClr val="FFFFFF"/>
                </a:solidFill>
              </a:rPr>
              <a:t>Closeout</a:t>
            </a:r>
            <a:endParaRPr lang="en-GB" sz="3600" dirty="0" smtClean="0">
              <a:solidFill>
                <a:srgbClr val="FFFFFF"/>
              </a:solidFill>
            </a:endParaRPr>
          </a:p>
        </p:txBody>
      </p:sp>
      <p:sp>
        <p:nvSpPr>
          <p:cNvPr id="8" name="textruta 3"/>
          <p:cNvSpPr txBox="1"/>
          <p:nvPr/>
        </p:nvSpPr>
        <p:spPr>
          <a:xfrm>
            <a:off x="0" y="4449848"/>
            <a:ext cx="9144000" cy="830997"/>
          </a:xfrm>
          <a:prstGeom prst="rect">
            <a:avLst/>
          </a:prstGeom>
          <a:noFill/>
        </p:spPr>
        <p:txBody>
          <a:bodyPr wrap="square" rtlCol="0">
            <a:spAutoFit/>
          </a:bodyPr>
          <a:lstStyle/>
          <a:p>
            <a:pPr algn="ctr"/>
            <a:endParaRPr lang="en-GB" sz="1600" dirty="0" smtClean="0">
              <a:solidFill>
                <a:srgbClr val="FFFFFF"/>
              </a:solidFill>
            </a:endParaRPr>
          </a:p>
          <a:p>
            <a:pPr algn="ctr"/>
            <a:r>
              <a:rPr lang="en-GB" sz="1600" dirty="0" smtClean="0">
                <a:solidFill>
                  <a:srgbClr val="FFFFFF"/>
                </a:solidFill>
              </a:rPr>
              <a:t>27 </a:t>
            </a:r>
            <a:r>
              <a:rPr lang="en-GB" sz="1600" dirty="0" smtClean="0">
                <a:solidFill>
                  <a:srgbClr val="FFFFFF"/>
                </a:solidFill>
              </a:rPr>
              <a:t>June 2017</a:t>
            </a:r>
          </a:p>
          <a:p>
            <a:pPr algn="ctr"/>
            <a:r>
              <a:rPr lang="en-GB" sz="1600" dirty="0" smtClean="0">
                <a:solidFill>
                  <a:srgbClr val="FFFFFF"/>
                </a:solidFill>
              </a:rPr>
              <a:t>J.G. Weisend II, Chairman</a:t>
            </a:r>
          </a:p>
        </p:txBody>
      </p:sp>
    </p:spTree>
    <p:extLst>
      <p:ext uri="{BB962C8B-B14F-4D97-AF65-F5344CB8AC3E}">
        <p14:creationId xmlns:p14="http://schemas.microsoft.com/office/powerpoint/2010/main" val="44194266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D1 Q8 C8 PDR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2</a:t>
            </a:fld>
            <a:endParaRPr lang="sv-SE"/>
          </a:p>
        </p:txBody>
      </p:sp>
      <p:sp>
        <p:nvSpPr>
          <p:cNvPr id="7" name="Content Placeholder 6"/>
          <p:cNvSpPr>
            <a:spLocks noGrp="1"/>
          </p:cNvSpPr>
          <p:nvPr>
            <p:ph idx="1"/>
          </p:nvPr>
        </p:nvSpPr>
        <p:spPr>
          <a:xfrm>
            <a:off x="136470" y="1468638"/>
            <a:ext cx="8420171" cy="4038981"/>
          </a:xfrm>
        </p:spPr>
        <p:txBody>
          <a:bodyPr/>
          <a:lstStyle/>
          <a:p>
            <a:pPr marL="342900" indent="-342900">
              <a:buFont typeface="Arial"/>
              <a:buChar char="•"/>
            </a:pPr>
            <a:endParaRPr lang="en-GB" dirty="0" smtClean="0">
              <a:solidFill>
                <a:srgbClr val="000000"/>
              </a:solidFill>
            </a:endParaRPr>
          </a:p>
          <a:p>
            <a:pPr marL="342900" indent="-342900">
              <a:buFont typeface="Arial"/>
              <a:buChar char="•"/>
            </a:pPr>
            <a:endParaRPr lang="en-GB" dirty="0" smtClean="0"/>
          </a:p>
          <a:p>
            <a:endParaRPr lang="en-GB" dirty="0"/>
          </a:p>
        </p:txBody>
      </p:sp>
      <p:sp>
        <p:nvSpPr>
          <p:cNvPr id="3" name="TextBox 2"/>
          <p:cNvSpPr txBox="1"/>
          <p:nvPr/>
        </p:nvSpPr>
        <p:spPr>
          <a:xfrm>
            <a:off x="0" y="1496964"/>
            <a:ext cx="8878995" cy="5078314"/>
          </a:xfrm>
          <a:prstGeom prst="rect">
            <a:avLst/>
          </a:prstGeom>
          <a:noFill/>
        </p:spPr>
        <p:txBody>
          <a:bodyPr wrap="square" rtlCol="0">
            <a:spAutoFit/>
          </a:bodyPr>
          <a:lstStyle/>
          <a:p>
            <a:pPr marL="285750" indent="-285750">
              <a:buFont typeface="Arial"/>
              <a:buChar char="•"/>
            </a:pPr>
            <a:r>
              <a:rPr lang="en-US" dirty="0" smtClean="0"/>
              <a:t>The vendor for the these magnets will complete the final mechanical design,  produce the magnets and measure the magnetic performance.</a:t>
            </a:r>
          </a:p>
          <a:p>
            <a:pPr marL="285750" indent="-285750">
              <a:buFont typeface="Arial"/>
              <a:buChar char="•"/>
            </a:pPr>
            <a:r>
              <a:rPr lang="en-US" dirty="0" smtClean="0"/>
              <a:t>The requirement for magnetic measurements by the vendor may reduce the number of possible vendors.</a:t>
            </a:r>
          </a:p>
          <a:p>
            <a:pPr marL="285750" indent="-285750">
              <a:buFont typeface="Arial"/>
              <a:buChar char="•"/>
            </a:pPr>
            <a:r>
              <a:rPr lang="en-US" dirty="0" smtClean="0"/>
              <a:t>STFC </a:t>
            </a:r>
            <a:r>
              <a:rPr lang="en-US" dirty="0" err="1" smtClean="0"/>
              <a:t>Daresbury</a:t>
            </a:r>
            <a:r>
              <a:rPr lang="en-US" dirty="0" smtClean="0"/>
              <a:t> will provide the magnet supports as they also will produce the vacuum chambers</a:t>
            </a:r>
          </a:p>
          <a:p>
            <a:pPr marL="285750" indent="-285750">
              <a:buFont typeface="Arial"/>
              <a:buChar char="•"/>
            </a:pPr>
            <a:r>
              <a:rPr lang="en-US" dirty="0" smtClean="0"/>
              <a:t>The tender is expected to be issued in September 2017</a:t>
            </a:r>
          </a:p>
          <a:p>
            <a:pPr marL="285750" indent="-285750">
              <a:buFont typeface="Arial"/>
              <a:buChar char="•"/>
            </a:pPr>
            <a:r>
              <a:rPr lang="en-US" dirty="0" smtClean="0"/>
              <a:t>The CDR will be held after the final design of the magnets by the chosen vendor.</a:t>
            </a:r>
          </a:p>
          <a:p>
            <a:pPr marL="285750" indent="-285750">
              <a:buFont typeface="Arial"/>
              <a:buChar char="•"/>
            </a:pPr>
            <a:r>
              <a:rPr lang="en-US" dirty="0" smtClean="0"/>
              <a:t>Detailed magnetic field simulations have been carried out for the magnet designs.</a:t>
            </a:r>
          </a:p>
          <a:p>
            <a:pPr marL="285750" indent="-285750">
              <a:buFont typeface="Arial"/>
              <a:buChar char="•"/>
            </a:pPr>
            <a:r>
              <a:rPr lang="en-US" dirty="0" smtClean="0"/>
              <a:t>The magnetic field design of the magnets presented are consistent with the ESS beam physics requirements. A clarification is needed concerning the dipoles.</a:t>
            </a:r>
          </a:p>
          <a:p>
            <a:pPr marL="285750" indent="-285750">
              <a:buFont typeface="Arial"/>
              <a:buChar char="•"/>
            </a:pPr>
            <a:r>
              <a:rPr lang="en-US" dirty="0" smtClean="0"/>
              <a:t>There may be some manufacturing challenges with the bending of the copper in the magnet D1</a:t>
            </a:r>
          </a:p>
          <a:p>
            <a:pPr marL="285750" indent="-285750">
              <a:buFont typeface="Arial"/>
              <a:buChar char="•"/>
            </a:pPr>
            <a:r>
              <a:rPr lang="en-US" dirty="0" err="1" smtClean="0"/>
              <a:t>Elettra</a:t>
            </a:r>
            <a:r>
              <a:rPr lang="en-US" dirty="0" smtClean="0"/>
              <a:t> will rerun the magnetic field simulations on the final detailed design presented by the vender.</a:t>
            </a:r>
          </a:p>
          <a:p>
            <a:pPr marL="285750" indent="-285750">
              <a:buFont typeface="Arial"/>
              <a:buChar char="•"/>
            </a:pPr>
            <a:r>
              <a:rPr lang="en-US" dirty="0" err="1" smtClean="0"/>
              <a:t>Elettra</a:t>
            </a:r>
            <a:r>
              <a:rPr lang="en-US" dirty="0" smtClean="0"/>
              <a:t> has assembled a strong team for this work</a:t>
            </a:r>
          </a:p>
          <a:p>
            <a:pPr marL="285750" indent="-285750">
              <a:buFont typeface="Arial"/>
              <a:buChar char="•"/>
            </a:pPr>
            <a:r>
              <a:rPr lang="en-US" dirty="0" smtClean="0"/>
              <a:t>No significant technical issues were identified</a:t>
            </a:r>
          </a:p>
          <a:p>
            <a:pPr marL="285750" indent="-285750">
              <a:buFont typeface="Arial"/>
              <a:buChar char="•"/>
            </a:pPr>
            <a:endParaRPr lang="en-US" dirty="0" smtClean="0"/>
          </a:p>
        </p:txBody>
      </p:sp>
    </p:spTree>
    <p:extLst>
      <p:ext uri="{BB962C8B-B14F-4D97-AF65-F5344CB8AC3E}">
        <p14:creationId xmlns:p14="http://schemas.microsoft.com/office/powerpoint/2010/main" val="687202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D1 Q8 C8 PDR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3</a:t>
            </a:fld>
            <a:endParaRPr lang="sv-SE"/>
          </a:p>
        </p:txBody>
      </p:sp>
      <p:sp>
        <p:nvSpPr>
          <p:cNvPr id="7" name="Content Placeholder 6"/>
          <p:cNvSpPr>
            <a:spLocks noGrp="1"/>
          </p:cNvSpPr>
          <p:nvPr>
            <p:ph idx="1"/>
          </p:nvPr>
        </p:nvSpPr>
        <p:spPr>
          <a:xfrm>
            <a:off x="136470" y="1468638"/>
            <a:ext cx="8420171" cy="4038981"/>
          </a:xfrm>
        </p:spPr>
        <p:txBody>
          <a:bodyPr/>
          <a:lstStyle/>
          <a:p>
            <a:pPr marL="342900" indent="-342900">
              <a:buFont typeface="Arial"/>
              <a:buChar char="•"/>
            </a:pPr>
            <a:endParaRPr lang="en-GB" dirty="0" smtClean="0">
              <a:solidFill>
                <a:srgbClr val="000000"/>
              </a:solidFill>
            </a:endParaRPr>
          </a:p>
          <a:p>
            <a:pPr marL="342900" indent="-342900">
              <a:buFont typeface="Arial"/>
              <a:buChar char="•"/>
            </a:pPr>
            <a:endParaRPr lang="en-GB" dirty="0" smtClean="0"/>
          </a:p>
          <a:p>
            <a:endParaRPr lang="en-GB" dirty="0"/>
          </a:p>
        </p:txBody>
      </p:sp>
      <p:sp>
        <p:nvSpPr>
          <p:cNvPr id="8" name="TextBox 7"/>
          <p:cNvSpPr txBox="1"/>
          <p:nvPr/>
        </p:nvSpPr>
        <p:spPr>
          <a:xfrm>
            <a:off x="24963" y="1519948"/>
            <a:ext cx="9006782" cy="5909311"/>
          </a:xfrm>
          <a:prstGeom prst="rect">
            <a:avLst/>
          </a:prstGeom>
          <a:noFill/>
        </p:spPr>
        <p:txBody>
          <a:bodyPr wrap="square" rtlCol="0">
            <a:spAutoFit/>
          </a:bodyPr>
          <a:lstStyle/>
          <a:p>
            <a:pPr marL="285750" indent="-285750">
              <a:buFont typeface="Arial"/>
              <a:buChar char="•"/>
            </a:pPr>
            <a:r>
              <a:rPr lang="en-US" dirty="0" smtClean="0"/>
              <a:t>The difficulty in meeting the 5 Gauss Remnant Field requirement for D1 should not be underestimated.</a:t>
            </a:r>
          </a:p>
          <a:p>
            <a:pPr marL="285750" indent="-285750">
              <a:buFont typeface="Arial"/>
              <a:buChar char="•"/>
            </a:pPr>
            <a:r>
              <a:rPr lang="en-US" dirty="0" smtClean="0"/>
              <a:t> The protection of the magnets is really done by the thermal switches on the coils and not the flow switch. This choice is consistent with best practice.</a:t>
            </a:r>
          </a:p>
          <a:p>
            <a:pPr marL="285750" indent="-285750">
              <a:buFont typeface="Arial"/>
              <a:buChar char="•"/>
            </a:pPr>
            <a:r>
              <a:rPr lang="en-US" dirty="0" smtClean="0"/>
              <a:t>Based on ESS space requirements it is possible to allow the overall length of the C8 magnet to go to 350 mm</a:t>
            </a:r>
          </a:p>
          <a:p>
            <a:pPr marL="285750" indent="-285750">
              <a:buFont typeface="Arial"/>
              <a:buChar char="•"/>
            </a:pPr>
            <a:r>
              <a:rPr lang="en-US" dirty="0" smtClean="0"/>
              <a:t>Details of how the magnets will be installed in the tunnel still need to be developed by ESS and </a:t>
            </a:r>
            <a:r>
              <a:rPr lang="en-US" dirty="0" err="1" smtClean="0"/>
              <a:t>Eletttra</a:t>
            </a:r>
            <a:r>
              <a:rPr lang="en-US" dirty="0" smtClean="0"/>
              <a:t>.</a:t>
            </a:r>
          </a:p>
          <a:p>
            <a:pPr marL="285750" indent="-285750">
              <a:buFont typeface="Arial"/>
              <a:buChar char="•"/>
            </a:pPr>
            <a:r>
              <a:rPr lang="en-US" dirty="0"/>
              <a:t>Based on the presentations and documentation provided by </a:t>
            </a:r>
            <a:r>
              <a:rPr lang="en-US" dirty="0" err="1"/>
              <a:t>Elettra</a:t>
            </a:r>
            <a:r>
              <a:rPr lang="en-US" dirty="0"/>
              <a:t>, no outstanding safety issues or showstoppers were identified during the Magnets (D1, Q8, C8) PDR. However, more details on the safety aspects (e.g. Hazard analysis) of the magnets are expected at the next CDR</a:t>
            </a:r>
            <a:r>
              <a:rPr lang="en-US" dirty="0" smtClean="0"/>
              <a:t>.</a:t>
            </a:r>
          </a:p>
          <a:p>
            <a:pPr marL="285750" indent="-285750">
              <a:buFont typeface="Arial"/>
              <a:buChar char="•"/>
            </a:pPr>
            <a:r>
              <a:rPr lang="en-US" dirty="0" smtClean="0"/>
              <a:t>Issues associated with the MPS, PSS and TSS will be addressed at the Power Converter not the magnet.</a:t>
            </a:r>
          </a:p>
          <a:p>
            <a:pPr marL="285750" indent="-285750">
              <a:buFont typeface="Arial"/>
              <a:buChar char="•"/>
            </a:pPr>
            <a:r>
              <a:rPr lang="en-US" dirty="0" smtClean="0"/>
              <a:t>No issues were seen with the QA/QC plans but additional details should be provided at the CDR</a:t>
            </a:r>
          </a:p>
          <a:p>
            <a:pPr marL="285750" indent="-285750">
              <a:buFont typeface="Arial"/>
              <a:buChar char="•"/>
            </a:pPr>
            <a:r>
              <a:rPr lang="en-US" dirty="0" smtClean="0"/>
              <a:t>The 14 months for design and construction in the schedule is seen as possibly too short and may be a risk</a:t>
            </a:r>
          </a:p>
          <a:p>
            <a:pPr marL="285750" indent="-285750">
              <a:buFont typeface="Arial"/>
              <a:buChar char="•"/>
            </a:pPr>
            <a:endParaRPr lang="en-US" dirty="0" smtClean="0"/>
          </a:p>
          <a:p>
            <a:endParaRPr lang="en-US" dirty="0" smtClean="0"/>
          </a:p>
          <a:p>
            <a:pPr marL="285750" indent="-285750">
              <a:buFont typeface="Arial"/>
              <a:buChar char="•"/>
            </a:pPr>
            <a:endParaRPr lang="en-US" dirty="0"/>
          </a:p>
        </p:txBody>
      </p:sp>
    </p:spTree>
    <p:extLst>
      <p:ext uri="{BB962C8B-B14F-4D97-AF65-F5344CB8AC3E}">
        <p14:creationId xmlns:p14="http://schemas.microsoft.com/office/powerpoint/2010/main" val="37669783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D1 Q8 C8 PDR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4</a:t>
            </a:fld>
            <a:endParaRPr lang="sv-SE"/>
          </a:p>
        </p:txBody>
      </p:sp>
      <p:sp>
        <p:nvSpPr>
          <p:cNvPr id="7" name="Content Placeholder 6"/>
          <p:cNvSpPr>
            <a:spLocks noGrp="1"/>
          </p:cNvSpPr>
          <p:nvPr>
            <p:ph idx="1"/>
          </p:nvPr>
        </p:nvSpPr>
        <p:spPr>
          <a:xfrm>
            <a:off x="386933" y="1695564"/>
            <a:ext cx="8401057" cy="4038981"/>
          </a:xfrm>
        </p:spPr>
        <p:txBody>
          <a:bodyPr/>
          <a:lstStyle/>
          <a:p>
            <a:r>
              <a:rPr lang="en-GB" dirty="0" smtClean="0"/>
              <a:t>	 </a:t>
            </a:r>
            <a:endParaRPr lang="en-GB" dirty="0"/>
          </a:p>
        </p:txBody>
      </p:sp>
      <p:sp>
        <p:nvSpPr>
          <p:cNvPr id="8" name="Rectangle 7"/>
          <p:cNvSpPr/>
          <p:nvPr/>
        </p:nvSpPr>
        <p:spPr>
          <a:xfrm>
            <a:off x="386933" y="1733108"/>
            <a:ext cx="8401057" cy="523220"/>
          </a:xfrm>
          <a:prstGeom prst="rect">
            <a:avLst/>
          </a:prstGeom>
        </p:spPr>
        <p:txBody>
          <a:bodyPr wrap="square">
            <a:spAutoFit/>
          </a:bodyPr>
          <a:lstStyle/>
          <a:p>
            <a:r>
              <a:rPr lang="en-US" sz="2800" dirty="0" smtClean="0"/>
              <a:t> </a:t>
            </a:r>
            <a:endParaRPr lang="en-US" sz="2800" dirty="0"/>
          </a:p>
        </p:txBody>
      </p:sp>
      <p:sp>
        <p:nvSpPr>
          <p:cNvPr id="3" name="TextBox 2"/>
          <p:cNvSpPr txBox="1"/>
          <p:nvPr/>
        </p:nvSpPr>
        <p:spPr>
          <a:xfrm>
            <a:off x="45196" y="1834359"/>
            <a:ext cx="8896744" cy="1200329"/>
          </a:xfrm>
          <a:prstGeom prst="rect">
            <a:avLst/>
          </a:prstGeom>
          <a:noFill/>
        </p:spPr>
        <p:txBody>
          <a:bodyPr wrap="square" rtlCol="0">
            <a:spAutoFit/>
          </a:bodyPr>
          <a:lstStyle/>
          <a:p>
            <a:r>
              <a:rPr lang="en-US" dirty="0" smtClean="0"/>
              <a:t>The committee agrees that </a:t>
            </a:r>
            <a:r>
              <a:rPr lang="en-US" dirty="0" err="1" smtClean="0"/>
              <a:t>Elettra</a:t>
            </a:r>
            <a:r>
              <a:rPr lang="en-US" dirty="0" smtClean="0"/>
              <a:t> shall move forward with the procurement of the design / build contract with a suitable vendor(s) taking into account the recommendations below. A formal CDR (which includes ESS) will be held with the vendor(s).</a:t>
            </a:r>
          </a:p>
          <a:p>
            <a:r>
              <a:rPr lang="en-US" dirty="0" smtClean="0"/>
              <a:t> </a:t>
            </a:r>
            <a:endParaRPr lang="en-US" dirty="0"/>
          </a:p>
        </p:txBody>
      </p:sp>
    </p:spTree>
    <p:extLst>
      <p:ext uri="{BB962C8B-B14F-4D97-AF65-F5344CB8AC3E}">
        <p14:creationId xmlns:p14="http://schemas.microsoft.com/office/powerpoint/2010/main" val="265812430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D1 Q8 C8 PDR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5</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9" name="TextBox 8"/>
          <p:cNvSpPr txBox="1"/>
          <p:nvPr/>
        </p:nvSpPr>
        <p:spPr>
          <a:xfrm>
            <a:off x="106830" y="1502687"/>
            <a:ext cx="8733552" cy="5355313"/>
          </a:xfrm>
          <a:prstGeom prst="rect">
            <a:avLst/>
          </a:prstGeom>
          <a:noFill/>
        </p:spPr>
        <p:txBody>
          <a:bodyPr wrap="square" rtlCol="0">
            <a:spAutoFit/>
          </a:bodyPr>
          <a:lstStyle/>
          <a:p>
            <a:pPr marL="342900" indent="-342900">
              <a:buFont typeface="+mj-lt"/>
              <a:buAutoNum type="arabicPeriod"/>
            </a:pPr>
            <a:r>
              <a:rPr lang="en-US" dirty="0" smtClean="0"/>
              <a:t>STFC </a:t>
            </a:r>
            <a:r>
              <a:rPr lang="en-US" dirty="0" err="1" smtClean="0"/>
              <a:t>Daresbury</a:t>
            </a:r>
            <a:r>
              <a:rPr lang="en-US" dirty="0" smtClean="0"/>
              <a:t> should have an updated preliminary design of the support system</a:t>
            </a:r>
          </a:p>
          <a:p>
            <a:r>
              <a:rPr lang="en-US" dirty="0" smtClean="0"/>
              <a:t> 	by August of 2017 to ensure that the request for quote can be released on schedule by 	</a:t>
            </a:r>
            <a:r>
              <a:rPr lang="en-US" dirty="0" err="1" smtClean="0"/>
              <a:t>Elettra</a:t>
            </a:r>
            <a:r>
              <a:rPr lang="en-US" dirty="0" smtClean="0"/>
              <a:t>.</a:t>
            </a:r>
          </a:p>
          <a:p>
            <a:pPr marL="342900" indent="-342900">
              <a:buFont typeface="+mj-lt"/>
              <a:buAutoNum type="arabicPeriod" startAt="2"/>
            </a:pPr>
            <a:r>
              <a:rPr lang="en-US" dirty="0" smtClean="0"/>
              <a:t>ESS should re-examine the Remnant Field requirement to see if it can be made larger than 5 gauss</a:t>
            </a:r>
          </a:p>
          <a:p>
            <a:pPr marL="342900" indent="-342900">
              <a:buFont typeface="+mj-lt"/>
              <a:buAutoNum type="arabicPeriod" startAt="2"/>
            </a:pPr>
            <a:r>
              <a:rPr lang="en-US" dirty="0" smtClean="0"/>
              <a:t>In the D1 magnet cooling, the location of the two inlet and out ports should be examined to ensure that there are no thermal shorts between the cooling circuits and no excessive thermal stress.</a:t>
            </a:r>
          </a:p>
          <a:p>
            <a:pPr marL="342900" indent="-342900">
              <a:buFont typeface="+mj-lt"/>
              <a:buAutoNum type="arabicPeriod" startAt="2"/>
            </a:pPr>
            <a:r>
              <a:rPr lang="en-US" dirty="0" smtClean="0"/>
              <a:t>The use of longitudinal shimming on D1 should be considered to reduce the complexity of the design at the pole ends.</a:t>
            </a:r>
          </a:p>
          <a:p>
            <a:pPr marL="342900" indent="-342900">
              <a:buFont typeface="+mj-lt"/>
              <a:buAutoNum type="arabicPeriod" startAt="2"/>
            </a:pPr>
            <a:r>
              <a:rPr lang="en-US" dirty="0" smtClean="0"/>
              <a:t>It is likely that for machine protection reasons, having both dipoles on the same power supply should be the first choice. This decision will need to be made rapidly. ESS (WP3, WP17 and ICS/MPS) will come to to a consensus on this point as soon as possible.</a:t>
            </a:r>
          </a:p>
          <a:p>
            <a:pPr marL="342900" indent="-342900">
              <a:buFont typeface="+mj-lt"/>
              <a:buAutoNum type="arabicPeriod" startAt="2"/>
            </a:pPr>
            <a:r>
              <a:rPr lang="en-US" dirty="0" smtClean="0"/>
              <a:t>ESS will provide the final lattice location of the C8 and Q8 magnets so that </a:t>
            </a:r>
            <a:r>
              <a:rPr lang="en-US" dirty="0" err="1" smtClean="0"/>
              <a:t>Elettra</a:t>
            </a:r>
            <a:r>
              <a:rPr lang="en-US" dirty="0" smtClean="0"/>
              <a:t> can check the influence of Q8 magnets on the corrector performance</a:t>
            </a:r>
          </a:p>
          <a:p>
            <a:pPr marL="342900" indent="-342900">
              <a:buFont typeface="+mj-lt"/>
              <a:buAutoNum type="arabicPeriod" startAt="2"/>
            </a:pPr>
            <a:r>
              <a:rPr lang="en-US" dirty="0" smtClean="0"/>
              <a:t>The responsibility for the </a:t>
            </a:r>
            <a:r>
              <a:rPr lang="en-US" dirty="0"/>
              <a:t> </a:t>
            </a:r>
            <a:r>
              <a:rPr lang="en-US" dirty="0" smtClean="0"/>
              <a:t>integrating the magnets with the vacuum chamber and where this takes placed should be clarified between WP12 and STFC. Its clear that the dipoles will be integrated by ESS at the site.</a:t>
            </a:r>
          </a:p>
          <a:p>
            <a:pPr marL="342900" indent="-342900">
              <a:buFont typeface="+mj-lt"/>
              <a:buAutoNum type="arabicPeriod" startAt="2"/>
            </a:pPr>
            <a:endParaRPr lang="en-US" dirty="0"/>
          </a:p>
        </p:txBody>
      </p:sp>
    </p:spTree>
    <p:extLst>
      <p:ext uri="{BB962C8B-B14F-4D97-AF65-F5344CB8AC3E}">
        <p14:creationId xmlns:p14="http://schemas.microsoft.com/office/powerpoint/2010/main" val="272920465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D1 Q8 C8 PDR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6</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TextBox 2"/>
          <p:cNvSpPr txBox="1"/>
          <p:nvPr/>
        </p:nvSpPr>
        <p:spPr>
          <a:xfrm>
            <a:off x="26341" y="1486641"/>
            <a:ext cx="8660459" cy="5632312"/>
          </a:xfrm>
          <a:prstGeom prst="rect">
            <a:avLst/>
          </a:prstGeom>
          <a:noFill/>
        </p:spPr>
        <p:txBody>
          <a:bodyPr wrap="square" rtlCol="0">
            <a:spAutoFit/>
          </a:bodyPr>
          <a:lstStyle/>
          <a:p>
            <a:pPr marL="342900" indent="-342900">
              <a:buFont typeface="+mj-lt"/>
              <a:buAutoNum type="arabicPeriod" startAt="8"/>
            </a:pPr>
            <a:r>
              <a:rPr lang="en-US" dirty="0" smtClean="0"/>
              <a:t>From </a:t>
            </a:r>
            <a:r>
              <a:rPr lang="en-US" dirty="0"/>
              <a:t>an electrical safety standpoint, it must be ensured that electrical terminals are fully protected with a level of protection corresponding to an IP2X class.</a:t>
            </a:r>
          </a:p>
          <a:p>
            <a:pPr marL="342900" indent="-342900">
              <a:buFont typeface="+mj-lt"/>
              <a:buAutoNum type="arabicPeriod" startAt="8"/>
            </a:pPr>
            <a:r>
              <a:rPr lang="en-US" dirty="0"/>
              <a:t>All plastics and non-metallic materials used throughout the magnet manufacturing shall be halogen free and classified as fire retardant (for more information, please refer to ESS-0063691 - List of allowed/not allowed materials to be incorporated in equipment to be installed in the accelerator tunnel)</a:t>
            </a:r>
          </a:p>
          <a:p>
            <a:pPr marL="342900" indent="-342900">
              <a:buFont typeface="+mj-lt"/>
              <a:buAutoNum type="arabicPeriod" startAt="8"/>
            </a:pPr>
            <a:r>
              <a:rPr lang="en-US" dirty="0"/>
              <a:t>Provide a hazard analysis at the next </a:t>
            </a:r>
            <a:r>
              <a:rPr lang="en-US" dirty="0" smtClean="0"/>
              <a:t>CDR</a:t>
            </a:r>
          </a:p>
          <a:p>
            <a:pPr marL="342900" indent="-342900">
              <a:buFont typeface="+mj-lt"/>
              <a:buAutoNum type="arabicPeriod" startAt="8"/>
            </a:pPr>
            <a:r>
              <a:rPr lang="en-US" dirty="0" smtClean="0"/>
              <a:t>Be precise in the technical specification what it is that you wish to be measured during the magnetic measurements</a:t>
            </a:r>
          </a:p>
          <a:p>
            <a:pPr marL="342900" indent="-342900">
              <a:buFont typeface="+mj-lt"/>
              <a:buAutoNum type="arabicPeriod" startAt="8"/>
            </a:pPr>
            <a:r>
              <a:rPr lang="en-US" dirty="0" smtClean="0"/>
              <a:t>Carefully consider the possibility of having multiple suppliers to increase the </a:t>
            </a:r>
            <a:r>
              <a:rPr lang="en-US" dirty="0" err="1" smtClean="0"/>
              <a:t>likelyhood</a:t>
            </a:r>
            <a:r>
              <a:rPr lang="en-US" dirty="0" smtClean="0"/>
              <a:t> of keeping to the schedule.</a:t>
            </a:r>
          </a:p>
          <a:p>
            <a:pPr marL="342900" indent="-342900">
              <a:buFont typeface="+mj-lt"/>
              <a:buAutoNum type="arabicPeriod" startAt="8"/>
            </a:pPr>
            <a:r>
              <a:rPr lang="en-US" dirty="0" smtClean="0"/>
              <a:t>ESS will provide additional information on possible the lifetime of hose material based on  previous experience.</a:t>
            </a:r>
          </a:p>
          <a:p>
            <a:pPr marL="342900" indent="-342900">
              <a:buFont typeface="+mj-lt"/>
              <a:buAutoNum type="arabicPeriod" startAt="8"/>
            </a:pPr>
            <a:r>
              <a:rPr lang="en-US" dirty="0" smtClean="0"/>
              <a:t>The simulated field maps for the dipoles shall be provided to ESS beam physics.</a:t>
            </a:r>
          </a:p>
          <a:p>
            <a:pPr marL="342900" indent="-342900">
              <a:buFont typeface="+mj-lt"/>
              <a:buAutoNum type="arabicPeriod" startAt="8"/>
            </a:pPr>
            <a:r>
              <a:rPr lang="en-US" dirty="0" smtClean="0"/>
              <a:t>Materials to be used in cooling system should be approved by the ESS water work package</a:t>
            </a:r>
          </a:p>
          <a:p>
            <a:pPr marL="342900" indent="-342900">
              <a:buFont typeface="+mj-lt"/>
              <a:buAutoNum type="arabicPeriod" startAt="8"/>
            </a:pPr>
            <a:r>
              <a:rPr lang="en-US" dirty="0" smtClean="0"/>
              <a:t>Develop a backup plan for the magnetic measurements of the Q8 if industry is unable to perform this measurement</a:t>
            </a:r>
          </a:p>
          <a:p>
            <a:endParaRPr lang="en-US" dirty="0" smtClean="0"/>
          </a:p>
          <a:p>
            <a:endParaRPr lang="en-US" dirty="0" smtClean="0"/>
          </a:p>
        </p:txBody>
      </p:sp>
    </p:spTree>
    <p:extLst>
      <p:ext uri="{BB962C8B-B14F-4D97-AF65-F5344CB8AC3E}">
        <p14:creationId xmlns:p14="http://schemas.microsoft.com/office/powerpoint/2010/main" val="392387030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Last Comment</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D1 Q8 C8 PDR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7</a:t>
            </a:fld>
            <a:endParaRPr lang="sv-SE"/>
          </a:p>
        </p:txBody>
      </p:sp>
      <p:sp>
        <p:nvSpPr>
          <p:cNvPr id="7" name="Content Placeholder 6"/>
          <p:cNvSpPr>
            <a:spLocks noGrp="1"/>
          </p:cNvSpPr>
          <p:nvPr>
            <p:ph idx="1"/>
          </p:nvPr>
        </p:nvSpPr>
        <p:spPr>
          <a:xfrm>
            <a:off x="200103" y="1706036"/>
            <a:ext cx="8486697" cy="4038981"/>
          </a:xfrm>
        </p:spPr>
        <p:txBody>
          <a:bodyPr/>
          <a:lstStyle/>
          <a:p>
            <a:r>
              <a:rPr lang="en-GB" dirty="0" smtClean="0">
                <a:solidFill>
                  <a:srgbClr val="000000"/>
                </a:solidFill>
              </a:rPr>
              <a:t>The Chair recognizes and thanks  the  </a:t>
            </a:r>
            <a:r>
              <a:rPr lang="en-GB" dirty="0" err="1" smtClean="0">
                <a:solidFill>
                  <a:srgbClr val="000000"/>
                </a:solidFill>
              </a:rPr>
              <a:t>Elettra</a:t>
            </a:r>
            <a:r>
              <a:rPr lang="en-GB" dirty="0" smtClean="0">
                <a:solidFill>
                  <a:srgbClr val="000000"/>
                </a:solidFill>
              </a:rPr>
              <a:t> &amp; </a:t>
            </a:r>
            <a:r>
              <a:rPr lang="en-GB" dirty="0" smtClean="0">
                <a:solidFill>
                  <a:srgbClr val="000000"/>
                </a:solidFill>
              </a:rPr>
              <a:t>ESS teams for all their hard work both in developing the design and in preparing for the review.</a:t>
            </a:r>
          </a:p>
          <a:p>
            <a:r>
              <a:rPr lang="en-GB" dirty="0" smtClean="0">
                <a:solidFill>
                  <a:srgbClr val="000000"/>
                </a:solidFill>
              </a:rPr>
              <a:t>The Chair also thanks the committee for their service and time in participating in this review</a:t>
            </a:r>
          </a:p>
          <a:p>
            <a:endParaRPr lang="en-GB" dirty="0" smtClean="0"/>
          </a:p>
          <a:p>
            <a:endParaRPr lang="en-GB" dirty="0"/>
          </a:p>
          <a:p>
            <a:pPr marL="457200" indent="-457200">
              <a:buAutoNum type="arabicPeriod"/>
            </a:pPr>
            <a:endParaRPr lang="en-GB" dirty="0"/>
          </a:p>
        </p:txBody>
      </p:sp>
    </p:spTree>
    <p:extLst>
      <p:ext uri="{BB962C8B-B14F-4D97-AF65-F5344CB8AC3E}">
        <p14:creationId xmlns:p14="http://schemas.microsoft.com/office/powerpoint/2010/main" val="401449400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37022</TotalTime>
  <Words>589</Words>
  <Application>Microsoft Macintosh PowerPoint</Application>
  <PresentationFormat>On-screen Show (4:3)</PresentationFormat>
  <Paragraphs>77</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Office-tema</vt:lpstr>
      <vt:lpstr>Anpassad formgivning</vt:lpstr>
      <vt:lpstr>PowerPoint Presentation</vt:lpstr>
      <vt:lpstr>General Comments</vt:lpstr>
      <vt:lpstr>General Comments</vt:lpstr>
      <vt:lpstr>Decision</vt:lpstr>
      <vt:lpstr>Recommendations</vt:lpstr>
      <vt:lpstr>Recommendations</vt:lpstr>
      <vt:lpstr>One Last Comment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Ola Grahm</dc:creator>
  <cp:lastModifiedBy>John Weisend</cp:lastModifiedBy>
  <cp:revision>811</cp:revision>
  <cp:lastPrinted>2013-11-04T14:55:04Z</cp:lastPrinted>
  <dcterms:created xsi:type="dcterms:W3CDTF">2013-09-21T18:00:17Z</dcterms:created>
  <dcterms:modified xsi:type="dcterms:W3CDTF">2017-06-27T13:25:31Z</dcterms:modified>
</cp:coreProperties>
</file>