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274" r:id="rId2"/>
  </p:sldMasterIdLst>
  <p:notesMasterIdLst>
    <p:notesMasterId r:id="rId22"/>
  </p:notesMasterIdLst>
  <p:handoutMasterIdLst>
    <p:handoutMasterId r:id="rId23"/>
  </p:handoutMasterIdLst>
  <p:sldIdLst>
    <p:sldId id="256" r:id="rId3"/>
    <p:sldId id="318" r:id="rId4"/>
    <p:sldId id="393" r:id="rId5"/>
    <p:sldId id="394" r:id="rId6"/>
    <p:sldId id="396" r:id="rId7"/>
    <p:sldId id="411" r:id="rId8"/>
    <p:sldId id="395" r:id="rId9"/>
    <p:sldId id="408" r:id="rId10"/>
    <p:sldId id="398" r:id="rId11"/>
    <p:sldId id="397" r:id="rId12"/>
    <p:sldId id="399" r:id="rId13"/>
    <p:sldId id="400" r:id="rId14"/>
    <p:sldId id="401" r:id="rId15"/>
    <p:sldId id="402" r:id="rId16"/>
    <p:sldId id="403" r:id="rId17"/>
    <p:sldId id="409" r:id="rId18"/>
    <p:sldId id="410" r:id="rId19"/>
    <p:sldId id="404" r:id="rId20"/>
    <p:sldId id="260" r:id="rId21"/>
  </p:sldIdLst>
  <p:sldSz cx="10080625" cy="7559675"/>
  <p:notesSz cx="7099300" cy="10234613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482BD"/>
    <a:srgbClr val="9900CC"/>
    <a:srgbClr val="9900FF"/>
    <a:srgbClr val="FF0066"/>
    <a:srgbClr val="B0AC00"/>
    <a:srgbClr val="0681BE"/>
    <a:srgbClr val="0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0" autoAdjust="0"/>
    <p:restoredTop sz="75747" autoAdjust="0"/>
  </p:normalViewPr>
  <p:slideViewPr>
    <p:cSldViewPr snapToGrid="0" showGuides="1">
      <p:cViewPr varScale="1">
        <p:scale>
          <a:sx n="58" d="100"/>
          <a:sy n="58" d="100"/>
        </p:scale>
        <p:origin x="2102" y="4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notesViewPr>
    <p:cSldViewPr snapToGrid="0" showGuides="1">
      <p:cViewPr varScale="1">
        <p:scale>
          <a:sx n="157" d="100"/>
          <a:sy n="157" d="100"/>
        </p:scale>
        <p:origin x="-739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94" cy="512646"/>
          </a:xfrm>
          <a:prstGeom prst="rect">
            <a:avLst/>
          </a:prstGeom>
        </p:spPr>
        <p:txBody>
          <a:bodyPr vert="horz" wrap="square" lIns="86836" tIns="43418" rIns="86836" bIns="43418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404" y="0"/>
            <a:ext cx="3076694" cy="512646"/>
          </a:xfrm>
          <a:prstGeom prst="rect">
            <a:avLst/>
          </a:prstGeom>
        </p:spPr>
        <p:txBody>
          <a:bodyPr vert="horz" wrap="square" lIns="86836" tIns="43418" rIns="86836" bIns="43418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66285C7C-18E6-4D91-830D-A99D86E34D27}" type="datetime1">
              <a:rPr lang="it-IT" altLang="it-IT"/>
              <a:pPr>
                <a:defRPr/>
              </a:pPr>
              <a:t>27/06/2017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679"/>
            <a:ext cx="3076694" cy="512646"/>
          </a:xfrm>
          <a:prstGeom prst="rect">
            <a:avLst/>
          </a:prstGeom>
        </p:spPr>
        <p:txBody>
          <a:bodyPr vert="horz" wrap="square" lIns="86836" tIns="43418" rIns="86836" bIns="43418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404" y="9719679"/>
            <a:ext cx="3076694" cy="512646"/>
          </a:xfrm>
          <a:prstGeom prst="rect">
            <a:avLst/>
          </a:prstGeom>
        </p:spPr>
        <p:txBody>
          <a:bodyPr vert="horz" wrap="square" lIns="86836" tIns="43418" rIns="86836" bIns="43418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100"/>
            </a:lvl1pPr>
          </a:lstStyle>
          <a:p>
            <a:pPr>
              <a:defRPr/>
            </a:pPr>
            <a:fld id="{CA256B79-ED3F-44AE-92EA-5C1A42135F2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6132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9159" y="4860984"/>
            <a:ext cx="5677678" cy="460237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it-IT" noProof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"/>
            <a:ext cx="3079997" cy="510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017100" y="1"/>
            <a:ext cx="3079997" cy="510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721968"/>
            <a:ext cx="3079997" cy="510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7100" y="9721968"/>
            <a:ext cx="3078896" cy="5103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24484" algn="l"/>
                <a:tab pos="850613" algn="l"/>
                <a:tab pos="1278387" algn="l"/>
                <a:tab pos="1704515" algn="l"/>
                <a:tab pos="2130645" algn="l"/>
                <a:tab pos="2556773" algn="l"/>
                <a:tab pos="2984547" algn="l"/>
                <a:tab pos="3410676" algn="l"/>
                <a:tab pos="3836805" algn="l"/>
                <a:tab pos="4264579" algn="l"/>
                <a:tab pos="4690708" algn="l"/>
                <a:tab pos="5116836" algn="l"/>
                <a:tab pos="5544610" algn="l"/>
                <a:tab pos="5970740" algn="l"/>
                <a:tab pos="6396868" algn="l"/>
                <a:tab pos="6824642" algn="l"/>
                <a:tab pos="7250772" algn="l"/>
                <a:tab pos="7676900" algn="l"/>
                <a:tab pos="8104674" algn="l"/>
                <a:tab pos="853080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F404F2-8FE6-4E6A-BB45-E97D1E49814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915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37931725" indent="-37474525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346DAA-24EF-47DF-88AC-37FAFFCA438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19737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48529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78183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26894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331921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2713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3873465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379644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760180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315597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b="1" dirty="0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C12D29-D638-45C6-AC3F-1EF6CFA6F80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43547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D5E6E27-3F8F-493B-8BB8-432CAC06B221}" type="slidenum">
              <a:rPr lang="it-IT" altLang="it-IT" sz="13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it-IT" altLang="it-IT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5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DBB7C8-DCD2-4F6A-8E15-CC2E9FCBBAA3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316822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329225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402AD0-2A24-42A3-B05F-29924F41F1E3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99939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402AD0-2A24-42A3-B05F-29924F41F1E3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74249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55161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BeagleBone (BB) “Black”,</a:t>
            </a:r>
            <a:r>
              <a:rPr lang="en-US" sz="900" kern="12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credit-card-sized Linux computer (SOC – System on Chip), manages the A2720 module.</a:t>
            </a: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Via the native Ethernet connection, it interfaces the module to the remote control system. </a:t>
            </a: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BB provides the PWM pattern to the MOSFET H-Bridge according to the results from the PID fully digital regulation that utilizes the output from the AD7691, 18-bit, successive approximation, analog-to-digital converter (ADC) via SPI. A double shielding encloses the ADC: the inner one for EMI reasons, the outer one acts as a thermal insulator for the circuitry with heaters that thermally stabilize it (the red, square, box almost in the center at the bottom of Figure 4).</a:t>
            </a:r>
          </a:p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new DCCT type from </a:t>
            </a:r>
            <a:r>
              <a:rPr lang="en-US" sz="900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CaenEls</a:t>
            </a:r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(CT-PCB) reads the output current, galvanically isolating the power stage from the control and regulation.</a:t>
            </a: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Digital lines on the BB provide the status and read the interlock signals generated internally or externally.</a:t>
            </a:r>
          </a:p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large heatsink hosts the H-Bridge PCB and allows the fan-less operation of the A2720 module.</a:t>
            </a:r>
          </a:p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channel/power supply is equipped with multiple internal protections (hardware and software) to avoid unwanted behaviors or potential damages.</a:t>
            </a: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hardware protections installed on the A2720 Power Board are:</a:t>
            </a:r>
          </a:p>
          <a:p>
            <a:pPr lvl="0"/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DC-Link Fuses;</a:t>
            </a:r>
          </a:p>
          <a:p>
            <a:pPr lvl="0"/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H-Bridge MOSFET cross-conduction protection;</a:t>
            </a:r>
          </a:p>
          <a:p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There are also some software protections:</a:t>
            </a:r>
          </a:p>
          <a:p>
            <a:pPr lvl="0"/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DC-Link under-voltage protection;</a:t>
            </a:r>
          </a:p>
          <a:p>
            <a:pPr lvl="0"/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H-Bridge MOSFET over-temperature;</a:t>
            </a:r>
          </a:p>
          <a:p>
            <a:pPr lvl="0"/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Crowbar protection;</a:t>
            </a:r>
          </a:p>
          <a:p>
            <a:pPr lvl="0"/>
            <a:r>
              <a:rPr lang="en-US" sz="9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Output Overcurrent.</a:t>
            </a:r>
          </a:p>
          <a:p>
            <a:endParaRPr lang="en-US" sz="9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56887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41605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49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9044-B25C-4C78-B46A-BB84B4685D26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C0C7-0BC6-4224-A84F-E409CB0D578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224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93A7-4E45-4F25-9EF6-4E246782BF98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021B-38B5-4764-B951-D9D2BB59431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943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1BD8-C814-455C-B007-42C5DC4BA34F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B7BC-A420-4DDF-87C4-E0095069951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5982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90E2-1670-4ED2-821E-1D7134262DEE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88E-2A7F-4B3A-B2BB-46732935F4B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069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A654-1FE4-40D5-B4C0-81BC2FC3B76E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8F12-F765-41BB-AA9F-88CB74573CF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246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7CCC-C037-4C16-9125-772B70D8BE2B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76B3-B5CD-4A86-A6B3-7BDFB993C7F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1128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E754-2D44-4108-A25C-5D4E93B4C547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F9CB-01B4-4DA8-B59C-29535283C5F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0551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0819-67B9-439C-9AEB-3B000B189103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C07B-DDCA-4DFD-81DC-D966D4CB114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3599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75AE-EBF7-4069-8B0F-63E64BE4BD6F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8F3E-1536-4EC6-848F-BBF71EB0855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5398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B0E6-22E7-4E00-805F-E4D51DCA09DC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3F47-0CC6-49AA-B045-964301D1165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888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55F9-B440-40DA-9FD2-3F36741CBCA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8348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05E4-4762-4D21-9780-148261A334DF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75D8-3AF8-434D-B9E8-F4CA1853B09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4325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587E-7B75-46D2-9596-8F06DD05039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61383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dirty="0" smtClean="0">
                <a:solidFill>
                  <a:srgbClr val="000000"/>
                </a:solidFill>
              </a:rPr>
              <a:t>Marco Cautero 28/06/2017</a:t>
            </a:r>
          </a:p>
        </p:txBody>
      </p:sp>
      <p:cxnSp>
        <p:nvCxnSpPr>
          <p:cNvPr id="7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dirty="0" smtClean="0">
                <a:solidFill>
                  <a:srgbClr val="000000"/>
                </a:solidFill>
              </a:rPr>
              <a:t>ESS</a:t>
            </a:r>
            <a:r>
              <a:rPr lang="it-IT" altLang="it-IT" sz="1300" baseline="0" dirty="0" smtClean="0">
                <a:solidFill>
                  <a:srgbClr val="000000"/>
                </a:solidFill>
              </a:rPr>
              <a:t> Power Converters PDR3_DCPC - C8</a:t>
            </a:r>
            <a:endParaRPr lang="it-IT" altLang="it-IT" sz="13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D7B4-518E-46B4-8D79-771A6AE91FA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65875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9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1BB0-A564-4274-A30F-234E773DD33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1433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6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FC2F-243B-4516-9F91-99103F294A3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61293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8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3D20-2FAD-4E76-A8A7-88F23DD3FBC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0955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5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91" tIns="76672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it-IT" altLang="it-IT" sz="3300" smtClean="0">
                <a:solidFill>
                  <a:srgbClr val="000000"/>
                </a:solidFill>
              </a:rPr>
              <a:t>Thank you!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it-IT" altLang="it-IT" sz="3300" smtClean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A45A-E3CE-4566-BAB5-8E236712D4F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65378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212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00675" y="7199313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4000" rIns="89991" bIns="54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dirty="0" smtClean="0">
                <a:solidFill>
                  <a:schemeClr val="bg1">
                    <a:lumMod val="50000"/>
                  </a:schemeClr>
                </a:solidFill>
              </a:rPr>
              <a:t>M.</a:t>
            </a:r>
            <a:r>
              <a:rPr lang="en-GB" altLang="it-IT" sz="1300" baseline="0" dirty="0" smtClean="0">
                <a:solidFill>
                  <a:schemeClr val="bg1">
                    <a:lumMod val="50000"/>
                  </a:schemeClr>
                </a:solidFill>
              </a:rPr>
              <a:t> Cautero </a:t>
            </a:r>
            <a:r>
              <a:rPr lang="en-GB" altLang="it-IT" sz="1300" dirty="0" smtClean="0">
                <a:solidFill>
                  <a:schemeClr val="bg1">
                    <a:lumMod val="50000"/>
                  </a:schemeClr>
                </a:solidFill>
              </a:rPr>
              <a:t>– 28th June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539288" y="7199313"/>
            <a:ext cx="360362" cy="3254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54000" rIns="0" bIns="54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93821E-6F60-4D9F-8371-C959E7D79A3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cxnSp>
        <p:nvCxnSpPr>
          <p:cNvPr id="1029" name="Connettore 1 2"/>
          <p:cNvCxnSpPr>
            <a:cxnSpLocks noChangeShapeType="1"/>
          </p:cNvCxnSpPr>
          <p:nvPr/>
        </p:nvCxnSpPr>
        <p:spPr bwMode="auto">
          <a:xfrm>
            <a:off x="9396413" y="7235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4463" y="7199313"/>
            <a:ext cx="5761037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4000" rIns="89991" bIns="54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it-IT" sz="1300" dirty="0" smtClean="0">
                <a:solidFill>
                  <a:schemeClr val="bg1">
                    <a:lumMod val="50000"/>
                  </a:schemeClr>
                </a:solidFill>
              </a:rPr>
              <a:t>ESS Power Converters</a:t>
            </a:r>
            <a:r>
              <a:rPr lang="en-US" altLang="it-IT" sz="1300" baseline="0" dirty="0" smtClean="0">
                <a:solidFill>
                  <a:schemeClr val="bg1">
                    <a:lumMod val="50000"/>
                  </a:schemeClr>
                </a:solidFill>
              </a:rPr>
              <a:t> P</a:t>
            </a:r>
            <a:r>
              <a:rPr lang="en-US" altLang="it-IT" sz="1300" dirty="0" smtClean="0">
                <a:solidFill>
                  <a:schemeClr val="bg1">
                    <a:lumMod val="50000"/>
                  </a:schemeClr>
                </a:solidFill>
              </a:rPr>
              <a:t>DR3</a:t>
            </a:r>
            <a:r>
              <a:rPr lang="en-US" altLang="it-IT" sz="1300" baseline="0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it-IT" altLang="it-IT" sz="1300" dirty="0" smtClean="0">
                <a:solidFill>
                  <a:schemeClr val="bg1">
                    <a:lumMod val="50000"/>
                  </a:schemeClr>
                </a:solidFill>
              </a:rPr>
              <a:t> DCPC – C8 - Elettra</a:t>
            </a:r>
          </a:p>
        </p:txBody>
      </p:sp>
      <p:pic>
        <p:nvPicPr>
          <p:cNvPr id="2" name="Immagine 1" descr="PPT_EST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71438"/>
            <a:ext cx="2162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07950"/>
            <a:ext cx="13573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50" r:id="rId2"/>
    <p:sldLayoutId id="2147485051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  <a:endParaRPr lang="it-IT" alt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  <a:endParaRPr lang="it-IT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7B79816-3B79-4C7A-9021-204807D1A4A7}" type="datetimeFigureOut">
              <a:rPr lang="it-IT"/>
              <a:pPr>
                <a:defRPr/>
              </a:pPr>
              <a:t>27/06/2017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1464AB-4349-4347-83DC-B176692F5E7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877636"/>
            <a:ext cx="10080624" cy="11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Climatic Chamber, natural cooling.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Example of test for the units shipped to MaxIV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12 hours at 18.9 A DC, controlled ambient temperature </a:t>
            </a:r>
            <a:r>
              <a:rPr lang="en-US" sz="2000" dirty="0">
                <a:solidFill>
                  <a:schemeClr val="tx1"/>
                </a:solidFill>
              </a:rPr>
              <a:t>21.5 ºC ±0.5 ºC</a:t>
            </a:r>
            <a:r>
              <a:rPr lang="en-US" altLang="it-IT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10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measured performances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23888" y="2411685"/>
            <a:ext cx="7272808" cy="3970665"/>
            <a:chOff x="71760" y="2257444"/>
            <a:chExt cx="5219700" cy="2809875"/>
          </a:xfrm>
        </p:grpSpPr>
        <p:pic>
          <p:nvPicPr>
            <p:cNvPr id="204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0" y="2257444"/>
              <a:ext cx="5219700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47824" y="2716232"/>
              <a:ext cx="4229100" cy="1268412"/>
            </a:xfrm>
            <a:prstGeom prst="rect">
              <a:avLst/>
            </a:prstGeom>
            <a:solidFill>
              <a:srgbClr val="F4B183">
                <a:alpha val="25098"/>
              </a:srgbClr>
            </a:solidFill>
            <a:ln w="12700">
              <a:solidFill>
                <a:srgbClr val="ED7D3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Straight Arrow Connector 10"/>
            <p:cNvSpPr>
              <a:spLocks noChangeShapeType="1"/>
            </p:cNvSpPr>
            <p:nvPr/>
          </p:nvSpPr>
          <p:spPr bwMode="auto">
            <a:xfrm flipH="1">
              <a:off x="2395860" y="2716232"/>
              <a:ext cx="4763" cy="1257300"/>
            </a:xfrm>
            <a:prstGeom prst="straightConnector1">
              <a:avLst/>
            </a:prstGeom>
            <a:noFill/>
            <a:ln w="6350">
              <a:solidFill>
                <a:srgbClr val="ED7D31"/>
              </a:solidFill>
              <a:miter lim="800000"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364110" y="2835294"/>
              <a:ext cx="874713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1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mA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28 ppm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3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877635"/>
            <a:ext cx="10080624" cy="14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Climatic Chamber, natural cooling.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FF0000"/>
                </a:solidFill>
              </a:rPr>
              <a:t>V</a:t>
            </a:r>
            <a:r>
              <a:rPr lang="en-US" altLang="it-IT" sz="2000" baseline="-25000" dirty="0" smtClean="0">
                <a:solidFill>
                  <a:srgbClr val="FF0000"/>
                </a:solidFill>
              </a:rPr>
              <a:t>DCLink</a:t>
            </a:r>
            <a:r>
              <a:rPr lang="en-US" altLang="it-IT" sz="2000" dirty="0" smtClean="0">
                <a:solidFill>
                  <a:srgbClr val="FF0000"/>
                </a:solidFill>
              </a:rPr>
              <a:t> </a:t>
            </a:r>
            <a:r>
              <a:rPr lang="en-US" altLang="it-IT" sz="2000" dirty="0">
                <a:solidFill>
                  <a:srgbClr val="FF0000"/>
                </a:solidFill>
              </a:rPr>
              <a:t>= 30 V </a:t>
            </a:r>
            <a:r>
              <a:rPr lang="en-US" altLang="it-IT" sz="2000" dirty="0">
                <a:solidFill>
                  <a:schemeClr val="tx1"/>
                </a:solidFill>
              </a:rPr>
              <a:t>instead of V</a:t>
            </a:r>
            <a:r>
              <a:rPr lang="en-US" altLang="it-IT" sz="2000" baseline="-25000" dirty="0">
                <a:solidFill>
                  <a:schemeClr val="tx1"/>
                </a:solidFill>
              </a:rPr>
              <a:t>DCLink</a:t>
            </a:r>
            <a:r>
              <a:rPr lang="en-US" altLang="it-IT" sz="2000" dirty="0">
                <a:solidFill>
                  <a:schemeClr val="tx1"/>
                </a:solidFill>
              </a:rPr>
              <a:t> = 24 </a:t>
            </a:r>
            <a:r>
              <a:rPr lang="en-US" altLang="it-IT" sz="2000" dirty="0" smtClean="0">
                <a:solidFill>
                  <a:schemeClr val="tx1"/>
                </a:solidFill>
              </a:rPr>
              <a:t>V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009900"/>
                </a:solidFill>
              </a:rPr>
              <a:t>96 hours at 15.9 A DC</a:t>
            </a:r>
            <a:r>
              <a:rPr lang="en-US" altLang="it-IT" sz="2000" dirty="0" smtClean="0">
                <a:solidFill>
                  <a:schemeClr val="tx1"/>
                </a:solidFill>
              </a:rPr>
              <a:t>, controlled ambient temperature </a:t>
            </a:r>
            <a:r>
              <a:rPr lang="en-US" sz="2000" dirty="0" smtClean="0">
                <a:solidFill>
                  <a:schemeClr val="tx1"/>
                </a:solidFill>
              </a:rPr>
              <a:t>24.5 </a:t>
            </a:r>
            <a:r>
              <a:rPr lang="en-US" sz="2000" dirty="0">
                <a:solidFill>
                  <a:schemeClr val="tx1"/>
                </a:solidFill>
              </a:rPr>
              <a:t>ºC ±0.5 </a:t>
            </a:r>
            <a:r>
              <a:rPr lang="en-US" sz="2000" dirty="0" smtClean="0">
                <a:solidFill>
                  <a:schemeClr val="tx1"/>
                </a:solidFill>
              </a:rPr>
              <a:t>ºC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Measured efficiency ~96%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11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measured performances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 descr="96h Stability 25 deg 30 VDC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483693"/>
            <a:ext cx="8064896" cy="43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89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877635"/>
            <a:ext cx="10080624" cy="14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Climatic Chamber, natural cooling.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FF0000"/>
                </a:solidFill>
              </a:rPr>
              <a:t>V</a:t>
            </a:r>
            <a:r>
              <a:rPr lang="en-US" altLang="it-IT" sz="2000" baseline="-25000" dirty="0" smtClean="0">
                <a:solidFill>
                  <a:srgbClr val="FF0000"/>
                </a:solidFill>
              </a:rPr>
              <a:t>DCLink</a:t>
            </a:r>
            <a:r>
              <a:rPr lang="en-US" altLang="it-IT" sz="2000" dirty="0" smtClean="0">
                <a:solidFill>
                  <a:srgbClr val="FF0000"/>
                </a:solidFill>
              </a:rPr>
              <a:t> </a:t>
            </a:r>
            <a:r>
              <a:rPr lang="en-US" altLang="it-IT" sz="2000" dirty="0">
                <a:solidFill>
                  <a:srgbClr val="FF0000"/>
                </a:solidFill>
              </a:rPr>
              <a:t>= 30 V </a:t>
            </a:r>
            <a:r>
              <a:rPr lang="en-US" altLang="it-IT" sz="2000" dirty="0">
                <a:solidFill>
                  <a:schemeClr val="tx1"/>
                </a:solidFill>
              </a:rPr>
              <a:t>instead of V</a:t>
            </a:r>
            <a:r>
              <a:rPr lang="en-US" altLang="it-IT" sz="2000" baseline="-25000" dirty="0">
                <a:solidFill>
                  <a:schemeClr val="tx1"/>
                </a:solidFill>
              </a:rPr>
              <a:t>DCLink</a:t>
            </a:r>
            <a:r>
              <a:rPr lang="en-US" altLang="it-IT" sz="2000" dirty="0">
                <a:solidFill>
                  <a:schemeClr val="tx1"/>
                </a:solidFill>
              </a:rPr>
              <a:t> = 24 </a:t>
            </a:r>
            <a:r>
              <a:rPr lang="en-US" altLang="it-IT" sz="2000" dirty="0" smtClean="0">
                <a:solidFill>
                  <a:schemeClr val="tx1"/>
                </a:solidFill>
              </a:rPr>
              <a:t>V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009900"/>
                </a:solidFill>
              </a:rPr>
              <a:t>47 hours at 15.9 A DC</a:t>
            </a:r>
            <a:r>
              <a:rPr lang="en-US" altLang="it-IT" sz="2000" dirty="0" smtClean="0">
                <a:solidFill>
                  <a:schemeClr val="tx1"/>
                </a:solidFill>
              </a:rPr>
              <a:t>, controlled ambient temperature </a:t>
            </a:r>
            <a:r>
              <a:rPr lang="en-US" sz="2000" dirty="0" smtClean="0">
                <a:solidFill>
                  <a:srgbClr val="FF0000"/>
                </a:solidFill>
              </a:rPr>
              <a:t>34.5 </a:t>
            </a:r>
            <a:r>
              <a:rPr lang="en-US" sz="2000" dirty="0">
                <a:solidFill>
                  <a:srgbClr val="FF0000"/>
                </a:solidFill>
              </a:rPr>
              <a:t>ºC ±0.5 </a:t>
            </a:r>
            <a:r>
              <a:rPr lang="en-US" sz="2000" dirty="0" smtClean="0">
                <a:solidFill>
                  <a:srgbClr val="FF0000"/>
                </a:solidFill>
              </a:rPr>
              <a:t>ºC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Measured efficiency ~96%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12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measured performances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 descr="47h Stability 35 deg 30 VDC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2915741"/>
            <a:ext cx="765903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83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877635"/>
            <a:ext cx="10080624" cy="14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Climatic Chamber, natural cooling.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Nominal </a:t>
            </a:r>
            <a:r>
              <a:rPr lang="en-US" altLang="it-IT" sz="2000" dirty="0" smtClean="0">
                <a:solidFill>
                  <a:srgbClr val="009900"/>
                </a:solidFill>
              </a:rPr>
              <a:t>V</a:t>
            </a:r>
            <a:r>
              <a:rPr lang="en-US" altLang="it-IT" sz="2000" baseline="-25000" dirty="0" smtClean="0">
                <a:solidFill>
                  <a:srgbClr val="009900"/>
                </a:solidFill>
              </a:rPr>
              <a:t>DCLink</a:t>
            </a:r>
            <a:r>
              <a:rPr lang="en-US" altLang="it-IT" sz="2000" dirty="0" smtClean="0">
                <a:solidFill>
                  <a:srgbClr val="009900"/>
                </a:solidFill>
              </a:rPr>
              <a:t> </a:t>
            </a:r>
            <a:r>
              <a:rPr lang="en-US" altLang="it-IT" sz="2000" dirty="0">
                <a:solidFill>
                  <a:srgbClr val="009900"/>
                </a:solidFill>
              </a:rPr>
              <a:t>= 24 </a:t>
            </a:r>
            <a:r>
              <a:rPr lang="en-US" altLang="it-IT" sz="2000" dirty="0" smtClean="0">
                <a:solidFill>
                  <a:srgbClr val="009900"/>
                </a:solidFill>
              </a:rPr>
              <a:t>V </a:t>
            </a:r>
            <a:r>
              <a:rPr lang="en-US" altLang="it-IT" sz="2000" dirty="0" smtClean="0">
                <a:solidFill>
                  <a:schemeClr val="tx1"/>
                </a:solidFill>
              </a:rPr>
              <a:t>and nominal ambient temperature </a:t>
            </a:r>
            <a:r>
              <a:rPr lang="en-US" sz="2000" dirty="0">
                <a:solidFill>
                  <a:srgbClr val="009900"/>
                </a:solidFill>
              </a:rPr>
              <a:t>25.5 ºC ±0.5 </a:t>
            </a:r>
            <a:r>
              <a:rPr lang="en-US" sz="2000" dirty="0" smtClean="0">
                <a:solidFill>
                  <a:srgbClr val="009900"/>
                </a:solidFill>
              </a:rPr>
              <a:t>ºC</a:t>
            </a:r>
            <a:endParaRPr lang="en-US" altLang="it-IT" sz="2000" dirty="0" smtClean="0">
              <a:solidFill>
                <a:srgbClr val="009900"/>
              </a:solidFill>
            </a:endParaRP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009900"/>
                </a:solidFill>
              </a:rPr>
              <a:t>48 hours at 15.9 A DC</a:t>
            </a:r>
            <a:r>
              <a:rPr lang="en-US" altLang="it-IT" sz="2000" dirty="0" smtClean="0">
                <a:solidFill>
                  <a:schemeClr val="tx1"/>
                </a:solidFill>
              </a:rPr>
              <a:t>, controlled ambient temperature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Measured efficiency ~96%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13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measured performances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48h Stability 25 deg 24 VDC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0" y="2422405"/>
            <a:ext cx="8341365" cy="394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6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877635"/>
            <a:ext cx="10080624" cy="19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Uncontrolled ambient temperature, </a:t>
            </a:r>
            <a:r>
              <a:rPr lang="en-US" altLang="it-IT" sz="2000" dirty="0">
                <a:solidFill>
                  <a:schemeClr val="tx1"/>
                </a:solidFill>
              </a:rPr>
              <a:t>natural cooling.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Nominal </a:t>
            </a:r>
            <a:r>
              <a:rPr lang="en-US" altLang="it-IT" sz="2000" dirty="0" smtClean="0">
                <a:solidFill>
                  <a:srgbClr val="009900"/>
                </a:solidFill>
              </a:rPr>
              <a:t>V</a:t>
            </a:r>
            <a:r>
              <a:rPr lang="en-US" altLang="it-IT" sz="2000" baseline="-25000" dirty="0" smtClean="0">
                <a:solidFill>
                  <a:srgbClr val="009900"/>
                </a:solidFill>
              </a:rPr>
              <a:t>DCLink</a:t>
            </a:r>
            <a:r>
              <a:rPr lang="en-US" altLang="it-IT" sz="2000" dirty="0" smtClean="0">
                <a:solidFill>
                  <a:srgbClr val="009900"/>
                </a:solidFill>
              </a:rPr>
              <a:t> </a:t>
            </a:r>
            <a:r>
              <a:rPr lang="en-US" altLang="it-IT" sz="2000" dirty="0">
                <a:solidFill>
                  <a:srgbClr val="009900"/>
                </a:solidFill>
              </a:rPr>
              <a:t>= 24 </a:t>
            </a:r>
            <a:r>
              <a:rPr lang="en-US" altLang="it-IT" sz="2000" dirty="0" smtClean="0">
                <a:solidFill>
                  <a:srgbClr val="009900"/>
                </a:solidFill>
              </a:rPr>
              <a:t>V 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009900"/>
                </a:solidFill>
              </a:rPr>
              <a:t>96 hours at 15.9 A DC</a:t>
            </a:r>
            <a:r>
              <a:rPr lang="en-US" altLang="it-IT" sz="2000" dirty="0" smtClean="0">
                <a:solidFill>
                  <a:schemeClr val="tx1"/>
                </a:solidFill>
              </a:rPr>
              <a:t>, switching from controlled to uncontrolled ambient temperature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Measured efficiency ~96%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14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measured performances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5" y="2915741"/>
            <a:ext cx="7306943" cy="41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2640" y="308979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Zoom over the first 28 hours.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 flipV="1">
            <a:off x="838156" y="3660248"/>
            <a:ext cx="6578644" cy="14318"/>
          </a:xfrm>
          <a:prstGeom prst="straightConnector1">
            <a:avLst/>
          </a:prstGeom>
          <a:noFill/>
          <a:ln w="31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096000" y="3655222"/>
            <a:ext cx="6350" cy="1774028"/>
          </a:xfrm>
          <a:prstGeom prst="straightConnector1">
            <a:avLst/>
          </a:prstGeom>
          <a:noFill/>
          <a:ln w="3175">
            <a:solidFill>
              <a:srgbClr val="00B0F0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10300" y="4298950"/>
            <a:ext cx="973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</a:rPr>
              <a:t>&lt;3 mA ≡ 75 ppm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91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877635"/>
            <a:ext cx="10080624" cy="19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Uncontrolled ambient temperature, </a:t>
            </a:r>
            <a:r>
              <a:rPr lang="en-US" altLang="it-IT" sz="2000" dirty="0">
                <a:solidFill>
                  <a:schemeClr val="tx1"/>
                </a:solidFill>
              </a:rPr>
              <a:t>natural cooling.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Nominal </a:t>
            </a:r>
            <a:r>
              <a:rPr lang="en-US" altLang="it-IT" sz="2000" dirty="0" smtClean="0">
                <a:solidFill>
                  <a:srgbClr val="009900"/>
                </a:solidFill>
              </a:rPr>
              <a:t>V</a:t>
            </a:r>
            <a:r>
              <a:rPr lang="en-US" altLang="it-IT" sz="2000" baseline="-25000" dirty="0" smtClean="0">
                <a:solidFill>
                  <a:srgbClr val="009900"/>
                </a:solidFill>
              </a:rPr>
              <a:t>DCLink</a:t>
            </a:r>
            <a:r>
              <a:rPr lang="en-US" altLang="it-IT" sz="2000" dirty="0" smtClean="0">
                <a:solidFill>
                  <a:srgbClr val="009900"/>
                </a:solidFill>
              </a:rPr>
              <a:t> </a:t>
            </a:r>
            <a:r>
              <a:rPr lang="en-US" altLang="it-IT" sz="2000" dirty="0">
                <a:solidFill>
                  <a:srgbClr val="009900"/>
                </a:solidFill>
              </a:rPr>
              <a:t>= 24 </a:t>
            </a:r>
            <a:r>
              <a:rPr lang="en-US" altLang="it-IT" sz="2000" dirty="0" smtClean="0">
                <a:solidFill>
                  <a:srgbClr val="009900"/>
                </a:solidFill>
              </a:rPr>
              <a:t>V 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rgbClr val="009900"/>
                </a:solidFill>
              </a:rPr>
              <a:t>96 hours at 15.9 A DC</a:t>
            </a:r>
            <a:r>
              <a:rPr lang="en-US" altLang="it-IT" sz="2000" dirty="0" smtClean="0">
                <a:solidFill>
                  <a:schemeClr val="tx1"/>
                </a:solidFill>
              </a:rPr>
              <a:t>, switching from controlled to uncontrolled ambient temperature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Measured efficiency ~96%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15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measured performances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21660" y="425903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Full Period of test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849543"/>
            <a:ext cx="7605884" cy="434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1" name="AutoShape 3"/>
          <p:cNvCxnSpPr>
            <a:cxnSpLocks noChangeShapeType="1"/>
          </p:cNvCxnSpPr>
          <p:nvPr/>
        </p:nvCxnSpPr>
        <p:spPr bwMode="auto">
          <a:xfrm flipV="1">
            <a:off x="692106" y="4439557"/>
            <a:ext cx="6438181" cy="9526"/>
          </a:xfrm>
          <a:prstGeom prst="straightConnector1">
            <a:avLst/>
          </a:prstGeom>
          <a:noFill/>
          <a:ln w="31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653212" y="3214704"/>
            <a:ext cx="1866151" cy="328134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" name="AutoShape 3"/>
          <p:cNvCxnSpPr>
            <a:cxnSpLocks noChangeShapeType="1"/>
          </p:cNvCxnSpPr>
          <p:nvPr/>
        </p:nvCxnSpPr>
        <p:spPr bwMode="auto">
          <a:xfrm flipV="1">
            <a:off x="694537" y="3278688"/>
            <a:ext cx="6435750" cy="7159"/>
          </a:xfrm>
          <a:prstGeom prst="straightConnector1">
            <a:avLst/>
          </a:prstGeom>
          <a:noFill/>
          <a:ln w="31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921250" y="3276062"/>
            <a:ext cx="6350" cy="1815067"/>
          </a:xfrm>
          <a:prstGeom prst="straightConnector1">
            <a:avLst/>
          </a:prstGeom>
          <a:noFill/>
          <a:ln w="3175">
            <a:solidFill>
              <a:srgbClr val="00B0F0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927600" y="3429106"/>
            <a:ext cx="973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</a:rPr>
              <a:t>&lt;3 mA ≡ 75 ppm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16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efficiency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88" y="1259557"/>
            <a:ext cx="80980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9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17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next steps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60" y="5105419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1259557"/>
            <a:ext cx="10080624" cy="55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Adoption of </a:t>
            </a:r>
            <a:r>
              <a:rPr lang="en-US" altLang="it-IT" sz="2000" dirty="0">
                <a:solidFill>
                  <a:schemeClr val="tx1"/>
                </a:solidFill>
              </a:rPr>
              <a:t>a more recent </a:t>
            </a:r>
            <a:r>
              <a:rPr lang="en-US" altLang="it-IT" sz="2000" dirty="0" smtClean="0">
                <a:solidFill>
                  <a:schemeClr val="tx1"/>
                </a:solidFill>
              </a:rPr>
              <a:t>controller (BB-Red </a:t>
            </a:r>
            <a:r>
              <a:rPr lang="en-US" altLang="it-IT" sz="2000" dirty="0">
                <a:solidFill>
                  <a:schemeClr val="tx1"/>
                </a:solidFill>
              </a:rPr>
              <a:t>or </a:t>
            </a:r>
            <a:r>
              <a:rPr lang="en-US" altLang="it-IT" sz="2000" dirty="0" err="1" smtClean="0">
                <a:solidFill>
                  <a:schemeClr val="tx1"/>
                </a:solidFill>
              </a:rPr>
              <a:t>SanCloud</a:t>
            </a:r>
            <a:r>
              <a:rPr lang="en-US" altLang="it-IT" sz="2000" dirty="0" smtClean="0">
                <a:solidFill>
                  <a:schemeClr val="tx1"/>
                </a:solidFill>
              </a:rPr>
              <a:t> BB enhanced version with Gigabit Ethernet)</a:t>
            </a: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068A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Integration within </a:t>
            </a:r>
            <a:r>
              <a:rPr lang="en-US" altLang="it-IT" sz="2000" dirty="0">
                <a:solidFill>
                  <a:schemeClr val="tx1"/>
                </a:solidFill>
              </a:rPr>
              <a:t>the “fast feedback” system of </a:t>
            </a:r>
            <a:r>
              <a:rPr lang="en-US" altLang="it-IT" sz="2000" dirty="0" smtClean="0">
                <a:solidFill>
                  <a:schemeClr val="tx1"/>
                </a:solidFill>
              </a:rPr>
              <a:t>Elettra (input </a:t>
            </a:r>
            <a:r>
              <a:rPr lang="en-US" altLang="it-IT" sz="2000" dirty="0">
                <a:solidFill>
                  <a:schemeClr val="tx1"/>
                </a:solidFill>
              </a:rPr>
              <a:t>and </a:t>
            </a:r>
            <a:r>
              <a:rPr lang="en-US" altLang="it-IT" sz="2000" dirty="0" smtClean="0">
                <a:solidFill>
                  <a:schemeClr val="tx1"/>
                </a:solidFill>
              </a:rPr>
              <a:t>handling </a:t>
            </a:r>
            <a:r>
              <a:rPr lang="en-US" altLang="it-IT" sz="2000" dirty="0">
                <a:solidFill>
                  <a:schemeClr val="tx1"/>
                </a:solidFill>
              </a:rPr>
              <a:t>of an external </a:t>
            </a:r>
            <a:r>
              <a:rPr lang="en-US" altLang="it-IT" sz="2000" dirty="0" smtClean="0">
                <a:solidFill>
                  <a:schemeClr val="tx1"/>
                </a:solidFill>
              </a:rPr>
              <a:t>reference </a:t>
            </a:r>
            <a:r>
              <a:rPr lang="en-US" altLang="it-IT" sz="2000" dirty="0">
                <a:solidFill>
                  <a:schemeClr val="tx1"/>
                </a:solidFill>
              </a:rPr>
              <a:t>along with the “static” reference from the Control </a:t>
            </a:r>
            <a:r>
              <a:rPr lang="en-US" altLang="it-IT" sz="2000" dirty="0" smtClean="0">
                <a:solidFill>
                  <a:schemeClr val="tx1"/>
                </a:solidFill>
              </a:rPr>
              <a:t>System)</a:t>
            </a:r>
            <a:endParaRPr lang="en-US" altLang="it-IT" sz="18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beagleboard.org/static/images/black_hardware_detai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7" y="2683071"/>
            <a:ext cx="3189834" cy="21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455" y="2841905"/>
            <a:ext cx="2237234" cy="1646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80712">
            <a:off x="7068505" y="2274894"/>
            <a:ext cx="1524079" cy="24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742951" y="2268557"/>
            <a:ext cx="8572499" cy="304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Two “pre-series” units are installed on the two planes of an “8</a:t>
            </a:r>
            <a:r>
              <a:rPr lang="en-US" altLang="it-IT" sz="20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it-IT" sz="2000" dirty="0" smtClean="0">
                <a:solidFill>
                  <a:schemeClr val="tx1"/>
                </a:solidFill>
              </a:rPr>
              <a:t>-Corrector” in Storage Ring.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Connected to the Elettra Control System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Elettra operate ~ 6500 </a:t>
            </a:r>
            <a:r>
              <a:rPr lang="en-US" altLang="it-IT" sz="2000" smtClean="0">
                <a:solidFill>
                  <a:schemeClr val="tx1"/>
                </a:solidFill>
              </a:rPr>
              <a:t>hours/year (~ 4500 </a:t>
            </a:r>
            <a:r>
              <a:rPr lang="en-US" altLang="it-IT" sz="2000" dirty="0" smtClean="0">
                <a:solidFill>
                  <a:schemeClr val="tx1"/>
                </a:solidFill>
              </a:rPr>
              <a:t>hours for Users)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Operating since </a:t>
            </a:r>
            <a:r>
              <a:rPr lang="en-US" altLang="it-IT" sz="2000" dirty="0" smtClean="0">
                <a:solidFill>
                  <a:schemeClr val="tx1"/>
                </a:solidFill>
              </a:rPr>
              <a:t>Mar’15, total of 26000 h achieved with 2 units</a:t>
            </a:r>
            <a:endParaRPr lang="en-US" altLang="it-IT" sz="2000" dirty="0">
              <a:solidFill>
                <a:srgbClr val="009900"/>
              </a:solidFill>
            </a:endParaRP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No hardware faults occurred since then.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14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18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78822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on-field experience: Elettra Storage Ring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760" y="1800244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60" y="2295544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5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4125913" y="2916238"/>
            <a:ext cx="1828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altLang="it-IT" b="1"/>
              <a:t>Thank You!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1079872" y="1763613"/>
            <a:ext cx="806559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it-IT" b="1" i="1" dirty="0" smtClean="0"/>
              <a:t>4-Quadrant Power Converters Design Report</a:t>
            </a:r>
            <a:br>
              <a:rPr lang="en-US" altLang="it-IT" b="1" i="1" dirty="0" smtClean="0"/>
            </a:br>
            <a:r>
              <a:rPr lang="en-US" altLang="it-IT" sz="2400" b="1" i="1" dirty="0" smtClean="0"/>
              <a:t>Corrector DCPC - C8</a:t>
            </a:r>
            <a:r>
              <a:rPr lang="en-US" altLang="it-IT" sz="2800" b="1" dirty="0" smtClean="0"/>
              <a:t/>
            </a:r>
            <a:br>
              <a:rPr lang="en-US" altLang="it-IT" sz="2800" b="1" dirty="0" smtClean="0"/>
            </a:br>
            <a:r>
              <a:rPr lang="en-US" altLang="it-IT" sz="2800" b="1" dirty="0" smtClean="0"/>
              <a:t/>
            </a:r>
            <a:br>
              <a:rPr lang="en-US" altLang="it-IT" sz="2800" b="1" dirty="0" smtClean="0"/>
            </a:br>
            <a:r>
              <a:rPr lang="en-US" altLang="it-IT" sz="2000" dirty="0" smtClean="0"/>
              <a:t>Marco Cautero</a:t>
            </a:r>
            <a:br>
              <a:rPr lang="en-US" altLang="it-IT" sz="2000" dirty="0" smtClean="0"/>
            </a:br>
            <a:r>
              <a:rPr lang="en-US" altLang="it-IT" sz="2000" i="1" dirty="0" smtClean="0"/>
              <a:t>Elettra Sincrotrone Trieste</a:t>
            </a:r>
            <a:endParaRPr lang="it-IT" altLang="it-IT" sz="1800" i="1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FD4E6D-E318-4136-957C-0512123184A5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900113"/>
            <a:ext cx="10080625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360000" bIns="36000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68300" indent="-36830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Magnets, cables, and power converters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Three types of correctors: C5, C6, and C8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Full design of C5, C6, C8 completed 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Goal: standardize the 4-Q power converter for correctors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U</a:t>
            </a:r>
            <a:r>
              <a:rPr lang="en-US" sz="1800" dirty="0" smtClean="0">
                <a:solidFill>
                  <a:schemeClr val="tx1"/>
                </a:solidFill>
              </a:rPr>
              <a:t>se also for DTL pulsed correctors (not part of this CDR)</a:t>
            </a:r>
            <a:endParaRPr lang="it-IT" sz="1800" dirty="0">
              <a:solidFill>
                <a:schemeClr val="tx1"/>
              </a:solidFill>
            </a:endParaRPr>
          </a:p>
          <a:p>
            <a:pPr marL="339725" indent="-339725" eaLnBrk="1">
              <a:spcBef>
                <a:spcPts val="0"/>
              </a:spcBef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altLang="it-IT" sz="1800" dirty="0">
              <a:solidFill>
                <a:schemeClr val="tx1"/>
              </a:solidFill>
            </a:endParaRPr>
          </a:p>
        </p:txBody>
      </p:sp>
      <p:sp>
        <p:nvSpPr>
          <p:cNvPr id="174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A10E45A-AC02-4B1E-9BD2-8F4B9B5251E8}" type="slidenum">
              <a:rPr lang="it-IT" altLang="it-IT" sz="1300" smtClean="0">
                <a:solidFill>
                  <a:srgbClr val="000000"/>
                </a:solidFill>
              </a:rPr>
              <a:pPr/>
              <a:t>3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Introduction: requirements for the PC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7439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66585"/>
              </p:ext>
            </p:extLst>
          </p:nvPr>
        </p:nvGraphicFramePr>
        <p:xfrm>
          <a:off x="1583928" y="3159571"/>
          <a:ext cx="6197997" cy="3448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730"/>
                <a:gridCol w="421596"/>
                <a:gridCol w="421596"/>
                <a:gridCol w="515576"/>
                <a:gridCol w="723024"/>
                <a:gridCol w="752475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Parameter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C5</a:t>
                      </a:r>
                      <a:endParaRPr lang="it-IT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C6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C8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Cable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Unit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Maximum current I</a:t>
                      </a:r>
                      <a:r>
                        <a:rPr lang="en-GB" sz="1400" baseline="-25000" noProof="0" dirty="0" smtClean="0">
                          <a:effectLst/>
                        </a:rPr>
                        <a:t>MAX</a:t>
                      </a:r>
                      <a:endParaRPr lang="en-GB" sz="16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Conductor cross</a:t>
                      </a:r>
                      <a:r>
                        <a:rPr lang="en-GB" sz="1400" baseline="0" noProof="0" dirty="0" smtClean="0">
                          <a:effectLst/>
                        </a:rPr>
                        <a:t> section</a:t>
                      </a:r>
                      <a:endParaRPr lang="en-GB" sz="16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11.2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6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mm</a:t>
                      </a:r>
                      <a:r>
                        <a:rPr lang="en-US" sz="1400" baseline="30000" dirty="0" smtClean="0">
                          <a:effectLst/>
                        </a:rPr>
                        <a:t>2</a:t>
                      </a:r>
                      <a:endParaRPr lang="it-IT" sz="14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Maximum current density J</a:t>
                      </a:r>
                      <a:endParaRPr lang="en-GB" sz="16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1.5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2.66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A/mm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Max Cable</a:t>
                      </a:r>
                      <a:r>
                        <a:rPr lang="en-GB" sz="1400" baseline="0" noProof="0" dirty="0" smtClean="0">
                          <a:effectLst/>
                        </a:rPr>
                        <a:t> length (full loop)</a:t>
                      </a:r>
                      <a:endParaRPr lang="en-GB" sz="14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-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200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m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Resistance (double coil)</a:t>
                      </a:r>
                      <a:endParaRPr lang="en-GB" sz="16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32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81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507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600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mΩ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Voltage Drop @ 16 A</a:t>
                      </a:r>
                      <a:endParaRPr lang="en-GB" sz="16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8.1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9.6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052">
                <a:tc>
                  <a:txBody>
                    <a:bodyPr/>
                    <a:lstStyle/>
                    <a:p>
                      <a:pPr marL="0" algn="l" defTabSz="457152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noProof="0" dirty="0" smtClean="0">
                          <a:effectLst/>
                        </a:rPr>
                        <a:t>Est.</a:t>
                      </a:r>
                      <a:r>
                        <a:rPr lang="en-GB" sz="1400" kern="1200" baseline="0" noProof="0" dirty="0" smtClean="0">
                          <a:effectLst/>
                        </a:rPr>
                        <a:t> </a:t>
                      </a:r>
                      <a:r>
                        <a:rPr lang="en-GB" sz="1400" kern="1200" noProof="0" dirty="0" smtClean="0">
                          <a:effectLst/>
                        </a:rPr>
                        <a:t>Max Resistance (Magnet + Cable)</a:t>
                      </a:r>
                      <a:endParaRPr lang="en-GB" sz="14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1150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mΩ</a:t>
                      </a:r>
                      <a:endParaRPr lang="it-IT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Maximum Voltage Drop (Magnet</a:t>
                      </a:r>
                      <a:r>
                        <a:rPr lang="en-GB" sz="1400" baseline="0" noProof="0" dirty="0" smtClean="0">
                          <a:effectLst/>
                        </a:rPr>
                        <a:t> + Cable)</a:t>
                      </a:r>
                      <a:endParaRPr lang="en-GB" sz="16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18.5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" y="900113"/>
            <a:ext cx="10080624" cy="11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ctr" eaLnBrk="1">
              <a:buClr>
                <a:srgbClr val="0482BD"/>
              </a:buClr>
              <a:buSzPct val="100000"/>
            </a:pPr>
            <a:r>
              <a:rPr lang="en-US" altLang="it-IT" dirty="0" smtClean="0">
                <a:solidFill>
                  <a:schemeClr val="tx1"/>
                </a:solidFill>
              </a:rPr>
              <a:t>Four independent units </a:t>
            </a:r>
            <a:r>
              <a:rPr lang="en-US" altLang="it-IT" dirty="0">
                <a:solidFill>
                  <a:schemeClr val="tx1"/>
                </a:solidFill>
              </a:rPr>
              <a:t>in a </a:t>
            </a:r>
            <a:r>
              <a:rPr lang="en-US" altLang="it-IT" dirty="0" smtClean="0">
                <a:solidFill>
                  <a:schemeClr val="tx1"/>
                </a:solidFill>
              </a:rPr>
              <a:t>3U, 19</a:t>
            </a:r>
            <a:r>
              <a:rPr lang="en-US" altLang="it-IT" dirty="0">
                <a:solidFill>
                  <a:schemeClr val="tx1"/>
                </a:solidFill>
              </a:rPr>
              <a:t>” </a:t>
            </a:r>
            <a:r>
              <a:rPr lang="en-US" altLang="it-IT" dirty="0" smtClean="0">
                <a:solidFill>
                  <a:schemeClr val="tx1"/>
                </a:solidFill>
              </a:rPr>
              <a:t>crate.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4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Introduction – The System A2720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00" y="5184132"/>
            <a:ext cx="4569636" cy="201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54685"/>
              </p:ext>
            </p:extLst>
          </p:nvPr>
        </p:nvGraphicFramePr>
        <p:xfrm>
          <a:off x="1799952" y="1655763"/>
          <a:ext cx="6236399" cy="358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835"/>
                <a:gridCol w="1000760"/>
                <a:gridCol w="1348804"/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Parameter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Value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Unit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Output Stage DC-DC Topology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4-Q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Input voltage (V</a:t>
                      </a:r>
                      <a:r>
                        <a:rPr lang="en-US" sz="1400" baseline="-25000" dirty="0" smtClean="0">
                          <a:effectLst/>
                        </a:rPr>
                        <a:t>Bulk</a:t>
                      </a:r>
                      <a:r>
                        <a:rPr lang="en-US" sz="1400" dirty="0" smtClean="0">
                          <a:effectLst/>
                        </a:rPr>
                        <a:t>, power part)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24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VDC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Maximum Input Current (power part)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Nominal (MAX) output current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±16 (±20</a:t>
                      </a:r>
                      <a:r>
                        <a:rPr lang="it-IT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Nominal output voltage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±22 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Nominal output power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352 (440)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Current Resolution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(20 bit)</a:t>
                      </a:r>
                      <a:endParaRPr lang="it-IT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µA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45">
                <a:tc>
                  <a:txBody>
                    <a:bodyPr/>
                    <a:lstStyle/>
                    <a:p>
                      <a:pPr marL="0" algn="l" defTabSz="457152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Switching Frequency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kHz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477">
                <a:tc>
                  <a:txBody>
                    <a:bodyPr/>
                    <a:lstStyle/>
                    <a:p>
                      <a:pPr marL="0" algn="l" defTabSz="457152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Output Stability (24h)	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&lt;25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ppm</a:t>
                      </a: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F.S.</a:t>
                      </a:r>
                    </a:p>
                  </a:txBody>
                  <a:tcPr marL="68580" marR="68580" marT="0" marB="0" anchor="ctr"/>
                </a:tc>
              </a:tr>
              <a:tr h="323661">
                <a:tc>
                  <a:txBody>
                    <a:bodyPr/>
                    <a:lstStyle/>
                    <a:p>
                      <a:pPr marL="0" algn="l" defTabSz="457152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Ripple</a:t>
                      </a: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(pk-pk, resistive </a:t>
                      </a:r>
                      <a:r>
                        <a:rPr lang="it-IT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</a:t>
                      </a: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 Hz </a:t>
                      </a:r>
                      <a:r>
                        <a:rPr lang="it-IT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</a:t>
                      </a: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µA</a:t>
                      </a:r>
                    </a:p>
                  </a:txBody>
                  <a:tcPr marL="68580" marR="68580" marT="0" marB="0" anchor="ctr"/>
                </a:tc>
              </a:tr>
              <a:tr h="295845">
                <a:tc>
                  <a:txBody>
                    <a:bodyPr/>
                    <a:lstStyle/>
                    <a:p>
                      <a:pPr marL="0" algn="l" defTabSz="457152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DC-DC Efficiency @ 16 A, 20 V output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it-IT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811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-1" y="857876"/>
            <a:ext cx="10080625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indent="35877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68300" indent="-36830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b="1" dirty="0">
                <a:solidFill>
                  <a:schemeClr val="tx1"/>
                </a:solidFill>
              </a:rPr>
              <a:t>In-house design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Derived from a previous successful Elettra in-house design for FERMI (~300 PC installed, 5 A and 20 A units)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Fan-less operations for </a:t>
            </a:r>
            <a:r>
              <a:rPr lang="en-US" sz="1800" dirty="0" smtClean="0">
                <a:solidFill>
                  <a:schemeClr val="tx1"/>
                </a:solidFill>
              </a:rPr>
              <a:t>increased </a:t>
            </a:r>
            <a:r>
              <a:rPr lang="en-US" sz="1800" dirty="0">
                <a:solidFill>
                  <a:schemeClr val="tx1"/>
                </a:solidFill>
              </a:rPr>
              <a:t>reliability (natural convection) </a:t>
            </a:r>
            <a:r>
              <a:rPr lang="en-US" sz="1800" dirty="0" smtClean="0">
                <a:solidFill>
                  <a:schemeClr val="tx1"/>
                </a:solidFill>
              </a:rPr>
              <a:t>below </a:t>
            </a:r>
            <a:r>
              <a:rPr lang="en-US" sz="1800" dirty="0">
                <a:solidFill>
                  <a:schemeClr val="tx1"/>
                </a:solidFill>
              </a:rPr>
              <a:t>16 A DC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Native Ethernet via RJ-45 port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Interface to MPS/PSS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F5648A3-F419-433F-8634-23F7C6C048FB}" type="slidenum">
              <a:rPr lang="it-IT" altLang="it-IT" sz="1300" smtClean="0">
                <a:solidFill>
                  <a:srgbClr val="000000"/>
                </a:solidFill>
              </a:rPr>
              <a:pPr/>
              <a:t>5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Description and Key Features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4342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783759" y="3437915"/>
            <a:ext cx="4935710" cy="215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 eaLnBrk="1">
              <a:spcAft>
                <a:spcPts val="1800"/>
              </a:spcAft>
              <a:buClr>
                <a:srgbClr val="000000"/>
              </a:buClr>
              <a:buSzPct val="100000"/>
            </a:pPr>
            <a:r>
              <a:rPr lang="en-US" altLang="it-IT" sz="2000" dirty="0" smtClean="0">
                <a:solidFill>
                  <a:schemeClr val="tx1"/>
                </a:solidFill>
              </a:rPr>
              <a:t>Reset button </a:t>
            </a:r>
          </a:p>
          <a:p>
            <a:pPr marL="0" indent="0" algn="just" eaLnBrk="1">
              <a:spcAft>
                <a:spcPts val="1800"/>
              </a:spcAft>
              <a:buClr>
                <a:srgbClr val="000000"/>
              </a:buClr>
              <a:buSzPct val="100000"/>
            </a:pPr>
            <a:r>
              <a:rPr lang="en-US" altLang="it-IT" sz="2000" dirty="0" smtClean="0">
                <a:solidFill>
                  <a:schemeClr val="tx1"/>
                </a:solidFill>
              </a:rPr>
              <a:t>Ethernet RJ-45 port</a:t>
            </a:r>
          </a:p>
          <a:p>
            <a:pPr marL="0" indent="0" algn="just" eaLnBrk="1">
              <a:spcAft>
                <a:spcPts val="1800"/>
              </a:spcAft>
              <a:buClr>
                <a:srgbClr val="000000"/>
              </a:buClr>
              <a:buSzPct val="100000"/>
            </a:pPr>
            <a:r>
              <a:rPr lang="en-US" altLang="it-IT" sz="2000" dirty="0" smtClean="0">
                <a:solidFill>
                  <a:schemeClr val="tx1"/>
                </a:solidFill>
              </a:rPr>
              <a:t>Serial on Mini-USB port </a:t>
            </a:r>
          </a:p>
          <a:p>
            <a:pPr marL="0" indent="0" algn="just" eaLnBrk="1">
              <a:spcAft>
                <a:spcPts val="1800"/>
              </a:spcAft>
              <a:buClr>
                <a:srgbClr val="000000"/>
              </a:buClr>
              <a:buSzPct val="100000"/>
            </a:pPr>
            <a:r>
              <a:rPr lang="en-US" altLang="it-IT" sz="2000" dirty="0" smtClean="0">
                <a:solidFill>
                  <a:schemeClr val="tx1"/>
                </a:solidFill>
              </a:rPr>
              <a:t>Five Status LEDs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" y="3359043"/>
            <a:ext cx="3800155" cy="34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48" y="3254897"/>
            <a:ext cx="2844921" cy="342741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2806596" y="3745293"/>
            <a:ext cx="2328627" cy="275915"/>
          </a:xfrm>
          <a:prstGeom prst="straightConnector1">
            <a:avLst/>
          </a:prstGeom>
          <a:ln w="19050">
            <a:solidFill>
              <a:srgbClr val="0681BE"/>
            </a:solidFill>
            <a:headEnd type="none" w="med" len="med"/>
            <a:tailEnd type="stealth" w="med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>
            <a:off x="3039552" y="4303619"/>
            <a:ext cx="2095672" cy="420781"/>
          </a:xfrm>
          <a:prstGeom prst="straightConnector1">
            <a:avLst/>
          </a:prstGeom>
          <a:ln w="19050">
            <a:solidFill>
              <a:srgbClr val="0681BE"/>
            </a:solidFill>
            <a:headEnd type="none" w="med" len="med"/>
            <a:tailEnd type="stealth" w="med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H="1">
            <a:off x="3400707" y="4860533"/>
            <a:ext cx="1734517" cy="282967"/>
          </a:xfrm>
          <a:prstGeom prst="straightConnector1">
            <a:avLst/>
          </a:prstGeom>
          <a:ln w="19050">
            <a:solidFill>
              <a:srgbClr val="0681BE"/>
            </a:solidFill>
            <a:headEnd type="none" w="med" len="med"/>
            <a:tailEnd type="stealth" w="med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2809747" y="5388822"/>
            <a:ext cx="2325476" cy="212086"/>
          </a:xfrm>
          <a:prstGeom prst="straightConnector1">
            <a:avLst/>
          </a:prstGeom>
          <a:ln w="19050">
            <a:solidFill>
              <a:srgbClr val="0681BE"/>
            </a:solidFill>
            <a:headEnd type="none" w="med" len="med"/>
            <a:tailEnd type="stealth" w="med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16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-1" y="857876"/>
            <a:ext cx="10080625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indent="35877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68300" indent="-36830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b="1" dirty="0">
                <a:solidFill>
                  <a:schemeClr val="tx1"/>
                </a:solidFill>
              </a:rPr>
              <a:t>In-house design</a:t>
            </a:r>
          </a:p>
          <a:p>
            <a:pPr indent="0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new </a:t>
            </a:r>
            <a:r>
              <a:rPr lang="en-US" sz="1800" dirty="0" smtClean="0">
                <a:solidFill>
                  <a:schemeClr val="tx1"/>
                </a:solidFill>
              </a:rPr>
              <a:t>DCCT with better specification was used (26 A version)</a:t>
            </a:r>
            <a:endParaRPr lang="en-US" sz="1800" dirty="0">
              <a:solidFill>
                <a:schemeClr val="tx1"/>
              </a:solidFill>
            </a:endParaRP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Better linearity (no need to keep a 4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order interpolation polynomial in loop)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Better EMI shielding and insulation, </a:t>
            </a:r>
            <a:r>
              <a:rPr lang="en-GB" sz="1800" dirty="0" smtClean="0">
                <a:solidFill>
                  <a:schemeClr val="tx1"/>
                </a:solidFill>
              </a:rPr>
              <a:t>higher </a:t>
            </a:r>
            <a:r>
              <a:rPr lang="en-GB" sz="1800" dirty="0">
                <a:solidFill>
                  <a:schemeClr val="tx1"/>
                </a:solidFill>
              </a:rPr>
              <a:t>noise immunity </a:t>
            </a:r>
            <a:r>
              <a:rPr lang="en-GB" sz="1800" dirty="0" smtClean="0">
                <a:solidFill>
                  <a:schemeClr val="tx1"/>
                </a:solidFill>
              </a:rPr>
              <a:t>reducing </a:t>
            </a:r>
            <a:r>
              <a:rPr lang="en-GB" sz="1800" dirty="0">
                <a:solidFill>
                  <a:schemeClr val="tx1"/>
                </a:solidFill>
              </a:rPr>
              <a:t>undesired noise pick-up from external </a:t>
            </a:r>
            <a:r>
              <a:rPr lang="en-GB" sz="1800" dirty="0" smtClean="0">
                <a:solidFill>
                  <a:schemeClr val="tx1"/>
                </a:solidFill>
              </a:rPr>
              <a:t>sources</a:t>
            </a: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Current output, higher immunity than previous DCCT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68300" indent="-368300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But it has bigger dimensions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new PCB is larger</a:t>
            </a:r>
            <a:endParaRPr lang="en-US" sz="1800" dirty="0">
              <a:solidFill>
                <a:schemeClr val="tx1"/>
              </a:solidFill>
            </a:endParaRPr>
          </a:p>
          <a:p>
            <a:pPr indent="0" algn="just" eaLnBrk="1">
              <a:buClr>
                <a:srgbClr val="0482BD"/>
              </a:buClr>
              <a:buSzPct val="100000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F5648A3-F419-433F-8634-23F7C6C048FB}" type="slidenum">
              <a:rPr lang="it-IT" altLang="it-IT" sz="1300" smtClean="0">
                <a:solidFill>
                  <a:srgbClr val="000000"/>
                </a:solidFill>
              </a:rPr>
              <a:pPr/>
              <a:t>6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Description and Key Features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4342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319" y="3853512"/>
            <a:ext cx="4380931" cy="29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00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7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DC/DC module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044576"/>
            <a:ext cx="6825122" cy="301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02" y="4799923"/>
            <a:ext cx="3853823" cy="2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12" y="4205384"/>
            <a:ext cx="5732463" cy="1713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697" y="4413884"/>
            <a:ext cx="881524" cy="901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758983">
            <a:off x="89739" y="4206072"/>
            <a:ext cx="1898321" cy="17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61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0" t="2964" r="12952" b="-41"/>
          <a:stretch/>
        </p:blipFill>
        <p:spPr>
          <a:xfrm>
            <a:off x="431800" y="3459371"/>
            <a:ext cx="1871487" cy="1484962"/>
          </a:xfrm>
          <a:prstGeom prst="rect">
            <a:avLst/>
          </a:prstGeom>
        </p:spPr>
      </p:pic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8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A2720 Connections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media.digikey.com/photos/TDK%20Photos/DPP30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32" y="4737782"/>
            <a:ext cx="1064850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media.digikey.com/Photos/TDK%20Photos/DPP480-24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5" y="5101317"/>
            <a:ext cx="1715999" cy="16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20160427_174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80" y="4398937"/>
            <a:ext cx="5897498" cy="17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pacontrol.com/image/siemens-simatic-plc-s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" y="1326994"/>
            <a:ext cx="1308122" cy="12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9521878" y="4398937"/>
            <a:ext cx="0" cy="60349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8052876" y="4403032"/>
            <a:ext cx="1469002" cy="197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8052876" y="4398937"/>
            <a:ext cx="0" cy="93627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9453188" y="4605458"/>
            <a:ext cx="0" cy="40411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009784" y="4605049"/>
            <a:ext cx="1443404" cy="507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009784" y="4604063"/>
            <a:ext cx="0" cy="73194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2346568" y="5796375"/>
            <a:ext cx="746171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41580" y="5701493"/>
            <a:ext cx="851158" cy="2872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225544" y="5715853"/>
            <a:ext cx="16037" cy="67598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1868495" y="6325671"/>
            <a:ext cx="365279" cy="5180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303287" y="5793481"/>
            <a:ext cx="51108" cy="53219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1973482" y="6259509"/>
            <a:ext cx="329805" cy="6616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571877" y="4299782"/>
            <a:ext cx="8099" cy="6445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639008" y="4286592"/>
            <a:ext cx="2885" cy="6577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706544" y="4267031"/>
            <a:ext cx="4040" cy="6773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784804" y="4267031"/>
            <a:ext cx="4427" cy="6773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009427" y="2526938"/>
            <a:ext cx="494287" cy="76935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ight Brace 29"/>
          <p:cNvSpPr/>
          <p:nvPr/>
        </p:nvSpPr>
        <p:spPr bwMode="auto">
          <a:xfrm rot="5400000">
            <a:off x="3056166" y="5724931"/>
            <a:ext cx="359674" cy="1106453"/>
          </a:xfrm>
          <a:prstGeom prst="rightBrace">
            <a:avLst>
              <a:gd name="adj1" fmla="val 8333"/>
              <a:gd name="adj2" fmla="val 5079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ight Brace 30"/>
          <p:cNvSpPr/>
          <p:nvPr/>
        </p:nvSpPr>
        <p:spPr bwMode="auto">
          <a:xfrm rot="5400000">
            <a:off x="4542107" y="5724931"/>
            <a:ext cx="359674" cy="1106453"/>
          </a:xfrm>
          <a:prstGeom prst="rightBrace">
            <a:avLst>
              <a:gd name="adj1" fmla="val 8333"/>
              <a:gd name="adj2" fmla="val 5079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ight Brace 31"/>
          <p:cNvSpPr/>
          <p:nvPr/>
        </p:nvSpPr>
        <p:spPr bwMode="auto">
          <a:xfrm rot="5400000">
            <a:off x="6118779" y="5724931"/>
            <a:ext cx="359674" cy="1106453"/>
          </a:xfrm>
          <a:prstGeom prst="rightBrace">
            <a:avLst>
              <a:gd name="adj1" fmla="val 8333"/>
              <a:gd name="adj2" fmla="val 5079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ight Brace 32"/>
          <p:cNvSpPr/>
          <p:nvPr/>
        </p:nvSpPr>
        <p:spPr bwMode="auto">
          <a:xfrm rot="5400000">
            <a:off x="7545637" y="5756628"/>
            <a:ext cx="359674" cy="1106453"/>
          </a:xfrm>
          <a:prstGeom prst="rightBrace">
            <a:avLst>
              <a:gd name="adj1" fmla="val 8333"/>
              <a:gd name="adj2" fmla="val 5079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80363" y="6489692"/>
            <a:ext cx="290221" cy="31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3505" y="6459897"/>
            <a:ext cx="290221" cy="31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2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3074" y="6445727"/>
            <a:ext cx="290221" cy="31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959" y="6461799"/>
            <a:ext cx="290221" cy="31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4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285536" y="4006772"/>
            <a:ext cx="341688" cy="257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261761" y="4078473"/>
            <a:ext cx="469919" cy="293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1306591" y="6426527"/>
            <a:ext cx="16384" cy="3799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1359351" y="6411227"/>
            <a:ext cx="16384" cy="3799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1430939" y="6403788"/>
            <a:ext cx="16384" cy="3799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223872" y="6450562"/>
            <a:ext cx="16384" cy="3799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0883" y="1043533"/>
            <a:ext cx="2014600" cy="2371978"/>
          </a:xfrm>
          <a:prstGeom prst="rect">
            <a:avLst/>
          </a:prstGeom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43" y="1704910"/>
            <a:ext cx="3981800" cy="175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 bwMode="auto">
          <a:xfrm>
            <a:off x="1112207" y="2526937"/>
            <a:ext cx="494287" cy="76935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1503714" y="3294570"/>
            <a:ext cx="1125186" cy="7393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1606494" y="3293165"/>
            <a:ext cx="1125186" cy="7393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1250143" y="2537618"/>
            <a:ext cx="494287" cy="76935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1309972" y="2535250"/>
            <a:ext cx="477723" cy="7373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1375851" y="2527511"/>
            <a:ext cx="471326" cy="73814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1434831" y="2536653"/>
            <a:ext cx="455644" cy="7039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1745200" y="3303700"/>
            <a:ext cx="1834776" cy="9960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1783884" y="3276189"/>
            <a:ext cx="1856151" cy="10130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842943" y="3256628"/>
            <a:ext cx="1865782" cy="101040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883906" y="3235345"/>
            <a:ext cx="1902294" cy="103168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 flipV="1">
            <a:off x="2609033" y="4456766"/>
            <a:ext cx="67131" cy="810529"/>
          </a:xfrm>
          <a:prstGeom prst="line">
            <a:avLst/>
          </a:prstGeom>
          <a:solidFill>
            <a:srgbClr val="00B8FF"/>
          </a:solidFill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2473442" y="4539296"/>
            <a:ext cx="75939" cy="723765"/>
          </a:xfrm>
          <a:prstGeom prst="line">
            <a:avLst/>
          </a:prstGeom>
          <a:solidFill>
            <a:srgbClr val="00B8FF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2177994" y="4539296"/>
            <a:ext cx="295449" cy="0"/>
          </a:xfrm>
          <a:prstGeom prst="line">
            <a:avLst/>
          </a:prstGeom>
          <a:solidFill>
            <a:srgbClr val="00B8FF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 flipV="1">
            <a:off x="2197184" y="4449758"/>
            <a:ext cx="411849" cy="10539"/>
          </a:xfrm>
          <a:prstGeom prst="line">
            <a:avLst/>
          </a:prstGeom>
          <a:solidFill>
            <a:srgbClr val="00B8FF"/>
          </a:solidFill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2728924" y="4032519"/>
            <a:ext cx="2756" cy="752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2643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0" y="900113"/>
            <a:ext cx="10080625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ESS asked for independent 3-phase AC/DC bulk converters with MTBF&gt;100,000 hours</a:t>
            </a:r>
            <a:r>
              <a:rPr lang="en-US" altLang="it-IT" sz="2000" dirty="0" smtClean="0">
                <a:solidFill>
                  <a:schemeClr val="tx1"/>
                </a:solidFill>
              </a:rPr>
              <a:t>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Required </a:t>
            </a:r>
            <a:r>
              <a:rPr lang="en-US" sz="2000" dirty="0">
                <a:solidFill>
                  <a:schemeClr val="tx1"/>
                </a:solidFill>
              </a:rPr>
              <a:t>maximum output </a:t>
            </a:r>
            <a:r>
              <a:rPr lang="en-US" sz="2000" dirty="0" smtClean="0">
                <a:solidFill>
                  <a:schemeClr val="tx1"/>
                </a:solidFill>
              </a:rPr>
              <a:t>voltage of A2720: </a:t>
            </a:r>
            <a:r>
              <a:rPr lang="en-US" sz="2000" dirty="0" smtClean="0">
                <a:solidFill>
                  <a:schemeClr val="tx1"/>
                </a:solidFill>
              </a:rPr>
              <a:t>~18 </a:t>
            </a:r>
            <a:r>
              <a:rPr lang="en-US" sz="2000" dirty="0" smtClean="0">
                <a:solidFill>
                  <a:schemeClr val="tx1"/>
                </a:solidFill>
              </a:rPr>
              <a:t>VDC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ptimal </a:t>
            </a:r>
            <a:r>
              <a:rPr lang="en-US" sz="2000" dirty="0">
                <a:solidFill>
                  <a:schemeClr val="tx1"/>
                </a:solidFill>
              </a:rPr>
              <a:t>value for DC-Link voltage is 24 VDC </a:t>
            </a:r>
            <a:r>
              <a:rPr lang="en-US" sz="2000" dirty="0" smtClean="0">
                <a:solidFill>
                  <a:schemeClr val="tx1"/>
                </a:solidFill>
              </a:rPr>
              <a:t>– 20 </a:t>
            </a:r>
            <a:r>
              <a:rPr lang="en-US" sz="2000" dirty="0">
                <a:solidFill>
                  <a:schemeClr val="tx1"/>
                </a:solidFill>
              </a:rPr>
              <a:t>A.</a:t>
            </a: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Electronics requires 12 VDC – 2 A per crate (common to 4 x A2720)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Two </a:t>
            </a:r>
            <a:r>
              <a:rPr lang="en-US" altLang="it-IT" sz="2000" dirty="0">
                <a:solidFill>
                  <a:schemeClr val="tx1"/>
                </a:solidFill>
              </a:rPr>
              <a:t>12 VDC Aux per </a:t>
            </a:r>
            <a:r>
              <a:rPr lang="en-US" altLang="it-IT" sz="2000" dirty="0" smtClean="0">
                <a:solidFill>
                  <a:schemeClr val="tx1"/>
                </a:solidFill>
              </a:rPr>
              <a:t>Crate: TDK-Lambda DPP30-12 (MTBF &gt;288,000 hours), DIN rail mount with Step-Diode by Phoenix-Contact in between.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One </a:t>
            </a:r>
            <a:r>
              <a:rPr lang="en-US" altLang="it-IT" sz="2000" dirty="0">
                <a:solidFill>
                  <a:schemeClr val="tx1"/>
                </a:solidFill>
              </a:rPr>
              <a:t>24 VDC Bulk per </a:t>
            </a:r>
            <a:r>
              <a:rPr lang="en-US" altLang="it-IT" sz="2000" dirty="0" smtClean="0">
                <a:solidFill>
                  <a:schemeClr val="tx1"/>
                </a:solidFill>
              </a:rPr>
              <a:t>Unit</a:t>
            </a:r>
            <a:r>
              <a:rPr lang="en-US" altLang="it-IT" sz="2000" dirty="0">
                <a:solidFill>
                  <a:schemeClr val="tx1"/>
                </a:solidFill>
              </a:rPr>
              <a:t>: TDK-Lambda </a:t>
            </a:r>
            <a:r>
              <a:rPr lang="en-US" altLang="it-IT" sz="2000" dirty="0" smtClean="0">
                <a:solidFill>
                  <a:schemeClr val="tx1"/>
                </a:solidFill>
              </a:rPr>
              <a:t>DPP480-24-3 (MTBF &gt;400,000 hours</a:t>
            </a:r>
            <a:r>
              <a:rPr lang="en-US" altLang="it-IT" sz="2000" dirty="0">
                <a:solidFill>
                  <a:schemeClr val="tx1"/>
                </a:solidFill>
              </a:rPr>
              <a:t>), DIN rail mount</a:t>
            </a:r>
          </a:p>
          <a:p>
            <a:pPr marL="0" indent="0" algn="just" eaLnBrk="1">
              <a:buClr>
                <a:srgbClr val="0482BD"/>
              </a:buClr>
              <a:buSzPct val="100000"/>
            </a:pPr>
            <a:endParaRPr lang="en-US" altLang="it-IT" dirty="0">
              <a:solidFill>
                <a:schemeClr val="tx1"/>
              </a:solidFill>
            </a:endParaRPr>
          </a:p>
          <a:p>
            <a:pPr marL="0" indent="0" algn="just" eaLnBrk="1">
              <a:spcAft>
                <a:spcPts val="3600"/>
              </a:spcAft>
              <a:buClr>
                <a:srgbClr val="000000"/>
              </a:buClr>
              <a:buSzPct val="100000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algn="just" eaLnBrk="1">
              <a:spcAft>
                <a:spcPts val="360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  <a:p>
            <a:pPr algn="just" eaLnBrk="1">
              <a:spcAft>
                <a:spcPts val="360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9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Bulk and Auxiliary power converters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media.digikey.com/photos/TDK%20Photos/DPP30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21" y="4211885"/>
            <a:ext cx="2607320" cy="26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media.digikey.com/Photos/TDK%20Photos/DPP480-24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79" y="3859361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406" r="28634"/>
          <a:stretch/>
        </p:blipFill>
        <p:spPr>
          <a:xfrm>
            <a:off x="3616182" y="4418068"/>
            <a:ext cx="899056" cy="21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3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27931</TotalTime>
  <Words>1154</Words>
  <Application>Microsoft Office PowerPoint</Application>
  <PresentationFormat>Custom</PresentationFormat>
  <Paragraphs>242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Elettra Sincrotrone Trieste_Template Slides ENG</vt:lpstr>
      <vt:lpstr>Custom Design</vt:lpstr>
      <vt:lpstr>PowerPoint Presentation</vt:lpstr>
      <vt:lpstr>4-Quadrant Power Converters Design Report Corrector DCPC - C8  Marco Cautero Elettra Sincrotrone Trieste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Modolo Cristina</dc:creator>
  <cp:lastModifiedBy>Marco  Cautero</cp:lastModifiedBy>
  <cp:revision>862</cp:revision>
  <cp:lastPrinted>2017-06-27T09:44:17Z</cp:lastPrinted>
  <dcterms:created xsi:type="dcterms:W3CDTF">2014-09-15T07:25:41Z</dcterms:created>
  <dcterms:modified xsi:type="dcterms:W3CDTF">2017-06-27T09:54:48Z</dcterms:modified>
</cp:coreProperties>
</file>