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3">
  <p:sldMasterIdLst>
    <p:sldMasterId id="2147483648" r:id="rId1"/>
    <p:sldMasterId id="2147484274" r:id="rId2"/>
  </p:sldMasterIdLst>
  <p:notesMasterIdLst>
    <p:notesMasterId r:id="rId23"/>
  </p:notesMasterIdLst>
  <p:handoutMasterIdLst>
    <p:handoutMasterId r:id="rId24"/>
  </p:handoutMasterIdLst>
  <p:sldIdLst>
    <p:sldId id="256" r:id="rId3"/>
    <p:sldId id="318" r:id="rId4"/>
    <p:sldId id="403" r:id="rId5"/>
    <p:sldId id="414" r:id="rId6"/>
    <p:sldId id="404" r:id="rId7"/>
    <p:sldId id="407" r:id="rId8"/>
    <p:sldId id="405" r:id="rId9"/>
    <p:sldId id="406" r:id="rId10"/>
    <p:sldId id="408" r:id="rId11"/>
    <p:sldId id="409" r:id="rId12"/>
    <p:sldId id="410" r:id="rId13"/>
    <p:sldId id="411" r:id="rId14"/>
    <p:sldId id="394" r:id="rId15"/>
    <p:sldId id="413" r:id="rId16"/>
    <p:sldId id="412" r:id="rId17"/>
    <p:sldId id="419" r:id="rId18"/>
    <p:sldId id="415" r:id="rId19"/>
    <p:sldId id="418" r:id="rId20"/>
    <p:sldId id="417" r:id="rId21"/>
    <p:sldId id="260" r:id="rId22"/>
  </p:sldIdLst>
  <p:sldSz cx="10080625" cy="7559675"/>
  <p:notesSz cx="7099300" cy="10234613"/>
  <p:defaultTextStyle>
    <a:defPPr>
      <a:defRPr lang="en-US"/>
    </a:defPPr>
    <a:lvl1pPr algn="l" defTabSz="447675" rtl="0" eaLnBrk="0" fontAlgn="base" hangingPunct="0">
      <a:spcBef>
        <a:spcPct val="0"/>
      </a:spcBef>
      <a:spcAft>
        <a:spcPct val="0"/>
      </a:spcAft>
      <a:defRPr sz="2400" kern="1200">
        <a:solidFill>
          <a:schemeClr val="bg1"/>
        </a:solidFill>
        <a:latin typeface="Arial" charset="0"/>
        <a:ea typeface="MS PGothic" pitchFamily="34" charset="-128"/>
        <a:cs typeface="+mn-cs"/>
      </a:defRPr>
    </a:lvl1pPr>
    <a:lvl2pPr marL="741363" indent="-284163" algn="l" defTabSz="447675" rtl="0" eaLnBrk="0" fontAlgn="base" hangingPunct="0">
      <a:spcBef>
        <a:spcPct val="0"/>
      </a:spcBef>
      <a:spcAft>
        <a:spcPct val="0"/>
      </a:spcAft>
      <a:defRPr sz="2400" kern="1200">
        <a:solidFill>
          <a:schemeClr val="bg1"/>
        </a:solidFill>
        <a:latin typeface="Arial" charset="0"/>
        <a:ea typeface="MS PGothic" pitchFamily="34" charset="-128"/>
        <a:cs typeface="+mn-cs"/>
      </a:defRPr>
    </a:lvl2pPr>
    <a:lvl3pPr marL="1141413" indent="-227013" algn="l" defTabSz="447675" rtl="0" eaLnBrk="0" fontAlgn="base" hangingPunct="0">
      <a:spcBef>
        <a:spcPct val="0"/>
      </a:spcBef>
      <a:spcAft>
        <a:spcPct val="0"/>
      </a:spcAft>
      <a:defRPr sz="2400" kern="1200">
        <a:solidFill>
          <a:schemeClr val="bg1"/>
        </a:solidFill>
        <a:latin typeface="Arial" charset="0"/>
        <a:ea typeface="MS PGothic" pitchFamily="34" charset="-128"/>
        <a:cs typeface="+mn-cs"/>
      </a:defRPr>
    </a:lvl3pPr>
    <a:lvl4pPr marL="1598613" indent="-227013" algn="l" defTabSz="447675" rtl="0" eaLnBrk="0" fontAlgn="base" hangingPunct="0">
      <a:spcBef>
        <a:spcPct val="0"/>
      </a:spcBef>
      <a:spcAft>
        <a:spcPct val="0"/>
      </a:spcAft>
      <a:defRPr sz="2400" kern="1200">
        <a:solidFill>
          <a:schemeClr val="bg1"/>
        </a:solidFill>
        <a:latin typeface="Arial" charset="0"/>
        <a:ea typeface="MS PGothic" pitchFamily="34" charset="-128"/>
        <a:cs typeface="+mn-cs"/>
      </a:defRPr>
    </a:lvl4pPr>
    <a:lvl5pPr marL="2055813" indent="-227013" algn="l" defTabSz="447675" rtl="0" eaLnBrk="0" fontAlgn="base" hangingPunct="0">
      <a:spcBef>
        <a:spcPct val="0"/>
      </a:spcBef>
      <a:spcAft>
        <a:spcPct val="0"/>
      </a:spcAft>
      <a:defRPr sz="2400" kern="1200">
        <a:solidFill>
          <a:schemeClr val="bg1"/>
        </a:solidFill>
        <a:latin typeface="Arial" charset="0"/>
        <a:ea typeface="MS PGothic" pitchFamily="34" charset="-128"/>
        <a:cs typeface="+mn-cs"/>
      </a:defRPr>
    </a:lvl5pPr>
    <a:lvl6pPr marL="2286000" algn="l" defTabSz="914400" rtl="0" eaLnBrk="1" latinLnBrk="0" hangingPunct="1">
      <a:defRPr sz="2400" kern="1200">
        <a:solidFill>
          <a:schemeClr val="bg1"/>
        </a:solidFill>
        <a:latin typeface="Arial" charset="0"/>
        <a:ea typeface="MS PGothic" pitchFamily="34" charset="-128"/>
        <a:cs typeface="+mn-cs"/>
      </a:defRPr>
    </a:lvl6pPr>
    <a:lvl7pPr marL="2743200" algn="l" defTabSz="914400" rtl="0" eaLnBrk="1" latinLnBrk="0" hangingPunct="1">
      <a:defRPr sz="2400" kern="1200">
        <a:solidFill>
          <a:schemeClr val="bg1"/>
        </a:solidFill>
        <a:latin typeface="Arial" charset="0"/>
        <a:ea typeface="MS PGothic" pitchFamily="34" charset="-128"/>
        <a:cs typeface="+mn-cs"/>
      </a:defRPr>
    </a:lvl7pPr>
    <a:lvl8pPr marL="3200400" algn="l" defTabSz="914400" rtl="0" eaLnBrk="1" latinLnBrk="0" hangingPunct="1">
      <a:defRPr sz="2400" kern="1200">
        <a:solidFill>
          <a:schemeClr val="bg1"/>
        </a:solidFill>
        <a:latin typeface="Arial" charset="0"/>
        <a:ea typeface="MS PGothic" pitchFamily="34" charset="-128"/>
        <a:cs typeface="+mn-cs"/>
      </a:defRPr>
    </a:lvl8pPr>
    <a:lvl9pPr marL="3657600" algn="l" defTabSz="914400" rtl="0" eaLnBrk="1" latinLnBrk="0" hangingPunct="1">
      <a:defRPr sz="2400"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009900"/>
    <a:srgbClr val="0068A6"/>
    <a:srgbClr val="0482BD"/>
    <a:srgbClr val="9900FF"/>
    <a:srgbClr val="FF0066"/>
    <a:srgbClr val="B0AC00"/>
    <a:srgbClr val="068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47" autoAdjust="0"/>
    <p:restoredTop sz="94265" autoAdjust="0"/>
  </p:normalViewPr>
  <p:slideViewPr>
    <p:cSldViewPr showGuides="1">
      <p:cViewPr varScale="1">
        <p:scale>
          <a:sx n="72" d="100"/>
          <a:sy n="72" d="100"/>
        </p:scale>
        <p:origin x="168" y="38"/>
      </p:cViewPr>
      <p:guideLst>
        <p:guide orient="horz" pos="2381"/>
        <p:guide pos="3175"/>
      </p:guideLst>
    </p:cSldViewPr>
  </p:slideViewPr>
  <p:outlineViewPr>
    <p:cViewPr>
      <p:scale>
        <a:sx n="33" d="100"/>
        <a:sy n="33" d="100"/>
      </p:scale>
      <p:origin x="0" y="1742"/>
    </p:cViewPr>
  </p:outlineViewPr>
  <p:notesTextViewPr>
    <p:cViewPr>
      <p:scale>
        <a:sx n="100" d="100"/>
        <a:sy n="100" d="100"/>
      </p:scale>
      <p:origin x="0" y="0"/>
    </p:cViewPr>
  </p:notesTextViewPr>
  <p:sorterViewPr>
    <p:cViewPr>
      <p:scale>
        <a:sx n="125" d="100"/>
        <a:sy n="125" d="100"/>
      </p:scale>
      <p:origin x="0" y="-5078"/>
    </p:cViewPr>
  </p:sorterViewPr>
  <p:notesViewPr>
    <p:cSldViewPr showGuides="1">
      <p:cViewPr varScale="1">
        <p:scale>
          <a:sx n="157" d="100"/>
          <a:sy n="157" d="100"/>
        </p:scale>
        <p:origin x="-739" y="-77"/>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694" cy="512646"/>
          </a:xfrm>
          <a:prstGeom prst="rect">
            <a:avLst/>
          </a:prstGeom>
        </p:spPr>
        <p:txBody>
          <a:bodyPr vert="horz" wrap="square" lIns="86836" tIns="43418" rIns="86836" bIns="43418" numCol="1" anchor="t" anchorCtr="0" compatLnSpc="1">
            <a:prstTxWarp prst="textNoShape">
              <a:avLst/>
            </a:prstTxWarp>
          </a:bodyPr>
          <a:lstStyle>
            <a:lvl1pPr eaLnBrk="1">
              <a:lnSpc>
                <a:spcPct val="93000"/>
              </a:lnSpc>
              <a:buClr>
                <a:srgbClr val="000000"/>
              </a:buClr>
              <a:buSzPct val="100000"/>
              <a:buFont typeface="Times New Roman" charset="0"/>
              <a:buNone/>
              <a:defRPr sz="1100">
                <a:latin typeface="Arial" charset="0"/>
              </a:defRPr>
            </a:lvl1pPr>
          </a:lstStyle>
          <a:p>
            <a:pPr>
              <a:defRPr/>
            </a:pPr>
            <a:endParaRPr lang="it-IT" altLang="it-IT"/>
          </a:p>
        </p:txBody>
      </p:sp>
      <p:sp>
        <p:nvSpPr>
          <p:cNvPr id="3" name="Segnaposto data 2"/>
          <p:cNvSpPr>
            <a:spLocks noGrp="1"/>
          </p:cNvSpPr>
          <p:nvPr>
            <p:ph type="dt" sz="quarter" idx="1"/>
          </p:nvPr>
        </p:nvSpPr>
        <p:spPr>
          <a:xfrm>
            <a:off x="4020404" y="0"/>
            <a:ext cx="3076694" cy="512646"/>
          </a:xfrm>
          <a:prstGeom prst="rect">
            <a:avLst/>
          </a:prstGeom>
        </p:spPr>
        <p:txBody>
          <a:bodyPr vert="horz" wrap="square" lIns="86836" tIns="43418" rIns="86836" bIns="43418" numCol="1" anchor="t" anchorCtr="0" compatLnSpc="1">
            <a:prstTxWarp prst="textNoShape">
              <a:avLst/>
            </a:prstTxWarp>
          </a:bodyPr>
          <a:lstStyle>
            <a:lvl1pPr algn="r" eaLnBrk="1">
              <a:lnSpc>
                <a:spcPct val="93000"/>
              </a:lnSpc>
              <a:buClr>
                <a:srgbClr val="000000"/>
              </a:buClr>
              <a:buSzPct val="100000"/>
              <a:buFont typeface="Times New Roman" charset="0"/>
              <a:buNone/>
              <a:defRPr sz="1100">
                <a:latin typeface="Arial" charset="0"/>
              </a:defRPr>
            </a:lvl1pPr>
          </a:lstStyle>
          <a:p>
            <a:pPr>
              <a:defRPr/>
            </a:pPr>
            <a:fld id="{66285C7C-18E6-4D91-830D-A99D86E34D27}" type="datetime1">
              <a:rPr lang="it-IT" altLang="it-IT"/>
              <a:pPr>
                <a:defRPr/>
              </a:pPr>
              <a:t>27/06/2017</a:t>
            </a:fld>
            <a:endParaRPr lang="it-IT" altLang="it-IT"/>
          </a:p>
        </p:txBody>
      </p:sp>
      <p:sp>
        <p:nvSpPr>
          <p:cNvPr id="4" name="Segnaposto piè di pagina 3"/>
          <p:cNvSpPr>
            <a:spLocks noGrp="1"/>
          </p:cNvSpPr>
          <p:nvPr>
            <p:ph type="ftr" sz="quarter" idx="2"/>
          </p:nvPr>
        </p:nvSpPr>
        <p:spPr>
          <a:xfrm>
            <a:off x="0" y="9719679"/>
            <a:ext cx="3076694" cy="512646"/>
          </a:xfrm>
          <a:prstGeom prst="rect">
            <a:avLst/>
          </a:prstGeom>
        </p:spPr>
        <p:txBody>
          <a:bodyPr vert="horz" wrap="square" lIns="86836" tIns="43418" rIns="86836" bIns="43418" numCol="1" anchor="b" anchorCtr="0" compatLnSpc="1">
            <a:prstTxWarp prst="textNoShape">
              <a:avLst/>
            </a:prstTxWarp>
          </a:bodyPr>
          <a:lstStyle>
            <a:lvl1pPr eaLnBrk="1">
              <a:lnSpc>
                <a:spcPct val="93000"/>
              </a:lnSpc>
              <a:buClr>
                <a:srgbClr val="000000"/>
              </a:buClr>
              <a:buSzPct val="100000"/>
              <a:buFont typeface="Times New Roman" charset="0"/>
              <a:buNone/>
              <a:defRPr sz="1100">
                <a:latin typeface="Arial" charset="0"/>
              </a:defRPr>
            </a:lvl1pPr>
          </a:lstStyle>
          <a:p>
            <a:pPr>
              <a:defRPr/>
            </a:pPr>
            <a:endParaRPr lang="it-IT" altLang="it-IT"/>
          </a:p>
        </p:txBody>
      </p:sp>
      <p:sp>
        <p:nvSpPr>
          <p:cNvPr id="5" name="Segnaposto numero diapositiva 4"/>
          <p:cNvSpPr>
            <a:spLocks noGrp="1"/>
          </p:cNvSpPr>
          <p:nvPr>
            <p:ph type="sldNum" sz="quarter" idx="3"/>
          </p:nvPr>
        </p:nvSpPr>
        <p:spPr>
          <a:xfrm>
            <a:off x="4020404" y="9719679"/>
            <a:ext cx="3076694" cy="512646"/>
          </a:xfrm>
          <a:prstGeom prst="rect">
            <a:avLst/>
          </a:prstGeom>
        </p:spPr>
        <p:txBody>
          <a:bodyPr vert="horz" wrap="square" lIns="86836" tIns="43418" rIns="86836" bIns="43418" numCol="1" anchor="b" anchorCtr="0" compatLnSpc="1">
            <a:prstTxWarp prst="textNoShape">
              <a:avLst/>
            </a:prstTxWarp>
          </a:bodyPr>
          <a:lstStyle>
            <a:lvl1pPr algn="r" eaLnBrk="1">
              <a:lnSpc>
                <a:spcPct val="93000"/>
              </a:lnSpc>
              <a:buClr>
                <a:srgbClr val="000000"/>
              </a:buClr>
              <a:buSzPct val="100000"/>
              <a:buFont typeface="Times New Roman" pitchFamily="18" charset="0"/>
              <a:buNone/>
              <a:defRPr sz="1100"/>
            </a:lvl1pPr>
          </a:lstStyle>
          <a:p>
            <a:pPr>
              <a:defRPr/>
            </a:pPr>
            <a:fld id="{CA256B79-ED3F-44AE-92EA-5C1A42135F2B}" type="slidenum">
              <a:rPr lang="it-IT" altLang="it-IT"/>
              <a:pPr>
                <a:defRPr/>
              </a:pPr>
              <a:t>‹#›</a:t>
            </a:fld>
            <a:endParaRPr lang="it-IT" altLang="it-IT"/>
          </a:p>
        </p:txBody>
      </p:sp>
    </p:spTree>
    <p:extLst>
      <p:ext uri="{BB962C8B-B14F-4D97-AF65-F5344CB8AC3E}">
        <p14:creationId xmlns:p14="http://schemas.microsoft.com/office/powerpoint/2010/main" val="776132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19"/>
            </a:avLst>
          </a:prstGeom>
          <a:solidFill>
            <a:srgbClr val="FFFFFF"/>
          </a:solidFill>
          <a:ln>
            <a:noFill/>
          </a:ln>
          <a:effectLst/>
          <a:extLst/>
        </p:spPr>
        <p:txBody>
          <a:bodyPr wrap="none" lIns="86836" tIns="43418" rIns="86836" bIns="43418" anchor="ctr"/>
          <a:lstStyle>
            <a:lvl1pPr eaLnBrk="0">
              <a:defRPr sz="2400">
                <a:solidFill>
                  <a:schemeClr val="bg1"/>
                </a:solidFill>
                <a:latin typeface="Arial" charset="0"/>
                <a:ea typeface="MS PGothic" pitchFamily="34" charset="-128"/>
              </a:defRPr>
            </a:lvl1pPr>
            <a:lvl2pPr marL="37931725" indent="-37474525"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93000"/>
              </a:lnSpc>
              <a:buClr>
                <a:srgbClr val="000000"/>
              </a:buClr>
              <a:buSzPct val="100000"/>
              <a:buFont typeface="Times New Roman" charset="0"/>
              <a:buNone/>
              <a:defRPr/>
            </a:pPr>
            <a:endParaRPr lang="en-GB" altLang="it-IT" smtClean="0"/>
          </a:p>
        </p:txBody>
      </p:sp>
      <p:sp>
        <p:nvSpPr>
          <p:cNvPr id="41987" name="Rectangle 2"/>
          <p:cNvSpPr>
            <a:spLocks noGrp="1" noRot="1" noChangeAspect="1" noChangeArrowheads="1"/>
          </p:cNvSpPr>
          <p:nvPr>
            <p:ph type="sldImg"/>
          </p:nvPr>
        </p:nvSpPr>
        <p:spPr bwMode="auto">
          <a:xfrm>
            <a:off x="992188" y="777875"/>
            <a:ext cx="511175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p:nvPr>
        </p:nvSpPr>
        <p:spPr bwMode="auto">
          <a:xfrm>
            <a:off x="709159" y="4860984"/>
            <a:ext cx="5677678" cy="4602373"/>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p>
            <a:pPr lvl="0"/>
            <a:endParaRPr lang="en-GB" altLang="it-IT" noProof="0" smtClean="0"/>
          </a:p>
        </p:txBody>
      </p:sp>
      <p:sp>
        <p:nvSpPr>
          <p:cNvPr id="3076" name="Text Box 4"/>
          <p:cNvSpPr txBox="1">
            <a:spLocks noChangeArrowheads="1"/>
          </p:cNvSpPr>
          <p:nvPr/>
        </p:nvSpPr>
        <p:spPr bwMode="auto">
          <a:xfrm>
            <a:off x="0" y="1"/>
            <a:ext cx="3079997" cy="510358"/>
          </a:xfrm>
          <a:prstGeom prst="rect">
            <a:avLst/>
          </a:prstGeom>
          <a:noFill/>
          <a:ln>
            <a:noFill/>
          </a:ln>
          <a:effectLst/>
          <a:extLst/>
        </p:spPr>
        <p:txBody>
          <a:bodyPr wrap="none" lIns="86836" tIns="43418" rIns="86836" bIns="43418" anchor="ctr"/>
          <a:lstStyle>
            <a:lvl1pPr eaLnBrk="0">
              <a:defRPr sz="2400">
                <a:solidFill>
                  <a:schemeClr val="bg1"/>
                </a:solidFill>
                <a:latin typeface="Arial" charset="0"/>
                <a:ea typeface="MS PGothic" pitchFamily="34" charset="-128"/>
              </a:defRPr>
            </a:lvl1pPr>
            <a:lvl2pPr marL="37931725" indent="-37474525"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93000"/>
              </a:lnSpc>
              <a:buClr>
                <a:srgbClr val="000000"/>
              </a:buClr>
              <a:buSzPct val="100000"/>
              <a:buFont typeface="Times New Roman" charset="0"/>
              <a:buNone/>
              <a:defRPr/>
            </a:pPr>
            <a:endParaRPr lang="en-GB" altLang="it-IT" smtClean="0"/>
          </a:p>
        </p:txBody>
      </p:sp>
      <p:sp>
        <p:nvSpPr>
          <p:cNvPr id="3077" name="Text Box 5"/>
          <p:cNvSpPr txBox="1">
            <a:spLocks noChangeArrowheads="1"/>
          </p:cNvSpPr>
          <p:nvPr/>
        </p:nvSpPr>
        <p:spPr bwMode="auto">
          <a:xfrm>
            <a:off x="4017100" y="1"/>
            <a:ext cx="3079997" cy="510358"/>
          </a:xfrm>
          <a:prstGeom prst="rect">
            <a:avLst/>
          </a:prstGeom>
          <a:noFill/>
          <a:ln>
            <a:noFill/>
          </a:ln>
          <a:effectLst/>
          <a:extLst/>
        </p:spPr>
        <p:txBody>
          <a:bodyPr wrap="none" lIns="86836" tIns="43418" rIns="86836" bIns="43418" anchor="ctr"/>
          <a:lstStyle>
            <a:lvl1pPr eaLnBrk="0">
              <a:defRPr sz="2400">
                <a:solidFill>
                  <a:schemeClr val="bg1"/>
                </a:solidFill>
                <a:latin typeface="Arial" charset="0"/>
                <a:ea typeface="MS PGothic" pitchFamily="34" charset="-128"/>
              </a:defRPr>
            </a:lvl1pPr>
            <a:lvl2pPr marL="37931725" indent="-37474525"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93000"/>
              </a:lnSpc>
              <a:buClr>
                <a:srgbClr val="000000"/>
              </a:buClr>
              <a:buSzPct val="100000"/>
              <a:buFont typeface="Times New Roman" charset="0"/>
              <a:buNone/>
              <a:defRPr/>
            </a:pPr>
            <a:endParaRPr lang="en-GB" altLang="it-IT" smtClean="0"/>
          </a:p>
        </p:txBody>
      </p:sp>
      <p:sp>
        <p:nvSpPr>
          <p:cNvPr id="3078" name="Text Box 6"/>
          <p:cNvSpPr txBox="1">
            <a:spLocks noChangeArrowheads="1"/>
          </p:cNvSpPr>
          <p:nvPr/>
        </p:nvSpPr>
        <p:spPr bwMode="auto">
          <a:xfrm>
            <a:off x="0" y="9721968"/>
            <a:ext cx="3079997" cy="510358"/>
          </a:xfrm>
          <a:prstGeom prst="rect">
            <a:avLst/>
          </a:prstGeom>
          <a:noFill/>
          <a:ln>
            <a:noFill/>
          </a:ln>
          <a:effectLst/>
          <a:extLst/>
        </p:spPr>
        <p:txBody>
          <a:bodyPr wrap="none" lIns="86836" tIns="43418" rIns="86836" bIns="43418" anchor="ctr"/>
          <a:lstStyle>
            <a:lvl1pPr eaLnBrk="0">
              <a:defRPr sz="2400">
                <a:solidFill>
                  <a:schemeClr val="bg1"/>
                </a:solidFill>
                <a:latin typeface="Arial" charset="0"/>
                <a:ea typeface="MS PGothic" pitchFamily="34" charset="-128"/>
              </a:defRPr>
            </a:lvl1pPr>
            <a:lvl2pPr marL="37931725" indent="-37474525"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93000"/>
              </a:lnSpc>
              <a:buClr>
                <a:srgbClr val="000000"/>
              </a:buClr>
              <a:buSzPct val="100000"/>
              <a:buFont typeface="Times New Roman" charset="0"/>
              <a:buNone/>
              <a:defRPr/>
            </a:pPr>
            <a:endParaRPr lang="en-GB" altLang="it-IT" smtClean="0"/>
          </a:p>
        </p:txBody>
      </p:sp>
      <p:sp>
        <p:nvSpPr>
          <p:cNvPr id="3079" name="Rectangle 7"/>
          <p:cNvSpPr>
            <a:spLocks noGrp="1" noChangeArrowheads="1"/>
          </p:cNvSpPr>
          <p:nvPr>
            <p:ph type="sldNum"/>
          </p:nvPr>
        </p:nvSpPr>
        <p:spPr bwMode="auto">
          <a:xfrm>
            <a:off x="4017100" y="9721968"/>
            <a:ext cx="3078896" cy="510358"/>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24484" algn="l"/>
                <a:tab pos="850613" algn="l"/>
                <a:tab pos="1278387" algn="l"/>
                <a:tab pos="1704515" algn="l"/>
                <a:tab pos="2130645" algn="l"/>
                <a:tab pos="2556773" algn="l"/>
                <a:tab pos="2984547" algn="l"/>
                <a:tab pos="3410676" algn="l"/>
                <a:tab pos="3836805" algn="l"/>
                <a:tab pos="4264579" algn="l"/>
                <a:tab pos="4690708" algn="l"/>
                <a:tab pos="5116836" algn="l"/>
                <a:tab pos="5544610" algn="l"/>
                <a:tab pos="5970740" algn="l"/>
                <a:tab pos="6396868" algn="l"/>
                <a:tab pos="6824642" algn="l"/>
                <a:tab pos="7250772" algn="l"/>
                <a:tab pos="7676900" algn="l"/>
                <a:tab pos="8104674" algn="l"/>
                <a:tab pos="8530803" algn="l"/>
              </a:tabLst>
              <a:defRPr sz="1300">
                <a:solidFill>
                  <a:srgbClr val="000000"/>
                </a:solidFill>
                <a:latin typeface="Times New Roman" pitchFamily="18" charset="0"/>
              </a:defRPr>
            </a:lvl1pPr>
          </a:lstStyle>
          <a:p>
            <a:pPr>
              <a:defRPr/>
            </a:pPr>
            <a:fld id="{B6F404F2-8FE6-4E6A-BB45-E97D1E498143}" type="slidenum">
              <a:rPr lang="it-IT" altLang="it-IT"/>
              <a:pPr>
                <a:defRPr/>
              </a:pPr>
              <a:t>‹#›</a:t>
            </a:fld>
            <a:endParaRPr lang="it-IT" altLang="it-IT"/>
          </a:p>
        </p:txBody>
      </p:sp>
    </p:spTree>
    <p:extLst>
      <p:ext uri="{BB962C8B-B14F-4D97-AF65-F5344CB8AC3E}">
        <p14:creationId xmlns:p14="http://schemas.microsoft.com/office/powerpoint/2010/main" val="1637915164"/>
      </p:ext>
    </p:extLst>
  </p:cSld>
  <p:clrMap bg1="lt1" tx1="dk1" bg2="lt2" tx2="dk2" accent1="accent1" accent2="accent2" accent3="accent3" accent4="accent4" accent5="accent5" accent6="accent6" hlink="hlink" folHlink="folHlink"/>
  <p:hf hdr="0" ftr="0" dt="0"/>
  <p:notesStyle>
    <a:lvl1pPr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1pPr>
    <a:lvl2pPr marL="37931725" indent="-37474525"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2pPr>
    <a:lvl3pPr marL="11430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3pPr>
    <a:lvl4pPr marL="16002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4pPr>
    <a:lvl5pPr marL="2057400" indent="-228600" algn="l" defTabSz="44767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S PGothic" pitchFamily="34" charset="-128"/>
        <a:cs typeface="MS PGothic" charset="0"/>
      </a:defRPr>
    </a:lvl5pPr>
    <a:lvl6pPr marL="2285763" algn="l" defTabSz="457152" rtl="0" eaLnBrk="1" latinLnBrk="0" hangingPunct="1">
      <a:defRPr sz="1200" kern="1200">
        <a:solidFill>
          <a:schemeClr val="tx1"/>
        </a:solidFill>
        <a:latin typeface="+mn-lt"/>
        <a:ea typeface="+mn-ea"/>
        <a:cs typeface="+mn-cs"/>
      </a:defRPr>
    </a:lvl6pPr>
    <a:lvl7pPr marL="2742916" algn="l" defTabSz="457152" rtl="0" eaLnBrk="1" latinLnBrk="0" hangingPunct="1">
      <a:defRPr sz="1200" kern="1200">
        <a:solidFill>
          <a:schemeClr val="tx1"/>
        </a:solidFill>
        <a:latin typeface="+mn-lt"/>
        <a:ea typeface="+mn-ea"/>
        <a:cs typeface="+mn-cs"/>
      </a:defRPr>
    </a:lvl7pPr>
    <a:lvl8pPr marL="3200068" algn="l" defTabSz="457152" rtl="0" eaLnBrk="1" latinLnBrk="0" hangingPunct="1">
      <a:defRPr sz="1200" kern="1200">
        <a:solidFill>
          <a:schemeClr val="tx1"/>
        </a:solidFill>
        <a:latin typeface="+mn-lt"/>
        <a:ea typeface="+mn-ea"/>
        <a:cs typeface="+mn-cs"/>
      </a:defRPr>
    </a:lvl8pPr>
    <a:lvl9pPr marL="3657221" algn="l" defTabSz="4571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dirty="0" smtClean="0">
              <a:latin typeface="Times New Roman" pitchFamily="18" charset="0"/>
            </a:endParaRPr>
          </a:p>
        </p:txBody>
      </p:sp>
      <p:sp>
        <p:nvSpPr>
          <p:cNvPr id="4301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F1346DAA-24EF-47DF-88AC-37FAFFCA4381}" type="slidenum">
              <a:rPr lang="it-IT" altLang="it-IT" sz="1300" smtClean="0"/>
              <a:pPr>
                <a:spcBef>
                  <a:spcPct val="0"/>
                </a:spcBef>
                <a:buClrTx/>
                <a:buFontTx/>
                <a:buNone/>
              </a:pPr>
              <a:t>1</a:t>
            </a:fld>
            <a:endParaRPr lang="it-IT" altLang="it-IT" sz="1300" smtClean="0"/>
          </a:p>
        </p:txBody>
      </p:sp>
    </p:spTree>
    <p:extLst>
      <p:ext uri="{BB962C8B-B14F-4D97-AF65-F5344CB8AC3E}">
        <p14:creationId xmlns:p14="http://schemas.microsoft.com/office/powerpoint/2010/main" val="219737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10</a:t>
            </a:fld>
            <a:endParaRPr lang="it-IT" altLang="it-IT" sz="1300" smtClean="0"/>
          </a:p>
        </p:txBody>
      </p:sp>
    </p:spTree>
    <p:extLst>
      <p:ext uri="{BB962C8B-B14F-4D97-AF65-F5344CB8AC3E}">
        <p14:creationId xmlns:p14="http://schemas.microsoft.com/office/powerpoint/2010/main" val="333220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11</a:t>
            </a:fld>
            <a:endParaRPr lang="it-IT" altLang="it-IT" sz="1300" smtClean="0"/>
          </a:p>
        </p:txBody>
      </p:sp>
    </p:spTree>
    <p:extLst>
      <p:ext uri="{BB962C8B-B14F-4D97-AF65-F5344CB8AC3E}">
        <p14:creationId xmlns:p14="http://schemas.microsoft.com/office/powerpoint/2010/main" val="5957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12</a:t>
            </a:fld>
            <a:endParaRPr lang="it-IT" altLang="it-IT" sz="1300" smtClean="0"/>
          </a:p>
        </p:txBody>
      </p:sp>
    </p:spTree>
    <p:extLst>
      <p:ext uri="{BB962C8B-B14F-4D97-AF65-F5344CB8AC3E}">
        <p14:creationId xmlns:p14="http://schemas.microsoft.com/office/powerpoint/2010/main" val="22663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313" indent="-214313">
              <a:spcBef>
                <a:spcPct val="0"/>
              </a:spcBef>
              <a:spcAft>
                <a:spcPct val="20000"/>
              </a:spcAft>
            </a:pPr>
            <a:endParaRPr lang="en-GB" altLang="it-IT" b="1" dirty="0" smtClean="0">
              <a:latin typeface="Calibri" pitchFamily="34"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CE8EB631-3D63-4150-9D9A-5D5DFD5CDEC4}" type="slidenum">
              <a:rPr lang="it-IT" altLang="it-IT" sz="1300" smtClean="0"/>
              <a:pPr>
                <a:spcBef>
                  <a:spcPct val="0"/>
                </a:spcBef>
                <a:buClrTx/>
                <a:buFontTx/>
                <a:buNone/>
              </a:pPr>
              <a:t>13</a:t>
            </a:fld>
            <a:endParaRPr lang="it-IT" altLang="it-IT" sz="1300" smtClean="0"/>
          </a:p>
        </p:txBody>
      </p:sp>
    </p:spTree>
    <p:extLst>
      <p:ext uri="{BB962C8B-B14F-4D97-AF65-F5344CB8AC3E}">
        <p14:creationId xmlns:p14="http://schemas.microsoft.com/office/powerpoint/2010/main" val="133778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313" indent="-214313">
              <a:spcBef>
                <a:spcPct val="0"/>
              </a:spcBef>
              <a:spcAft>
                <a:spcPct val="20000"/>
              </a:spcAft>
            </a:pPr>
            <a:endParaRPr lang="en-GB" altLang="it-IT" b="1" dirty="0" smtClean="0">
              <a:latin typeface="Calibri" pitchFamily="34"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CE8EB631-3D63-4150-9D9A-5D5DFD5CDEC4}" type="slidenum">
              <a:rPr lang="it-IT" altLang="it-IT" sz="1300" smtClean="0"/>
              <a:pPr>
                <a:spcBef>
                  <a:spcPct val="0"/>
                </a:spcBef>
                <a:buClrTx/>
                <a:buFontTx/>
                <a:buNone/>
              </a:pPr>
              <a:t>14</a:t>
            </a:fld>
            <a:endParaRPr lang="it-IT" altLang="it-IT" sz="1300" smtClean="0"/>
          </a:p>
        </p:txBody>
      </p:sp>
    </p:spTree>
    <p:extLst>
      <p:ext uri="{BB962C8B-B14F-4D97-AF65-F5344CB8AC3E}">
        <p14:creationId xmlns:p14="http://schemas.microsoft.com/office/powerpoint/2010/main" val="1229681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313" indent="-214313">
              <a:spcBef>
                <a:spcPct val="0"/>
              </a:spcBef>
              <a:spcAft>
                <a:spcPct val="20000"/>
              </a:spcAft>
            </a:pPr>
            <a:endParaRPr lang="en-GB" altLang="it-IT" b="1" dirty="0" smtClean="0">
              <a:latin typeface="Calibri" pitchFamily="34"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CE8EB631-3D63-4150-9D9A-5D5DFD5CDEC4}" type="slidenum">
              <a:rPr lang="it-IT" altLang="it-IT" sz="1300" smtClean="0"/>
              <a:pPr>
                <a:spcBef>
                  <a:spcPct val="0"/>
                </a:spcBef>
                <a:buClrTx/>
                <a:buFontTx/>
                <a:buNone/>
              </a:pPr>
              <a:t>15</a:t>
            </a:fld>
            <a:endParaRPr lang="it-IT" altLang="it-IT" sz="1300" smtClean="0"/>
          </a:p>
        </p:txBody>
      </p:sp>
    </p:spTree>
    <p:extLst>
      <p:ext uri="{BB962C8B-B14F-4D97-AF65-F5344CB8AC3E}">
        <p14:creationId xmlns:p14="http://schemas.microsoft.com/office/powerpoint/2010/main" val="209070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313" indent="-214313">
              <a:spcBef>
                <a:spcPct val="0"/>
              </a:spcBef>
              <a:spcAft>
                <a:spcPct val="20000"/>
              </a:spcAft>
            </a:pPr>
            <a:endParaRPr lang="en-GB" altLang="it-IT" b="1" dirty="0" smtClean="0">
              <a:latin typeface="Calibri" pitchFamily="34"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CE8EB631-3D63-4150-9D9A-5D5DFD5CDEC4}" type="slidenum">
              <a:rPr lang="it-IT" altLang="it-IT" sz="1300" smtClean="0"/>
              <a:pPr>
                <a:spcBef>
                  <a:spcPct val="0"/>
                </a:spcBef>
                <a:buClrTx/>
                <a:buFontTx/>
                <a:buNone/>
              </a:pPr>
              <a:t>16</a:t>
            </a:fld>
            <a:endParaRPr lang="it-IT" altLang="it-IT" sz="1300" smtClean="0"/>
          </a:p>
        </p:txBody>
      </p:sp>
    </p:spTree>
    <p:extLst>
      <p:ext uri="{BB962C8B-B14F-4D97-AF65-F5344CB8AC3E}">
        <p14:creationId xmlns:p14="http://schemas.microsoft.com/office/powerpoint/2010/main" val="2116173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313" indent="-214313">
              <a:spcBef>
                <a:spcPct val="0"/>
              </a:spcBef>
              <a:spcAft>
                <a:spcPct val="20000"/>
              </a:spcAft>
            </a:pPr>
            <a:endParaRPr lang="en-GB" altLang="it-IT" b="1" dirty="0" smtClean="0">
              <a:latin typeface="Calibri" pitchFamily="34"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CE8EB631-3D63-4150-9D9A-5D5DFD5CDEC4}" type="slidenum">
              <a:rPr lang="it-IT" altLang="it-IT" sz="1300" smtClean="0"/>
              <a:pPr>
                <a:spcBef>
                  <a:spcPct val="0"/>
                </a:spcBef>
                <a:buClrTx/>
                <a:buFontTx/>
                <a:buNone/>
              </a:pPr>
              <a:t>17</a:t>
            </a:fld>
            <a:endParaRPr lang="it-IT" altLang="it-IT" sz="1300" smtClean="0"/>
          </a:p>
        </p:txBody>
      </p:sp>
    </p:spTree>
    <p:extLst>
      <p:ext uri="{BB962C8B-B14F-4D97-AF65-F5344CB8AC3E}">
        <p14:creationId xmlns:p14="http://schemas.microsoft.com/office/powerpoint/2010/main" val="813414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4313" indent="-214313">
              <a:spcBef>
                <a:spcPct val="0"/>
              </a:spcBef>
              <a:spcAft>
                <a:spcPct val="20000"/>
              </a:spcAft>
            </a:pPr>
            <a:endParaRPr lang="en-GB" altLang="it-IT" b="1" dirty="0" smtClean="0">
              <a:latin typeface="Calibri" pitchFamily="34" charset="0"/>
            </a:endParaRPr>
          </a:p>
        </p:txBody>
      </p:sp>
      <p:sp>
        <p:nvSpPr>
          <p:cNvPr id="4608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CE8EB631-3D63-4150-9D9A-5D5DFD5CDEC4}" type="slidenum">
              <a:rPr lang="it-IT" altLang="it-IT" sz="1300" smtClean="0"/>
              <a:pPr>
                <a:spcBef>
                  <a:spcPct val="0"/>
                </a:spcBef>
                <a:buClrTx/>
                <a:buFontTx/>
                <a:buNone/>
              </a:pPr>
              <a:t>18</a:t>
            </a:fld>
            <a:endParaRPr lang="it-IT" altLang="it-IT" sz="1300" smtClean="0"/>
          </a:p>
        </p:txBody>
      </p:sp>
    </p:spTree>
    <p:extLst>
      <p:ext uri="{BB962C8B-B14F-4D97-AF65-F5344CB8AC3E}">
        <p14:creationId xmlns:p14="http://schemas.microsoft.com/office/powerpoint/2010/main" val="2034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F8B323"/>
              </a:buClr>
              <a:buFont typeface="Wingdings" panose="05000000000000000000" pitchFamily="2" charset="2"/>
              <a:buNone/>
            </a:pPr>
            <a:r>
              <a:rPr lang="en-GB" altLang="en-US" dirty="0" smtClean="0">
                <a:latin typeface="Times New Roman" panose="02020603050405020304" pitchFamily="18" charset="0"/>
              </a:rPr>
              <a:t>…offering</a:t>
            </a:r>
            <a:r>
              <a:rPr lang="en-GB" altLang="en-US" baseline="0" dirty="0" smtClean="0">
                <a:latin typeface="Times New Roman" panose="02020603050405020304" pitchFamily="18" charset="0"/>
              </a:rPr>
              <a:t> a view of Trieste from the opposite side of the previous one, during the most crowded sailing race of the Mediterranean.</a:t>
            </a:r>
          </a:p>
          <a:p>
            <a:pPr>
              <a:spcBef>
                <a:spcPct val="50000"/>
              </a:spcBef>
              <a:buClr>
                <a:srgbClr val="F8B323"/>
              </a:buClr>
              <a:buFont typeface="Wingdings" panose="05000000000000000000" pitchFamily="2" charset="2"/>
              <a:buNone/>
            </a:pPr>
            <a:r>
              <a:rPr lang="en-GB" altLang="en-US" baseline="0" dirty="0" smtClean="0">
                <a:latin typeface="Times New Roman" panose="02020603050405020304" pitchFamily="18" charset="0"/>
              </a:rPr>
              <a:t>Elettra is located approximately up here…</a:t>
            </a:r>
            <a:endParaRPr lang="en-GB" altLang="en-US" dirty="0" smtClean="0">
              <a:latin typeface="Times New Roman" panose="02020603050405020304" pitchFamily="18" charset="0"/>
            </a:endParaRPr>
          </a:p>
        </p:txBody>
      </p:sp>
    </p:spTree>
    <p:extLst>
      <p:ext uri="{BB962C8B-B14F-4D97-AF65-F5344CB8AC3E}">
        <p14:creationId xmlns:p14="http://schemas.microsoft.com/office/powerpoint/2010/main" val="427563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
        <p:nvSpPr>
          <p:cNvPr id="44036"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1pPr>
            <a:lvl2pPr>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2pPr>
            <a:lvl3pPr>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3pPr>
            <a:lvl4pPr>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4pPr>
            <a:lvl5pPr>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2400">
                <a:solidFill>
                  <a:schemeClr val="bg1"/>
                </a:solidFill>
                <a:latin typeface="Arial" charset="0"/>
                <a:ea typeface="MS PGothic" pitchFamily="34" charset="-128"/>
              </a:defRPr>
            </a:lvl9pPr>
          </a:lstStyle>
          <a:p>
            <a:fld id="{2D5E6E27-3F8F-493B-8BB8-432CAC06B221}" type="slidenum">
              <a:rPr lang="it-IT" altLang="it-IT" sz="1300" smtClean="0">
                <a:solidFill>
                  <a:srgbClr val="000000"/>
                </a:solidFill>
                <a:latin typeface="Times New Roman" pitchFamily="18" charset="0"/>
              </a:rPr>
              <a:pPr/>
              <a:t>2</a:t>
            </a:fld>
            <a:endParaRPr lang="it-IT" altLang="it-IT" sz="1300" smtClean="0">
              <a:solidFill>
                <a:srgbClr val="000000"/>
              </a:solidFill>
              <a:latin typeface="Times New Roman" pitchFamily="18" charset="0"/>
            </a:endParaRPr>
          </a:p>
        </p:txBody>
      </p:sp>
    </p:spTree>
    <p:extLst>
      <p:ext uri="{BB962C8B-B14F-4D97-AF65-F5344CB8AC3E}">
        <p14:creationId xmlns:p14="http://schemas.microsoft.com/office/powerpoint/2010/main" val="2270750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b="1" dirty="0" smtClean="0">
              <a:latin typeface="Times New Roman" pitchFamily="18" charset="0"/>
            </a:endParaRPr>
          </a:p>
        </p:txBody>
      </p:sp>
      <p:sp>
        <p:nvSpPr>
          <p:cNvPr id="73732"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EAC12D29-D638-45C6-AC3F-1EF6CFA6F801}" type="slidenum">
              <a:rPr lang="it-IT" altLang="it-IT" sz="1300" smtClean="0"/>
              <a:pPr>
                <a:spcBef>
                  <a:spcPct val="0"/>
                </a:spcBef>
                <a:buClrTx/>
                <a:buFontTx/>
                <a:buNone/>
              </a:pPr>
              <a:t>20</a:t>
            </a:fld>
            <a:endParaRPr lang="it-IT" altLang="it-IT" sz="1300" smtClean="0"/>
          </a:p>
        </p:txBody>
      </p:sp>
    </p:spTree>
    <p:extLst>
      <p:ext uri="{BB962C8B-B14F-4D97-AF65-F5344CB8AC3E}">
        <p14:creationId xmlns:p14="http://schemas.microsoft.com/office/powerpoint/2010/main" val="43547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3</a:t>
            </a:fld>
            <a:endParaRPr lang="it-IT" altLang="it-IT" sz="1300" smtClean="0"/>
          </a:p>
        </p:txBody>
      </p:sp>
    </p:spTree>
    <p:extLst>
      <p:ext uri="{BB962C8B-B14F-4D97-AF65-F5344CB8AC3E}">
        <p14:creationId xmlns:p14="http://schemas.microsoft.com/office/powerpoint/2010/main" val="402194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4</a:t>
            </a:fld>
            <a:endParaRPr lang="it-IT" altLang="it-IT" sz="1300" smtClean="0"/>
          </a:p>
        </p:txBody>
      </p:sp>
    </p:spTree>
    <p:extLst>
      <p:ext uri="{BB962C8B-B14F-4D97-AF65-F5344CB8AC3E}">
        <p14:creationId xmlns:p14="http://schemas.microsoft.com/office/powerpoint/2010/main" val="324798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5</a:t>
            </a:fld>
            <a:endParaRPr lang="it-IT" altLang="it-IT" sz="1300" smtClean="0"/>
          </a:p>
        </p:txBody>
      </p:sp>
    </p:spTree>
    <p:extLst>
      <p:ext uri="{BB962C8B-B14F-4D97-AF65-F5344CB8AC3E}">
        <p14:creationId xmlns:p14="http://schemas.microsoft.com/office/powerpoint/2010/main" val="24788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6</a:t>
            </a:fld>
            <a:endParaRPr lang="it-IT" altLang="it-IT" sz="1300" smtClean="0"/>
          </a:p>
        </p:txBody>
      </p:sp>
    </p:spTree>
    <p:extLst>
      <p:ext uri="{BB962C8B-B14F-4D97-AF65-F5344CB8AC3E}">
        <p14:creationId xmlns:p14="http://schemas.microsoft.com/office/powerpoint/2010/main" val="373539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7</a:t>
            </a:fld>
            <a:endParaRPr lang="it-IT" altLang="it-IT" sz="1300" smtClean="0"/>
          </a:p>
        </p:txBody>
      </p:sp>
    </p:spTree>
    <p:extLst>
      <p:ext uri="{BB962C8B-B14F-4D97-AF65-F5344CB8AC3E}">
        <p14:creationId xmlns:p14="http://schemas.microsoft.com/office/powerpoint/2010/main" val="239761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8</a:t>
            </a:fld>
            <a:endParaRPr lang="it-IT" altLang="it-IT" sz="1300" smtClean="0"/>
          </a:p>
        </p:txBody>
      </p:sp>
    </p:spTree>
    <p:extLst>
      <p:ext uri="{BB962C8B-B14F-4D97-AF65-F5344CB8AC3E}">
        <p14:creationId xmlns:p14="http://schemas.microsoft.com/office/powerpoint/2010/main" val="6794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900" kern="1200" dirty="0" smtClean="0">
              <a:solidFill>
                <a:srgbClr val="000000"/>
              </a:solidFill>
              <a:effectLst/>
              <a:latin typeface="Arial" panose="020B0604020202020204" pitchFamily="34" charset="0"/>
              <a:ea typeface="MS PGothic" pitchFamily="34" charset="-128"/>
              <a:cs typeface="Arial" panose="020B0604020202020204" pitchFamily="34" charset="0"/>
            </a:endParaRPr>
          </a:p>
        </p:txBody>
      </p:sp>
      <p:sp>
        <p:nvSpPr>
          <p:cNvPr id="51204"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1pPr>
            <a:lvl2pPr marL="36020375" indent="-35586988">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2pPr>
            <a:lvl3pPr marL="108267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3pPr>
            <a:lvl4pPr marL="1517650"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4pPr>
            <a:lvl5pPr marL="1952625" indent="-214313">
              <a:spcBef>
                <a:spcPct val="30000"/>
              </a:spcBef>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5pPr>
            <a:lvl6pPr marL="24098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6pPr>
            <a:lvl7pPr marL="28670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7pPr>
            <a:lvl8pPr marL="33242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8pPr>
            <a:lvl9pPr marL="3781425" indent="-214313" defTabSz="447675" eaLnBrk="0" fontAlgn="base" hangingPunct="0">
              <a:spcBef>
                <a:spcPct val="30000"/>
              </a:spcBef>
              <a:spcAft>
                <a:spcPct val="0"/>
              </a:spcAft>
              <a:buClr>
                <a:srgbClr val="000000"/>
              </a:buClr>
              <a:buSzPct val="100000"/>
              <a:buFont typeface="Times New Roman" pitchFamily="18" charset="0"/>
              <a:tabLst>
                <a:tab pos="0" algn="l"/>
                <a:tab pos="423863" algn="l"/>
                <a:tab pos="849313" algn="l"/>
                <a:tab pos="1277938" algn="l"/>
                <a:tab pos="1703388" algn="l"/>
                <a:tab pos="2130425" algn="l"/>
                <a:tab pos="2555875" algn="l"/>
                <a:tab pos="2984500" algn="l"/>
                <a:tab pos="3409950" algn="l"/>
                <a:tab pos="3835400" algn="l"/>
                <a:tab pos="4264025" algn="l"/>
                <a:tab pos="4689475" algn="l"/>
                <a:tab pos="5116513" algn="l"/>
                <a:tab pos="5543550" algn="l"/>
                <a:tab pos="5970588" algn="l"/>
                <a:tab pos="6396038" algn="l"/>
                <a:tab pos="6823075" algn="l"/>
                <a:tab pos="7250113" algn="l"/>
                <a:tab pos="7675563" algn="l"/>
                <a:tab pos="8104188" algn="l"/>
                <a:tab pos="8529638" algn="l"/>
              </a:tabLst>
              <a:defRPr sz="1200">
                <a:solidFill>
                  <a:srgbClr val="000000"/>
                </a:solidFill>
                <a:latin typeface="Times New Roman" pitchFamily="18" charset="0"/>
                <a:ea typeface="MS PGothic" pitchFamily="34" charset="-128"/>
              </a:defRPr>
            </a:lvl9pPr>
          </a:lstStyle>
          <a:p>
            <a:pPr>
              <a:spcBef>
                <a:spcPct val="0"/>
              </a:spcBef>
              <a:buClrTx/>
              <a:buFontTx/>
              <a:buNone/>
            </a:pPr>
            <a:fld id="{87DBB7C8-DCD2-4F6A-8E15-CC2E9FCBBAA3}" type="slidenum">
              <a:rPr lang="it-IT" altLang="it-IT" sz="1300" smtClean="0"/>
              <a:pPr>
                <a:spcBef>
                  <a:spcPct val="0"/>
                </a:spcBef>
                <a:buClrTx/>
                <a:buFontTx/>
                <a:buNone/>
              </a:pPr>
              <a:t>9</a:t>
            </a:fld>
            <a:endParaRPr lang="it-IT" altLang="it-IT" sz="1300" smtClean="0"/>
          </a:p>
        </p:txBody>
      </p:sp>
    </p:spTree>
    <p:extLst>
      <p:ext uri="{BB962C8B-B14F-4D97-AF65-F5344CB8AC3E}">
        <p14:creationId xmlns:p14="http://schemas.microsoft.com/office/powerpoint/2010/main" val="124938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full page">
    <p:spTree>
      <p:nvGrpSpPr>
        <p:cNvPr id="1" name=""/>
        <p:cNvGrpSpPr/>
        <p:nvPr/>
      </p:nvGrpSpPr>
      <p:grpSpPr>
        <a:xfrm>
          <a:off x="0" y="0"/>
          <a:ext cx="0" cy="0"/>
          <a:chOff x="0" y="0"/>
          <a:chExt cx="0" cy="0"/>
        </a:xfrm>
      </p:grpSpPr>
      <p:pic>
        <p:nvPicPr>
          <p:cNvPr id="2" name="Immagine 5" descr="PPT-schermata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84965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it-IT"/>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08539044-B25C-4C78-B46A-BB84B4685D26}" type="datetimeFigureOut">
              <a:rPr lang="it-IT"/>
              <a:pPr>
                <a:defRPr/>
              </a:pPr>
              <a:t>27/06/2017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606EC0C7-0BC6-4224-A84F-E409CB0D5784}" type="slidenum">
              <a:rPr lang="it-IT" altLang="en-US"/>
              <a:pPr>
                <a:defRPr/>
              </a:pPr>
              <a:t>‹#›</a:t>
            </a:fld>
            <a:endParaRPr lang="it-IT" altLang="en-US"/>
          </a:p>
        </p:txBody>
      </p:sp>
    </p:spTree>
    <p:extLst>
      <p:ext uri="{BB962C8B-B14F-4D97-AF65-F5344CB8AC3E}">
        <p14:creationId xmlns:p14="http://schemas.microsoft.com/office/powerpoint/2010/main" val="33224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7C8693A7-4E45-4F25-9EF6-4E246782BF98}" type="datetimeFigureOut">
              <a:rPr lang="it-IT"/>
              <a:pPr>
                <a:defRPr/>
              </a:pPr>
              <a:t>27/06/2017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69BA021B-38B5-4764-B951-D9D2BB59431C}" type="slidenum">
              <a:rPr lang="it-IT" altLang="en-US"/>
              <a:pPr>
                <a:defRPr/>
              </a:pPr>
              <a:t>‹#›</a:t>
            </a:fld>
            <a:endParaRPr lang="it-IT" altLang="en-US"/>
          </a:p>
        </p:txBody>
      </p:sp>
    </p:spTree>
    <p:extLst>
      <p:ext uri="{BB962C8B-B14F-4D97-AF65-F5344CB8AC3E}">
        <p14:creationId xmlns:p14="http://schemas.microsoft.com/office/powerpoint/2010/main" val="19943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F21BD8-C814-455C-B007-42C5DC4BA34F}" type="datetimeFigureOut">
              <a:rPr lang="it-IT"/>
              <a:pPr>
                <a:defRPr/>
              </a:pPr>
              <a:t>27/06/2017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E6CB7BC-A420-4DDF-87C4-E0095069951E}" type="slidenum">
              <a:rPr lang="it-IT" altLang="en-US"/>
              <a:pPr>
                <a:defRPr/>
              </a:pPr>
              <a:t>‹#›</a:t>
            </a:fld>
            <a:endParaRPr lang="it-IT" altLang="en-US"/>
          </a:p>
        </p:txBody>
      </p:sp>
    </p:spTree>
    <p:extLst>
      <p:ext uri="{BB962C8B-B14F-4D97-AF65-F5344CB8AC3E}">
        <p14:creationId xmlns:p14="http://schemas.microsoft.com/office/powerpoint/2010/main" val="105982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751D90E2-1670-4ED2-821E-1D7134262DEE}" type="datetimeFigureOut">
              <a:rPr lang="it-IT"/>
              <a:pPr>
                <a:defRPr/>
              </a:pPr>
              <a:t>27/06/2017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581A88E-2A7F-4B3A-B2BB-46732935F4B7}" type="slidenum">
              <a:rPr lang="it-IT" altLang="en-US"/>
              <a:pPr>
                <a:defRPr/>
              </a:pPr>
              <a:t>‹#›</a:t>
            </a:fld>
            <a:endParaRPr lang="it-IT" altLang="en-US"/>
          </a:p>
        </p:txBody>
      </p:sp>
    </p:spTree>
    <p:extLst>
      <p:ext uri="{BB962C8B-B14F-4D97-AF65-F5344CB8AC3E}">
        <p14:creationId xmlns:p14="http://schemas.microsoft.com/office/powerpoint/2010/main" val="261069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41BBA654-1FE4-40D5-B4C0-81BC2FC3B76E}" type="datetimeFigureOut">
              <a:rPr lang="it-IT"/>
              <a:pPr>
                <a:defRPr/>
              </a:pPr>
              <a:t>27/06/2017</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1FD08F12-F765-41BB-AA9F-88CB74573CF2}" type="slidenum">
              <a:rPr lang="it-IT" altLang="en-US"/>
              <a:pPr>
                <a:defRPr/>
              </a:pPr>
              <a:t>‹#›</a:t>
            </a:fld>
            <a:endParaRPr lang="it-IT" altLang="en-US"/>
          </a:p>
        </p:txBody>
      </p:sp>
    </p:spTree>
    <p:extLst>
      <p:ext uri="{BB962C8B-B14F-4D97-AF65-F5344CB8AC3E}">
        <p14:creationId xmlns:p14="http://schemas.microsoft.com/office/powerpoint/2010/main" val="3024607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021C7CCC-C037-4C16-9125-772B70D8BE2B}" type="datetimeFigureOut">
              <a:rPr lang="it-IT"/>
              <a:pPr>
                <a:defRPr/>
              </a:pPr>
              <a:t>27/06/2017</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975776B3-B5CD-4A86-A6B3-7BDFB993C7F8}" type="slidenum">
              <a:rPr lang="it-IT" altLang="en-US"/>
              <a:pPr>
                <a:defRPr/>
              </a:pPr>
              <a:t>‹#›</a:t>
            </a:fld>
            <a:endParaRPr lang="it-IT" altLang="en-US"/>
          </a:p>
        </p:txBody>
      </p:sp>
    </p:spTree>
    <p:extLst>
      <p:ext uri="{BB962C8B-B14F-4D97-AF65-F5344CB8AC3E}">
        <p14:creationId xmlns:p14="http://schemas.microsoft.com/office/powerpoint/2010/main" val="171128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B6E754-2D44-4108-A25C-5D4E93B4C547}" type="datetimeFigureOut">
              <a:rPr lang="it-IT"/>
              <a:pPr>
                <a:defRPr/>
              </a:pPr>
              <a:t>27/06/2017</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8F16F9CB-01B4-4DA8-B59C-29535283C5FA}" type="slidenum">
              <a:rPr lang="it-IT" altLang="en-US"/>
              <a:pPr>
                <a:defRPr/>
              </a:pPr>
              <a:t>‹#›</a:t>
            </a:fld>
            <a:endParaRPr lang="it-IT" altLang="en-US"/>
          </a:p>
        </p:txBody>
      </p:sp>
    </p:spTree>
    <p:extLst>
      <p:ext uri="{BB962C8B-B14F-4D97-AF65-F5344CB8AC3E}">
        <p14:creationId xmlns:p14="http://schemas.microsoft.com/office/powerpoint/2010/main" val="605518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840819-67B9-439C-9AEB-3B000B189103}" type="datetimeFigureOut">
              <a:rPr lang="it-IT"/>
              <a:pPr>
                <a:defRPr/>
              </a:pPr>
              <a:t>27/06/2017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A9CDC07B-DDCA-4DFD-81DC-D966D4CB1147}" type="slidenum">
              <a:rPr lang="it-IT" altLang="en-US"/>
              <a:pPr>
                <a:defRPr/>
              </a:pPr>
              <a:t>‹#›</a:t>
            </a:fld>
            <a:endParaRPr lang="it-IT" altLang="en-US"/>
          </a:p>
        </p:txBody>
      </p:sp>
    </p:spTree>
    <p:extLst>
      <p:ext uri="{BB962C8B-B14F-4D97-AF65-F5344CB8AC3E}">
        <p14:creationId xmlns:p14="http://schemas.microsoft.com/office/powerpoint/2010/main" val="1935993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DD75AE-EBF7-4069-8B0F-63E64BE4BD6F}" type="datetimeFigureOut">
              <a:rPr lang="it-IT"/>
              <a:pPr>
                <a:defRPr/>
              </a:pPr>
              <a:t>27/06/2017</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74E58F3E-1536-4EC6-848F-BBF71EB08559}" type="slidenum">
              <a:rPr lang="it-IT" altLang="en-US"/>
              <a:pPr>
                <a:defRPr/>
              </a:pPr>
              <a:t>‹#›</a:t>
            </a:fld>
            <a:endParaRPr lang="it-IT" altLang="en-US"/>
          </a:p>
        </p:txBody>
      </p:sp>
    </p:spTree>
    <p:extLst>
      <p:ext uri="{BB962C8B-B14F-4D97-AF65-F5344CB8AC3E}">
        <p14:creationId xmlns:p14="http://schemas.microsoft.com/office/powerpoint/2010/main" val="3675398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6004B0E6-22E7-4E00-805F-E4D51DCA09DC}" type="datetimeFigureOut">
              <a:rPr lang="it-IT"/>
              <a:pPr>
                <a:defRPr/>
              </a:pPr>
              <a:t>27/06/2017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6603F47-0CC6-49AA-B045-964301D1165E}" type="slidenum">
              <a:rPr lang="it-IT" altLang="en-US"/>
              <a:pPr>
                <a:defRPr/>
              </a:pPr>
              <a:t>‹#›</a:t>
            </a:fld>
            <a:endParaRPr lang="it-IT" altLang="en-US"/>
          </a:p>
        </p:txBody>
      </p:sp>
    </p:spTree>
    <p:extLst>
      <p:ext uri="{BB962C8B-B14F-4D97-AF65-F5344CB8AC3E}">
        <p14:creationId xmlns:p14="http://schemas.microsoft.com/office/powerpoint/2010/main" val="359888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 Title &amp; Subtitle">
    <p:spTree>
      <p:nvGrpSpPr>
        <p:cNvPr id="1" name=""/>
        <p:cNvGrpSpPr/>
        <p:nvPr/>
      </p:nvGrpSpPr>
      <p:grpSpPr>
        <a:xfrm>
          <a:off x="0" y="0"/>
          <a:ext cx="0" cy="0"/>
          <a:chOff x="0" y="0"/>
          <a:chExt cx="0" cy="0"/>
        </a:xfrm>
      </p:grpSpPr>
      <p:sp>
        <p:nvSpPr>
          <p:cNvPr id="2" name="Titolo 1"/>
          <p:cNvSpPr>
            <a:spLocks noGrp="1"/>
          </p:cNvSpPr>
          <p:nvPr>
            <p:ph type="ctrTitle"/>
          </p:nvPr>
        </p:nvSpPr>
        <p:spPr>
          <a:xfrm>
            <a:off x="719832" y="2483693"/>
            <a:ext cx="8569325" cy="1620837"/>
          </a:xfrm>
          <a:prstGeom prst="rect">
            <a:avLst/>
          </a:prstGeom>
        </p:spPr>
        <p:txBody>
          <a:bodyPr anchor="ctr" anchorCtr="0"/>
          <a:lstStyle>
            <a:lvl1pPr>
              <a:defRPr sz="3600" baseline="0">
                <a:latin typeface="+mj-lt"/>
              </a:defRPr>
            </a:lvl1pPr>
          </a:lstStyle>
          <a:p>
            <a:r>
              <a:rPr lang="en-US" smtClean="0"/>
              <a:t>Click to edit Master title style</a:t>
            </a:r>
            <a:endParaRPr lang="it-IT" dirty="0"/>
          </a:p>
        </p:txBody>
      </p:sp>
      <p:sp>
        <p:nvSpPr>
          <p:cNvPr id="3" name="Rectangle 6"/>
          <p:cNvSpPr>
            <a:spLocks noGrp="1" noChangeArrowheads="1"/>
          </p:cNvSpPr>
          <p:nvPr>
            <p:ph type="sldNum" idx="10"/>
          </p:nvPr>
        </p:nvSpPr>
        <p:spPr>
          <a:ln/>
        </p:spPr>
        <p:txBody>
          <a:bodyPr/>
          <a:lstStyle>
            <a:lvl1pPr>
              <a:defRPr/>
            </a:lvl1pPr>
          </a:lstStyle>
          <a:p>
            <a:pPr>
              <a:defRPr/>
            </a:pPr>
            <a:fld id="{68A955F9-B440-40DA-9FD2-3F36741CBCA8}" type="slidenum">
              <a:rPr lang="it-IT" altLang="it-IT"/>
              <a:pPr>
                <a:defRPr/>
              </a:pPr>
              <a:t>‹#›</a:t>
            </a:fld>
            <a:endParaRPr lang="it-IT" altLang="it-IT"/>
          </a:p>
        </p:txBody>
      </p:sp>
    </p:spTree>
    <p:extLst>
      <p:ext uri="{BB962C8B-B14F-4D97-AF65-F5344CB8AC3E}">
        <p14:creationId xmlns:p14="http://schemas.microsoft.com/office/powerpoint/2010/main" val="4208348127"/>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113A05E4-4762-4D21-9780-148261A334DF}" type="datetimeFigureOut">
              <a:rPr lang="it-IT"/>
              <a:pPr>
                <a:defRPr/>
              </a:pPr>
              <a:t>27/06/2017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B4075D8-3AF8-434D-B9E8-F4CA1853B099}" type="slidenum">
              <a:rPr lang="it-IT" altLang="en-US"/>
              <a:pPr>
                <a:defRPr/>
              </a:pPr>
              <a:t>‹#›</a:t>
            </a:fld>
            <a:endParaRPr lang="it-IT" altLang="en-US"/>
          </a:p>
        </p:txBody>
      </p:sp>
    </p:spTree>
    <p:extLst>
      <p:ext uri="{BB962C8B-B14F-4D97-AF65-F5344CB8AC3E}">
        <p14:creationId xmlns:p14="http://schemas.microsoft.com/office/powerpoint/2010/main" val="114325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a:prstGeom prst="rect">
            <a:avLst/>
          </a:prstGeom>
        </p:spPr>
        <p:txBody>
          <a:bodyPr/>
          <a:lstStyle/>
          <a:p>
            <a:r>
              <a:rPr lang="en-US" smtClean="0"/>
              <a:t>Click to edit Master title style</a:t>
            </a:r>
            <a:endParaRPr lang="it-IT"/>
          </a:p>
        </p:txBody>
      </p:sp>
      <p:sp>
        <p:nvSpPr>
          <p:cNvPr id="3" name="Rectangle 6"/>
          <p:cNvSpPr>
            <a:spLocks noGrp="1" noChangeArrowheads="1"/>
          </p:cNvSpPr>
          <p:nvPr>
            <p:ph type="sldNum" idx="10"/>
          </p:nvPr>
        </p:nvSpPr>
        <p:spPr>
          <a:ln/>
        </p:spPr>
        <p:txBody>
          <a:bodyPr/>
          <a:lstStyle>
            <a:lvl1pPr>
              <a:defRPr/>
            </a:lvl1pPr>
          </a:lstStyle>
          <a:p>
            <a:pPr>
              <a:defRPr/>
            </a:pPr>
            <a:fld id="{E25F587E-7B75-46D2-9596-8F06DD05039C}" type="slidenum">
              <a:rPr lang="it-IT" altLang="it-IT"/>
              <a:pPr>
                <a:defRPr/>
              </a:pPr>
              <a:t>‹#›</a:t>
            </a:fld>
            <a:endParaRPr lang="it-IT" altLang="it-IT"/>
          </a:p>
        </p:txBody>
      </p:sp>
    </p:spTree>
    <p:extLst>
      <p:ext uri="{BB962C8B-B14F-4D97-AF65-F5344CB8AC3E}">
        <p14:creationId xmlns:p14="http://schemas.microsoft.com/office/powerpoint/2010/main" val="19061383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For Text with bullet points">
    <p:spTree>
      <p:nvGrpSpPr>
        <p:cNvPr id="1" name=""/>
        <p:cNvGrpSpPr/>
        <p:nvPr/>
      </p:nvGrpSpPr>
      <p:grpSpPr>
        <a:xfrm>
          <a:off x="0" y="0"/>
          <a:ext cx="0" cy="0"/>
          <a:chOff x="0" y="0"/>
          <a:chExt cx="0" cy="0"/>
        </a:xfrm>
      </p:grpSpPr>
      <p:pic>
        <p:nvPicPr>
          <p:cNvPr id="4" name="Immagine 2" descr="PPT-sfondo 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 descr="PPT_EST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5400675" y="7234238"/>
            <a:ext cx="3960813"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algn="r" eaLnBrk="1">
              <a:lnSpc>
                <a:spcPct val="93000"/>
              </a:lnSpc>
              <a:buSzPct val="100000"/>
              <a:defRPr/>
            </a:pPr>
            <a:r>
              <a:rPr lang="en-GB" altLang="it-IT" sz="1300" smtClean="0">
                <a:solidFill>
                  <a:srgbClr val="000000"/>
                </a:solidFill>
              </a:rPr>
              <a:t>Put in here Name Surname  –    day month year</a:t>
            </a:r>
            <a:endParaRPr lang="it-IT" altLang="it-IT" sz="1300" smtClean="0">
              <a:solidFill>
                <a:srgbClr val="000000"/>
              </a:solidFill>
            </a:endParaRPr>
          </a:p>
        </p:txBody>
      </p:sp>
      <p:cxnSp>
        <p:nvCxnSpPr>
          <p:cNvPr id="7" name="Connettore 1 2"/>
          <p:cNvCxnSpPr>
            <a:cxnSpLocks noChangeShapeType="1"/>
          </p:cNvCxnSpPr>
          <p:nvPr/>
        </p:nvCxnSpPr>
        <p:spPr bwMode="auto">
          <a:xfrm>
            <a:off x="9361488" y="726598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 name="Text Box 7"/>
          <p:cNvSpPr txBox="1">
            <a:spLocks noChangeArrowheads="1"/>
          </p:cNvSpPr>
          <p:nvPr/>
        </p:nvSpPr>
        <p:spPr bwMode="auto">
          <a:xfrm>
            <a:off x="0" y="7235825"/>
            <a:ext cx="5761038" cy="357188"/>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eaLnBrk="1">
              <a:lnSpc>
                <a:spcPct val="93000"/>
              </a:lnSpc>
              <a:buSzPct val="100000"/>
              <a:defRPr/>
            </a:pPr>
            <a:r>
              <a:rPr lang="it-IT" altLang="it-IT" sz="1300" smtClean="0">
                <a:solidFill>
                  <a:srgbClr val="000000"/>
                </a:solidFill>
              </a:rPr>
              <a:t>Delete this text and put in here Title of the Event/Conference, Location</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952080" y="179438"/>
            <a:ext cx="6696744" cy="936104"/>
          </a:xfrm>
          <a:prstGeom prst="rect">
            <a:avLst/>
          </a:prstGeom>
        </p:spPr>
        <p:txBody>
          <a:bodyPr anchor="ctr"/>
          <a:lstStyle>
            <a:lvl1pPr algn="l">
              <a:defRPr sz="2800" baseline="0"/>
            </a:lvl1pPr>
          </a:lstStyle>
          <a:p>
            <a:r>
              <a:rPr lang="en-US" smtClean="0"/>
              <a:t>Click to edit Master title style</a:t>
            </a:r>
            <a:endParaRPr lang="it-IT" dirty="0"/>
          </a:p>
        </p:txBody>
      </p:sp>
      <p:sp>
        <p:nvSpPr>
          <p:cNvPr id="3" name="Segnaposto contenuto 2"/>
          <p:cNvSpPr>
            <a:spLocks noGrp="1"/>
          </p:cNvSpPr>
          <p:nvPr>
            <p:ph idx="1"/>
          </p:nvPr>
        </p:nvSpPr>
        <p:spPr>
          <a:xfrm>
            <a:off x="504825" y="1763713"/>
            <a:ext cx="9072563" cy="4989512"/>
          </a:xfrm>
          <a:prstGeom prst="rect">
            <a:avLst/>
          </a:prstGeom>
        </p:spPr>
        <p:txBody>
          <a:bodyPr/>
          <a:lstStyle>
            <a:lvl1pPr marL="342900" indent="-342900">
              <a:lnSpc>
                <a:spcPct val="100000"/>
              </a:lnSpc>
              <a:spcBef>
                <a:spcPts val="0"/>
              </a:spcBef>
              <a:spcAft>
                <a:spcPts val="600"/>
              </a:spcAft>
              <a:buFont typeface="Wingdings" panose="05000000000000000000" pitchFamily="2" charset="2"/>
              <a:buChar char="ü"/>
              <a:defRPr sz="2400" b="0"/>
            </a:lvl1pPr>
            <a:lvl2pPr marL="742950" indent="-285750">
              <a:lnSpc>
                <a:spcPct val="100000"/>
              </a:lnSpc>
              <a:spcBef>
                <a:spcPts val="0"/>
              </a:spcBef>
              <a:spcAft>
                <a:spcPts val="0"/>
              </a:spcAft>
              <a:buFont typeface="Arial" panose="020B0604020202020204" pitchFamily="34" charset="0"/>
              <a:buChar char="•"/>
              <a:defRPr sz="2200"/>
            </a:lvl2pPr>
            <a:lvl3pPr marL="1200150" indent="-285750">
              <a:lnSpc>
                <a:spcPct val="100000"/>
              </a:lnSpc>
              <a:spcBef>
                <a:spcPts val="0"/>
              </a:spcBef>
              <a:spcAft>
                <a:spcPts val="0"/>
              </a:spcAft>
              <a:buFont typeface="Arial" panose="020B0604020202020204" pitchFamily="34" charset="0"/>
              <a:buChar char="−"/>
              <a:defRPr sz="2000" i="1" baseline="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egnaposto numero diapositiva 5"/>
          <p:cNvSpPr>
            <a:spLocks noGrp="1"/>
          </p:cNvSpPr>
          <p:nvPr>
            <p:ph type="sldNum" sz="quarter" idx="10"/>
          </p:nvPr>
        </p:nvSpPr>
        <p:spPr>
          <a:xfrm>
            <a:off x="9504363" y="7305675"/>
            <a:ext cx="501650" cy="230188"/>
          </a:xfrm>
        </p:spPr>
        <p:txBody>
          <a:bodyPr/>
          <a:lstStyle>
            <a:lvl1pPr>
              <a:defRPr/>
            </a:lvl1pPr>
          </a:lstStyle>
          <a:p>
            <a:pPr>
              <a:defRPr/>
            </a:pPr>
            <a:fld id="{45E1D7B4-518E-46B4-8D79-771A6AE91FA6}" type="slidenum">
              <a:rPr lang="it-IT" altLang="it-IT"/>
              <a:pPr>
                <a:defRPr/>
              </a:pPr>
              <a:t>‹#›</a:t>
            </a:fld>
            <a:endParaRPr lang="it-IT" altLang="it-IT"/>
          </a:p>
        </p:txBody>
      </p:sp>
    </p:spTree>
    <p:extLst>
      <p:ext uri="{BB962C8B-B14F-4D97-AF65-F5344CB8AC3E}">
        <p14:creationId xmlns:p14="http://schemas.microsoft.com/office/powerpoint/2010/main" val="297658758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 Text ">
    <p:spTree>
      <p:nvGrpSpPr>
        <p:cNvPr id="1" name=""/>
        <p:cNvGrpSpPr/>
        <p:nvPr/>
      </p:nvGrpSpPr>
      <p:grpSpPr>
        <a:xfrm>
          <a:off x="0" y="0"/>
          <a:ext cx="0" cy="0"/>
          <a:chOff x="0" y="0"/>
          <a:chExt cx="0" cy="0"/>
        </a:xfrm>
      </p:grpSpPr>
      <p:pic>
        <p:nvPicPr>
          <p:cNvPr id="4" name="Immagine 2" descr="PPT-sfondo 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 descr="PPT_EST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400675" y="7234238"/>
            <a:ext cx="3960813"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algn="r" eaLnBrk="1">
              <a:lnSpc>
                <a:spcPct val="93000"/>
              </a:lnSpc>
              <a:buSzPct val="100000"/>
              <a:defRPr/>
            </a:pPr>
            <a:r>
              <a:rPr lang="en-GB" altLang="it-IT" sz="1300" smtClean="0">
                <a:solidFill>
                  <a:srgbClr val="000000"/>
                </a:solidFill>
              </a:rPr>
              <a:t>Put in here Name Surname  –    day month year</a:t>
            </a:r>
            <a:endParaRPr lang="it-IT" altLang="it-IT" sz="1300" smtClean="0">
              <a:solidFill>
                <a:srgbClr val="000000"/>
              </a:solidFill>
            </a:endParaRPr>
          </a:p>
        </p:txBody>
      </p:sp>
      <p:cxnSp>
        <p:nvCxnSpPr>
          <p:cNvPr id="9" name="Connettore 1 2"/>
          <p:cNvCxnSpPr>
            <a:cxnSpLocks noChangeShapeType="1"/>
          </p:cNvCxnSpPr>
          <p:nvPr/>
        </p:nvCxnSpPr>
        <p:spPr bwMode="auto">
          <a:xfrm>
            <a:off x="9361488" y="726598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Text Box 7"/>
          <p:cNvSpPr txBox="1">
            <a:spLocks noChangeArrowheads="1"/>
          </p:cNvSpPr>
          <p:nvPr/>
        </p:nvSpPr>
        <p:spPr bwMode="auto">
          <a:xfrm>
            <a:off x="0" y="7235825"/>
            <a:ext cx="5761038" cy="357188"/>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eaLnBrk="1">
              <a:lnSpc>
                <a:spcPct val="93000"/>
              </a:lnSpc>
              <a:buSzPct val="100000"/>
              <a:defRPr/>
            </a:pPr>
            <a:r>
              <a:rPr lang="it-IT" altLang="it-IT" sz="1300" smtClean="0">
                <a:solidFill>
                  <a:srgbClr val="000000"/>
                </a:solidFill>
              </a:rPr>
              <a:t>Delete this text and put in here Title of the Event/Conference, Location</a:t>
            </a: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en-US" smtClean="0"/>
              <a:t>Click to edit Master title style</a:t>
            </a:r>
            <a:endParaRPr lang="it-IT" dirty="0"/>
          </a:p>
        </p:txBody>
      </p:sp>
      <p:sp>
        <p:nvSpPr>
          <p:cNvPr id="5" name="Segnaposto contenuto 2"/>
          <p:cNvSpPr>
            <a:spLocks noGrp="1"/>
          </p:cNvSpPr>
          <p:nvPr>
            <p:ph idx="1"/>
          </p:nvPr>
        </p:nvSpPr>
        <p:spPr>
          <a:xfrm>
            <a:off x="504825" y="1763713"/>
            <a:ext cx="9072563" cy="4989512"/>
          </a:xfrm>
          <a:prstGeom prst="rect">
            <a:avLst/>
          </a:prstGeom>
        </p:spPr>
        <p:txBody>
          <a:bodyPr/>
          <a:lstStyle>
            <a:lvl1pPr marL="0" indent="0">
              <a:lnSpc>
                <a:spcPct val="100000"/>
              </a:lnSpc>
              <a:spcBef>
                <a:spcPts val="0"/>
              </a:spcBef>
              <a:spcAft>
                <a:spcPts val="0"/>
              </a:spcAft>
              <a:buFont typeface="Wingdings" panose="05000000000000000000" pitchFamily="2" charset="2"/>
              <a:buNone/>
              <a:defRPr sz="2400"/>
            </a:lvl1pPr>
            <a:lvl2pPr marL="457200" indent="0">
              <a:lnSpc>
                <a:spcPct val="100000"/>
              </a:lnSpc>
              <a:spcBef>
                <a:spcPts val="0"/>
              </a:spcBef>
              <a:spcAft>
                <a:spcPts val="0"/>
              </a:spcAft>
              <a:buFont typeface="Arial" panose="020B0604020202020204" pitchFamily="34" charset="0"/>
              <a:buNone/>
              <a:defRPr sz="2400"/>
            </a:lvl2pPr>
            <a:lvl3pPr marL="914400" indent="0">
              <a:lnSpc>
                <a:spcPct val="100000"/>
              </a:lnSpc>
              <a:spcBef>
                <a:spcPts val="0"/>
              </a:spcBef>
              <a:spcAft>
                <a:spcPts val="0"/>
              </a:spcAft>
              <a:buFont typeface="Arial" panose="020B0604020202020204" pitchFamily="34" charset="0"/>
              <a:buNone/>
              <a:defRPr sz="2400"/>
            </a:lvl3pPr>
            <a:lvl4pPr>
              <a:defRPr sz="1800"/>
            </a:lvl4pPr>
            <a:lvl5pPr>
              <a:defRPr sz="1800"/>
            </a:lvl5pPr>
          </a:lstStyle>
          <a:p>
            <a:pPr lvl="0"/>
            <a:r>
              <a:rPr lang="en-US" smtClean="0"/>
              <a:t>Click to edit Master text styles</a:t>
            </a:r>
          </a:p>
        </p:txBody>
      </p:sp>
      <p:sp>
        <p:nvSpPr>
          <p:cNvPr id="12" name="Segnaposto numero diapositiva 2"/>
          <p:cNvSpPr>
            <a:spLocks noGrp="1"/>
          </p:cNvSpPr>
          <p:nvPr>
            <p:ph type="sldNum" idx="10"/>
          </p:nvPr>
        </p:nvSpPr>
        <p:spPr/>
        <p:txBody>
          <a:bodyPr/>
          <a:lstStyle>
            <a:lvl1pPr>
              <a:defRPr/>
            </a:lvl1pPr>
          </a:lstStyle>
          <a:p>
            <a:pPr>
              <a:defRPr/>
            </a:pPr>
            <a:fld id="{EA771BB0-A564-4274-A30F-234E773DD337}" type="slidenum">
              <a:rPr lang="it-IT" altLang="it-IT"/>
              <a:pPr>
                <a:defRPr/>
              </a:pPr>
              <a:t>‹#›</a:t>
            </a:fld>
            <a:endParaRPr lang="it-IT" altLang="it-IT"/>
          </a:p>
        </p:txBody>
      </p:sp>
    </p:spTree>
    <p:extLst>
      <p:ext uri="{BB962C8B-B14F-4D97-AF65-F5344CB8AC3E}">
        <p14:creationId xmlns:p14="http://schemas.microsoft.com/office/powerpoint/2010/main" val="28014333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 Pictures, graphs, visuals...">
    <p:spTree>
      <p:nvGrpSpPr>
        <p:cNvPr id="1" name=""/>
        <p:cNvGrpSpPr/>
        <p:nvPr/>
      </p:nvGrpSpPr>
      <p:grpSpPr>
        <a:xfrm>
          <a:off x="0" y="0"/>
          <a:ext cx="0" cy="0"/>
          <a:chOff x="0" y="0"/>
          <a:chExt cx="0" cy="0"/>
        </a:xfrm>
      </p:grpSpPr>
      <p:pic>
        <p:nvPicPr>
          <p:cNvPr id="3" name="Immagine 2" descr="PPT-sfondo 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1" descr="PPT_EST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5400675" y="7234238"/>
            <a:ext cx="3960813"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algn="r" eaLnBrk="1">
              <a:lnSpc>
                <a:spcPct val="93000"/>
              </a:lnSpc>
              <a:buSzPct val="100000"/>
              <a:defRPr/>
            </a:pPr>
            <a:r>
              <a:rPr lang="en-GB" altLang="it-IT" sz="1300" smtClean="0">
                <a:solidFill>
                  <a:srgbClr val="000000"/>
                </a:solidFill>
              </a:rPr>
              <a:t>Put in here Name Surname  –    day month year</a:t>
            </a:r>
            <a:endParaRPr lang="it-IT" altLang="it-IT" sz="1300" smtClean="0">
              <a:solidFill>
                <a:srgbClr val="000000"/>
              </a:solidFill>
            </a:endParaRPr>
          </a:p>
        </p:txBody>
      </p:sp>
      <p:cxnSp>
        <p:nvCxnSpPr>
          <p:cNvPr id="6" name="Connettore 1 2"/>
          <p:cNvCxnSpPr>
            <a:cxnSpLocks noChangeShapeType="1"/>
          </p:cNvCxnSpPr>
          <p:nvPr/>
        </p:nvCxnSpPr>
        <p:spPr bwMode="auto">
          <a:xfrm>
            <a:off x="9361488" y="726598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 name="Text Box 7"/>
          <p:cNvSpPr txBox="1">
            <a:spLocks noChangeArrowheads="1"/>
          </p:cNvSpPr>
          <p:nvPr/>
        </p:nvSpPr>
        <p:spPr bwMode="auto">
          <a:xfrm>
            <a:off x="0" y="7235825"/>
            <a:ext cx="5761038" cy="357188"/>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eaLnBrk="1">
              <a:lnSpc>
                <a:spcPct val="93000"/>
              </a:lnSpc>
              <a:buSzPct val="100000"/>
              <a:defRPr/>
            </a:pPr>
            <a:r>
              <a:rPr lang="it-IT" altLang="it-IT" sz="1300" smtClean="0">
                <a:solidFill>
                  <a:srgbClr val="000000"/>
                </a:solidFill>
              </a:rPr>
              <a:t>Delete this text and put in here Title of the Event/Conference, Location</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olo 1"/>
          <p:cNvSpPr>
            <a:spLocks noGrp="1"/>
          </p:cNvSpPr>
          <p:nvPr>
            <p:ph type="title"/>
          </p:nvPr>
        </p:nvSpPr>
        <p:spPr>
          <a:xfrm>
            <a:off x="2952080" y="179438"/>
            <a:ext cx="6696744" cy="936104"/>
          </a:xfrm>
          <a:prstGeom prst="rect">
            <a:avLst/>
          </a:prstGeom>
        </p:spPr>
        <p:txBody>
          <a:bodyPr anchor="ctr"/>
          <a:lstStyle>
            <a:lvl1pPr algn="l">
              <a:defRPr sz="2800"/>
            </a:lvl1pPr>
          </a:lstStyle>
          <a:p>
            <a:r>
              <a:rPr lang="en-US" smtClean="0"/>
              <a:t>Click to edit Master title style</a:t>
            </a:r>
            <a:endParaRPr lang="it-IT" dirty="0"/>
          </a:p>
        </p:txBody>
      </p:sp>
      <p:sp>
        <p:nvSpPr>
          <p:cNvPr id="10" name="Segnaposto numero diapositiva 2"/>
          <p:cNvSpPr>
            <a:spLocks noGrp="1"/>
          </p:cNvSpPr>
          <p:nvPr>
            <p:ph type="sldNum" idx="10"/>
          </p:nvPr>
        </p:nvSpPr>
        <p:spPr/>
        <p:txBody>
          <a:bodyPr/>
          <a:lstStyle>
            <a:lvl1pPr>
              <a:defRPr/>
            </a:lvl1pPr>
          </a:lstStyle>
          <a:p>
            <a:pPr>
              <a:defRPr/>
            </a:pPr>
            <a:fld id="{01DBFC2F-243B-4516-9F91-99103F294A3B}" type="slidenum">
              <a:rPr lang="it-IT" altLang="it-IT"/>
              <a:pPr>
                <a:defRPr/>
              </a:pPr>
              <a:t>‹#›</a:t>
            </a:fld>
            <a:endParaRPr lang="it-IT" altLang="it-IT"/>
          </a:p>
        </p:txBody>
      </p:sp>
    </p:spTree>
    <p:extLst>
      <p:ext uri="{BB962C8B-B14F-4D97-AF65-F5344CB8AC3E}">
        <p14:creationId xmlns:p14="http://schemas.microsoft.com/office/powerpoint/2010/main" val="280612930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For two columns">
    <p:spTree>
      <p:nvGrpSpPr>
        <p:cNvPr id="1" name=""/>
        <p:cNvGrpSpPr/>
        <p:nvPr/>
      </p:nvGrpSpPr>
      <p:grpSpPr>
        <a:xfrm>
          <a:off x="0" y="0"/>
          <a:ext cx="0" cy="0"/>
          <a:chOff x="0" y="0"/>
          <a:chExt cx="0" cy="0"/>
        </a:xfrm>
      </p:grpSpPr>
      <p:pic>
        <p:nvPicPr>
          <p:cNvPr id="5" name="Immagine 2" descr="PPT-sfondo 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 descr="PPT_EST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400675" y="7234238"/>
            <a:ext cx="3960813"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algn="r" eaLnBrk="1">
              <a:lnSpc>
                <a:spcPct val="93000"/>
              </a:lnSpc>
              <a:buSzPct val="100000"/>
              <a:defRPr/>
            </a:pPr>
            <a:r>
              <a:rPr lang="en-GB" altLang="it-IT" sz="1300" smtClean="0">
                <a:solidFill>
                  <a:srgbClr val="000000"/>
                </a:solidFill>
              </a:rPr>
              <a:t>Put in here Name Surname  –    day month year</a:t>
            </a:r>
            <a:endParaRPr lang="it-IT" altLang="it-IT" sz="1300" smtClean="0">
              <a:solidFill>
                <a:srgbClr val="000000"/>
              </a:solidFill>
            </a:endParaRPr>
          </a:p>
        </p:txBody>
      </p:sp>
      <p:cxnSp>
        <p:nvCxnSpPr>
          <p:cNvPr id="8" name="Connettore 1 2"/>
          <p:cNvCxnSpPr>
            <a:cxnSpLocks noChangeShapeType="1"/>
          </p:cNvCxnSpPr>
          <p:nvPr/>
        </p:nvCxnSpPr>
        <p:spPr bwMode="auto">
          <a:xfrm>
            <a:off x="9361488" y="726598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 name="Text Box 7"/>
          <p:cNvSpPr txBox="1">
            <a:spLocks noChangeArrowheads="1"/>
          </p:cNvSpPr>
          <p:nvPr/>
        </p:nvSpPr>
        <p:spPr bwMode="auto">
          <a:xfrm>
            <a:off x="0" y="7235825"/>
            <a:ext cx="5761038" cy="357188"/>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eaLnBrk="1">
              <a:lnSpc>
                <a:spcPct val="93000"/>
              </a:lnSpc>
              <a:buSzPct val="100000"/>
              <a:defRPr/>
            </a:pPr>
            <a:r>
              <a:rPr lang="it-IT" altLang="it-IT" sz="1300" smtClean="0">
                <a:solidFill>
                  <a:srgbClr val="000000"/>
                </a:solidFill>
              </a:rPr>
              <a:t>Delete this text and put in here Title of the Event/Conference, Location</a:t>
            </a: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107950"/>
            <a:ext cx="2762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2951508" y="179437"/>
            <a:ext cx="6697316" cy="1021779"/>
          </a:xfrm>
          <a:prstGeom prst="rect">
            <a:avLst/>
          </a:prstGeom>
        </p:spPr>
        <p:txBody>
          <a:bodyPr anchor="ctr"/>
          <a:lstStyle>
            <a:lvl1pPr algn="l">
              <a:defRPr sz="2800"/>
            </a:lvl1pPr>
          </a:lstStyle>
          <a:p>
            <a:r>
              <a:rPr lang="en-US" smtClean="0"/>
              <a:t>Click to edit Master title style</a:t>
            </a:r>
            <a:endParaRPr lang="it-IT" dirty="0"/>
          </a:p>
        </p:txBody>
      </p:sp>
      <p:sp>
        <p:nvSpPr>
          <p:cNvPr id="3" name="Segnaposto contenuto 2"/>
          <p:cNvSpPr>
            <a:spLocks noGrp="1"/>
          </p:cNvSpPr>
          <p:nvPr>
            <p:ph sz="half" idx="1"/>
          </p:nvPr>
        </p:nvSpPr>
        <p:spPr>
          <a:xfrm>
            <a:off x="504825" y="1763713"/>
            <a:ext cx="4459288" cy="4989512"/>
          </a:xfrm>
          <a:prstGeom prst="rect">
            <a:avLst/>
          </a:prstGeom>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Segnaposto contenuto 3"/>
          <p:cNvSpPr>
            <a:spLocks noGrp="1"/>
          </p:cNvSpPr>
          <p:nvPr>
            <p:ph sz="half" idx="2"/>
          </p:nvPr>
        </p:nvSpPr>
        <p:spPr>
          <a:xfrm>
            <a:off x="5116513" y="1763713"/>
            <a:ext cx="4460875" cy="4989512"/>
          </a:xfrm>
          <a:prstGeom prst="rect">
            <a:avLst/>
          </a:prstGeom>
          <a:solidFill>
            <a:schemeClr val="bg1"/>
          </a:solidFill>
        </p:spPr>
        <p:txBody>
          <a:bodyPr/>
          <a:lstStyle>
            <a:lvl1pPr marL="342900" indent="-342900">
              <a:buFont typeface="Wingdings" panose="05000000000000000000" pitchFamily="2" charset="2"/>
              <a:buChar char="ü"/>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Segnaposto numero diapositiva 6"/>
          <p:cNvSpPr>
            <a:spLocks noGrp="1"/>
          </p:cNvSpPr>
          <p:nvPr>
            <p:ph type="sldNum" sz="quarter" idx="10"/>
          </p:nvPr>
        </p:nvSpPr>
        <p:spPr/>
        <p:txBody>
          <a:bodyPr/>
          <a:lstStyle>
            <a:lvl1pPr>
              <a:defRPr/>
            </a:lvl1pPr>
          </a:lstStyle>
          <a:p>
            <a:pPr>
              <a:defRPr/>
            </a:pPr>
            <a:fld id="{50E33D20-2FAD-4E76-A8A7-88F23DD3FBCB}" type="slidenum">
              <a:rPr lang="it-IT" altLang="it-IT"/>
              <a:pPr>
                <a:defRPr/>
              </a:pPr>
              <a:t>‹#›</a:t>
            </a:fld>
            <a:endParaRPr lang="it-IT" altLang="it-IT"/>
          </a:p>
        </p:txBody>
      </p:sp>
    </p:spTree>
    <p:extLst>
      <p:ext uri="{BB962C8B-B14F-4D97-AF65-F5344CB8AC3E}">
        <p14:creationId xmlns:p14="http://schemas.microsoft.com/office/powerpoint/2010/main" val="28809557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Thank you">
    <p:spTree>
      <p:nvGrpSpPr>
        <p:cNvPr id="1" name=""/>
        <p:cNvGrpSpPr/>
        <p:nvPr/>
      </p:nvGrpSpPr>
      <p:grpSpPr>
        <a:xfrm>
          <a:off x="0" y="0"/>
          <a:ext cx="0" cy="0"/>
          <a:chOff x="0" y="0"/>
          <a:chExt cx="0" cy="0"/>
        </a:xfrm>
      </p:grpSpPr>
      <p:pic>
        <p:nvPicPr>
          <p:cNvPr id="2" name="Immagine 2" descr="PPT-sfondo o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1" descr="PPT_EST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223838"/>
            <a:ext cx="21621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7"/>
          <p:cNvSpPr txBox="1">
            <a:spLocks noChangeArrowheads="1"/>
          </p:cNvSpPr>
          <p:nvPr/>
        </p:nvSpPr>
        <p:spPr bwMode="auto">
          <a:xfrm>
            <a:off x="5400675" y="7234238"/>
            <a:ext cx="3960813"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algn="r" eaLnBrk="1">
              <a:lnSpc>
                <a:spcPct val="93000"/>
              </a:lnSpc>
              <a:buSzPct val="100000"/>
              <a:defRPr/>
            </a:pPr>
            <a:r>
              <a:rPr lang="en-GB" altLang="it-IT" sz="1300" smtClean="0">
                <a:solidFill>
                  <a:srgbClr val="000000"/>
                </a:solidFill>
              </a:rPr>
              <a:t>Put in here Name Surname  –    day month year</a:t>
            </a:r>
            <a:endParaRPr lang="it-IT" altLang="it-IT" sz="1300" smtClean="0">
              <a:solidFill>
                <a:srgbClr val="000000"/>
              </a:solidFill>
            </a:endParaRPr>
          </a:p>
        </p:txBody>
      </p:sp>
      <p:cxnSp>
        <p:nvCxnSpPr>
          <p:cNvPr id="5" name="Connettore 1 2"/>
          <p:cNvCxnSpPr>
            <a:cxnSpLocks noChangeShapeType="1"/>
          </p:cNvCxnSpPr>
          <p:nvPr/>
        </p:nvCxnSpPr>
        <p:spPr bwMode="auto">
          <a:xfrm>
            <a:off x="9361488" y="7265988"/>
            <a:ext cx="0" cy="244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 name="Text Box 7"/>
          <p:cNvSpPr txBox="1">
            <a:spLocks noChangeArrowheads="1"/>
          </p:cNvSpPr>
          <p:nvPr/>
        </p:nvSpPr>
        <p:spPr bwMode="auto">
          <a:xfrm>
            <a:off x="0" y="7235825"/>
            <a:ext cx="5761038" cy="357188"/>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6514"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eaLnBrk="1">
              <a:lnSpc>
                <a:spcPct val="93000"/>
              </a:lnSpc>
              <a:buSzPct val="100000"/>
              <a:defRPr/>
            </a:pPr>
            <a:r>
              <a:rPr lang="it-IT" altLang="it-IT" sz="1300" smtClean="0">
                <a:solidFill>
                  <a:srgbClr val="000000"/>
                </a:solidFill>
              </a:rPr>
              <a:t>Delete this text and put in here Title of the Event/Conference, Location</a:t>
            </a:r>
          </a:p>
        </p:txBody>
      </p:sp>
      <p:sp>
        <p:nvSpPr>
          <p:cNvPr id="7" name="Text Box 1"/>
          <p:cNvSpPr txBox="1">
            <a:spLocks noChangeArrowheads="1"/>
          </p:cNvSpPr>
          <p:nvPr/>
        </p:nvSpPr>
        <p:spPr bwMode="auto">
          <a:xfrm>
            <a:off x="0" y="3275013"/>
            <a:ext cx="10080625" cy="612775"/>
          </a:xfrm>
          <a:prstGeom prst="rect">
            <a:avLst/>
          </a:prstGeom>
          <a:noFill/>
          <a:ln>
            <a:noFill/>
          </a:ln>
          <a:effectLst/>
          <a:extLst/>
        </p:spPr>
        <p:txBody>
          <a:bodyPr wrap="none" lIns="89991" tIns="76672" rIns="89991" bIns="44996"/>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chemeClr val="bg1"/>
                </a:solidFill>
                <a:latin typeface="Arial" charset="0"/>
                <a:ea typeface="MS PGothic" pitchFamily="34" charset="-128"/>
              </a:defRPr>
            </a:lvl9pPr>
          </a:lstStyle>
          <a:p>
            <a:pPr algn="ctr" eaLnBrk="1">
              <a:lnSpc>
                <a:spcPct val="93000"/>
              </a:lnSpc>
              <a:buSzPct val="100000"/>
              <a:defRPr/>
            </a:pPr>
            <a:r>
              <a:rPr lang="it-IT" altLang="it-IT" sz="3300" smtClean="0">
                <a:solidFill>
                  <a:srgbClr val="000000"/>
                </a:solidFill>
              </a:rPr>
              <a:t>Thank you!</a:t>
            </a:r>
          </a:p>
          <a:p>
            <a:pPr algn="ctr" eaLnBrk="1">
              <a:lnSpc>
                <a:spcPct val="93000"/>
              </a:lnSpc>
              <a:buSzPct val="100000"/>
              <a:defRPr/>
            </a:pPr>
            <a:endParaRPr lang="it-IT" altLang="it-IT" sz="3300" smtClean="0">
              <a:solidFill>
                <a:srgbClr val="000000"/>
              </a:solidFill>
            </a:endParaRPr>
          </a:p>
        </p:txBody>
      </p:sp>
      <p:sp>
        <p:nvSpPr>
          <p:cNvPr id="8" name="Rectangle 6"/>
          <p:cNvSpPr>
            <a:spLocks noGrp="1" noChangeArrowheads="1"/>
          </p:cNvSpPr>
          <p:nvPr>
            <p:ph type="sldNum" idx="10"/>
          </p:nvPr>
        </p:nvSpPr>
        <p:spPr/>
        <p:txBody>
          <a:bodyPr/>
          <a:lstStyle>
            <a:lvl1pPr>
              <a:defRPr/>
            </a:lvl1pPr>
          </a:lstStyle>
          <a:p>
            <a:pPr>
              <a:defRPr/>
            </a:pPr>
            <a:fld id="{556EA45A-E3CE-4566-BAB5-8E236712D4F1}" type="slidenum">
              <a:rPr lang="it-IT" altLang="it-IT"/>
              <a:pPr>
                <a:defRPr/>
              </a:pPr>
              <a:t>‹#›</a:t>
            </a:fld>
            <a:endParaRPr lang="it-IT" altLang="it-IT"/>
          </a:p>
        </p:txBody>
      </p:sp>
    </p:spTree>
    <p:extLst>
      <p:ext uri="{BB962C8B-B14F-4D97-AF65-F5344CB8AC3E}">
        <p14:creationId xmlns:p14="http://schemas.microsoft.com/office/powerpoint/2010/main" val="89653781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Immagine 5" descr="PPT_Videata finale+ww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42129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2" descr="PPT-sfondo ok.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
          <p:cNvSpPr txBox="1">
            <a:spLocks noChangeArrowheads="1"/>
          </p:cNvSpPr>
          <p:nvPr/>
        </p:nvSpPr>
        <p:spPr bwMode="auto">
          <a:xfrm>
            <a:off x="5400675" y="7199313"/>
            <a:ext cx="3960813"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4000" rIns="89991" bIns="54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algn="r" eaLnBrk="1">
              <a:lnSpc>
                <a:spcPct val="93000"/>
              </a:lnSpc>
              <a:buSzPct val="100000"/>
              <a:defRPr/>
            </a:pPr>
            <a:r>
              <a:rPr lang="en-GB" altLang="it-IT" sz="1300" dirty="0" smtClean="0">
                <a:solidFill>
                  <a:schemeClr val="bg1">
                    <a:lumMod val="50000"/>
                  </a:schemeClr>
                </a:solidFill>
              </a:rPr>
              <a:t>R. Visintini – 28th June 2017</a:t>
            </a:r>
            <a:endParaRPr lang="it-IT" altLang="it-IT" sz="1300" dirty="0" smtClean="0">
              <a:solidFill>
                <a:schemeClr val="bg1">
                  <a:lumMod val="50000"/>
                </a:schemeClr>
              </a:solidFill>
            </a:endParaRPr>
          </a:p>
        </p:txBody>
      </p:sp>
      <p:sp>
        <p:nvSpPr>
          <p:cNvPr id="1030" name="Rectangle 6"/>
          <p:cNvSpPr>
            <a:spLocks noGrp="1" noChangeArrowheads="1"/>
          </p:cNvSpPr>
          <p:nvPr>
            <p:ph type="sldNum"/>
          </p:nvPr>
        </p:nvSpPr>
        <p:spPr bwMode="auto">
          <a:xfrm>
            <a:off x="9539288" y="7199313"/>
            <a:ext cx="360362" cy="325437"/>
          </a:xfrm>
          <a:prstGeom prst="rect">
            <a:avLst/>
          </a:prstGeom>
          <a:noFill/>
          <a:ln>
            <a:noFill/>
          </a:ln>
          <a:effectLst/>
          <a:extLst>
            <a:ext uri="{FAA26D3D-D897-4be2-8F04-BA451C77F1D7}"/>
          </a:extLst>
        </p:spPr>
        <p:txBody>
          <a:bodyPr vert="horz" wrap="square" lIns="0" tIns="54000" rIns="0" bIns="54000" numCol="1" anchor="t" anchorCtr="0" compatLnSpc="1">
            <a:prstTxWarp prst="textNoShape">
              <a:avLst/>
            </a:prstTxWarp>
          </a:bodyPr>
          <a:lstStyle>
            <a:lvl1pPr eaLnBrk="1">
              <a:lnSpc>
                <a:spcPct val="93000"/>
              </a:lnSpc>
              <a:buSzPct val="100000"/>
              <a:defRPr sz="1300">
                <a:solidFill>
                  <a:srgbClr val="000000"/>
                </a:solidFill>
              </a:defRPr>
            </a:lvl1pPr>
          </a:lstStyle>
          <a:p>
            <a:pPr>
              <a:defRPr/>
            </a:pPr>
            <a:fld id="{3993821E-6F60-4D9F-8371-C959E7D79A3B}" type="slidenum">
              <a:rPr lang="it-IT" altLang="it-IT"/>
              <a:pPr>
                <a:defRPr/>
              </a:pPr>
              <a:t>‹#›</a:t>
            </a:fld>
            <a:endParaRPr lang="it-IT" altLang="it-IT"/>
          </a:p>
        </p:txBody>
      </p:sp>
      <p:cxnSp>
        <p:nvCxnSpPr>
          <p:cNvPr id="1029" name="Connettore 1 2"/>
          <p:cNvCxnSpPr>
            <a:cxnSpLocks noChangeShapeType="1"/>
          </p:cNvCxnSpPr>
          <p:nvPr/>
        </p:nvCxnSpPr>
        <p:spPr bwMode="auto">
          <a:xfrm>
            <a:off x="9396413" y="72358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 name="Text Box 7"/>
          <p:cNvSpPr txBox="1">
            <a:spLocks noChangeArrowheads="1"/>
          </p:cNvSpPr>
          <p:nvPr/>
        </p:nvSpPr>
        <p:spPr bwMode="auto">
          <a:xfrm>
            <a:off x="144463" y="7199313"/>
            <a:ext cx="5761037" cy="323850"/>
          </a:xfrm>
          <a:prstGeom prst="rect">
            <a:avLst/>
          </a:prstGeom>
          <a:noFill/>
          <a:ln>
            <a:noFill/>
          </a:ln>
          <a:effectLst>
            <a:outerShdw blurRad="50800" dist="50800" dir="5400000" algn="ctr" rotWithShape="0">
              <a:srgbClr val="80808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91" tIns="54000" rIns="89991" bIns="54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1pPr>
            <a:lvl2pPr marL="37931725" indent="-37474525"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charset="0"/>
                <a:ea typeface="MS PGothic" pitchFamily="34" charset="-128"/>
              </a:defRPr>
            </a:lvl9pPr>
          </a:lstStyle>
          <a:p>
            <a:pPr eaLnBrk="1">
              <a:lnSpc>
                <a:spcPct val="93000"/>
              </a:lnSpc>
              <a:buSzPct val="100000"/>
              <a:defRPr/>
            </a:pPr>
            <a:r>
              <a:rPr lang="en-US" altLang="it-IT" sz="1300" dirty="0" smtClean="0">
                <a:solidFill>
                  <a:schemeClr val="bg1">
                    <a:lumMod val="50000"/>
                  </a:schemeClr>
                </a:solidFill>
              </a:rPr>
              <a:t>ESS Power Converters</a:t>
            </a:r>
            <a:r>
              <a:rPr lang="en-US" altLang="it-IT" sz="1300" baseline="0" dirty="0" smtClean="0">
                <a:solidFill>
                  <a:schemeClr val="bg1">
                    <a:lumMod val="50000"/>
                  </a:schemeClr>
                </a:solidFill>
              </a:rPr>
              <a:t> </a:t>
            </a:r>
            <a:r>
              <a:rPr lang="en-US" altLang="it-IT" sz="1300" dirty="0" smtClean="0">
                <a:solidFill>
                  <a:schemeClr val="bg1">
                    <a:lumMod val="50000"/>
                  </a:schemeClr>
                </a:solidFill>
              </a:rPr>
              <a:t>PDR-3</a:t>
            </a:r>
            <a:r>
              <a:rPr lang="en-US" altLang="it-IT" sz="1300" baseline="0" dirty="0" smtClean="0">
                <a:solidFill>
                  <a:schemeClr val="bg1">
                    <a:lumMod val="50000"/>
                  </a:schemeClr>
                </a:solidFill>
              </a:rPr>
              <a:t> –</a:t>
            </a:r>
            <a:r>
              <a:rPr lang="it-IT" altLang="it-IT" sz="1300" dirty="0" smtClean="0">
                <a:solidFill>
                  <a:schemeClr val="bg1">
                    <a:lumMod val="50000"/>
                  </a:schemeClr>
                </a:solidFill>
              </a:rPr>
              <a:t> PCD1, PCQ8, and PCC8 - ESS</a:t>
            </a:r>
          </a:p>
        </p:txBody>
      </p:sp>
      <p:pic>
        <p:nvPicPr>
          <p:cNvPr id="2" name="Immagine 1" descr="PPT_EST logo.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44463" y="-71438"/>
            <a:ext cx="21621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9788" y="107950"/>
            <a:ext cx="135731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63" r:id="rId1"/>
    <p:sldLayoutId id="2147485050" r:id="rId2"/>
    <p:sldLayoutId id="2147485051" r:id="rId3"/>
    <p:sldLayoutId id="2147485064" r:id="rId4"/>
    <p:sldLayoutId id="2147485065" r:id="rId5"/>
    <p:sldLayoutId id="2147485066" r:id="rId6"/>
    <p:sldLayoutId id="2147485067" r:id="rId7"/>
    <p:sldLayoutId id="2147485068" r:id="rId8"/>
    <p:sldLayoutId id="2147485069" r:id="rId9"/>
  </p:sldLayoutIdLst>
  <p:transition spd="med">
    <p:fade/>
  </p:transition>
  <p:timing>
    <p:tnLst>
      <p:par>
        <p:cTn id="1" dur="indefinite" restart="never" nodeType="tmRoot"/>
      </p:par>
    </p:tnLst>
  </p:timing>
  <p:hf hdr="0" ftr="0" dt="0"/>
  <p:txStyles>
    <p:titleStyle>
      <a:lvl1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S PGothic" pitchFamily="34" charset="-128"/>
          <a:cs typeface="MS PGothic" charset="0"/>
        </a:defRPr>
      </a:lvl1pPr>
      <a:lvl2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2pPr>
      <a:lvl3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3pPr>
      <a:lvl4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4pPr>
      <a:lvl5pPr algn="ctr" defTabSz="447675"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MS PGothic" pitchFamily="34" charset="-128"/>
          <a:cs typeface="MS PGothic" charset="0"/>
        </a:defRPr>
      </a:lvl5pPr>
      <a:lvl6pPr marL="2514340"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6pPr>
      <a:lvl7pPr marL="2971492"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7pPr>
      <a:lvl8pPr marL="3428645"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8pPr>
      <a:lvl9pPr marL="3885797" indent="-228576" algn="ctr" defTabSz="449216" rtl="0" eaLnBrk="1" fontAlgn="base" hangingPunct="1">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ＭＳ Ｐゴシック" charset="0"/>
        </a:defRPr>
      </a:lvl9pPr>
    </p:titleStyle>
    <p:bodyStyle>
      <a:lvl1pPr marL="341313" indent="-341313" algn="l" defTabSz="447675" rtl="0" eaLnBrk="0" fontAlgn="base" hangingPunct="0">
        <a:lnSpc>
          <a:spcPct val="93000"/>
        </a:lnSpc>
        <a:spcBef>
          <a:spcPct val="0"/>
        </a:spcBef>
        <a:spcAft>
          <a:spcPts val="1413"/>
        </a:spcAft>
        <a:buClr>
          <a:srgbClr val="000000"/>
        </a:buClr>
        <a:buSzPct val="100000"/>
        <a:buFont typeface="Times New Roman" pitchFamily="18" charset="0"/>
        <a:buChar char="•"/>
        <a:defRPr sz="3200">
          <a:solidFill>
            <a:srgbClr val="000000"/>
          </a:solidFill>
          <a:latin typeface="+mn-lt"/>
          <a:ea typeface="MS PGothic" pitchFamily="34" charset="-128"/>
          <a:cs typeface="MS PGothic" charset="0"/>
        </a:defRPr>
      </a:lvl1pPr>
      <a:lvl2pPr marL="741363" indent="-284163" algn="l" defTabSz="447675"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ea typeface="MS PGothic" pitchFamily="34" charset="-128"/>
          <a:cs typeface="MS PGothic" charset="0"/>
        </a:defRPr>
      </a:lvl2pPr>
      <a:lvl3pPr marL="1141413" indent="-227013" algn="l" defTabSz="447675"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ea typeface="MS PGothic" pitchFamily="34" charset="-128"/>
          <a:cs typeface="MS PGothic" charset="0"/>
        </a:defRPr>
      </a:lvl3pPr>
      <a:lvl4pPr marL="1598613" indent="-227013" algn="l" defTabSz="447675"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S PGothic" pitchFamily="34" charset="-128"/>
          <a:cs typeface="MS PGothic" charset="0"/>
        </a:defRPr>
      </a:lvl4pPr>
      <a:lvl5pPr marL="2055813" indent="-227013" algn="l" defTabSz="447675"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S PGothic" pitchFamily="34" charset="-128"/>
          <a:cs typeface="MS PGothic" charset="0"/>
        </a:defRPr>
      </a:lvl5pPr>
      <a:lvl6pPr marL="2514340"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492"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8645"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5797" indent="-228576" algn="l" defTabSz="449216" rtl="0" eaLnBrk="1" fontAlgn="base" hangingPunct="1">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152" rtl="0" eaLnBrk="1" latinLnBrk="0" hangingPunct="1">
        <a:defRPr sz="1800" kern="1200">
          <a:solidFill>
            <a:schemeClr val="tx1"/>
          </a:solidFill>
          <a:latin typeface="+mn-lt"/>
          <a:ea typeface="+mn-ea"/>
          <a:cs typeface="+mn-cs"/>
        </a:defRPr>
      </a:lvl1pPr>
      <a:lvl2pPr marL="457152" algn="l" defTabSz="457152" rtl="0" eaLnBrk="1" latinLnBrk="0" hangingPunct="1">
        <a:defRPr sz="1800" kern="1200">
          <a:solidFill>
            <a:schemeClr val="tx1"/>
          </a:solidFill>
          <a:latin typeface="+mn-lt"/>
          <a:ea typeface="+mn-ea"/>
          <a:cs typeface="+mn-cs"/>
        </a:defRPr>
      </a:lvl2pPr>
      <a:lvl3pPr marL="914305" algn="l" defTabSz="457152" rtl="0" eaLnBrk="1" latinLnBrk="0" hangingPunct="1">
        <a:defRPr sz="1800" kern="1200">
          <a:solidFill>
            <a:schemeClr val="tx1"/>
          </a:solidFill>
          <a:latin typeface="+mn-lt"/>
          <a:ea typeface="+mn-ea"/>
          <a:cs typeface="+mn-cs"/>
        </a:defRPr>
      </a:lvl3pPr>
      <a:lvl4pPr marL="1371457" algn="l" defTabSz="457152" rtl="0" eaLnBrk="1" latinLnBrk="0" hangingPunct="1">
        <a:defRPr sz="1800" kern="1200">
          <a:solidFill>
            <a:schemeClr val="tx1"/>
          </a:solidFill>
          <a:latin typeface="+mn-lt"/>
          <a:ea typeface="+mn-ea"/>
          <a:cs typeface="+mn-cs"/>
        </a:defRPr>
      </a:lvl4pPr>
      <a:lvl5pPr marL="1828610" algn="l" defTabSz="457152" rtl="0" eaLnBrk="1" latinLnBrk="0" hangingPunct="1">
        <a:defRPr sz="1800" kern="1200">
          <a:solidFill>
            <a:schemeClr val="tx1"/>
          </a:solidFill>
          <a:latin typeface="+mn-lt"/>
          <a:ea typeface="+mn-ea"/>
          <a:cs typeface="+mn-cs"/>
        </a:defRPr>
      </a:lvl5pPr>
      <a:lvl6pPr marL="2285763" algn="l" defTabSz="457152" rtl="0" eaLnBrk="1" latinLnBrk="0" hangingPunct="1">
        <a:defRPr sz="1800" kern="1200">
          <a:solidFill>
            <a:schemeClr val="tx1"/>
          </a:solidFill>
          <a:latin typeface="+mn-lt"/>
          <a:ea typeface="+mn-ea"/>
          <a:cs typeface="+mn-cs"/>
        </a:defRPr>
      </a:lvl6pPr>
      <a:lvl7pPr marL="2742916" algn="l" defTabSz="457152" rtl="0" eaLnBrk="1" latinLnBrk="0" hangingPunct="1">
        <a:defRPr sz="1800" kern="1200">
          <a:solidFill>
            <a:schemeClr val="tx1"/>
          </a:solidFill>
          <a:latin typeface="+mn-lt"/>
          <a:ea typeface="+mn-ea"/>
          <a:cs typeface="+mn-cs"/>
        </a:defRPr>
      </a:lvl7pPr>
      <a:lvl8pPr marL="3200068" algn="l" defTabSz="457152" rtl="0" eaLnBrk="1" latinLnBrk="0" hangingPunct="1">
        <a:defRPr sz="1800" kern="1200">
          <a:solidFill>
            <a:schemeClr val="tx1"/>
          </a:solidFill>
          <a:latin typeface="+mn-lt"/>
          <a:ea typeface="+mn-ea"/>
          <a:cs typeface="+mn-cs"/>
        </a:defRPr>
      </a:lvl8pPr>
      <a:lvl9pPr marL="3657221" algn="l" defTabSz="4571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303213"/>
            <a:ext cx="90725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endParaRPr lang="it-IT" altLang="it-IT" smtClean="0"/>
          </a:p>
        </p:txBody>
      </p:sp>
      <p:sp>
        <p:nvSpPr>
          <p:cNvPr id="2051" name="Text Placeholder 2"/>
          <p:cNvSpPr>
            <a:spLocks noGrp="1"/>
          </p:cNvSpPr>
          <p:nvPr>
            <p:ph type="body" idx="1"/>
          </p:nvPr>
        </p:nvSpPr>
        <p:spPr bwMode="auto">
          <a:xfrm>
            <a:off x="504825" y="1763713"/>
            <a:ext cx="907256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endParaRPr lang="it-IT" altLang="it-IT" smtClean="0"/>
          </a:p>
        </p:txBody>
      </p:sp>
      <p:sp>
        <p:nvSpPr>
          <p:cNvPr id="4" name="Date Placeholder 3"/>
          <p:cNvSpPr>
            <a:spLocks noGrp="1"/>
          </p:cNvSpPr>
          <p:nvPr>
            <p:ph type="dt" sz="half" idx="2"/>
          </p:nvPr>
        </p:nvSpPr>
        <p:spPr>
          <a:xfrm>
            <a:off x="504825" y="7007225"/>
            <a:ext cx="2351088" cy="401638"/>
          </a:xfrm>
          <a:prstGeom prst="rect">
            <a:avLst/>
          </a:prstGeom>
        </p:spPr>
        <p:txBody>
          <a:bodyPr vert="horz" lIns="91440" tIns="45720" rIns="91440" bIns="45720" rtlCol="0" anchor="ctr"/>
          <a:lstStyle>
            <a:lvl1pPr algn="l" eaLnBrk="1">
              <a:lnSpc>
                <a:spcPct val="93000"/>
              </a:lnSpc>
              <a:buClr>
                <a:srgbClr val="000000"/>
              </a:buClr>
              <a:buSzPct val="100000"/>
              <a:buFont typeface="Times New Roman" charset="0"/>
              <a:buNone/>
              <a:defRPr sz="1200">
                <a:solidFill>
                  <a:schemeClr val="tx1">
                    <a:tint val="75000"/>
                  </a:schemeClr>
                </a:solidFill>
                <a:latin typeface="Arial" charset="0"/>
              </a:defRPr>
            </a:lvl1pPr>
          </a:lstStyle>
          <a:p>
            <a:pPr>
              <a:defRPr/>
            </a:pPr>
            <a:fld id="{37B79816-3B79-4C7A-9021-204807D1A4A7}" type="datetimeFigureOut">
              <a:rPr lang="it-IT"/>
              <a:pPr>
                <a:defRPr/>
              </a:pPr>
              <a:t>27/06/2017</a:t>
            </a:fld>
            <a:endParaRPr lang="it-IT"/>
          </a:p>
        </p:txBody>
      </p:sp>
      <p:sp>
        <p:nvSpPr>
          <p:cNvPr id="5" name="Footer Placeholder 4"/>
          <p:cNvSpPr>
            <a:spLocks noGrp="1"/>
          </p:cNvSpPr>
          <p:nvPr>
            <p:ph type="ftr" sz="quarter" idx="3"/>
          </p:nvPr>
        </p:nvSpPr>
        <p:spPr>
          <a:xfrm>
            <a:off x="3444875" y="7007225"/>
            <a:ext cx="3190875" cy="401638"/>
          </a:xfrm>
          <a:prstGeom prst="rect">
            <a:avLst/>
          </a:prstGeom>
        </p:spPr>
        <p:txBody>
          <a:bodyPr vert="horz" lIns="91440" tIns="45720" rIns="91440" bIns="45720" rtlCol="0" anchor="ctr"/>
          <a:lstStyle>
            <a:lvl1pPr algn="ctr" eaLnBrk="1">
              <a:lnSpc>
                <a:spcPct val="93000"/>
              </a:lnSpc>
              <a:buClr>
                <a:srgbClr val="000000"/>
              </a:buClr>
              <a:buSzPct val="100000"/>
              <a:buFont typeface="Times New Roman" charset="0"/>
              <a:buNone/>
              <a:defRPr sz="1200">
                <a:solidFill>
                  <a:schemeClr val="tx1">
                    <a:tint val="75000"/>
                  </a:schemeClr>
                </a:solidFill>
                <a:latin typeface="Arial" charset="0"/>
              </a:defRPr>
            </a:lvl1pPr>
          </a:lstStyle>
          <a:p>
            <a:pPr>
              <a:defRPr/>
            </a:pPr>
            <a:endParaRPr lang="it-IT"/>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eaLnBrk="1">
              <a:lnSpc>
                <a:spcPct val="93000"/>
              </a:lnSpc>
              <a:buClr>
                <a:srgbClr val="000000"/>
              </a:buClr>
              <a:buSzPct val="100000"/>
              <a:buFont typeface="Times New Roman" pitchFamily="18" charset="0"/>
              <a:buNone/>
              <a:defRPr sz="1200">
                <a:solidFill>
                  <a:srgbClr val="898989"/>
                </a:solidFill>
              </a:defRPr>
            </a:lvl1pPr>
          </a:lstStyle>
          <a:p>
            <a:pPr>
              <a:defRPr/>
            </a:pPr>
            <a:fld id="{9F1464AB-4349-4347-83DC-B176692F5E73}" type="slidenum">
              <a:rPr lang="it-IT" altLang="en-US"/>
              <a:pPr>
                <a:defRPr/>
              </a:pPr>
              <a:t>‹#›</a:t>
            </a:fld>
            <a:endParaRPr lang="it-IT" altLang="en-US"/>
          </a:p>
        </p:txBody>
      </p:sp>
    </p:spTree>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5.pn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10</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Required PC performance - 4</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183" y="5384051"/>
            <a:ext cx="2647584" cy="307777"/>
          </a:xfrm>
          <a:prstGeom prst="rect">
            <a:avLst/>
          </a:prstGeom>
          <a:noFill/>
        </p:spPr>
        <p:txBody>
          <a:bodyPr wrap="none" rtlCol="0">
            <a:spAutoFit/>
          </a:bodyPr>
          <a:lstStyle/>
          <a:p>
            <a:r>
              <a:rPr lang="en-US" sz="1400" i="1" dirty="0" smtClean="0">
                <a:solidFill>
                  <a:schemeClr val="tx1"/>
                </a:solidFill>
              </a:rPr>
              <a:t>Table 7 of Tech Specs – part 2.</a:t>
            </a:r>
            <a:endParaRPr lang="en-US" sz="1400" i="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678463439"/>
              </p:ext>
            </p:extLst>
          </p:nvPr>
        </p:nvGraphicFramePr>
        <p:xfrm>
          <a:off x="1043868" y="1331565"/>
          <a:ext cx="7992888" cy="3925232"/>
        </p:xfrm>
        <a:graphic>
          <a:graphicData uri="http://schemas.openxmlformats.org/drawingml/2006/table">
            <a:tbl>
              <a:tblPr firstRow="1" firstCol="1" bandRow="1">
                <a:tableStyleId>{5C22544A-7EE6-4342-B048-85BDC9FD1C3A}</a:tableStyleId>
              </a:tblPr>
              <a:tblGrid>
                <a:gridCol w="4284476"/>
                <a:gridCol w="864096"/>
                <a:gridCol w="1728192"/>
                <a:gridCol w="1116124"/>
              </a:tblGrid>
              <a:tr h="351238">
                <a:tc>
                  <a:txBody>
                    <a:bodyPr/>
                    <a:lstStyle/>
                    <a:p>
                      <a:pPr marL="21590" algn="just">
                        <a:lnSpc>
                          <a:spcPct val="107000"/>
                        </a:lnSpc>
                        <a:spcBef>
                          <a:spcPts val="300"/>
                        </a:spcBef>
                        <a:spcAft>
                          <a:spcPts val="300"/>
                        </a:spcAft>
                      </a:pPr>
                      <a:r>
                        <a:rPr lang="en-US" sz="1600" dirty="0">
                          <a:effectLst/>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lnSpc>
                          <a:spcPct val="107000"/>
                        </a:lnSpc>
                        <a:spcBef>
                          <a:spcPts val="300"/>
                        </a:spcBef>
                        <a:spcAft>
                          <a:spcPts val="300"/>
                        </a:spcAft>
                      </a:pPr>
                      <a:r>
                        <a:rPr lang="en-US" sz="1600">
                          <a:effectLst/>
                        </a:rPr>
                        <a:t>Symbol</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lnSpc>
                          <a:spcPct val="107000"/>
                        </a:lnSpc>
                        <a:spcBef>
                          <a:spcPts val="300"/>
                        </a:spcBef>
                        <a:spcAft>
                          <a:spcPts val="300"/>
                        </a:spcAft>
                      </a:pPr>
                      <a:r>
                        <a:rPr lang="en-US" sz="1600">
                          <a:effectLst/>
                        </a:rPr>
                        <a:t>Value</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lnSpc>
                          <a:spcPct val="107000"/>
                        </a:lnSpc>
                        <a:spcBef>
                          <a:spcPts val="300"/>
                        </a:spcBef>
                        <a:spcAft>
                          <a:spcPts val="300"/>
                        </a:spcAft>
                      </a:pPr>
                      <a:r>
                        <a:rPr lang="en-US" sz="1600">
                          <a:effectLst/>
                        </a:rPr>
                        <a:t>Unit</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r h="351238">
                <a:tc>
                  <a:txBody>
                    <a:bodyPr/>
                    <a:lstStyle/>
                    <a:p>
                      <a:pPr algn="just">
                        <a:spcBef>
                          <a:spcPts val="300"/>
                        </a:spcBef>
                        <a:spcAft>
                          <a:spcPts val="300"/>
                        </a:spcAft>
                      </a:pPr>
                      <a:r>
                        <a:rPr lang="en-US" sz="1600" dirty="0">
                          <a:effectLst/>
                        </a:rPr>
                        <a:t>Minimum efficiency at nominal conditions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spcBef>
                          <a:spcPts val="300"/>
                        </a:spcBef>
                        <a:spcAft>
                          <a:spcPts val="300"/>
                        </a:spcAft>
                      </a:pPr>
                      <a:r>
                        <a:rPr lang="en-GB" sz="1600">
                          <a:effectLst/>
                        </a:rPr>
                        <a:t>η</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a:effectLst/>
                        </a:rPr>
                        <a:t>85</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a:effectLst/>
                        </a:rPr>
                        <a:t>%</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r h="1817804">
                <a:tc>
                  <a:txBody>
                    <a:bodyPr/>
                    <a:lstStyle/>
                    <a:p>
                      <a:pPr marL="21590" algn="just">
                        <a:lnSpc>
                          <a:spcPct val="107000"/>
                        </a:lnSpc>
                        <a:spcBef>
                          <a:spcPts val="300"/>
                        </a:spcBef>
                        <a:spcAft>
                          <a:spcPts val="300"/>
                        </a:spcAft>
                      </a:pPr>
                      <a:r>
                        <a:rPr lang="en-US" sz="1600" dirty="0">
                          <a:effectLst/>
                        </a:rPr>
                        <a:t>Ambient Temperature:</a:t>
                      </a:r>
                      <a:endParaRPr lang="en-US" sz="2400" dirty="0">
                        <a:effectLst/>
                      </a:endParaRPr>
                    </a:p>
                    <a:p>
                      <a:pPr marL="452438" lvl="0" indent="-342900" algn="just">
                        <a:lnSpc>
                          <a:spcPct val="107000"/>
                        </a:lnSpc>
                        <a:spcBef>
                          <a:spcPts val="300"/>
                        </a:spcBef>
                        <a:spcAft>
                          <a:spcPts val="300"/>
                        </a:spcAft>
                        <a:buFont typeface="Calibri" panose="020F0502020204030204" pitchFamily="34" charset="0"/>
                        <a:buChar char="-"/>
                      </a:pPr>
                      <a:r>
                        <a:rPr lang="en-US" sz="1600" dirty="0">
                          <a:effectLst/>
                        </a:rPr>
                        <a:t>Operating range (@ 100% load)</a:t>
                      </a:r>
                      <a:endParaRPr lang="en-US" sz="2400" dirty="0">
                        <a:effectLst/>
                      </a:endParaRPr>
                    </a:p>
                    <a:p>
                      <a:pPr marL="452438" lvl="0" indent="-342900" algn="just">
                        <a:lnSpc>
                          <a:spcPct val="107000"/>
                        </a:lnSpc>
                        <a:spcBef>
                          <a:spcPts val="300"/>
                        </a:spcBef>
                        <a:spcAft>
                          <a:spcPts val="300"/>
                        </a:spcAft>
                        <a:buFont typeface="Calibri" panose="020F0502020204030204" pitchFamily="34" charset="0"/>
                        <a:buChar char="-"/>
                      </a:pPr>
                      <a:r>
                        <a:rPr lang="en-US" sz="1600" dirty="0">
                          <a:effectLst/>
                        </a:rPr>
                        <a:t>Expected operating point for accuracy</a:t>
                      </a:r>
                      <a:endParaRPr lang="en-US" sz="2400" dirty="0">
                        <a:effectLst/>
                      </a:endParaRPr>
                    </a:p>
                    <a:p>
                      <a:pPr marL="452438" lvl="0" indent="-342900" algn="just">
                        <a:lnSpc>
                          <a:spcPct val="107000"/>
                        </a:lnSpc>
                        <a:spcBef>
                          <a:spcPts val="300"/>
                        </a:spcBef>
                        <a:spcAft>
                          <a:spcPts val="300"/>
                        </a:spcAft>
                        <a:buFont typeface="Calibri" panose="020F0502020204030204" pitchFamily="34" charset="0"/>
                        <a:buChar char="-"/>
                      </a:pPr>
                      <a:r>
                        <a:rPr lang="en-US" sz="1600" dirty="0">
                          <a:effectLst/>
                        </a:rPr>
                        <a:t>Storage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spcBef>
                          <a:spcPts val="300"/>
                        </a:spcBef>
                        <a:spcAft>
                          <a:spcPts val="300"/>
                        </a:spcAft>
                      </a:pPr>
                      <a:r>
                        <a:rPr lang="en-US" sz="1800" dirty="0">
                          <a:effectLst/>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dirty="0">
                          <a:effectLst/>
                        </a:rPr>
                        <a:t> </a:t>
                      </a:r>
                      <a:endParaRPr lang="en-US" sz="2400" dirty="0">
                        <a:effectLst/>
                      </a:endParaRPr>
                    </a:p>
                    <a:p>
                      <a:pPr marL="21590" algn="just">
                        <a:lnSpc>
                          <a:spcPct val="107000"/>
                        </a:lnSpc>
                        <a:spcBef>
                          <a:spcPts val="300"/>
                        </a:spcBef>
                        <a:spcAft>
                          <a:spcPts val="300"/>
                        </a:spcAft>
                      </a:pPr>
                      <a:r>
                        <a:rPr lang="en-US" sz="1600" dirty="0">
                          <a:effectLst/>
                        </a:rPr>
                        <a:t>0…40 </a:t>
                      </a:r>
                      <a:endParaRPr lang="en-US" sz="2400" dirty="0">
                        <a:effectLst/>
                      </a:endParaRPr>
                    </a:p>
                    <a:p>
                      <a:pPr marL="21590" algn="just">
                        <a:lnSpc>
                          <a:spcPct val="107000"/>
                        </a:lnSpc>
                        <a:spcBef>
                          <a:spcPts val="300"/>
                        </a:spcBef>
                        <a:spcAft>
                          <a:spcPts val="300"/>
                        </a:spcAft>
                      </a:pPr>
                      <a:r>
                        <a:rPr lang="en-US" sz="1600" dirty="0">
                          <a:effectLst/>
                        </a:rPr>
                        <a:t>27,5 </a:t>
                      </a:r>
                      <a:endParaRPr lang="en-US" sz="2400" dirty="0">
                        <a:effectLst/>
                      </a:endParaRPr>
                    </a:p>
                    <a:p>
                      <a:pPr marL="21590" algn="just">
                        <a:lnSpc>
                          <a:spcPct val="107000"/>
                        </a:lnSpc>
                        <a:spcBef>
                          <a:spcPts val="300"/>
                        </a:spcBef>
                        <a:spcAft>
                          <a:spcPts val="300"/>
                        </a:spcAft>
                      </a:pPr>
                      <a:r>
                        <a:rPr lang="en-US" sz="1600" dirty="0">
                          <a:effectLst/>
                        </a:rPr>
                        <a:t> </a:t>
                      </a:r>
                      <a:r>
                        <a:rPr lang="en-US" sz="1600" dirty="0" smtClean="0">
                          <a:effectLst/>
                        </a:rPr>
                        <a:t>-</a:t>
                      </a:r>
                      <a:r>
                        <a:rPr lang="en-US" sz="1600" dirty="0">
                          <a:effectLst/>
                        </a:rPr>
                        <a:t>10….50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l">
                        <a:lnSpc>
                          <a:spcPct val="107000"/>
                        </a:lnSpc>
                        <a:spcBef>
                          <a:spcPts val="300"/>
                        </a:spcBef>
                        <a:spcAft>
                          <a:spcPts val="300"/>
                        </a:spcAft>
                      </a:pPr>
                      <a:r>
                        <a:rPr lang="en-US" sz="1600">
                          <a:effectLst/>
                        </a:rPr>
                        <a:t>°C</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r h="351238">
                <a:tc>
                  <a:txBody>
                    <a:bodyPr/>
                    <a:lstStyle/>
                    <a:p>
                      <a:pPr marL="21590" algn="just">
                        <a:lnSpc>
                          <a:spcPct val="107000"/>
                        </a:lnSpc>
                        <a:spcBef>
                          <a:spcPts val="300"/>
                        </a:spcBef>
                        <a:spcAft>
                          <a:spcPts val="300"/>
                        </a:spcAft>
                      </a:pPr>
                      <a:r>
                        <a:rPr lang="en-US" sz="1600" dirty="0">
                          <a:effectLst/>
                        </a:rPr>
                        <a:t>Ambient Humidity (non-condensing)</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spcBef>
                          <a:spcPts val="300"/>
                        </a:spcBef>
                        <a:spcAft>
                          <a:spcPts val="300"/>
                        </a:spcAft>
                      </a:pPr>
                      <a:r>
                        <a:rPr lang="en-US" sz="18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l">
                        <a:lnSpc>
                          <a:spcPct val="107000"/>
                        </a:lnSpc>
                        <a:spcBef>
                          <a:spcPts val="300"/>
                        </a:spcBef>
                        <a:spcAft>
                          <a:spcPts val="300"/>
                        </a:spcAft>
                      </a:pPr>
                      <a:r>
                        <a:rPr lang="en-US" sz="1600" dirty="0">
                          <a:effectLst/>
                        </a:rPr>
                        <a:t>20…90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l">
                        <a:lnSpc>
                          <a:spcPct val="107000"/>
                        </a:lnSpc>
                        <a:spcBef>
                          <a:spcPts val="300"/>
                        </a:spcBef>
                        <a:spcAft>
                          <a:spcPts val="300"/>
                        </a:spcAft>
                      </a:pPr>
                      <a:r>
                        <a:rPr lang="en-US" sz="1600">
                          <a:effectLst/>
                        </a:rPr>
                        <a:t>% RH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r h="351238">
                <a:tc>
                  <a:txBody>
                    <a:bodyPr/>
                    <a:lstStyle/>
                    <a:p>
                      <a:pPr marL="21590" algn="just">
                        <a:lnSpc>
                          <a:spcPct val="107000"/>
                        </a:lnSpc>
                        <a:spcBef>
                          <a:spcPts val="300"/>
                        </a:spcBef>
                        <a:spcAft>
                          <a:spcPts val="300"/>
                        </a:spcAft>
                      </a:pPr>
                      <a:r>
                        <a:rPr lang="en-US" sz="1600" dirty="0">
                          <a:effectLst/>
                        </a:rPr>
                        <a:t>Input power factor (nominal conditions)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spcBef>
                          <a:spcPts val="300"/>
                        </a:spcBef>
                        <a:spcAft>
                          <a:spcPts val="300"/>
                        </a:spcAft>
                      </a:pPr>
                      <a:r>
                        <a:rPr lang="en-US" sz="18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l">
                        <a:lnSpc>
                          <a:spcPct val="107000"/>
                        </a:lnSpc>
                        <a:spcBef>
                          <a:spcPts val="300"/>
                        </a:spcBef>
                        <a:spcAft>
                          <a:spcPts val="300"/>
                        </a:spcAft>
                      </a:pPr>
                      <a:r>
                        <a:rPr lang="en-US" sz="1600" dirty="0">
                          <a:effectLst/>
                        </a:rPr>
                        <a:t>&gt;0.8</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l">
                        <a:lnSpc>
                          <a:spcPct val="107000"/>
                        </a:lnSpc>
                        <a:spcBef>
                          <a:spcPts val="300"/>
                        </a:spcBef>
                        <a:spcAft>
                          <a:spcPts val="300"/>
                        </a:spcAft>
                      </a:pPr>
                      <a:r>
                        <a:rPr lang="en-US" sz="16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r h="351238">
                <a:tc>
                  <a:txBody>
                    <a:bodyPr/>
                    <a:lstStyle/>
                    <a:p>
                      <a:pPr marL="21590" algn="just">
                        <a:lnSpc>
                          <a:spcPct val="107000"/>
                        </a:lnSpc>
                        <a:spcBef>
                          <a:spcPts val="300"/>
                        </a:spcBef>
                        <a:spcAft>
                          <a:spcPts val="300"/>
                        </a:spcAft>
                      </a:pPr>
                      <a:r>
                        <a:rPr lang="en-US" sz="1600" dirty="0">
                          <a:effectLst/>
                        </a:rPr>
                        <a:t>Input current harmonic distortion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spcBef>
                          <a:spcPts val="300"/>
                        </a:spcBef>
                        <a:spcAft>
                          <a:spcPts val="300"/>
                        </a:spcAft>
                      </a:pPr>
                      <a:r>
                        <a:rPr lang="en-US" sz="1600">
                          <a:effectLst/>
                        </a:rPr>
                        <a:t>THDi</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dirty="0">
                          <a:effectLst/>
                        </a:rPr>
                        <a:t>&lt; 30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dirty="0">
                          <a:effectLst/>
                        </a:rPr>
                        <a:t>%</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r h="351238">
                <a:tc>
                  <a:txBody>
                    <a:bodyPr/>
                    <a:lstStyle/>
                    <a:p>
                      <a:pPr marL="21590" algn="just">
                        <a:lnSpc>
                          <a:spcPct val="107000"/>
                        </a:lnSpc>
                        <a:spcBef>
                          <a:spcPts val="300"/>
                        </a:spcBef>
                        <a:spcAft>
                          <a:spcPts val="300"/>
                        </a:spcAft>
                      </a:pPr>
                      <a:r>
                        <a:rPr lang="en-US" sz="1600" dirty="0">
                          <a:effectLst/>
                        </a:rPr>
                        <a:t>Cooling of Power Converter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algn="ctr">
                        <a:spcBef>
                          <a:spcPts val="300"/>
                        </a:spcBef>
                        <a:spcAft>
                          <a:spcPts val="300"/>
                        </a:spcAft>
                      </a:pPr>
                      <a:r>
                        <a:rPr lang="en-US" sz="1800" dirty="0">
                          <a:effectLst/>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dirty="0">
                          <a:effectLst/>
                        </a:rPr>
                        <a:t>Forced </a:t>
                      </a:r>
                      <a:r>
                        <a:rPr lang="en-US" sz="1600" dirty="0" smtClean="0">
                          <a:effectLst/>
                        </a:rPr>
                        <a:t>air/Water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c>
                  <a:txBody>
                    <a:bodyPr/>
                    <a:lstStyle/>
                    <a:p>
                      <a:pPr marL="21590" algn="just">
                        <a:lnSpc>
                          <a:spcPct val="107000"/>
                        </a:lnSpc>
                        <a:spcBef>
                          <a:spcPts val="300"/>
                        </a:spcBef>
                        <a:spcAft>
                          <a:spcPts val="300"/>
                        </a:spcAft>
                      </a:pPr>
                      <a:r>
                        <a:rPr lang="en-US" sz="1600" dirty="0">
                          <a:effectLst/>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1398" marR="61398" marT="0" marB="0" anchor="ctr"/>
                </a:tc>
              </a:tr>
            </a:tbl>
          </a:graphicData>
        </a:graphic>
      </p:graphicFrame>
    </p:spTree>
    <p:extLst>
      <p:ext uri="{BB962C8B-B14F-4D97-AF65-F5344CB8AC3E}">
        <p14:creationId xmlns:p14="http://schemas.microsoft.com/office/powerpoint/2010/main" val="275370775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11</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Required PC Interfaces</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96025" y="6535886"/>
            <a:ext cx="1991956" cy="307777"/>
          </a:xfrm>
          <a:prstGeom prst="rect">
            <a:avLst/>
          </a:prstGeom>
          <a:noFill/>
        </p:spPr>
        <p:txBody>
          <a:bodyPr wrap="none" rtlCol="0">
            <a:spAutoFit/>
          </a:bodyPr>
          <a:lstStyle/>
          <a:p>
            <a:r>
              <a:rPr lang="en-US" sz="1400" i="1" dirty="0" smtClean="0">
                <a:solidFill>
                  <a:schemeClr val="tx1"/>
                </a:solidFill>
              </a:rPr>
              <a:t>Table 8 of Tech Specs.</a:t>
            </a:r>
            <a:endParaRPr lang="en-US" sz="1400" i="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4816708"/>
              </p:ext>
            </p:extLst>
          </p:nvPr>
        </p:nvGraphicFramePr>
        <p:xfrm>
          <a:off x="1096025" y="2051645"/>
          <a:ext cx="7544687" cy="4362249"/>
        </p:xfrm>
        <a:graphic>
          <a:graphicData uri="http://schemas.openxmlformats.org/drawingml/2006/table">
            <a:tbl>
              <a:tblPr firstRow="1" firstCol="1" bandRow="1">
                <a:tableStyleId>{5C22544A-7EE6-4342-B048-85BDC9FD1C3A}</a:tableStyleId>
              </a:tblPr>
              <a:tblGrid>
                <a:gridCol w="3183539"/>
                <a:gridCol w="4361148"/>
              </a:tblGrid>
              <a:tr h="244270">
                <a:tc>
                  <a:txBody>
                    <a:bodyPr/>
                    <a:lstStyle/>
                    <a:p>
                      <a:pPr algn="ctr">
                        <a:spcBef>
                          <a:spcPts val="300"/>
                        </a:spcBef>
                        <a:spcAft>
                          <a:spcPts val="300"/>
                        </a:spcAft>
                      </a:pPr>
                      <a:r>
                        <a:rPr lang="en-US" sz="1400" dirty="0" smtClean="0">
                          <a:effectLst/>
                        </a:rPr>
                        <a:t>Item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400" dirty="0" smtClean="0">
                          <a:effectLst/>
                        </a:rPr>
                        <a:t>Description</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31794">
                <a:tc>
                  <a:txBody>
                    <a:bodyPr/>
                    <a:lstStyle/>
                    <a:p>
                      <a:pPr algn="l">
                        <a:spcBef>
                          <a:spcPts val="300"/>
                        </a:spcBef>
                        <a:spcAft>
                          <a:spcPts val="300"/>
                        </a:spcAft>
                      </a:pPr>
                      <a:r>
                        <a:rPr lang="en-US" sz="1400" dirty="0">
                          <a:effectLst/>
                        </a:rPr>
                        <a:t>Remote control fieldbus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400">
                          <a:effectLst/>
                        </a:rPr>
                        <a:t>Ethernet (RJ45 socket), TCP-IP protocol</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954160">
                <a:tc>
                  <a:txBody>
                    <a:bodyPr/>
                    <a:lstStyle/>
                    <a:p>
                      <a:pPr algn="l">
                        <a:spcBef>
                          <a:spcPts val="300"/>
                        </a:spcBef>
                        <a:spcAft>
                          <a:spcPts val="300"/>
                        </a:spcAft>
                      </a:pPr>
                      <a:r>
                        <a:rPr lang="en-US" sz="1400" dirty="0">
                          <a:effectLst/>
                        </a:rPr>
                        <a:t>Local control interface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lvl="0" indent="-342900" algn="l">
                        <a:spcBef>
                          <a:spcPts val="300"/>
                        </a:spcBef>
                        <a:spcAft>
                          <a:spcPts val="300"/>
                        </a:spcAft>
                        <a:buFont typeface="Calibri" panose="020F0502020204030204" pitchFamily="34" charset="0"/>
                        <a:buChar char="-"/>
                      </a:pPr>
                      <a:r>
                        <a:rPr lang="en-US" sz="1400" dirty="0">
                          <a:effectLst/>
                        </a:rPr>
                        <a:t>Local/remote </a:t>
                      </a:r>
                      <a:r>
                        <a:rPr lang="en-US" sz="1400" dirty="0" smtClean="0">
                          <a:effectLst/>
                        </a:rPr>
                        <a:t>selector (selectable only locally);</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Setting of current reference;</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Diagnostics of internal and external faults;</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Indication of actual output current and output voltage;</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Local reset of faults.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832025">
                <a:tc>
                  <a:txBody>
                    <a:bodyPr/>
                    <a:lstStyle/>
                    <a:p>
                      <a:pPr algn="l">
                        <a:spcBef>
                          <a:spcPts val="300"/>
                        </a:spcBef>
                        <a:spcAft>
                          <a:spcPts val="300"/>
                        </a:spcAft>
                      </a:pPr>
                      <a:r>
                        <a:rPr lang="en-US" sz="1400">
                          <a:effectLst/>
                        </a:rPr>
                        <a:t>Hardwired status and interlock signals:</a:t>
                      </a:r>
                      <a:endParaRPr lang="en-US" sz="2000">
                        <a:effectLst/>
                      </a:endParaRPr>
                    </a:p>
                    <a:p>
                      <a:pPr marL="342900" lvl="0" indent="-342900" algn="l">
                        <a:spcBef>
                          <a:spcPts val="300"/>
                        </a:spcBef>
                        <a:spcAft>
                          <a:spcPts val="300"/>
                        </a:spcAft>
                        <a:buFont typeface="Calibri" panose="020F0502020204030204" pitchFamily="34" charset="0"/>
                        <a:buChar char="-"/>
                      </a:pPr>
                      <a:r>
                        <a:rPr lang="en-US" sz="1400">
                          <a:effectLst/>
                        </a:rPr>
                        <a:t>Outputs from each power converter</a:t>
                      </a:r>
                      <a:endParaRPr lang="en-US" sz="2000">
                        <a:effectLst/>
                      </a:endParaRPr>
                    </a:p>
                    <a:p>
                      <a:pPr marL="291465" algn="l">
                        <a:spcBef>
                          <a:spcPts val="300"/>
                        </a:spcBef>
                        <a:spcAft>
                          <a:spcPts val="300"/>
                        </a:spcAft>
                      </a:pPr>
                      <a:r>
                        <a:rPr lang="en-US" sz="1400">
                          <a:effectLst/>
                        </a:rPr>
                        <a:t> </a:t>
                      </a:r>
                      <a:endParaRPr lang="en-US" sz="2000">
                        <a:effectLst/>
                      </a:endParaRPr>
                    </a:p>
                    <a:p>
                      <a:pPr marL="342900" lvl="0" indent="-342900" algn="l">
                        <a:spcBef>
                          <a:spcPts val="300"/>
                        </a:spcBef>
                        <a:spcAft>
                          <a:spcPts val="300"/>
                        </a:spcAft>
                        <a:buFont typeface="Calibri" panose="020F0502020204030204" pitchFamily="34" charset="0"/>
                        <a:buChar char="-"/>
                      </a:pPr>
                      <a:r>
                        <a:rPr lang="en-US" sz="1400">
                          <a:effectLst/>
                        </a:rPr>
                        <a:t>Inputs to each power converter</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91465" indent="-228600" algn="l">
                        <a:spcBef>
                          <a:spcPts val="300"/>
                        </a:spcBef>
                        <a:spcAft>
                          <a:spcPts val="300"/>
                        </a:spcAft>
                      </a:pPr>
                      <a:r>
                        <a:rPr lang="en-US" sz="1400" dirty="0">
                          <a:effectLst/>
                        </a:rPr>
                        <a:t> </a:t>
                      </a:r>
                      <a:endParaRPr lang="en-US" sz="1400" dirty="0" smtClean="0">
                        <a:effectLst/>
                      </a:endParaRPr>
                    </a:p>
                    <a:p>
                      <a:pPr marL="291465" indent="-228600" algn="l">
                        <a:spcBef>
                          <a:spcPts val="300"/>
                        </a:spcBef>
                        <a:spcAft>
                          <a:spcPts val="300"/>
                        </a:spcAft>
                      </a:pP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PC ON/OFF status.</a:t>
                      </a:r>
                      <a:endParaRPr lang="en-US" sz="2000" dirty="0">
                        <a:effectLst/>
                      </a:endParaRPr>
                    </a:p>
                    <a:p>
                      <a:pPr marL="291465" indent="-228600" algn="l">
                        <a:spcBef>
                          <a:spcPts val="300"/>
                        </a:spcBef>
                        <a:spcAft>
                          <a:spcPts val="300"/>
                        </a:spcAft>
                      </a:pPr>
                      <a:r>
                        <a:rPr lang="en-US" sz="1400" dirty="0">
                          <a:effectLst/>
                        </a:rPr>
                        <a:t> </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External interlocks 1 &amp; 2 – require Reset.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Text Box 13"/>
          <p:cNvSpPr txBox="1">
            <a:spLocks noChangeArrowheads="1"/>
          </p:cNvSpPr>
          <p:nvPr/>
        </p:nvSpPr>
        <p:spPr bwMode="auto">
          <a:xfrm>
            <a:off x="0" y="936179"/>
            <a:ext cx="10080625" cy="104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360000" bIns="36000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defTabSz="912813" eaLnBrk="0">
              <a:defRPr sz="2400">
                <a:solidFill>
                  <a:schemeClr val="bg1"/>
                </a:solidFill>
                <a:latin typeface="Arial" charset="0"/>
                <a:ea typeface="MS PGothic" pitchFamily="34" charset="-128"/>
              </a:defRPr>
            </a:lvl3pPr>
            <a:lvl4pPr defTabSz="912813" eaLnBrk="0">
              <a:defRPr sz="2400">
                <a:solidFill>
                  <a:schemeClr val="bg1"/>
                </a:solidFill>
                <a:latin typeface="Arial" charset="0"/>
                <a:ea typeface="MS PGothic" pitchFamily="34" charset="-128"/>
              </a:defRPr>
            </a:lvl4pPr>
            <a:lvl5pPr defTabSz="912813" eaLnBrk="0">
              <a:defRPr sz="2400">
                <a:solidFill>
                  <a:schemeClr val="bg1"/>
                </a:solidFill>
                <a:latin typeface="Arial" charset="0"/>
                <a:ea typeface="MS PGothic" pitchFamily="34" charset="-128"/>
              </a:defRPr>
            </a:lvl5pPr>
            <a:lvl6pPr marL="25130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6pPr>
            <a:lvl7pPr marL="29702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7pPr>
            <a:lvl8pPr marL="34274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8pPr>
            <a:lvl9pPr marL="38846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9pPr>
          </a:lstStyle>
          <a:p>
            <a:pPr marL="176213">
              <a:spcAft>
                <a:spcPts val="600"/>
              </a:spcAft>
              <a:buClr>
                <a:srgbClr val="0482BD"/>
              </a:buClr>
              <a:buSzPct val="100000"/>
            </a:pPr>
            <a:r>
              <a:rPr lang="en-US" sz="1600" i="1" dirty="0" smtClean="0">
                <a:solidFill>
                  <a:schemeClr val="tx1"/>
                </a:solidFill>
              </a:rPr>
              <a:t>“Other </a:t>
            </a:r>
            <a:r>
              <a:rPr lang="en-US" sz="1600" i="1" dirty="0">
                <a:solidFill>
                  <a:schemeClr val="tx1"/>
                </a:solidFill>
              </a:rPr>
              <a:t>digital interfaces for remote control must be converted to Ethernet with suitable and reliable adapters. These adapters must be provided with the power converters and previously accepted by Elettra and </a:t>
            </a:r>
            <a:r>
              <a:rPr lang="en-US" sz="1600" i="1" dirty="0" smtClean="0">
                <a:solidFill>
                  <a:schemeClr val="tx1"/>
                </a:solidFill>
              </a:rPr>
              <a:t>ESS.”</a:t>
            </a:r>
          </a:p>
        </p:txBody>
      </p:sp>
    </p:spTree>
    <p:extLst>
      <p:ext uri="{BB962C8B-B14F-4D97-AF65-F5344CB8AC3E}">
        <p14:creationId xmlns:p14="http://schemas.microsoft.com/office/powerpoint/2010/main" val="216454825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12</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PC compliance and reliability</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35856" y="6217642"/>
            <a:ext cx="1991956" cy="307777"/>
          </a:xfrm>
          <a:prstGeom prst="rect">
            <a:avLst/>
          </a:prstGeom>
          <a:noFill/>
        </p:spPr>
        <p:txBody>
          <a:bodyPr wrap="none" rtlCol="0">
            <a:spAutoFit/>
          </a:bodyPr>
          <a:lstStyle/>
          <a:p>
            <a:r>
              <a:rPr lang="en-US" sz="1400" i="1" dirty="0" smtClean="0">
                <a:solidFill>
                  <a:schemeClr val="tx1"/>
                </a:solidFill>
              </a:rPr>
              <a:t>Table 9 of Tech Specs.</a:t>
            </a:r>
            <a:endParaRPr lang="en-US" sz="1400" i="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84260355"/>
              </p:ext>
            </p:extLst>
          </p:nvPr>
        </p:nvGraphicFramePr>
        <p:xfrm>
          <a:off x="1079872" y="1187549"/>
          <a:ext cx="8352928" cy="4896546"/>
        </p:xfrm>
        <a:graphic>
          <a:graphicData uri="http://schemas.openxmlformats.org/drawingml/2006/table">
            <a:tbl>
              <a:tblPr firstRow="1" firstCol="1" bandRow="1">
                <a:tableStyleId>{5C22544A-7EE6-4342-B048-85BDC9FD1C3A}</a:tableStyleId>
              </a:tblPr>
              <a:tblGrid>
                <a:gridCol w="3524582"/>
                <a:gridCol w="4828346"/>
              </a:tblGrid>
              <a:tr h="345537">
                <a:tc>
                  <a:txBody>
                    <a:bodyPr/>
                    <a:lstStyle/>
                    <a:p>
                      <a:pPr algn="l">
                        <a:spcBef>
                          <a:spcPts val="300"/>
                        </a:spcBef>
                        <a:spcAft>
                          <a:spcPts val="300"/>
                        </a:spcAft>
                      </a:pPr>
                      <a:r>
                        <a:rPr lang="en-US" sz="1200" dirty="0">
                          <a:effectLst/>
                        </a:rPr>
                        <a:t> </a:t>
                      </a:r>
                      <a:r>
                        <a:rPr lang="en-US" sz="1200" dirty="0" smtClean="0">
                          <a:effectLst/>
                        </a:rPr>
                        <a:t>Description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91074">
                <a:tc>
                  <a:txBody>
                    <a:bodyPr/>
                    <a:lstStyle/>
                    <a:p>
                      <a:pPr algn="l">
                        <a:spcBef>
                          <a:spcPts val="300"/>
                        </a:spcBef>
                        <a:spcAft>
                          <a:spcPts val="300"/>
                        </a:spcAft>
                      </a:pPr>
                      <a:r>
                        <a:rPr lang="en-US" sz="1200" dirty="0">
                          <a:effectLst/>
                        </a:rPr>
                        <a:t>EMC standard on emission conductive disturbances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200">
                          <a:effectLst/>
                        </a:rPr>
                        <a:t>according to CISPR 11; EN 55011 class B, for AC mains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91074">
                <a:tc>
                  <a:txBody>
                    <a:bodyPr/>
                    <a:lstStyle/>
                    <a:p>
                      <a:pPr algn="l">
                        <a:spcBef>
                          <a:spcPts val="300"/>
                        </a:spcBef>
                        <a:spcAft>
                          <a:spcPts val="300"/>
                        </a:spcAft>
                      </a:pPr>
                      <a:r>
                        <a:rPr lang="en-US" sz="1200" dirty="0">
                          <a:effectLst/>
                        </a:rPr>
                        <a:t>EMC standard on immunity to fast transients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200">
                          <a:effectLst/>
                        </a:rPr>
                        <a:t>according to IEC-61000-4-4 (Level 4)</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91074">
                <a:tc>
                  <a:txBody>
                    <a:bodyPr/>
                    <a:lstStyle/>
                    <a:p>
                      <a:pPr algn="l">
                        <a:spcBef>
                          <a:spcPts val="300"/>
                        </a:spcBef>
                        <a:spcAft>
                          <a:spcPts val="300"/>
                        </a:spcAft>
                      </a:pPr>
                      <a:r>
                        <a:rPr lang="en-US" sz="1200" dirty="0">
                          <a:effectLst/>
                        </a:rPr>
                        <a:t>EMC standard on electrostatic discharge immunity test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200">
                          <a:effectLst/>
                        </a:rPr>
                        <a:t>According to </a:t>
                      </a:r>
                      <a:r>
                        <a:rPr lang="en-US" sz="1200">
                          <a:effectLst/>
                        </a:rPr>
                        <a:t>IEC 61000-4-2: Part 4-2: Testing and measurement techniques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095640">
                <a:tc>
                  <a:txBody>
                    <a:bodyPr/>
                    <a:lstStyle/>
                    <a:p>
                      <a:pPr algn="l">
                        <a:spcBef>
                          <a:spcPts val="300"/>
                        </a:spcBef>
                        <a:spcAft>
                          <a:spcPts val="300"/>
                        </a:spcAft>
                      </a:pPr>
                      <a:r>
                        <a:rPr lang="en-US" sz="1200">
                          <a:effectLst/>
                        </a:rPr>
                        <a:t>EMC standard on voltage dips, short interruptions and voltage variations immunity tests</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200" dirty="0">
                          <a:effectLst/>
                        </a:rPr>
                        <a:t>According to</a:t>
                      </a:r>
                      <a:r>
                        <a:rPr lang="en-US" sz="1200" dirty="0">
                          <a:effectLst/>
                        </a:rPr>
                        <a:t> IEC 61000-4-11: Part 4-11: Testing and measurement techniques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036610">
                <a:tc>
                  <a:txBody>
                    <a:bodyPr/>
                    <a:lstStyle/>
                    <a:p>
                      <a:pPr algn="l">
                        <a:spcBef>
                          <a:spcPts val="300"/>
                        </a:spcBef>
                        <a:spcAft>
                          <a:spcPts val="300"/>
                        </a:spcAft>
                      </a:pPr>
                      <a:r>
                        <a:rPr lang="en-US" sz="1200">
                          <a:effectLst/>
                        </a:rPr>
                        <a:t>Safety requirements for power electronic converter systems and equipment</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200" dirty="0">
                          <a:effectLst/>
                        </a:rPr>
                        <a:t>According to</a:t>
                      </a:r>
                      <a:r>
                        <a:rPr lang="en-US" sz="1200" dirty="0">
                          <a:effectLst/>
                        </a:rPr>
                        <a:t> IEC 62477-1: Part 1: General</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5537">
                <a:tc>
                  <a:txBody>
                    <a:bodyPr/>
                    <a:lstStyle/>
                    <a:p>
                      <a:pPr algn="l">
                        <a:spcBef>
                          <a:spcPts val="300"/>
                        </a:spcBef>
                        <a:spcAft>
                          <a:spcPts val="300"/>
                        </a:spcAft>
                      </a:pPr>
                      <a:r>
                        <a:rPr lang="en-US" sz="1200">
                          <a:effectLst/>
                        </a:rPr>
                        <a:t>Mean Time Between Failures (MTBF)</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200" dirty="0">
                          <a:effectLst/>
                        </a:rPr>
                        <a:t>70’000 hours or better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4238815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4EBF82A8-FEF9-4A21-8889-509E349D5ACA}" type="slidenum">
              <a:rPr lang="it-IT" altLang="it-IT" sz="1300" smtClean="0">
                <a:solidFill>
                  <a:srgbClr val="000000"/>
                </a:solidFill>
              </a:rPr>
              <a:pPr/>
              <a:t>13</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592040"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rPr>
              <a:t>Commands and Status Indications</a:t>
            </a:r>
          </a:p>
        </p:txBody>
      </p:sp>
      <p:pic>
        <p:nvPicPr>
          <p:cNvPr id="12294"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2"/>
          <p:cNvSpPr>
            <a:spLocks noChangeArrowheads="1"/>
          </p:cNvSpPr>
          <p:nvPr/>
        </p:nvSpPr>
        <p:spPr bwMode="auto">
          <a:xfrm>
            <a:off x="180975" y="457200"/>
            <a:ext cx="1008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Text Box 13"/>
          <p:cNvSpPr txBox="1">
            <a:spLocks noChangeArrowheads="1"/>
          </p:cNvSpPr>
          <p:nvPr/>
        </p:nvSpPr>
        <p:spPr bwMode="auto">
          <a:xfrm>
            <a:off x="208987" y="936627"/>
            <a:ext cx="4441363" cy="569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indent="0" algn="just" defTabSz="896938" eaLnBrk="1">
              <a:spcAft>
                <a:spcPts val="600"/>
              </a:spcAft>
              <a:buClr>
                <a:srgbClr val="0482BD"/>
              </a:buClr>
              <a:buSzPct val="100000"/>
            </a:pPr>
            <a:r>
              <a:rPr lang="en-US" sz="1800" b="1" dirty="0" smtClean="0">
                <a:solidFill>
                  <a:schemeClr val="tx1"/>
                </a:solidFill>
              </a:rPr>
              <a:t>Commands</a:t>
            </a:r>
            <a:endParaRPr lang="en-US" altLang="it-IT" sz="1800" dirty="0" smtClean="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a:solidFill>
                  <a:schemeClr val="tx1"/>
                </a:solidFill>
              </a:rPr>
              <a:t>Command </a:t>
            </a:r>
            <a:r>
              <a:rPr lang="en-US" altLang="it-IT" sz="1800" dirty="0" smtClean="0">
                <a:solidFill>
                  <a:schemeClr val="tx1"/>
                </a:solidFill>
              </a:rPr>
              <a:t>LOCAL/REMOTE (only locally selectable)</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Command ON/OFF</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Command </a:t>
            </a:r>
            <a:r>
              <a:rPr lang="en-US" altLang="it-IT" sz="1800" dirty="0">
                <a:solidFill>
                  <a:schemeClr val="tx1"/>
                </a:solidFill>
              </a:rPr>
              <a:t>RESET (of </a:t>
            </a:r>
            <a:r>
              <a:rPr lang="en-US" altLang="it-IT" sz="1800" dirty="0" smtClean="0">
                <a:solidFill>
                  <a:schemeClr val="tx1"/>
                </a:solidFill>
              </a:rPr>
              <a:t>faults)</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Command </a:t>
            </a:r>
            <a:r>
              <a:rPr lang="en-US" altLang="it-IT" sz="1800" dirty="0">
                <a:solidFill>
                  <a:schemeClr val="tx1"/>
                </a:solidFill>
              </a:rPr>
              <a:t>Output current </a:t>
            </a:r>
            <a:r>
              <a:rPr lang="en-US" altLang="it-IT" sz="1800" dirty="0" smtClean="0">
                <a:solidFill>
                  <a:schemeClr val="tx1"/>
                </a:solidFill>
              </a:rPr>
              <a:t>set</a:t>
            </a:r>
          </a:p>
          <a:p>
            <a:pPr marL="358775" indent="-358775" algn="just" eaLnBrk="1">
              <a:spcAft>
                <a:spcPts val="600"/>
              </a:spcAft>
              <a:buClr>
                <a:srgbClr val="0482BD"/>
              </a:buClr>
              <a:buSzPct val="100000"/>
              <a:buFont typeface="Wingdings" panose="05000000000000000000" pitchFamily="2" charset="2"/>
              <a:buChar char="ü"/>
            </a:pPr>
            <a:endParaRPr lang="en-US" altLang="it-IT" sz="1800" dirty="0">
              <a:solidFill>
                <a:schemeClr val="tx1"/>
              </a:solidFill>
            </a:endParaRPr>
          </a:p>
          <a:p>
            <a:pPr marL="0" indent="0" algn="just" eaLnBrk="1">
              <a:spcAft>
                <a:spcPts val="600"/>
              </a:spcAft>
              <a:buClr>
                <a:srgbClr val="0482BD"/>
              </a:buClr>
              <a:buSzPct val="100000"/>
            </a:pPr>
            <a:r>
              <a:rPr lang="en-US" altLang="it-IT" sz="1800" dirty="0" smtClean="0">
                <a:solidFill>
                  <a:schemeClr val="tx1"/>
                </a:solidFill>
              </a:rPr>
              <a:t>Note</a:t>
            </a:r>
          </a:p>
          <a:p>
            <a:pPr marL="0" indent="0" algn="just" eaLnBrk="1">
              <a:spcAft>
                <a:spcPts val="600"/>
              </a:spcAft>
              <a:buClr>
                <a:srgbClr val="0482BD"/>
              </a:buClr>
              <a:buSzPct val="100000"/>
            </a:pPr>
            <a:r>
              <a:rPr lang="en-US" altLang="it-IT" sz="1600" i="1" dirty="0" smtClean="0">
                <a:solidFill>
                  <a:schemeClr val="tx1"/>
                </a:solidFill>
              </a:rPr>
              <a:t>The </a:t>
            </a:r>
            <a:r>
              <a:rPr lang="en-US" altLang="it-IT" sz="1600" i="1" dirty="0">
                <a:solidFill>
                  <a:schemeClr val="tx1"/>
                </a:solidFill>
              </a:rPr>
              <a:t>“local control” must be possible without disconnecting physically the power converter from the ESS control system. The “local control” can be provided either via a dedicated panel mounted on the power converter (preferred solution) or via a serial connection (RS232 or USB), requiring the use of a portable computer.</a:t>
            </a:r>
            <a:endParaRPr lang="en-US" altLang="it-IT" sz="1600" i="1" dirty="0" smtClean="0">
              <a:solidFill>
                <a:schemeClr val="tx1"/>
              </a:solidFill>
            </a:endParaRPr>
          </a:p>
        </p:txBody>
      </p:sp>
      <p:sp>
        <p:nvSpPr>
          <p:cNvPr id="8" name="Text Box 13"/>
          <p:cNvSpPr txBox="1">
            <a:spLocks noChangeArrowheads="1"/>
          </p:cNvSpPr>
          <p:nvPr/>
        </p:nvSpPr>
        <p:spPr bwMode="auto">
          <a:xfrm>
            <a:off x="4392127" y="900113"/>
            <a:ext cx="5724103" cy="569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indent="0" algn="just" eaLnBrk="1">
              <a:spcAft>
                <a:spcPts val="600"/>
              </a:spcAft>
              <a:buClr>
                <a:srgbClr val="0482BD"/>
              </a:buClr>
              <a:buSzPct val="100000"/>
            </a:pPr>
            <a:r>
              <a:rPr lang="en-US" sz="1800" b="1" dirty="0" smtClean="0">
                <a:solidFill>
                  <a:schemeClr val="tx1"/>
                </a:solidFill>
              </a:rPr>
              <a:t>Status/Indication</a:t>
            </a:r>
            <a:endParaRPr lang="en-US" altLang="it-IT" sz="1800" dirty="0" smtClean="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Presence </a:t>
            </a:r>
            <a:r>
              <a:rPr lang="en-US" altLang="it-IT" sz="1800" dirty="0">
                <a:solidFill>
                  <a:schemeClr val="tx1"/>
                </a:solidFill>
              </a:rPr>
              <a:t>of the voltage of the 3-Ph mains (or, alternatively, “Mains Fault”).</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Status </a:t>
            </a:r>
            <a:r>
              <a:rPr lang="en-US" altLang="it-IT" sz="1800" dirty="0">
                <a:solidFill>
                  <a:schemeClr val="tx1"/>
                </a:solidFill>
              </a:rPr>
              <a:t>ON/OFF</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Status </a:t>
            </a:r>
            <a:r>
              <a:rPr lang="en-US" altLang="it-IT" sz="1800" dirty="0">
                <a:solidFill>
                  <a:schemeClr val="tx1"/>
                </a:solidFill>
              </a:rPr>
              <a:t>READY/NOT READY</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Status </a:t>
            </a:r>
            <a:r>
              <a:rPr lang="en-US" altLang="it-IT" sz="1800" dirty="0">
                <a:solidFill>
                  <a:schemeClr val="tx1"/>
                </a:solidFill>
              </a:rPr>
              <a:t>PS FAULT</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Status </a:t>
            </a:r>
            <a:r>
              <a:rPr lang="en-US" altLang="it-IT" sz="1800" dirty="0">
                <a:solidFill>
                  <a:schemeClr val="tx1"/>
                </a:solidFill>
              </a:rPr>
              <a:t>EXTERNAL Interlock 1</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Status </a:t>
            </a:r>
            <a:r>
              <a:rPr lang="en-US" altLang="it-IT" sz="1800" dirty="0">
                <a:solidFill>
                  <a:schemeClr val="tx1"/>
                </a:solidFill>
              </a:rPr>
              <a:t>EXTERNAL Interlock 2</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Status </a:t>
            </a:r>
            <a:r>
              <a:rPr lang="en-US" altLang="it-IT" sz="1800" dirty="0">
                <a:solidFill>
                  <a:schemeClr val="tx1"/>
                </a:solidFill>
              </a:rPr>
              <a:t>LOCAL/REMOTE </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Read </a:t>
            </a:r>
            <a:r>
              <a:rPr lang="en-US" altLang="it-IT" sz="1800" dirty="0">
                <a:solidFill>
                  <a:schemeClr val="tx1"/>
                </a:solidFill>
              </a:rPr>
              <a:t>Output current set (read set value)</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Read </a:t>
            </a:r>
            <a:r>
              <a:rPr lang="en-US" altLang="it-IT" sz="1800" dirty="0">
                <a:solidFill>
                  <a:schemeClr val="tx1"/>
                </a:solidFill>
              </a:rPr>
              <a:t>Output current (from the internal current transducer)</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Read </a:t>
            </a:r>
            <a:r>
              <a:rPr lang="en-US" altLang="it-IT" sz="1800" dirty="0">
                <a:solidFill>
                  <a:schemeClr val="tx1"/>
                </a:solidFill>
              </a:rPr>
              <a:t>Output voltage </a:t>
            </a:r>
          </a:p>
        </p:txBody>
      </p:sp>
    </p:spTree>
    <p:extLst>
      <p:ext uri="{BB962C8B-B14F-4D97-AF65-F5344CB8AC3E}">
        <p14:creationId xmlns:p14="http://schemas.microsoft.com/office/powerpoint/2010/main" val="65741227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4EBF82A8-FEF9-4A21-8889-509E349D5ACA}" type="slidenum">
              <a:rPr lang="it-IT" altLang="it-IT" sz="1300" smtClean="0">
                <a:solidFill>
                  <a:srgbClr val="000000"/>
                </a:solidFill>
              </a:rPr>
              <a:pPr/>
              <a:t>14</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592040"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rPr>
              <a:t>Additional requirements</a:t>
            </a:r>
          </a:p>
        </p:txBody>
      </p:sp>
      <p:pic>
        <p:nvPicPr>
          <p:cNvPr id="12294"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2"/>
          <p:cNvSpPr>
            <a:spLocks noChangeArrowheads="1"/>
          </p:cNvSpPr>
          <p:nvPr/>
        </p:nvSpPr>
        <p:spPr bwMode="auto">
          <a:xfrm>
            <a:off x="180975" y="457200"/>
            <a:ext cx="1008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Text Box 13"/>
          <p:cNvSpPr txBox="1">
            <a:spLocks noChangeArrowheads="1"/>
          </p:cNvSpPr>
          <p:nvPr/>
        </p:nvSpPr>
        <p:spPr bwMode="auto">
          <a:xfrm>
            <a:off x="192815" y="949491"/>
            <a:ext cx="9324906" cy="624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marL="358775" indent="-358775" algn="just" eaLnBrk="1">
              <a:spcAft>
                <a:spcPts val="600"/>
              </a:spcAft>
              <a:buClr>
                <a:srgbClr val="0482BD"/>
              </a:buClr>
              <a:buSzPct val="100000"/>
              <a:buFont typeface="Wingdings" panose="05000000000000000000" pitchFamily="2" charset="2"/>
              <a:buChar char="ü"/>
            </a:pPr>
            <a:r>
              <a:rPr lang="en-US" altLang="it-IT" sz="1800" u="sng" dirty="0" smtClean="0">
                <a:solidFill>
                  <a:schemeClr val="tx1"/>
                </a:solidFill>
              </a:rPr>
              <a:t>Access </a:t>
            </a:r>
            <a:r>
              <a:rPr lang="en-US" altLang="it-IT" sz="1800" u="sng" dirty="0">
                <a:solidFill>
                  <a:schemeClr val="tx1"/>
                </a:solidFill>
              </a:rPr>
              <a:t>to regulation parameters</a:t>
            </a:r>
            <a:r>
              <a:rPr lang="en-US" altLang="it-IT" sz="1800" dirty="0">
                <a:solidFill>
                  <a:schemeClr val="tx1"/>
                </a:solidFill>
              </a:rPr>
              <a:t>: </a:t>
            </a:r>
            <a:endParaRPr lang="en-US" altLang="it-IT" sz="1800" dirty="0" smtClean="0">
              <a:solidFill>
                <a:schemeClr val="tx1"/>
              </a:solidFill>
            </a:endParaRPr>
          </a:p>
          <a:p>
            <a:pPr marL="363538" indent="0" algn="just" eaLnBrk="1">
              <a:spcAft>
                <a:spcPts val="1200"/>
              </a:spcAft>
              <a:buClr>
                <a:srgbClr val="0482BD"/>
              </a:buClr>
              <a:buSzPct val="100000"/>
            </a:pPr>
            <a:r>
              <a:rPr lang="en-US" altLang="it-IT" sz="1800" i="1" dirty="0" smtClean="0">
                <a:solidFill>
                  <a:schemeClr val="tx1"/>
                </a:solidFill>
              </a:rPr>
              <a:t>“the </a:t>
            </a:r>
            <a:r>
              <a:rPr lang="en-US" altLang="it-IT" sz="1800" i="1" dirty="0">
                <a:solidFill>
                  <a:schemeClr val="tx1"/>
                </a:solidFill>
              </a:rPr>
              <a:t>final user must have local access to the internal regulation parameters of the PC to tuning it according to the final application</a:t>
            </a:r>
            <a:r>
              <a:rPr lang="en-US" altLang="it-IT" sz="1800" i="1" dirty="0" smtClean="0">
                <a:solidFill>
                  <a:schemeClr val="tx1"/>
                </a:solidFill>
              </a:rPr>
              <a:t>.’’ </a:t>
            </a:r>
            <a:endParaRPr lang="en-US" altLang="it-IT" sz="1800" i="1"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u="sng" dirty="0" smtClean="0">
                <a:solidFill>
                  <a:schemeClr val="tx1"/>
                </a:solidFill>
              </a:rPr>
              <a:t>Firmware </a:t>
            </a:r>
            <a:r>
              <a:rPr lang="en-US" altLang="it-IT" sz="1800" u="sng" dirty="0">
                <a:solidFill>
                  <a:schemeClr val="tx1"/>
                </a:solidFill>
              </a:rPr>
              <a:t>updates</a:t>
            </a:r>
            <a:r>
              <a:rPr lang="en-US" altLang="it-IT" sz="1800" dirty="0">
                <a:solidFill>
                  <a:schemeClr val="tx1"/>
                </a:solidFill>
              </a:rPr>
              <a:t>: </a:t>
            </a:r>
            <a:endParaRPr lang="en-US" altLang="it-IT" sz="1600" i="1" dirty="0">
              <a:solidFill>
                <a:schemeClr val="tx1"/>
              </a:solidFill>
            </a:endParaRPr>
          </a:p>
          <a:p>
            <a:pPr marL="363538" indent="0" algn="just" eaLnBrk="1">
              <a:spcAft>
                <a:spcPts val="1200"/>
              </a:spcAft>
              <a:buClr>
                <a:srgbClr val="0482BD"/>
              </a:buClr>
              <a:buSzPct val="100000"/>
            </a:pPr>
            <a:r>
              <a:rPr lang="en-US" altLang="it-IT" sz="1800" i="1" dirty="0">
                <a:solidFill>
                  <a:schemeClr val="tx1"/>
                </a:solidFill>
              </a:rPr>
              <a:t>“the final user must have local access for firmware upgrades.” </a:t>
            </a:r>
          </a:p>
          <a:p>
            <a:pPr marL="358775" indent="-358775" algn="just" eaLnBrk="1">
              <a:spcAft>
                <a:spcPts val="600"/>
              </a:spcAft>
              <a:buClr>
                <a:srgbClr val="0482BD"/>
              </a:buClr>
              <a:buSzPct val="100000"/>
              <a:buFont typeface="Wingdings" panose="05000000000000000000" pitchFamily="2" charset="2"/>
              <a:buChar char="ü"/>
            </a:pPr>
            <a:r>
              <a:rPr lang="en-US" altLang="it-IT" sz="1800" u="sng" dirty="0" smtClean="0">
                <a:solidFill>
                  <a:schemeClr val="tx1"/>
                </a:solidFill>
              </a:rPr>
              <a:t>Output </a:t>
            </a:r>
            <a:r>
              <a:rPr lang="en-US" altLang="it-IT" sz="1800" u="sng" dirty="0">
                <a:solidFill>
                  <a:schemeClr val="tx1"/>
                </a:solidFill>
              </a:rPr>
              <a:t>current limit</a:t>
            </a:r>
            <a:r>
              <a:rPr lang="en-US" altLang="it-IT" sz="1800" dirty="0">
                <a:solidFill>
                  <a:schemeClr val="tx1"/>
                </a:solidFill>
              </a:rPr>
              <a:t>: </a:t>
            </a:r>
            <a:endParaRPr lang="en-US" altLang="it-IT" sz="1800" dirty="0" smtClean="0">
              <a:solidFill>
                <a:schemeClr val="tx1"/>
              </a:solidFill>
            </a:endParaRPr>
          </a:p>
          <a:p>
            <a:pPr marL="363538" indent="0" algn="just" eaLnBrk="1">
              <a:spcAft>
                <a:spcPts val="600"/>
              </a:spcAft>
              <a:buClr>
                <a:srgbClr val="0482BD"/>
              </a:buClr>
              <a:buSzPct val="100000"/>
            </a:pPr>
            <a:r>
              <a:rPr lang="en-US" altLang="it-IT" sz="2000" dirty="0" smtClean="0">
                <a:solidFill>
                  <a:schemeClr val="tx1"/>
                </a:solidFill>
              </a:rPr>
              <a:t>“</a:t>
            </a:r>
            <a:r>
              <a:rPr lang="en-US" altLang="it-IT" sz="1800" i="1" dirty="0">
                <a:solidFill>
                  <a:schemeClr val="tx1"/>
                </a:solidFill>
              </a:rPr>
              <a:t>the PC shall have a local adjustable parameter to allow the user setting its maximum output current. This maximum output current value shall not be overridden by any external command or control</a:t>
            </a:r>
            <a:r>
              <a:rPr lang="en-US" altLang="it-IT" sz="1800" i="1" dirty="0" smtClean="0">
                <a:solidFill>
                  <a:schemeClr val="tx1"/>
                </a:solidFill>
              </a:rPr>
              <a:t>.”</a:t>
            </a:r>
          </a:p>
          <a:p>
            <a:pPr marL="358775" indent="-358775" algn="just" eaLnBrk="1">
              <a:spcAft>
                <a:spcPts val="600"/>
              </a:spcAft>
              <a:buClr>
                <a:srgbClr val="0482BD"/>
              </a:buClr>
              <a:buSzPct val="100000"/>
              <a:buFont typeface="Wingdings" panose="05000000000000000000" pitchFamily="2" charset="2"/>
              <a:buChar char="ü"/>
            </a:pPr>
            <a:r>
              <a:rPr lang="en-US" altLang="it-IT" sz="1800" u="sng" dirty="0" smtClean="0">
                <a:solidFill>
                  <a:schemeClr val="tx1"/>
                </a:solidFill>
              </a:rPr>
              <a:t>Power Converter Enclosure</a:t>
            </a:r>
            <a:r>
              <a:rPr lang="en-US" altLang="it-IT" sz="1800" dirty="0" smtClean="0">
                <a:solidFill>
                  <a:schemeClr val="tx1"/>
                </a:solidFill>
              </a:rPr>
              <a:t>: </a:t>
            </a:r>
            <a:endParaRPr lang="en-US" altLang="it-IT" sz="1600" i="1" dirty="0">
              <a:solidFill>
                <a:schemeClr val="tx1"/>
              </a:solidFill>
            </a:endParaRPr>
          </a:p>
          <a:p>
            <a:pPr marL="363538" indent="0" algn="just" eaLnBrk="1">
              <a:spcAft>
                <a:spcPts val="600"/>
              </a:spcAft>
              <a:buClr>
                <a:srgbClr val="0482BD"/>
              </a:buClr>
              <a:buSzPct val="100000"/>
            </a:pPr>
            <a:r>
              <a:rPr lang="en-US" altLang="it-IT" sz="1800" i="1" dirty="0">
                <a:solidFill>
                  <a:schemeClr val="tx1"/>
                </a:solidFill>
              </a:rPr>
              <a:t>“The </a:t>
            </a:r>
            <a:r>
              <a:rPr lang="en-US" sz="1800" i="1" dirty="0">
                <a:solidFill>
                  <a:schemeClr val="tx1"/>
                </a:solidFill>
              </a:rPr>
              <a:t>enclosure (sub-rack) must respect the standards for its easy mounting in a 19” rack. In order to optimize the distribution of PC racks in the ESS Service Area, each sub-rack must stay within the following dimensions (depth x width x height): 700 mm x 19” x 8U. </a:t>
            </a:r>
          </a:p>
          <a:p>
            <a:pPr marL="363538" lvl="2" indent="0" algn="just" eaLnBrk="1">
              <a:spcAft>
                <a:spcPts val="600"/>
              </a:spcAft>
              <a:buClr>
                <a:srgbClr val="0482BD"/>
              </a:buClr>
              <a:buSzPct val="100000"/>
            </a:pPr>
            <a:r>
              <a:rPr lang="en-US" sz="1800" i="1" dirty="0">
                <a:solidFill>
                  <a:schemeClr val="tx1"/>
                </a:solidFill>
              </a:rPr>
              <a:t>For the dipole PC only, it is possible to consider an independent 19” rack, that is part of the delivery.</a:t>
            </a:r>
          </a:p>
          <a:p>
            <a:pPr marL="363538" lvl="2" indent="0" algn="just" eaLnBrk="1">
              <a:spcAft>
                <a:spcPts val="600"/>
              </a:spcAft>
              <a:buClr>
                <a:srgbClr val="0482BD"/>
              </a:buClr>
              <a:buSzPct val="100000"/>
            </a:pPr>
            <a:r>
              <a:rPr lang="en-US" altLang="it-IT" sz="1800" i="1" dirty="0">
                <a:solidFill>
                  <a:schemeClr val="tx1"/>
                </a:solidFill>
              </a:rPr>
              <a:t>All screws, bolts, nuts, etc. must have ISO metric threads.”</a:t>
            </a:r>
          </a:p>
          <a:p>
            <a:pPr lvl="2"/>
            <a:endParaRPr lang="en-US" sz="2000" i="1" dirty="0">
              <a:solidFill>
                <a:schemeClr val="tx1"/>
              </a:solidFill>
            </a:endParaRPr>
          </a:p>
          <a:p>
            <a:pPr marL="363538" indent="0" algn="just" eaLnBrk="1">
              <a:spcAft>
                <a:spcPts val="1200"/>
              </a:spcAft>
              <a:buClr>
                <a:srgbClr val="0482BD"/>
              </a:buClr>
              <a:buSzPct val="100000"/>
            </a:pPr>
            <a:endParaRPr lang="en-US" altLang="it-IT" sz="1600" i="1" dirty="0">
              <a:solidFill>
                <a:schemeClr val="tx1"/>
              </a:solidFill>
            </a:endParaRPr>
          </a:p>
          <a:p>
            <a:pPr marL="363538" indent="0" algn="just" eaLnBrk="1">
              <a:spcAft>
                <a:spcPts val="600"/>
              </a:spcAft>
              <a:buClr>
                <a:srgbClr val="0482BD"/>
              </a:buClr>
              <a:buSzPct val="100000"/>
            </a:pPr>
            <a:endParaRPr lang="en-US" altLang="it-IT" sz="1600" i="1" dirty="0">
              <a:solidFill>
                <a:schemeClr val="tx1"/>
              </a:solidFill>
            </a:endParaRPr>
          </a:p>
        </p:txBody>
      </p:sp>
    </p:spTree>
    <p:extLst>
      <p:ext uri="{BB962C8B-B14F-4D97-AF65-F5344CB8AC3E}">
        <p14:creationId xmlns:p14="http://schemas.microsoft.com/office/powerpoint/2010/main" val="146443549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4EBF82A8-FEF9-4A21-8889-509E349D5ACA}" type="slidenum">
              <a:rPr lang="it-IT" altLang="it-IT" sz="1300" smtClean="0">
                <a:solidFill>
                  <a:srgbClr val="000000"/>
                </a:solidFill>
              </a:rPr>
              <a:pPr/>
              <a:t>15</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592040"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rPr>
              <a:t>Interlock - Internal</a:t>
            </a:r>
          </a:p>
        </p:txBody>
      </p:sp>
      <p:pic>
        <p:nvPicPr>
          <p:cNvPr id="12294"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2"/>
          <p:cNvSpPr>
            <a:spLocks noChangeArrowheads="1"/>
          </p:cNvSpPr>
          <p:nvPr/>
        </p:nvSpPr>
        <p:spPr bwMode="auto">
          <a:xfrm>
            <a:off x="180975" y="457200"/>
            <a:ext cx="1008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Text Box 13"/>
          <p:cNvSpPr txBox="1">
            <a:spLocks noChangeArrowheads="1"/>
          </p:cNvSpPr>
          <p:nvPr/>
        </p:nvSpPr>
        <p:spPr bwMode="auto">
          <a:xfrm>
            <a:off x="214382" y="1024513"/>
            <a:ext cx="9578458" cy="569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indent="0" algn="just" defTabSz="896938" eaLnBrk="1">
              <a:spcAft>
                <a:spcPts val="600"/>
              </a:spcAft>
              <a:buClr>
                <a:srgbClr val="0482BD"/>
              </a:buClr>
              <a:buSzPct val="100000"/>
            </a:pPr>
            <a:r>
              <a:rPr lang="en-US" sz="1800" b="1" dirty="0" smtClean="0">
                <a:solidFill>
                  <a:schemeClr val="tx1"/>
                </a:solidFill>
              </a:rPr>
              <a:t>Minimum Internal Protection</a:t>
            </a:r>
            <a:endParaRPr lang="en-US" altLang="it-IT" sz="1800" dirty="0" smtClean="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Output overvoltage (e.g</a:t>
            </a:r>
            <a:r>
              <a:rPr lang="en-US" altLang="it-IT" sz="1800" dirty="0">
                <a:solidFill>
                  <a:schemeClr val="tx1"/>
                </a:solidFill>
              </a:rPr>
              <a:t>. freewheeling diodes or crowbar </a:t>
            </a:r>
            <a:r>
              <a:rPr lang="en-US" altLang="it-IT" sz="1800" dirty="0" smtClean="0">
                <a:solidFill>
                  <a:schemeClr val="tx1"/>
                </a:solidFill>
              </a:rPr>
              <a:t>systems)</a:t>
            </a:r>
            <a:endParaRPr lang="en-US" altLang="it-IT" sz="1800"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Over </a:t>
            </a:r>
            <a:r>
              <a:rPr lang="en-US" altLang="it-IT" sz="1800" dirty="0">
                <a:solidFill>
                  <a:schemeClr val="tx1"/>
                </a:solidFill>
              </a:rPr>
              <a:t>temperature switches for semiconductors, transformers and </a:t>
            </a:r>
            <a:r>
              <a:rPr lang="en-US" altLang="it-IT" sz="1800" dirty="0" smtClean="0">
                <a:solidFill>
                  <a:schemeClr val="tx1"/>
                </a:solidFill>
              </a:rPr>
              <a:t>chokes.</a:t>
            </a:r>
            <a:endParaRPr lang="en-US" altLang="it-IT" sz="1800"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PC </a:t>
            </a:r>
            <a:r>
              <a:rPr lang="en-US" altLang="it-IT" sz="1800" dirty="0">
                <a:solidFill>
                  <a:schemeClr val="tx1"/>
                </a:solidFill>
              </a:rPr>
              <a:t>must not suffer any damages due to interruptions of the AC mains voltage of any kind.</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Overcurrent</a:t>
            </a:r>
          </a:p>
          <a:p>
            <a:pPr marL="358775" indent="-358775" algn="just" eaLnBrk="1">
              <a:spcAft>
                <a:spcPts val="600"/>
              </a:spcAft>
              <a:buClr>
                <a:srgbClr val="0482BD"/>
              </a:buClr>
              <a:buSzPct val="100000"/>
              <a:buFont typeface="Wingdings" panose="05000000000000000000" pitchFamily="2" charset="2"/>
              <a:buChar char="ü"/>
            </a:pPr>
            <a:endParaRPr lang="en-US" altLang="it-IT" sz="1800"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endParaRPr lang="en-US" altLang="it-IT" sz="1800" dirty="0" smtClean="0">
              <a:solidFill>
                <a:schemeClr val="tx1"/>
              </a:solidFill>
            </a:endParaRPr>
          </a:p>
          <a:p>
            <a:pPr marL="0" indent="0" algn="just" eaLnBrk="1">
              <a:spcAft>
                <a:spcPts val="600"/>
              </a:spcAft>
              <a:buClr>
                <a:srgbClr val="0482BD"/>
              </a:buClr>
              <a:buSzPct val="100000"/>
            </a:pPr>
            <a:r>
              <a:rPr lang="en-US" sz="1800" i="1" dirty="0" smtClean="0">
                <a:solidFill>
                  <a:schemeClr val="tx1"/>
                </a:solidFill>
              </a:rPr>
              <a:t>“The </a:t>
            </a:r>
            <a:r>
              <a:rPr lang="en-US" sz="1800" i="1" dirty="0">
                <a:solidFill>
                  <a:schemeClr val="tx1"/>
                </a:solidFill>
              </a:rPr>
              <a:t>contractor is encouraged to add or modify some items according to his experience, standards and </a:t>
            </a:r>
            <a:r>
              <a:rPr lang="en-US" sz="1800" i="1" dirty="0" smtClean="0">
                <a:solidFill>
                  <a:schemeClr val="tx1"/>
                </a:solidFill>
              </a:rPr>
              <a:t>design.”</a:t>
            </a:r>
            <a:r>
              <a:rPr lang="en-US" sz="1800" i="1" dirty="0" smtClean="0"/>
              <a:t>.</a:t>
            </a:r>
            <a:endParaRPr lang="en-US" altLang="it-IT" sz="1800" i="1" dirty="0">
              <a:solidFill>
                <a:schemeClr val="tx1"/>
              </a:solidFill>
            </a:endParaRPr>
          </a:p>
        </p:txBody>
      </p:sp>
    </p:spTree>
    <p:extLst>
      <p:ext uri="{BB962C8B-B14F-4D97-AF65-F5344CB8AC3E}">
        <p14:creationId xmlns:p14="http://schemas.microsoft.com/office/powerpoint/2010/main" val="400789783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4EBF82A8-FEF9-4A21-8889-509E349D5ACA}" type="slidenum">
              <a:rPr lang="it-IT" altLang="it-IT" sz="1300" smtClean="0">
                <a:solidFill>
                  <a:srgbClr val="000000"/>
                </a:solidFill>
              </a:rPr>
              <a:pPr/>
              <a:t>16</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592040"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rPr>
              <a:t>Interlock - External</a:t>
            </a:r>
          </a:p>
        </p:txBody>
      </p:sp>
      <p:pic>
        <p:nvPicPr>
          <p:cNvPr id="12294"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2"/>
          <p:cNvSpPr>
            <a:spLocks noChangeArrowheads="1"/>
          </p:cNvSpPr>
          <p:nvPr/>
        </p:nvSpPr>
        <p:spPr bwMode="auto">
          <a:xfrm>
            <a:off x="180975" y="457200"/>
            <a:ext cx="1008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 Box 13"/>
          <p:cNvSpPr txBox="1">
            <a:spLocks noChangeArrowheads="1"/>
          </p:cNvSpPr>
          <p:nvPr/>
        </p:nvSpPr>
        <p:spPr bwMode="auto">
          <a:xfrm>
            <a:off x="180976" y="755501"/>
            <a:ext cx="9791352" cy="54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indent="0" algn="just" eaLnBrk="1">
              <a:spcAft>
                <a:spcPts val="600"/>
              </a:spcAft>
              <a:buClr>
                <a:srgbClr val="0482BD"/>
              </a:buClr>
              <a:buSzPct val="100000"/>
            </a:pPr>
            <a:r>
              <a:rPr lang="en-US" sz="1800" b="1" dirty="0" smtClean="0">
                <a:solidFill>
                  <a:schemeClr val="tx1"/>
                </a:solidFill>
              </a:rPr>
              <a:t>External </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Interlock </a:t>
            </a:r>
            <a:r>
              <a:rPr lang="en-US" altLang="it-IT" sz="1800" dirty="0">
                <a:solidFill>
                  <a:schemeClr val="tx1"/>
                </a:solidFill>
              </a:rPr>
              <a:t>Inputs:</a:t>
            </a:r>
          </a:p>
          <a:p>
            <a:pPr marL="363538" indent="0" algn="just" eaLnBrk="1">
              <a:spcAft>
                <a:spcPts val="600"/>
              </a:spcAft>
              <a:buClr>
                <a:srgbClr val="0482BD"/>
              </a:buClr>
              <a:buSzPct val="100000"/>
            </a:pPr>
            <a:r>
              <a:rPr lang="en-US" altLang="it-IT" sz="1600" i="1" dirty="0" smtClean="0">
                <a:solidFill>
                  <a:schemeClr val="tx1"/>
                </a:solidFill>
              </a:rPr>
              <a:t>“the </a:t>
            </a:r>
            <a:r>
              <a:rPr lang="en-US" altLang="it-IT" sz="1600" i="1" dirty="0">
                <a:solidFill>
                  <a:schemeClr val="tx1"/>
                </a:solidFill>
              </a:rPr>
              <a:t>ESS Interlock System will provide two separated 24 VDC signals to enable the switching on of the power converter. If any of these signals is not present, the power converter cannot be switched on. If the power converter is on and at least one of the signals is not anymore present, the power converter must be immediately switched </a:t>
            </a:r>
            <a:r>
              <a:rPr lang="en-US" altLang="it-IT" sz="1600" i="1" dirty="0" smtClean="0">
                <a:solidFill>
                  <a:schemeClr val="tx1"/>
                </a:solidFill>
              </a:rPr>
              <a:t>off”</a:t>
            </a:r>
            <a:endParaRPr lang="en-US" altLang="it-IT" sz="1600" i="1"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Interlock Output: </a:t>
            </a:r>
            <a:endParaRPr lang="en-US" altLang="it-IT" sz="1800" dirty="0">
              <a:solidFill>
                <a:schemeClr val="tx1"/>
              </a:solidFill>
            </a:endParaRPr>
          </a:p>
          <a:p>
            <a:pPr marL="363538" indent="0" algn="just" eaLnBrk="1">
              <a:spcAft>
                <a:spcPts val="600"/>
              </a:spcAft>
              <a:buClr>
                <a:srgbClr val="0482BD"/>
              </a:buClr>
              <a:buSzPct val="100000"/>
            </a:pPr>
            <a:r>
              <a:rPr lang="en-US" altLang="it-IT" sz="1600" i="1" dirty="0" smtClean="0">
                <a:solidFill>
                  <a:schemeClr val="tx1"/>
                </a:solidFill>
              </a:rPr>
              <a:t>“potential </a:t>
            </a:r>
            <a:r>
              <a:rPr lang="en-US" altLang="it-IT" sz="1600" i="1" dirty="0">
                <a:solidFill>
                  <a:schemeClr val="tx1"/>
                </a:solidFill>
              </a:rPr>
              <a:t>free normally open contacts (e.g. relay contacts) indicating the ON/OFF </a:t>
            </a:r>
            <a:r>
              <a:rPr lang="en-US" altLang="it-IT" sz="1600" i="1" dirty="0" smtClean="0">
                <a:solidFill>
                  <a:schemeClr val="tx1"/>
                </a:solidFill>
              </a:rPr>
              <a:t>of </a:t>
            </a:r>
            <a:r>
              <a:rPr lang="en-US" altLang="it-IT" sz="1600" i="1" dirty="0">
                <a:solidFill>
                  <a:schemeClr val="tx1"/>
                </a:solidFill>
              </a:rPr>
              <a:t>the power converter. The contacts must be open when the power converter is “ON” and supplying current (output enabled) to the load</a:t>
            </a:r>
            <a:r>
              <a:rPr lang="en-US" altLang="it-IT" sz="1600" i="1" dirty="0" smtClean="0">
                <a:solidFill>
                  <a:schemeClr val="tx1"/>
                </a:solidFill>
              </a:rPr>
              <a:t>.”</a:t>
            </a:r>
            <a:endParaRPr lang="en-US" altLang="it-IT" sz="1600" i="1"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072" y="4067869"/>
            <a:ext cx="5075361" cy="293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4EBF82A8-FEF9-4A21-8889-509E349D5ACA}" type="slidenum">
              <a:rPr lang="it-IT" altLang="it-IT" sz="1300" smtClean="0">
                <a:solidFill>
                  <a:srgbClr val="000000"/>
                </a:solidFill>
              </a:rPr>
              <a:pPr/>
              <a:t>17</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592040"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rPr>
              <a:t>Examples of ~20 kW and 40 kW PC from FERMI</a:t>
            </a:r>
          </a:p>
        </p:txBody>
      </p:sp>
      <p:pic>
        <p:nvPicPr>
          <p:cNvPr id="12294"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2"/>
          <p:cNvSpPr>
            <a:spLocks noChangeArrowheads="1"/>
          </p:cNvSpPr>
          <p:nvPr/>
        </p:nvSpPr>
        <p:spPr bwMode="auto">
          <a:xfrm>
            <a:off x="180975" y="457200"/>
            <a:ext cx="1008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 Box 13"/>
          <p:cNvSpPr txBox="1">
            <a:spLocks noChangeArrowheads="1"/>
          </p:cNvSpPr>
          <p:nvPr/>
        </p:nvSpPr>
        <p:spPr bwMode="auto">
          <a:xfrm>
            <a:off x="180976" y="755501"/>
            <a:ext cx="9791352" cy="328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indent="0" algn="just" eaLnBrk="1">
              <a:spcAft>
                <a:spcPts val="600"/>
              </a:spcAft>
              <a:buClr>
                <a:srgbClr val="0482BD"/>
              </a:buClr>
              <a:buSzPct val="100000"/>
            </a:pPr>
            <a:r>
              <a:rPr lang="en-US" sz="1800" b="1" dirty="0" smtClean="0">
                <a:solidFill>
                  <a:schemeClr val="tx1"/>
                </a:solidFill>
              </a:rPr>
              <a:t>FERMI Main Beam Dump (MBD) Power converters</a:t>
            </a: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25 V / 750 A = 18.8 kW</a:t>
            </a:r>
            <a:endParaRPr lang="en-US" altLang="it-IT" sz="1800" dirty="0">
              <a:solidFill>
                <a:schemeClr val="tx1"/>
              </a:solidFill>
            </a:endParaRPr>
          </a:p>
          <a:p>
            <a:pPr marL="363538" indent="0" algn="just" eaLnBrk="1">
              <a:spcAft>
                <a:spcPts val="600"/>
              </a:spcAft>
              <a:buClr>
                <a:srgbClr val="0482BD"/>
              </a:buClr>
              <a:buSzPct val="100000"/>
            </a:pPr>
            <a:r>
              <a:rPr lang="en-US" altLang="it-IT" sz="1600" i="1" dirty="0" smtClean="0">
                <a:solidFill>
                  <a:schemeClr val="tx1"/>
                </a:solidFill>
              </a:rPr>
              <a:t>Modular design</a:t>
            </a:r>
          </a:p>
          <a:p>
            <a:pPr marL="363538" indent="0" algn="just" eaLnBrk="1">
              <a:spcAft>
                <a:spcPts val="600"/>
              </a:spcAft>
              <a:buClr>
                <a:srgbClr val="0482BD"/>
              </a:buClr>
              <a:buSzPct val="100000"/>
            </a:pPr>
            <a:r>
              <a:rPr lang="en-US" altLang="it-IT" sz="1600" i="1" dirty="0" smtClean="0">
                <a:solidFill>
                  <a:schemeClr val="tx1"/>
                </a:solidFill>
              </a:rPr>
              <a:t>Air cooled</a:t>
            </a:r>
          </a:p>
          <a:p>
            <a:pPr marL="363538" indent="0" algn="just" eaLnBrk="1">
              <a:spcAft>
                <a:spcPts val="600"/>
              </a:spcAft>
              <a:buClr>
                <a:srgbClr val="0482BD"/>
              </a:buClr>
              <a:buSzPct val="100000"/>
            </a:pPr>
            <a:r>
              <a:rPr lang="en-US" altLang="it-IT" sz="1600" i="1" dirty="0" smtClean="0">
                <a:solidFill>
                  <a:schemeClr val="tx1"/>
                </a:solidFill>
              </a:rPr>
              <a:t>1 x 19” rack</a:t>
            </a:r>
            <a:endParaRPr lang="en-US" altLang="it-IT" sz="1600" i="1"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55 V / 750 A = 41.3 kW </a:t>
            </a:r>
            <a:endParaRPr lang="en-US" altLang="it-IT" sz="1800" dirty="0">
              <a:solidFill>
                <a:schemeClr val="tx1"/>
              </a:solidFill>
            </a:endParaRPr>
          </a:p>
          <a:p>
            <a:pPr marL="363538" indent="0" algn="just" eaLnBrk="1">
              <a:spcAft>
                <a:spcPts val="600"/>
              </a:spcAft>
              <a:buClr>
                <a:srgbClr val="0482BD"/>
              </a:buClr>
              <a:buSzPct val="100000"/>
            </a:pPr>
            <a:r>
              <a:rPr lang="en-US" altLang="it-IT" sz="1600" i="1" dirty="0" smtClean="0">
                <a:solidFill>
                  <a:schemeClr val="tx1"/>
                </a:solidFill>
              </a:rPr>
              <a:t>Single – well sized – unit, not modular</a:t>
            </a:r>
          </a:p>
          <a:p>
            <a:pPr marL="363538" indent="0" algn="just" eaLnBrk="1">
              <a:spcAft>
                <a:spcPts val="600"/>
              </a:spcAft>
              <a:buClr>
                <a:srgbClr val="0482BD"/>
              </a:buClr>
              <a:buSzPct val="100000"/>
            </a:pPr>
            <a:r>
              <a:rPr lang="en-US" altLang="it-IT" sz="1600" i="1" dirty="0" smtClean="0">
                <a:solidFill>
                  <a:schemeClr val="tx1"/>
                </a:solidFill>
              </a:rPr>
              <a:t>Water-cooled</a:t>
            </a:r>
          </a:p>
          <a:p>
            <a:pPr marL="363538" indent="0" algn="just" eaLnBrk="1">
              <a:spcAft>
                <a:spcPts val="600"/>
              </a:spcAft>
              <a:buClr>
                <a:srgbClr val="0482BD"/>
              </a:buClr>
              <a:buSzPct val="100000"/>
            </a:pPr>
            <a:r>
              <a:rPr lang="en-US" altLang="it-IT" sz="1600" i="1" dirty="0" smtClean="0">
                <a:solidFill>
                  <a:schemeClr val="tx1"/>
                </a:solidFill>
              </a:rPr>
              <a:t>1 x 1 m x 1 m cabinet</a:t>
            </a:r>
            <a:endParaRPr lang="en-US" altLang="it-IT" sz="1600" i="1"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75" y="4039030"/>
            <a:ext cx="2204240" cy="293898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742" y="1187549"/>
            <a:ext cx="2259106" cy="301214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9804" y="1187549"/>
            <a:ext cx="1726605" cy="303071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4184" y="4039030"/>
            <a:ext cx="2277595" cy="3036794"/>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3804" y="4326467"/>
            <a:ext cx="2148570" cy="2864760"/>
          </a:xfrm>
          <a:prstGeom prst="rect">
            <a:avLst/>
          </a:prstGeom>
        </p:spPr>
      </p:pic>
      <p:sp>
        <p:nvSpPr>
          <p:cNvPr id="3" name="Rounded Rectangle 2"/>
          <p:cNvSpPr/>
          <p:nvPr/>
        </p:nvSpPr>
        <p:spPr bwMode="auto">
          <a:xfrm>
            <a:off x="6120432" y="5940077"/>
            <a:ext cx="864096" cy="720080"/>
          </a:xfrm>
          <a:prstGeom prst="roundRect">
            <a:avLst/>
          </a:prstGeom>
          <a:noFill/>
          <a:ln w="38100">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cxnSp>
        <p:nvCxnSpPr>
          <p:cNvPr id="14" name="Straight Arrow Connector 13"/>
          <p:cNvCxnSpPr/>
          <p:nvPr/>
        </p:nvCxnSpPr>
        <p:spPr bwMode="auto">
          <a:xfrm flipH="1">
            <a:off x="6984528" y="4787949"/>
            <a:ext cx="864096" cy="1152128"/>
          </a:xfrm>
          <a:prstGeom prst="straightConnector1">
            <a:avLst/>
          </a:prstGeom>
          <a:noFill/>
          <a:ln w="38100">
            <a:headEnd type="none" w="med" len="med"/>
            <a:tailEnd type="stealth" w="lg" len="lg"/>
          </a:ln>
          <a:extLst/>
        </p:spPr>
        <p:style>
          <a:lnRef idx="2">
            <a:schemeClr val="accent2"/>
          </a:lnRef>
          <a:fillRef idx="1">
            <a:schemeClr val="lt1"/>
          </a:fillRef>
          <a:effectRef idx="0">
            <a:schemeClr val="accent2"/>
          </a:effectRef>
          <a:fontRef idx="minor">
            <a:schemeClr val="dk1"/>
          </a:fontRef>
        </p:style>
      </p:cxnSp>
      <p:sp>
        <p:nvSpPr>
          <p:cNvPr id="15" name="TextBox 14"/>
          <p:cNvSpPr txBox="1"/>
          <p:nvPr/>
        </p:nvSpPr>
        <p:spPr>
          <a:xfrm>
            <a:off x="7848624" y="4457328"/>
            <a:ext cx="2123703" cy="1277273"/>
          </a:xfrm>
          <a:prstGeom prst="rect">
            <a:avLst/>
          </a:prstGeom>
          <a:noFill/>
        </p:spPr>
        <p:txBody>
          <a:bodyPr wrap="square" rtlCol="0">
            <a:spAutoFit/>
          </a:bodyPr>
          <a:lstStyle/>
          <a:p>
            <a:pPr algn="just" defTabSz="912813" eaLnBrk="1">
              <a:spcAft>
                <a:spcPts val="600"/>
              </a:spcAft>
              <a:buClr>
                <a:srgbClr val="0482BD"/>
              </a:buClr>
              <a:buSzPct val="100000"/>
            </a:pPr>
            <a:r>
              <a:rPr lang="en-US" sz="1800" dirty="0">
                <a:solidFill>
                  <a:schemeClr val="tx1"/>
                </a:solidFill>
              </a:rPr>
              <a:t>Up to 25 kW (max current 500 A</a:t>
            </a:r>
            <a:r>
              <a:rPr lang="en-US" sz="1800" dirty="0" smtClean="0">
                <a:solidFill>
                  <a:schemeClr val="tx1"/>
                </a:solidFill>
              </a:rPr>
              <a:t>)</a:t>
            </a:r>
          </a:p>
          <a:p>
            <a:pPr algn="just" defTabSz="912813" eaLnBrk="1">
              <a:spcAft>
                <a:spcPts val="600"/>
              </a:spcAft>
              <a:buClr>
                <a:srgbClr val="0482BD"/>
              </a:buClr>
              <a:buSzPct val="100000"/>
            </a:pPr>
            <a:r>
              <a:rPr lang="en-US" sz="1800" dirty="0" smtClean="0">
                <a:solidFill>
                  <a:schemeClr val="tx1"/>
                </a:solidFill>
              </a:rPr>
              <a:t>NOT anymore in production</a:t>
            </a:r>
            <a:endParaRPr lang="en-US" sz="1800" dirty="0">
              <a:solidFill>
                <a:schemeClr val="tx1"/>
              </a:solidFill>
            </a:endParaRPr>
          </a:p>
        </p:txBody>
      </p:sp>
    </p:spTree>
    <p:extLst>
      <p:ext uri="{BB962C8B-B14F-4D97-AF65-F5344CB8AC3E}">
        <p14:creationId xmlns:p14="http://schemas.microsoft.com/office/powerpoint/2010/main" val="53235317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4EBF82A8-FEF9-4A21-8889-509E349D5ACA}" type="slidenum">
              <a:rPr lang="it-IT" altLang="it-IT" sz="1300" smtClean="0">
                <a:solidFill>
                  <a:srgbClr val="000000"/>
                </a:solidFill>
              </a:rPr>
              <a:pPr/>
              <a:t>18</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592040"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rPr>
              <a:t>Degaussing of Dipoles</a:t>
            </a:r>
          </a:p>
        </p:txBody>
      </p:sp>
      <p:pic>
        <p:nvPicPr>
          <p:cNvPr id="12294"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3"/>
          <p:cNvSpPr txBox="1">
            <a:spLocks noChangeArrowheads="1"/>
          </p:cNvSpPr>
          <p:nvPr/>
        </p:nvSpPr>
        <p:spPr bwMode="auto">
          <a:xfrm>
            <a:off x="143768" y="827509"/>
            <a:ext cx="979135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720000" bIns="360000"/>
          <a:lstStyle>
            <a:lvl1pPr marL="342900" indent="-342900" defTabSz="912813">
              <a:defRPr sz="2400">
                <a:solidFill>
                  <a:schemeClr val="bg1"/>
                </a:solidFill>
                <a:latin typeface="Arial" charset="0"/>
                <a:ea typeface="MS PGothic" pitchFamily="34" charset="-128"/>
              </a:defRPr>
            </a:lvl1pPr>
            <a:lvl2pPr marL="37931725" indent="-37474525" defTabSz="912813">
              <a:defRPr sz="2400">
                <a:solidFill>
                  <a:schemeClr val="bg1"/>
                </a:solidFill>
                <a:latin typeface="Arial" charset="0"/>
                <a:ea typeface="MS PGothic" pitchFamily="34" charset="-128"/>
              </a:defRPr>
            </a:lvl2pPr>
            <a:lvl3pPr defTabSz="912813">
              <a:defRPr sz="2400">
                <a:solidFill>
                  <a:schemeClr val="bg1"/>
                </a:solidFill>
                <a:latin typeface="Arial" charset="0"/>
                <a:ea typeface="MS PGothic" pitchFamily="34" charset="-128"/>
              </a:defRPr>
            </a:lvl3pPr>
            <a:lvl4pPr defTabSz="912813">
              <a:defRPr sz="2400">
                <a:solidFill>
                  <a:schemeClr val="bg1"/>
                </a:solidFill>
                <a:latin typeface="Arial" charset="0"/>
                <a:ea typeface="MS PGothic" pitchFamily="34" charset="-128"/>
              </a:defRPr>
            </a:lvl4pPr>
            <a:lvl5pPr defTabSz="912813">
              <a:defRPr sz="2400">
                <a:solidFill>
                  <a:schemeClr val="bg1"/>
                </a:solidFill>
                <a:latin typeface="Arial" charset="0"/>
                <a:ea typeface="MS PGothic" pitchFamily="34" charset="-128"/>
              </a:defRPr>
            </a:lvl5pPr>
            <a:lvl6pPr marL="2513013" indent="-227013" defTabSz="912813" eaLnBrk="0" fontAlgn="base" hangingPunct="0">
              <a:spcBef>
                <a:spcPct val="0"/>
              </a:spcBef>
              <a:spcAft>
                <a:spcPct val="0"/>
              </a:spcAft>
              <a:defRPr sz="2400">
                <a:solidFill>
                  <a:schemeClr val="bg1"/>
                </a:solidFill>
                <a:latin typeface="Arial" charset="0"/>
                <a:ea typeface="MS PGothic" pitchFamily="34" charset="-128"/>
              </a:defRPr>
            </a:lvl6pPr>
            <a:lvl7pPr marL="2970213" indent="-227013" defTabSz="912813" eaLnBrk="0" fontAlgn="base" hangingPunct="0">
              <a:spcBef>
                <a:spcPct val="0"/>
              </a:spcBef>
              <a:spcAft>
                <a:spcPct val="0"/>
              </a:spcAft>
              <a:defRPr sz="2400">
                <a:solidFill>
                  <a:schemeClr val="bg1"/>
                </a:solidFill>
                <a:latin typeface="Arial" charset="0"/>
                <a:ea typeface="MS PGothic" pitchFamily="34" charset="-128"/>
              </a:defRPr>
            </a:lvl7pPr>
            <a:lvl8pPr marL="3427413" indent="-227013" defTabSz="912813" eaLnBrk="0" fontAlgn="base" hangingPunct="0">
              <a:spcBef>
                <a:spcPct val="0"/>
              </a:spcBef>
              <a:spcAft>
                <a:spcPct val="0"/>
              </a:spcAft>
              <a:defRPr sz="2400">
                <a:solidFill>
                  <a:schemeClr val="bg1"/>
                </a:solidFill>
                <a:latin typeface="Arial" charset="0"/>
                <a:ea typeface="MS PGothic" pitchFamily="34" charset="-128"/>
              </a:defRPr>
            </a:lvl8pPr>
            <a:lvl9pPr marL="3884613" indent="-227013" defTabSz="912813" eaLnBrk="0" fontAlgn="base" hangingPunct="0">
              <a:spcBef>
                <a:spcPct val="0"/>
              </a:spcBef>
              <a:spcAft>
                <a:spcPct val="0"/>
              </a:spcAft>
              <a:defRPr sz="2400">
                <a:solidFill>
                  <a:schemeClr val="bg1"/>
                </a:solidFill>
                <a:latin typeface="Arial" charset="0"/>
                <a:ea typeface="MS PGothic" pitchFamily="34" charset="-128"/>
              </a:defRPr>
            </a:lvl9pPr>
          </a:lstStyle>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Not a routine operation</a:t>
            </a:r>
          </a:p>
          <a:p>
            <a:pPr marL="357188" indent="0" algn="just" eaLnBrk="1">
              <a:spcAft>
                <a:spcPts val="600"/>
              </a:spcAft>
              <a:buClr>
                <a:srgbClr val="0482BD"/>
              </a:buClr>
              <a:buSzPct val="100000"/>
            </a:pPr>
            <a:r>
              <a:rPr lang="en-US" altLang="it-IT" sz="1600" i="1" dirty="0" smtClean="0">
                <a:solidFill>
                  <a:schemeClr val="tx1"/>
                </a:solidFill>
              </a:rPr>
              <a:t>Normally protons are sent to the Target, Dump Line used only for commissioning or proton beam optimization.</a:t>
            </a:r>
            <a:endParaRPr lang="en-US" altLang="it-IT" sz="1600" i="1"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4-Quadrant Main PC (±400 A / ±100 V):</a:t>
            </a:r>
            <a:endParaRPr lang="en-US" altLang="it-IT" sz="1800" dirty="0">
              <a:solidFill>
                <a:schemeClr val="tx1"/>
              </a:solidFill>
            </a:endParaRPr>
          </a:p>
          <a:p>
            <a:pPr marL="363538" indent="0" algn="just" eaLnBrk="1">
              <a:spcAft>
                <a:spcPts val="600"/>
              </a:spcAft>
              <a:buClr>
                <a:srgbClr val="0482BD"/>
              </a:buClr>
              <a:buSzPct val="100000"/>
            </a:pPr>
            <a:r>
              <a:rPr lang="en-US" altLang="it-IT" sz="1600" i="1" dirty="0" smtClean="0">
                <a:solidFill>
                  <a:schemeClr val="tx1"/>
                </a:solidFill>
              </a:rPr>
              <a:t>Allows the cycling of the magnet but requires a fully bipolar (and very likely more expansive) power converter for an operation occasionally done.</a:t>
            </a:r>
            <a:endParaRPr lang="en-US" altLang="it-IT" sz="1600" i="1" dirty="0">
              <a:solidFill>
                <a:schemeClr val="tx1"/>
              </a:solidFill>
            </a:endParaRPr>
          </a:p>
          <a:p>
            <a:pPr marL="358775" indent="-358775" algn="just" eaLnBrk="1">
              <a:spcAft>
                <a:spcPts val="600"/>
              </a:spcAft>
              <a:buClr>
                <a:srgbClr val="0482BD"/>
              </a:buClr>
              <a:buSzPct val="100000"/>
              <a:buFont typeface="Wingdings" panose="05000000000000000000" pitchFamily="2" charset="2"/>
              <a:buChar char="ü"/>
            </a:pPr>
            <a:r>
              <a:rPr lang="en-US" altLang="it-IT" sz="1800" dirty="0" smtClean="0">
                <a:solidFill>
                  <a:schemeClr val="tx1"/>
                </a:solidFill>
              </a:rPr>
              <a:t>Polarity switcher (electromechanical or solid state): </a:t>
            </a:r>
            <a:endParaRPr lang="en-US" altLang="it-IT" sz="1800" dirty="0">
              <a:solidFill>
                <a:schemeClr val="tx1"/>
              </a:solidFill>
            </a:endParaRPr>
          </a:p>
          <a:p>
            <a:pPr marL="649288" indent="-285750" algn="just" eaLnBrk="1">
              <a:spcAft>
                <a:spcPts val="600"/>
              </a:spcAft>
              <a:buClr>
                <a:srgbClr val="0482BD"/>
              </a:buClr>
              <a:buSzPct val="100000"/>
              <a:buFont typeface="Arial" panose="020B0604020202020204" pitchFamily="34" charset="0"/>
              <a:buChar char="•"/>
            </a:pPr>
            <a:r>
              <a:rPr lang="en-US" altLang="it-IT" sz="1600" i="1" dirty="0" smtClean="0">
                <a:solidFill>
                  <a:schemeClr val="tx1"/>
                </a:solidFill>
              </a:rPr>
              <a:t>Remotely operated;</a:t>
            </a:r>
          </a:p>
          <a:p>
            <a:pPr marL="649288" indent="-285750" algn="just" eaLnBrk="1">
              <a:spcAft>
                <a:spcPts val="600"/>
              </a:spcAft>
              <a:buClr>
                <a:srgbClr val="0482BD"/>
              </a:buClr>
              <a:buSzPct val="100000"/>
              <a:buFont typeface="Arial" panose="020B0604020202020204" pitchFamily="34" charset="0"/>
              <a:buChar char="•"/>
            </a:pPr>
            <a:r>
              <a:rPr lang="en-US" altLang="it-IT" sz="1600" i="1" dirty="0" smtClean="0">
                <a:solidFill>
                  <a:schemeClr val="tx1"/>
                </a:solidFill>
              </a:rPr>
              <a:t>Operates with PC off (interlocked);</a:t>
            </a:r>
          </a:p>
          <a:p>
            <a:pPr marL="649288" indent="-285750" algn="just" eaLnBrk="1">
              <a:spcAft>
                <a:spcPts val="600"/>
              </a:spcAft>
              <a:buClr>
                <a:srgbClr val="0482BD"/>
              </a:buClr>
              <a:buSzPct val="100000"/>
              <a:buFont typeface="Arial" panose="020B0604020202020204" pitchFamily="34" charset="0"/>
              <a:buChar char="•"/>
            </a:pPr>
            <a:r>
              <a:rPr lang="en-US" altLang="it-IT" sz="1600" i="1" dirty="0" smtClean="0">
                <a:solidFill>
                  <a:schemeClr val="tx1"/>
                </a:solidFill>
              </a:rPr>
              <a:t>Possible use of 20 A bipolar PC for the remnant field cancellation;</a:t>
            </a:r>
          </a:p>
          <a:p>
            <a:pPr marL="981075" indent="-285750" algn="just" eaLnBrk="1">
              <a:spcAft>
                <a:spcPts val="600"/>
              </a:spcAft>
              <a:buClr>
                <a:srgbClr val="0482BD"/>
              </a:buClr>
              <a:buSzPct val="100000"/>
              <a:buFont typeface="Arial" panose="020B0604020202020204" pitchFamily="34" charset="0"/>
              <a:buChar char="•"/>
              <a:tabLst>
                <a:tab pos="1258888" algn="l"/>
              </a:tabLst>
            </a:pPr>
            <a:r>
              <a:rPr lang="en-US" altLang="it-IT" sz="1600" i="1" dirty="0" smtClean="0">
                <a:solidFill>
                  <a:schemeClr val="tx1"/>
                </a:solidFill>
              </a:rPr>
              <a:t>Fast (ramping up to 20 A in 2 s requires 21 </a:t>
            </a:r>
            <a:r>
              <a:rPr lang="en-US" altLang="it-IT" sz="1600" i="1" dirty="0" err="1" smtClean="0">
                <a:solidFill>
                  <a:schemeClr val="tx1"/>
                </a:solidFill>
              </a:rPr>
              <a:t>Vpk</a:t>
            </a:r>
            <a:r>
              <a:rPr lang="en-US" altLang="it-IT" sz="1600" i="1" dirty="0" smtClean="0">
                <a:solidFill>
                  <a:schemeClr val="tx1"/>
                </a:solidFill>
              </a:rPr>
              <a:t>)</a:t>
            </a:r>
          </a:p>
          <a:p>
            <a:pPr marL="981075" indent="-285750" algn="just" eaLnBrk="1">
              <a:spcAft>
                <a:spcPts val="600"/>
              </a:spcAft>
              <a:buClr>
                <a:srgbClr val="0482BD"/>
              </a:buClr>
              <a:buSzPct val="100000"/>
              <a:buFont typeface="Arial" panose="020B0604020202020204" pitchFamily="34" charset="0"/>
              <a:buChar char="•"/>
              <a:tabLst>
                <a:tab pos="1258888" algn="l"/>
              </a:tabLst>
            </a:pPr>
            <a:r>
              <a:rPr lang="en-US" altLang="it-IT" sz="1600" i="1" dirty="0" smtClean="0">
                <a:solidFill>
                  <a:schemeClr val="tx1"/>
                </a:solidFill>
              </a:rPr>
              <a:t>Double interlock on switcher (main PC and Bipolar PC)</a:t>
            </a:r>
            <a:endParaRPr lang="en-US" altLang="it-IT" sz="1600" i="1" dirty="0">
              <a:solidFill>
                <a:schemeClr val="tx1"/>
              </a:solidFill>
            </a:endParaRPr>
          </a:p>
        </p:txBody>
      </p:sp>
      <p:pic>
        <p:nvPicPr>
          <p:cNvPr id="2" name="Picture 1"/>
          <p:cNvPicPr>
            <a:picLocks noChangeAspect="1"/>
          </p:cNvPicPr>
          <p:nvPr/>
        </p:nvPicPr>
        <p:blipFill>
          <a:blip r:embed="rId4"/>
          <a:stretch>
            <a:fillRect/>
          </a:stretch>
        </p:blipFill>
        <p:spPr>
          <a:xfrm>
            <a:off x="5385935" y="5109144"/>
            <a:ext cx="4261526" cy="1417838"/>
          </a:xfrm>
          <a:prstGeom prst="rect">
            <a:avLst/>
          </a:prstGeom>
        </p:spPr>
      </p:pic>
      <p:pic>
        <p:nvPicPr>
          <p:cNvPr id="3" name="Picture 2"/>
          <p:cNvPicPr>
            <a:picLocks noChangeAspect="1"/>
          </p:cNvPicPr>
          <p:nvPr/>
        </p:nvPicPr>
        <p:blipFill>
          <a:blip r:embed="rId5"/>
          <a:stretch>
            <a:fillRect/>
          </a:stretch>
        </p:blipFill>
        <p:spPr>
          <a:xfrm>
            <a:off x="503808" y="5075981"/>
            <a:ext cx="3960440" cy="1964566"/>
          </a:xfrm>
          <a:prstGeom prst="rect">
            <a:avLst/>
          </a:prstGeom>
        </p:spPr>
      </p:pic>
    </p:spTree>
    <p:extLst>
      <p:ext uri="{BB962C8B-B14F-4D97-AF65-F5344CB8AC3E}">
        <p14:creationId xmlns:p14="http://schemas.microsoft.com/office/powerpoint/2010/main" val="1866245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500"/>
                                        <p:tgtEl>
                                          <p:spTgt spid="8">
                                            <p:txEl>
                                              <p:pRg st="5" end="5"/>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500"/>
                                        <p:tgtEl>
                                          <p:spTgt spid="8">
                                            <p:txEl>
                                              <p:pRg st="7" end="7"/>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500"/>
                                        <p:tgtEl>
                                          <p:spTgt spid="8">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2257" y="1219671"/>
            <a:ext cx="10152882" cy="5604391"/>
          </a:xfrm>
          <a:prstGeom prst="rect">
            <a:avLst/>
          </a:prstGeom>
        </p:spPr>
      </p:pic>
      <p:sp>
        <p:nvSpPr>
          <p:cNvPr id="17" name="Rounded Rectangle 16"/>
          <p:cNvSpPr/>
          <p:nvPr/>
        </p:nvSpPr>
        <p:spPr bwMode="auto">
          <a:xfrm>
            <a:off x="143768" y="35421"/>
            <a:ext cx="2232248" cy="896218"/>
          </a:xfrm>
          <a:prstGeom prst="roundRect">
            <a:avLst/>
          </a:prstGeom>
          <a:noFill/>
          <a:ln w="22225" cap="flat" cmpd="sng" algn="ctr">
            <a:solidFill>
              <a:srgbClr val="0070C0"/>
            </a:solidFill>
            <a:prstDash val="solid"/>
            <a:round/>
            <a:headEnd type="stealth" w="lg" len="lg"/>
            <a:tailEnd type="none"/>
          </a:ln>
          <a:effectLst>
            <a:glow rad="63500">
              <a:schemeClr val="accent1">
                <a:satMod val="175000"/>
                <a:alpha val="40000"/>
              </a:schemeClr>
            </a:glo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rtlCol="0">
            <a:spAutoFit/>
          </a:bodyPr>
          <a:lstStyle/>
          <a:p>
            <a:endParaRPr lang="en-US">
              <a:solidFill>
                <a:srgbClr val="0068A6"/>
              </a:solidFill>
            </a:endParaRPr>
          </a:p>
        </p:txBody>
      </p:sp>
      <p:cxnSp>
        <p:nvCxnSpPr>
          <p:cNvPr id="20" name="Straight Arrow Connector 19"/>
          <p:cNvCxnSpPr>
            <a:endCxn id="17" idx="3"/>
          </p:cNvCxnSpPr>
          <p:nvPr/>
        </p:nvCxnSpPr>
        <p:spPr bwMode="auto">
          <a:xfrm flipH="1" flipV="1">
            <a:off x="2376016" y="483530"/>
            <a:ext cx="7560840" cy="1496107"/>
          </a:xfrm>
          <a:prstGeom prst="straightConnector1">
            <a:avLst/>
          </a:prstGeom>
          <a:solidFill>
            <a:srgbClr val="00B8FF"/>
          </a:solidFill>
          <a:ln w="22225" cap="flat" cmpd="sng" algn="ctr">
            <a:solidFill>
              <a:srgbClr val="0070C0"/>
            </a:solidFill>
            <a:prstDash val="solid"/>
            <a:round/>
            <a:headEnd type="stealth" w="lg" len="lg"/>
            <a:tailEnd type="none"/>
          </a:ln>
          <a:effectLst>
            <a:glow rad="63500">
              <a:schemeClr val="accent1">
                <a:satMod val="175000"/>
                <a:alpha val="40000"/>
              </a:schemeClr>
            </a:glo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2492551" y="1413282"/>
            <a:ext cx="5616624" cy="707886"/>
          </a:xfrm>
          <a:prstGeom prst="rect">
            <a:avLst/>
          </a:prstGeom>
          <a:noFill/>
        </p:spPr>
        <p:txBody>
          <a:bodyPr wrap="square" rtlCol="0">
            <a:spAutoFit/>
          </a:bodyPr>
          <a:lstStyle/>
          <a:p>
            <a:r>
              <a:rPr lang="en-US" sz="4000" b="1" dirty="0" smtClean="0">
                <a:solidFill>
                  <a:srgbClr val="0070C0"/>
                </a:solidFill>
              </a:rPr>
              <a:t>…any Question?</a:t>
            </a:r>
            <a:endParaRPr lang="en-US" sz="4000" b="1" dirty="0">
              <a:solidFill>
                <a:srgbClr val="0070C0"/>
              </a:solidFill>
            </a:endParaRPr>
          </a:p>
        </p:txBody>
      </p:sp>
      <p:sp>
        <p:nvSpPr>
          <p:cNvPr id="8" name="TextBox 7"/>
          <p:cNvSpPr txBox="1"/>
          <p:nvPr/>
        </p:nvSpPr>
        <p:spPr>
          <a:xfrm>
            <a:off x="7868902" y="6552662"/>
            <a:ext cx="2211724" cy="246221"/>
          </a:xfrm>
          <a:prstGeom prst="rect">
            <a:avLst/>
          </a:prstGeom>
          <a:noFill/>
        </p:spPr>
        <p:txBody>
          <a:bodyPr wrap="square" rtlCol="0">
            <a:spAutoFit/>
          </a:bodyPr>
          <a:lstStyle/>
          <a:p>
            <a:r>
              <a:rPr lang="en-US" sz="1000" dirty="0" err="1" smtClean="0"/>
              <a:t>Archivio</a:t>
            </a:r>
            <a:r>
              <a:rPr lang="en-US" sz="1000" dirty="0" smtClean="0"/>
              <a:t> </a:t>
            </a:r>
            <a:r>
              <a:rPr lang="en-US" sz="1000" dirty="0" err="1" smtClean="0"/>
              <a:t>Barcolana</a:t>
            </a:r>
            <a:r>
              <a:rPr lang="en-US" sz="1000" dirty="0" smtClean="0"/>
              <a:t>/</a:t>
            </a:r>
            <a:r>
              <a:rPr lang="en-US" sz="1000" dirty="0" err="1" smtClean="0"/>
              <a:t>StudioBorlenghi</a:t>
            </a:r>
            <a:endParaRPr lang="en-US" sz="1000" dirty="0"/>
          </a:p>
        </p:txBody>
      </p:sp>
    </p:spTree>
    <p:extLst>
      <p:ext uri="{BB962C8B-B14F-4D97-AF65-F5344CB8AC3E}">
        <p14:creationId xmlns:p14="http://schemas.microsoft.com/office/powerpoint/2010/main" val="367076257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1" y="1763613"/>
            <a:ext cx="10080624"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nSpc>
                <a:spcPct val="150000"/>
              </a:lnSpc>
              <a:spcBef>
                <a:spcPts val="1800"/>
              </a:spcBef>
              <a:spcAft>
                <a:spcPts val="600"/>
              </a:spcAft>
            </a:pPr>
            <a:r>
              <a:rPr lang="en-US" altLang="it-IT" b="1" i="1" dirty="0" smtClean="0"/>
              <a:t> Dipole and Quadrupole Power Converters Extended Technical Specifications</a:t>
            </a:r>
            <a:br>
              <a:rPr lang="en-US" altLang="it-IT" b="1" i="1" dirty="0" smtClean="0"/>
            </a:br>
            <a:r>
              <a:rPr lang="en-US" altLang="it-IT" sz="2400" b="1" i="1" dirty="0" smtClean="0"/>
              <a:t>PCD1 and PCQ8</a:t>
            </a:r>
            <a:r>
              <a:rPr lang="en-US" altLang="it-IT" sz="2800" b="1" dirty="0" smtClean="0"/>
              <a:t/>
            </a:r>
            <a:br>
              <a:rPr lang="en-US" altLang="it-IT" sz="2800" b="1" dirty="0" smtClean="0"/>
            </a:br>
            <a:r>
              <a:rPr lang="en-US" altLang="it-IT" sz="2800" b="1" dirty="0" smtClean="0"/>
              <a:t/>
            </a:r>
            <a:br>
              <a:rPr lang="en-US" altLang="it-IT" sz="2800" b="1" dirty="0" smtClean="0"/>
            </a:br>
            <a:r>
              <a:rPr lang="en-US" altLang="it-IT" sz="2000" dirty="0" smtClean="0"/>
              <a:t>Roberto Visintini</a:t>
            </a:r>
            <a:br>
              <a:rPr lang="en-US" altLang="it-IT" sz="2000" dirty="0" smtClean="0"/>
            </a:br>
            <a:r>
              <a:rPr lang="en-US" altLang="it-IT" sz="2000" i="1" dirty="0" smtClean="0"/>
              <a:t>Elettra Sincrotrone Trieste</a:t>
            </a:r>
            <a:endParaRPr lang="it-IT" altLang="it-IT" sz="1800" i="1" dirty="0" smtClean="0"/>
          </a:p>
        </p:txBody>
      </p:sp>
      <p:sp>
        <p:nvSpPr>
          <p:cNvPr id="10243"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FD4E6D-E318-4136-957C-0512123184A5}" type="slidenum">
              <a:rPr lang="it-IT" altLang="it-IT" smtClean="0"/>
              <a:pPr/>
              <a:t>2</a:t>
            </a:fld>
            <a:endParaRPr lang="it-IT" altLang="it-IT"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4125913" y="2916238"/>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Wingdings" pitchFamily="2" charset="2"/>
              <a:buNone/>
            </a:pPr>
            <a:r>
              <a:rPr lang="en-GB" altLang="it-IT" b="1"/>
              <a:t>Thank You!</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0" y="1115317"/>
            <a:ext cx="10080625" cy="644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360000" bIns="36000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defTabSz="912813" eaLnBrk="0">
              <a:defRPr sz="2400">
                <a:solidFill>
                  <a:schemeClr val="bg1"/>
                </a:solidFill>
                <a:latin typeface="Arial" charset="0"/>
                <a:ea typeface="MS PGothic" pitchFamily="34" charset="-128"/>
              </a:defRPr>
            </a:lvl3pPr>
            <a:lvl4pPr defTabSz="912813" eaLnBrk="0">
              <a:defRPr sz="2400">
                <a:solidFill>
                  <a:schemeClr val="bg1"/>
                </a:solidFill>
                <a:latin typeface="Arial" charset="0"/>
                <a:ea typeface="MS PGothic" pitchFamily="34" charset="-128"/>
              </a:defRPr>
            </a:lvl4pPr>
            <a:lvl5pPr defTabSz="912813" eaLnBrk="0">
              <a:defRPr sz="2400">
                <a:solidFill>
                  <a:schemeClr val="bg1"/>
                </a:solidFill>
                <a:latin typeface="Arial" charset="0"/>
                <a:ea typeface="MS PGothic" pitchFamily="34" charset="-128"/>
              </a:defRPr>
            </a:lvl5pPr>
            <a:lvl6pPr marL="25130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6pPr>
            <a:lvl7pPr marL="29702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7pPr>
            <a:lvl8pPr marL="34274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8pPr>
            <a:lvl9pPr marL="38846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9pPr>
          </a:lstStyle>
          <a:p>
            <a:pPr marL="368300" indent="-368300" algn="just" eaLnBrk="1">
              <a:spcAft>
                <a:spcPts val="600"/>
              </a:spcAft>
              <a:buClr>
                <a:srgbClr val="0482BD"/>
              </a:buClr>
              <a:buSzPct val="100000"/>
            </a:pPr>
            <a:r>
              <a:rPr lang="en-US" sz="2800" b="1" dirty="0" smtClean="0">
                <a:solidFill>
                  <a:schemeClr val="tx1"/>
                </a:solidFill>
              </a:rPr>
              <a:t>Magnets &amp; cables</a:t>
            </a:r>
          </a:p>
          <a:p>
            <a:pPr marL="368300" indent="-368300">
              <a:spcAft>
                <a:spcPts val="600"/>
              </a:spcAft>
              <a:buClr>
                <a:srgbClr val="0482BD"/>
              </a:buClr>
              <a:buSzPct val="100000"/>
              <a:buFont typeface="Wingdings" panose="05000000000000000000" pitchFamily="2" charset="2"/>
              <a:buChar char="ü"/>
            </a:pPr>
            <a:r>
              <a:rPr lang="en-US" sz="2000" dirty="0" smtClean="0">
                <a:solidFill>
                  <a:schemeClr val="tx1"/>
                </a:solidFill>
              </a:rPr>
              <a:t>Two Dipoles D1 </a:t>
            </a:r>
            <a:r>
              <a:rPr lang="en-US" sz="2000" dirty="0">
                <a:solidFill>
                  <a:schemeClr val="tx1"/>
                </a:solidFill>
              </a:rPr>
              <a:t>in </a:t>
            </a:r>
            <a:r>
              <a:rPr lang="en-US" sz="2000" dirty="0" smtClean="0">
                <a:solidFill>
                  <a:schemeClr val="tx1"/>
                </a:solidFill>
              </a:rPr>
              <a:t>series (cable: 300 </a:t>
            </a:r>
            <a:r>
              <a:rPr lang="en-US" sz="2000" dirty="0">
                <a:solidFill>
                  <a:schemeClr val="tx1"/>
                </a:solidFill>
              </a:rPr>
              <a:t>m “round loop</a:t>
            </a:r>
            <a:r>
              <a:rPr lang="en-US" sz="2000" dirty="0" smtClean="0">
                <a:solidFill>
                  <a:schemeClr val="tx1"/>
                </a:solidFill>
              </a:rPr>
              <a:t>”) </a:t>
            </a:r>
          </a:p>
          <a:p>
            <a:pPr marL="368300" indent="-368300">
              <a:spcAft>
                <a:spcPts val="600"/>
              </a:spcAft>
              <a:buClr>
                <a:srgbClr val="0482BD"/>
              </a:buClr>
              <a:buFont typeface="Wingdings" panose="05000000000000000000" pitchFamily="2" charset="2"/>
              <a:buChar char="ü"/>
            </a:pPr>
            <a:r>
              <a:rPr lang="en-US" sz="2000" dirty="0">
                <a:solidFill>
                  <a:schemeClr val="tx1"/>
                </a:solidFill>
              </a:rPr>
              <a:t>Quadrupole single (cable: </a:t>
            </a:r>
            <a:r>
              <a:rPr lang="en-US" sz="2000" dirty="0" smtClean="0">
                <a:solidFill>
                  <a:schemeClr val="tx1"/>
                </a:solidFill>
              </a:rPr>
              <a:t>200 </a:t>
            </a:r>
            <a:r>
              <a:rPr lang="en-US" sz="2000" dirty="0">
                <a:solidFill>
                  <a:schemeClr val="tx1"/>
                </a:solidFill>
              </a:rPr>
              <a:t>m “round loop”) </a:t>
            </a:r>
            <a:endParaRPr lang="en-US" sz="2000" dirty="0" smtClean="0">
              <a:solidFill>
                <a:schemeClr val="tx1"/>
              </a:solidFill>
            </a:endParaRPr>
          </a:p>
          <a:p>
            <a:pPr marL="368300" indent="-368300">
              <a:spcAft>
                <a:spcPts val="600"/>
              </a:spcAft>
              <a:buClr>
                <a:srgbClr val="0482BD"/>
              </a:buClr>
              <a:buFont typeface="Wingdings" panose="05000000000000000000" pitchFamily="2" charset="2"/>
              <a:buChar char="ü"/>
            </a:pPr>
            <a:r>
              <a:rPr lang="en-US" sz="2000" dirty="0" smtClean="0">
                <a:solidFill>
                  <a:schemeClr val="tx1"/>
                </a:solidFill>
              </a:rPr>
              <a:t>Cables: 2x120 mm</a:t>
            </a:r>
            <a:r>
              <a:rPr lang="en-US" sz="2000" baseline="30000" dirty="0" smtClean="0">
                <a:solidFill>
                  <a:schemeClr val="tx1"/>
                </a:solidFill>
              </a:rPr>
              <a:t>2</a:t>
            </a:r>
            <a:r>
              <a:rPr lang="en-US" sz="2000" dirty="0">
                <a:solidFill>
                  <a:schemeClr val="tx1"/>
                </a:solidFill>
              </a:rPr>
              <a:t> </a:t>
            </a:r>
            <a:r>
              <a:rPr lang="en-US" sz="2000" dirty="0" smtClean="0">
                <a:solidFill>
                  <a:schemeClr val="tx1"/>
                </a:solidFill>
              </a:rPr>
              <a:t>= 240 mm</a:t>
            </a:r>
            <a:r>
              <a:rPr lang="en-US" sz="2000" baseline="30000" dirty="0" smtClean="0">
                <a:solidFill>
                  <a:schemeClr val="tx1"/>
                </a:solidFill>
              </a:rPr>
              <a:t>2 </a:t>
            </a:r>
            <a:r>
              <a:rPr lang="en-US" sz="1400" dirty="0" smtClean="0">
                <a:solidFill>
                  <a:schemeClr val="tx1"/>
                </a:solidFill>
              </a:rPr>
              <a:t>(</a:t>
            </a:r>
            <a:r>
              <a:rPr lang="en-US" sz="1400" dirty="0" err="1" smtClean="0">
                <a:solidFill>
                  <a:schemeClr val="tx1"/>
                </a:solidFill>
              </a:rPr>
              <a:t>Nexans</a:t>
            </a:r>
            <a:r>
              <a:rPr lang="en-US" sz="1400" dirty="0" smtClean="0">
                <a:solidFill>
                  <a:schemeClr val="tx1"/>
                </a:solidFill>
              </a:rPr>
              <a:t> </a:t>
            </a:r>
            <a:r>
              <a:rPr lang="en-US" sz="1400" dirty="0">
                <a:solidFill>
                  <a:schemeClr val="tx1"/>
                </a:solidFill>
              </a:rPr>
              <a:t>FXQJ EMC 1kV </a:t>
            </a:r>
            <a:r>
              <a:rPr lang="en-US" sz="1400" dirty="0" smtClean="0">
                <a:solidFill>
                  <a:schemeClr val="tx1"/>
                </a:solidFill>
              </a:rPr>
              <a:t>2x120/70)</a:t>
            </a:r>
          </a:p>
        </p:txBody>
      </p:sp>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3</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Introduction: requirements for the PC - 1</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716988991"/>
              </p:ext>
            </p:extLst>
          </p:nvPr>
        </p:nvGraphicFramePr>
        <p:xfrm>
          <a:off x="387964" y="3203773"/>
          <a:ext cx="6668572" cy="3680410"/>
        </p:xfrm>
        <a:graphic>
          <a:graphicData uri="http://schemas.openxmlformats.org/drawingml/2006/table">
            <a:tbl>
              <a:tblPr firstRow="1" firstCol="1" bandRow="1">
                <a:tableStyleId>{5C22544A-7EE6-4342-B048-85BDC9FD1C3A}</a:tableStyleId>
              </a:tblPr>
              <a:tblGrid>
                <a:gridCol w="3471646"/>
                <a:gridCol w="1012185"/>
                <a:gridCol w="1163475"/>
                <a:gridCol w="1021266"/>
              </a:tblGrid>
              <a:tr h="368041">
                <a:tc>
                  <a:txBody>
                    <a:bodyPr/>
                    <a:lstStyle/>
                    <a:p>
                      <a:pPr marL="20955" algn="l">
                        <a:lnSpc>
                          <a:spcPct val="107000"/>
                        </a:lnSpc>
                        <a:spcBef>
                          <a:spcPts val="300"/>
                        </a:spcBef>
                        <a:spcAft>
                          <a:spcPts val="300"/>
                        </a:spcAft>
                      </a:pPr>
                      <a:r>
                        <a:rPr lang="en-US" sz="2000" dirty="0">
                          <a:effectLst/>
                        </a:rPr>
                        <a:t>Magnet</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2000" dirty="0" smtClean="0">
                          <a:effectLst/>
                        </a:rPr>
                        <a:t>D1</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2000" dirty="0" smtClean="0">
                          <a:effectLst/>
                        </a:rPr>
                        <a:t>Q8</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2000" dirty="0">
                          <a:effectLst/>
                        </a:rPr>
                        <a:t>Unit</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0955" algn="l">
                        <a:lnSpc>
                          <a:spcPct val="107000"/>
                        </a:lnSpc>
                        <a:spcBef>
                          <a:spcPts val="300"/>
                        </a:spcBef>
                        <a:spcAft>
                          <a:spcPts val="300"/>
                        </a:spcAft>
                      </a:pPr>
                      <a:r>
                        <a:rPr lang="en-US" sz="1800" dirty="0">
                          <a:effectLst/>
                        </a:rPr>
                        <a:t>Max Current</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r">
                        <a:lnSpc>
                          <a:spcPct val="107000"/>
                        </a:lnSpc>
                        <a:spcBef>
                          <a:spcPts val="300"/>
                        </a:spcBef>
                        <a:spcAft>
                          <a:spcPts val="300"/>
                        </a:spcAft>
                      </a:pPr>
                      <a:r>
                        <a:rPr lang="en-US" sz="1800" dirty="0" smtClean="0">
                          <a:effectLst/>
                        </a:rPr>
                        <a:t>400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r">
                        <a:lnSpc>
                          <a:spcPct val="107000"/>
                        </a:lnSpc>
                        <a:spcBef>
                          <a:spcPts val="300"/>
                        </a:spcBef>
                        <a:spcAft>
                          <a:spcPts val="300"/>
                        </a:spcAft>
                      </a:pPr>
                      <a:r>
                        <a:rPr lang="en-US" sz="1800" dirty="0" smtClean="0">
                          <a:effectLst/>
                        </a:rPr>
                        <a:t>400</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1800">
                          <a:effectLst/>
                        </a:rPr>
                        <a:t>A</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0955" algn="l">
                        <a:lnSpc>
                          <a:spcPct val="107000"/>
                        </a:lnSpc>
                        <a:spcBef>
                          <a:spcPts val="300"/>
                        </a:spcBef>
                        <a:spcAft>
                          <a:spcPts val="300"/>
                        </a:spcAft>
                      </a:pPr>
                      <a:r>
                        <a:rPr lang="en-US" sz="1800">
                          <a:effectLst/>
                        </a:rPr>
                        <a:t>Mag Nominal Current (I</a:t>
                      </a:r>
                      <a:r>
                        <a:rPr lang="en-US" sz="1800" baseline="-25000">
                          <a:effectLst/>
                        </a:rPr>
                        <a:t>mag_nom</a:t>
                      </a:r>
                      <a:r>
                        <a:rPr lang="en-US" sz="1800">
                          <a:effectLst/>
                        </a:rPr>
                        <a: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r">
                        <a:lnSpc>
                          <a:spcPct val="107000"/>
                        </a:lnSpc>
                        <a:spcBef>
                          <a:spcPts val="300"/>
                        </a:spcBef>
                        <a:spcAft>
                          <a:spcPts val="300"/>
                        </a:spcAft>
                      </a:pPr>
                      <a:r>
                        <a:rPr lang="en-US" sz="1800" dirty="0" smtClean="0">
                          <a:effectLst/>
                        </a:rPr>
                        <a:t>371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85725" indent="0" algn="r">
                        <a:lnSpc>
                          <a:spcPct val="107000"/>
                        </a:lnSpc>
                        <a:spcBef>
                          <a:spcPts val="300"/>
                        </a:spcBef>
                        <a:spcAft>
                          <a:spcPts val="300"/>
                        </a:spcAft>
                      </a:pPr>
                      <a:r>
                        <a:rPr lang="en-US" sz="1800" dirty="0" smtClean="0">
                          <a:effectLst/>
                        </a:rPr>
                        <a:t>371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1800">
                          <a:effectLst/>
                        </a:rPr>
                        <a:t>A</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0955" algn="l">
                        <a:lnSpc>
                          <a:spcPct val="107000"/>
                        </a:lnSpc>
                        <a:spcBef>
                          <a:spcPts val="300"/>
                        </a:spcBef>
                        <a:spcAft>
                          <a:spcPts val="300"/>
                        </a:spcAft>
                      </a:pPr>
                      <a:r>
                        <a:rPr lang="en-US" sz="1800" dirty="0">
                          <a:effectLst/>
                        </a:rPr>
                        <a:t>Resistance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81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r">
                        <a:lnSpc>
                          <a:spcPct val="107000"/>
                        </a:lnSpc>
                        <a:spcBef>
                          <a:spcPts val="300"/>
                        </a:spcBef>
                        <a:spcAft>
                          <a:spcPts val="300"/>
                        </a:spcAft>
                      </a:pPr>
                      <a:r>
                        <a:rPr lang="en-US" sz="1800">
                          <a:effectLst/>
                          <a:latin typeface="Arial" panose="020B0604020202020204" pitchFamily="34" charset="0"/>
                          <a:ea typeface="Calibri" panose="020F0502020204030204" pitchFamily="34" charset="0"/>
                          <a:cs typeface="Arial" panose="020B0604020202020204" pitchFamily="34" charset="0"/>
                        </a:rPr>
                        <a:t>53.2</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1800" dirty="0">
                          <a:effectLst/>
                        </a:rPr>
                        <a:t>mΩ</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0955" algn="l">
                        <a:lnSpc>
                          <a:spcPct val="107000"/>
                        </a:lnSpc>
                        <a:spcBef>
                          <a:spcPts val="300"/>
                        </a:spcBef>
                        <a:spcAft>
                          <a:spcPts val="300"/>
                        </a:spcAft>
                      </a:pPr>
                      <a:r>
                        <a:rPr lang="en-US" sz="1800" dirty="0">
                          <a:effectLst/>
                        </a:rPr>
                        <a:t>Inductance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r" defTabSz="457152" rtl="0" eaLnBrk="1" latinLnBrk="0" hangingPunct="1">
                        <a:lnSpc>
                          <a:spcPct val="107000"/>
                        </a:lnSpc>
                        <a:spcBef>
                          <a:spcPts val="300"/>
                        </a:spcBef>
                        <a:spcAft>
                          <a:spcPts val="300"/>
                        </a:spcAft>
                      </a:pPr>
                      <a:r>
                        <a:rPr lang="en-US" sz="1800" kern="1200" dirty="0">
                          <a:solidFill>
                            <a:schemeClr val="dk1"/>
                          </a:solidFill>
                          <a:effectLst/>
                          <a:latin typeface="+mn-lt"/>
                          <a:ea typeface="+mn-ea"/>
                          <a:cs typeface="+mn-cs"/>
                        </a:rPr>
                        <a:t>860</a:t>
                      </a:r>
                    </a:p>
                  </a:txBody>
                  <a:tcPr marL="68580" marR="68580" marT="0" marB="0" anchor="ctr"/>
                </a:tc>
                <a:tc>
                  <a:txBody>
                    <a:bodyPr/>
                    <a:lstStyle/>
                    <a:p>
                      <a:pPr marL="270510" algn="r" defTabSz="457152" rtl="0" eaLnBrk="1" latinLnBrk="0" hangingPunct="1">
                        <a:lnSpc>
                          <a:spcPct val="107000"/>
                        </a:lnSpc>
                        <a:spcBef>
                          <a:spcPts val="300"/>
                        </a:spcBef>
                        <a:spcAft>
                          <a:spcPts val="300"/>
                        </a:spcAft>
                      </a:pPr>
                      <a:r>
                        <a:rPr lang="en-US" sz="1800" kern="1200" dirty="0">
                          <a:solidFill>
                            <a:schemeClr val="dk1"/>
                          </a:solidFill>
                          <a:effectLst/>
                          <a:latin typeface="+mn-lt"/>
                          <a:ea typeface="+mn-ea"/>
                          <a:cs typeface="+mn-cs"/>
                        </a:rPr>
                        <a:t>83.6</a:t>
                      </a:r>
                    </a:p>
                  </a:txBody>
                  <a:tcPr marL="68580" marR="68580" marT="0" marB="0" anchor="ctr"/>
                </a:tc>
                <a:tc>
                  <a:txBody>
                    <a:bodyPr/>
                    <a:lstStyle/>
                    <a:p>
                      <a:pPr marL="270510" algn="just">
                        <a:lnSpc>
                          <a:spcPct val="107000"/>
                        </a:lnSpc>
                        <a:spcBef>
                          <a:spcPts val="300"/>
                        </a:spcBef>
                        <a:spcAft>
                          <a:spcPts val="300"/>
                        </a:spcAft>
                      </a:pPr>
                      <a:r>
                        <a:rPr lang="en-US" sz="1800">
                          <a:effectLst/>
                        </a:rPr>
                        <a:t>mH</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0955" algn="l">
                        <a:lnSpc>
                          <a:spcPct val="107000"/>
                        </a:lnSpc>
                        <a:spcBef>
                          <a:spcPts val="300"/>
                        </a:spcBef>
                        <a:spcAft>
                          <a:spcPts val="300"/>
                        </a:spcAft>
                      </a:pPr>
                      <a:r>
                        <a:rPr lang="en-US" sz="1800" dirty="0">
                          <a:effectLst/>
                        </a:rPr>
                        <a:t>Max Voltage Drop</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32.4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21.3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1800">
                          <a:effectLst/>
                        </a:rPr>
                        <a:t>V</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algn="l">
                        <a:lnSpc>
                          <a:spcPct val="107000"/>
                        </a:lnSpc>
                        <a:spcBef>
                          <a:spcPts val="300"/>
                        </a:spcBef>
                        <a:spcAft>
                          <a:spcPts val="300"/>
                        </a:spcAft>
                      </a:pPr>
                      <a:r>
                        <a:rPr lang="en-US" sz="1800">
                          <a:effectLst/>
                        </a:rPr>
                        <a:t>Voltage Drop at I</a:t>
                      </a:r>
                      <a:r>
                        <a:rPr lang="en-US" sz="1800" baseline="-25000">
                          <a:effectLst/>
                        </a:rPr>
                        <a:t>mag_nom</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r">
                        <a:lnSpc>
                          <a:spcPct val="107000"/>
                        </a:lnSpc>
                        <a:spcBef>
                          <a:spcPts val="300"/>
                        </a:spcBef>
                        <a:spcAft>
                          <a:spcPts val="300"/>
                        </a:spcAft>
                      </a:pPr>
                      <a:r>
                        <a:rPr lang="en-US" sz="1800">
                          <a:effectLst/>
                          <a:latin typeface="Arial" panose="020B0604020202020204" pitchFamily="34" charset="0"/>
                          <a:ea typeface="Calibri" panose="020F0502020204030204" pitchFamily="34" charset="0"/>
                          <a:cs typeface="Arial" panose="020B0604020202020204" pitchFamily="34" charset="0"/>
                        </a:rPr>
                        <a:t>30</a:t>
                      </a:r>
                      <a:endParaRPr lang="en-US"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19.7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70510" algn="just">
                        <a:lnSpc>
                          <a:spcPct val="107000"/>
                        </a:lnSpc>
                        <a:spcBef>
                          <a:spcPts val="300"/>
                        </a:spcBef>
                        <a:spcAft>
                          <a:spcPts val="300"/>
                        </a:spcAft>
                      </a:pPr>
                      <a:r>
                        <a:rPr lang="en-US" sz="1800" dirty="0">
                          <a:effectLst/>
                        </a:rPr>
                        <a:t>V</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0955" indent="-21590" algn="l" defTabSz="457152" rtl="0" eaLnBrk="1" latinLnBrk="0" hangingPunct="1">
                        <a:lnSpc>
                          <a:spcPct val="107000"/>
                        </a:lnSpc>
                        <a:spcBef>
                          <a:spcPts val="300"/>
                        </a:spcBef>
                        <a:spcAft>
                          <a:spcPts val="300"/>
                        </a:spcAft>
                      </a:pPr>
                      <a:r>
                        <a:rPr lang="en-US" sz="1800" b="1" kern="1200" dirty="0" smtClean="0">
                          <a:solidFill>
                            <a:schemeClr val="lt1"/>
                          </a:solidFill>
                          <a:effectLst/>
                          <a:latin typeface="+mn-lt"/>
                          <a:ea typeface="+mn-ea"/>
                          <a:cs typeface="+mn-cs"/>
                        </a:rPr>
                        <a:t>Current Density in cable</a:t>
                      </a:r>
                      <a:endParaRPr lang="en-US" sz="1800" b="1" kern="1200" dirty="0">
                        <a:solidFill>
                          <a:schemeClr val="lt1"/>
                        </a:solidFill>
                        <a:effectLst/>
                        <a:latin typeface="+mn-lt"/>
                        <a:ea typeface="+mn-ea"/>
                        <a:cs typeface="+mn-cs"/>
                      </a:endParaRPr>
                    </a:p>
                  </a:txBody>
                  <a:tcPr marL="68580" marR="68580" marT="0" marB="0" anchor="ctr"/>
                </a:tc>
                <a:tc>
                  <a:txBody>
                    <a:bodyPr/>
                    <a:lstStyle/>
                    <a:p>
                      <a:pPr algn="r">
                        <a:lnSpc>
                          <a:spcPct val="107000"/>
                        </a:lnSpc>
                        <a:spcBef>
                          <a:spcPts val="300"/>
                        </a:spcBef>
                        <a:spcAft>
                          <a:spcPts val="300"/>
                        </a:spcAft>
                      </a:pPr>
                      <a:r>
                        <a:rPr lang="en-US" sz="1800" dirty="0" smtClean="0">
                          <a:effectLst/>
                          <a:latin typeface="Arial" panose="020B0604020202020204" pitchFamily="34" charset="0"/>
                          <a:ea typeface="Calibri" panose="020F0502020204030204" pitchFamily="34" charset="0"/>
                          <a:cs typeface="Times New Roman" panose="02020603050405020304" pitchFamily="18" charset="0"/>
                        </a:rPr>
                        <a:t>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300"/>
                        </a:spcAft>
                      </a:pPr>
                      <a:r>
                        <a:rPr lang="en-US" sz="1800" dirty="0" smtClean="0">
                          <a:effectLst/>
                          <a:latin typeface="Arial" panose="020B0604020202020204" pitchFamily="34" charset="0"/>
                          <a:ea typeface="Calibri" panose="020F0502020204030204" pitchFamily="34" charset="0"/>
                          <a:cs typeface="Times New Roman" panose="02020603050405020304" pitchFamily="18" charset="0"/>
                        </a:rPr>
                        <a:t>1.7</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2385" marR="0" lvl="0" indent="0" algn="ctr" defTabSz="457152" rtl="0" eaLnBrk="1" fontAlgn="auto" latinLnBrk="0" hangingPunct="1">
                        <a:lnSpc>
                          <a:spcPct val="107000"/>
                        </a:lnSpc>
                        <a:spcBef>
                          <a:spcPts val="300"/>
                        </a:spcBef>
                        <a:spcAft>
                          <a:spcPts val="300"/>
                        </a:spcAft>
                        <a:buClrTx/>
                        <a:buSzTx/>
                        <a:buFontTx/>
                        <a:buNone/>
                        <a:tabLst/>
                        <a:defRPr/>
                      </a:pPr>
                      <a:r>
                        <a:rPr lang="en-US" sz="2000" dirty="0" smtClean="0">
                          <a:solidFill>
                            <a:schemeClr val="tx1"/>
                          </a:solidFill>
                        </a:rPr>
                        <a:t>A/mm</a:t>
                      </a:r>
                      <a:r>
                        <a:rPr lang="en-US" sz="2000" baseline="30000" dirty="0" smtClean="0">
                          <a:solidFill>
                            <a:schemeClr val="tx1"/>
                          </a:solidFill>
                        </a:rPr>
                        <a:t>2 </a:t>
                      </a:r>
                      <a:endParaRPr lang="en-US" sz="2000" dirty="0" smtClean="0">
                        <a:solidFill>
                          <a:schemeClr val="tx1"/>
                        </a:solidFill>
                      </a:endParaRPr>
                    </a:p>
                  </a:txBody>
                  <a:tcPr marL="68580" marR="68580" marT="0" marB="0" anchor="ctr"/>
                </a:tc>
              </a:tr>
              <a:tr h="368041">
                <a:tc>
                  <a:txBody>
                    <a:bodyPr/>
                    <a:lstStyle/>
                    <a:p>
                      <a:pPr marL="21590" indent="-21590" algn="l">
                        <a:lnSpc>
                          <a:spcPct val="107000"/>
                        </a:lnSpc>
                        <a:spcBef>
                          <a:spcPts val="300"/>
                        </a:spcBef>
                        <a:spcAft>
                          <a:spcPts val="300"/>
                        </a:spcAft>
                      </a:pPr>
                      <a:r>
                        <a:rPr lang="en-US" sz="1800" dirty="0">
                          <a:effectLst/>
                        </a:rPr>
                        <a:t>Cable </a:t>
                      </a:r>
                      <a:r>
                        <a:rPr lang="en-US" sz="1800" dirty="0" smtClean="0">
                          <a:effectLst/>
                        </a:rPr>
                        <a:t>resistance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23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15.3</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2385" algn="ctr">
                        <a:lnSpc>
                          <a:spcPct val="107000"/>
                        </a:lnSpc>
                        <a:spcBef>
                          <a:spcPts val="300"/>
                        </a:spcBef>
                        <a:spcAft>
                          <a:spcPts val="300"/>
                        </a:spcAft>
                      </a:pPr>
                      <a:r>
                        <a:rPr lang="en-US" sz="1800" dirty="0">
                          <a:effectLst/>
                        </a:rPr>
                        <a:t>mΩ</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68041">
                <a:tc>
                  <a:txBody>
                    <a:bodyPr/>
                    <a:lstStyle/>
                    <a:p>
                      <a:pPr marL="21590" indent="-21590" algn="l">
                        <a:lnSpc>
                          <a:spcPct val="107000"/>
                        </a:lnSpc>
                        <a:spcBef>
                          <a:spcPts val="300"/>
                        </a:spcBef>
                        <a:spcAft>
                          <a:spcPts val="300"/>
                        </a:spcAft>
                      </a:pPr>
                      <a:r>
                        <a:rPr lang="en-US" sz="1800" dirty="0">
                          <a:effectLst/>
                        </a:rPr>
                        <a:t>Max voltage drop on cable</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9.2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6.1</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2385" algn="ctr">
                        <a:lnSpc>
                          <a:spcPct val="107000"/>
                        </a:lnSpc>
                        <a:spcBef>
                          <a:spcPts val="300"/>
                        </a:spcBef>
                        <a:spcAft>
                          <a:spcPts val="300"/>
                        </a:spcAft>
                      </a:pPr>
                      <a:r>
                        <a:rPr lang="en-US" sz="1800" dirty="0">
                          <a:effectLst/>
                        </a:rPr>
                        <a:t>V</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8" name="Picture 7"/>
          <p:cNvPicPr>
            <a:picLocks noChangeAspect="1"/>
          </p:cNvPicPr>
          <p:nvPr/>
        </p:nvPicPr>
        <p:blipFill rotWithShape="1">
          <a:blip r:embed="rId4"/>
          <a:srcRect t="18377" b="19268"/>
          <a:stretch/>
        </p:blipFill>
        <p:spPr>
          <a:xfrm>
            <a:off x="8182147" y="4969733"/>
            <a:ext cx="1730847" cy="1080120"/>
          </a:xfrm>
          <a:prstGeom prst="rect">
            <a:avLst/>
          </a:prstGeom>
        </p:spPr>
      </p:pic>
      <p:pic>
        <p:nvPicPr>
          <p:cNvPr id="5" name="Picture 4"/>
          <p:cNvPicPr>
            <a:picLocks noChangeAspect="1"/>
          </p:cNvPicPr>
          <p:nvPr/>
        </p:nvPicPr>
        <p:blipFill>
          <a:blip r:embed="rId5"/>
          <a:stretch>
            <a:fillRect/>
          </a:stretch>
        </p:blipFill>
        <p:spPr>
          <a:xfrm>
            <a:off x="7431834" y="867161"/>
            <a:ext cx="2435194" cy="2243580"/>
          </a:xfrm>
          <a:prstGeom prst="rect">
            <a:avLst/>
          </a:prstGeom>
        </p:spPr>
      </p:pic>
      <p:pic>
        <p:nvPicPr>
          <p:cNvPr id="6" name="Picture 5"/>
          <p:cNvPicPr>
            <a:picLocks noChangeAspect="1"/>
          </p:cNvPicPr>
          <p:nvPr/>
        </p:nvPicPr>
        <p:blipFill>
          <a:blip r:embed="rId6"/>
          <a:stretch>
            <a:fillRect/>
          </a:stretch>
        </p:blipFill>
        <p:spPr>
          <a:xfrm>
            <a:off x="7451338" y="3358897"/>
            <a:ext cx="1720248" cy="1709041"/>
          </a:xfrm>
          <a:prstGeom prst="rect">
            <a:avLst/>
          </a:prstGeom>
        </p:spPr>
      </p:pic>
      <p:sp>
        <p:nvSpPr>
          <p:cNvPr id="3" name="Rounded Rectangle 2"/>
          <p:cNvSpPr/>
          <p:nvPr/>
        </p:nvSpPr>
        <p:spPr bwMode="auto">
          <a:xfrm>
            <a:off x="287784" y="4643933"/>
            <a:ext cx="6840760" cy="424005"/>
          </a:xfrm>
          <a:prstGeom prst="roundRect">
            <a:avLst/>
          </a:prstGeom>
          <a:noFill/>
          <a:ln w="28575">
            <a:solidFill>
              <a:schemeClr val="accent6">
                <a:lumMod val="75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28729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500"/>
                                        <p:tgtEl>
                                          <p:spTgt spid="9">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0" y="755501"/>
            <a:ext cx="10080625" cy="644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360000" bIns="36000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defTabSz="912813" eaLnBrk="0">
              <a:defRPr sz="2400">
                <a:solidFill>
                  <a:schemeClr val="bg1"/>
                </a:solidFill>
                <a:latin typeface="Arial" charset="0"/>
                <a:ea typeface="MS PGothic" pitchFamily="34" charset="-128"/>
              </a:defRPr>
            </a:lvl3pPr>
            <a:lvl4pPr defTabSz="912813" eaLnBrk="0">
              <a:defRPr sz="2400">
                <a:solidFill>
                  <a:schemeClr val="bg1"/>
                </a:solidFill>
                <a:latin typeface="Arial" charset="0"/>
                <a:ea typeface="MS PGothic" pitchFamily="34" charset="-128"/>
              </a:defRPr>
            </a:lvl4pPr>
            <a:lvl5pPr defTabSz="912813" eaLnBrk="0">
              <a:defRPr sz="2400">
                <a:solidFill>
                  <a:schemeClr val="bg1"/>
                </a:solidFill>
                <a:latin typeface="Arial" charset="0"/>
                <a:ea typeface="MS PGothic" pitchFamily="34" charset="-128"/>
              </a:defRPr>
            </a:lvl5pPr>
            <a:lvl6pPr marL="25130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6pPr>
            <a:lvl7pPr marL="29702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7pPr>
            <a:lvl8pPr marL="34274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8pPr>
            <a:lvl9pPr marL="38846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9pPr>
          </a:lstStyle>
          <a:p>
            <a:pPr marL="368300" indent="-368300" algn="just" eaLnBrk="1">
              <a:spcAft>
                <a:spcPts val="600"/>
              </a:spcAft>
              <a:buClr>
                <a:srgbClr val="0482BD"/>
              </a:buClr>
              <a:buSzPct val="100000"/>
            </a:pPr>
            <a:r>
              <a:rPr lang="en-US" sz="2800" b="1" dirty="0" smtClean="0">
                <a:solidFill>
                  <a:schemeClr val="tx1"/>
                </a:solidFill>
              </a:rPr>
              <a:t>Power Converters – Dynamics</a:t>
            </a:r>
          </a:p>
          <a:p>
            <a:pPr marL="368300" indent="-368300">
              <a:spcAft>
                <a:spcPts val="600"/>
              </a:spcAft>
              <a:buClr>
                <a:srgbClr val="0482BD"/>
              </a:buClr>
              <a:buFont typeface="Wingdings" panose="05000000000000000000" pitchFamily="2" charset="2"/>
              <a:buChar char="ü"/>
            </a:pPr>
            <a:r>
              <a:rPr lang="en-US" sz="2000" dirty="0" smtClean="0">
                <a:solidFill>
                  <a:schemeClr val="tx1"/>
                </a:solidFill>
              </a:rPr>
              <a:t>Quadrupole: 2 </a:t>
            </a:r>
            <a:r>
              <a:rPr lang="en-US" sz="2000" dirty="0">
                <a:solidFill>
                  <a:schemeClr val="tx1"/>
                </a:solidFill>
              </a:rPr>
              <a:t>s ramping from 0 A to 400 </a:t>
            </a:r>
            <a:r>
              <a:rPr lang="en-US" sz="2000" dirty="0" smtClean="0">
                <a:solidFill>
                  <a:schemeClr val="tx1"/>
                </a:solidFill>
              </a:rPr>
              <a:t>A</a:t>
            </a:r>
          </a:p>
          <a:p>
            <a:pPr marL="368300" indent="-368300">
              <a:spcAft>
                <a:spcPts val="600"/>
              </a:spcAft>
              <a:buClr>
                <a:srgbClr val="0482BD"/>
              </a:buClr>
              <a:buFont typeface="Wingdings" panose="05000000000000000000" pitchFamily="2" charset="2"/>
              <a:buChar char="ü"/>
            </a:pPr>
            <a:r>
              <a:rPr lang="en-US" sz="2000" dirty="0" smtClean="0">
                <a:solidFill>
                  <a:schemeClr val="tx1"/>
                </a:solidFill>
              </a:rPr>
              <a:t>Dipole large inductance: 30 s ramping from 0 A to 400 A</a:t>
            </a:r>
            <a:endParaRPr lang="en-US" sz="1800" dirty="0" smtClean="0">
              <a:solidFill>
                <a:schemeClr val="tx1"/>
              </a:solidFill>
            </a:endParaRPr>
          </a:p>
          <a:p>
            <a:pPr marL="368300" indent="-368300">
              <a:spcAft>
                <a:spcPts val="600"/>
              </a:spcAft>
              <a:buClr>
                <a:srgbClr val="0482BD"/>
              </a:buClr>
              <a:buFont typeface="Wingdings" panose="05000000000000000000" pitchFamily="2" charset="2"/>
              <a:buChar char="ü"/>
            </a:pPr>
            <a:endParaRPr lang="en-US" sz="1800" dirty="0" smtClean="0">
              <a:solidFill>
                <a:schemeClr val="tx1"/>
              </a:solidFill>
            </a:endParaRPr>
          </a:p>
          <a:p>
            <a:pPr>
              <a:spcAft>
                <a:spcPts val="600"/>
              </a:spcAft>
              <a:buClr>
                <a:srgbClr val="0482BD"/>
              </a:buClr>
            </a:pPr>
            <a:endParaRPr lang="en-US" sz="1800" dirty="0" smtClean="0">
              <a:solidFill>
                <a:schemeClr val="tx1"/>
              </a:solidFill>
            </a:endParaRPr>
          </a:p>
        </p:txBody>
      </p:sp>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4</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Introduction: requirements for the PC - 2</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t="4566" b="8937"/>
          <a:stretch/>
        </p:blipFill>
        <p:spPr>
          <a:xfrm>
            <a:off x="143768" y="4116100"/>
            <a:ext cx="6336704" cy="2904097"/>
          </a:xfrm>
          <a:prstGeom prst="rect">
            <a:avLst/>
          </a:prstGeom>
        </p:spPr>
      </p:pic>
      <p:pic>
        <p:nvPicPr>
          <p:cNvPr id="6" name="Picture 5"/>
          <p:cNvPicPr>
            <a:picLocks noChangeAspect="1"/>
          </p:cNvPicPr>
          <p:nvPr/>
        </p:nvPicPr>
        <p:blipFill>
          <a:blip r:embed="rId5"/>
          <a:stretch>
            <a:fillRect/>
          </a:stretch>
        </p:blipFill>
        <p:spPr>
          <a:xfrm>
            <a:off x="863848" y="3167048"/>
            <a:ext cx="2286000" cy="409575"/>
          </a:xfrm>
          <a:prstGeom prst="rect">
            <a:avLst/>
          </a:prstGeom>
        </p:spPr>
      </p:pic>
      <p:pic>
        <p:nvPicPr>
          <p:cNvPr id="8" name="Picture 7"/>
          <p:cNvPicPr>
            <a:picLocks noChangeAspect="1"/>
          </p:cNvPicPr>
          <p:nvPr/>
        </p:nvPicPr>
        <p:blipFill rotWithShape="1">
          <a:blip r:embed="rId6"/>
          <a:srcRect t="3472" b="9678"/>
          <a:stretch/>
        </p:blipFill>
        <p:spPr>
          <a:xfrm>
            <a:off x="3835423" y="2267669"/>
            <a:ext cx="6064228" cy="2520280"/>
          </a:xfrm>
          <a:prstGeom prst="rect">
            <a:avLst/>
          </a:prstGeom>
        </p:spPr>
      </p:pic>
    </p:spTree>
    <p:extLst>
      <p:ext uri="{BB962C8B-B14F-4D97-AF65-F5344CB8AC3E}">
        <p14:creationId xmlns:p14="http://schemas.microsoft.com/office/powerpoint/2010/main" val="11904003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0" y="1115317"/>
            <a:ext cx="10080625" cy="644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360000" bIns="36000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defTabSz="912813" eaLnBrk="0">
              <a:defRPr sz="2400">
                <a:solidFill>
                  <a:schemeClr val="bg1"/>
                </a:solidFill>
                <a:latin typeface="Arial" charset="0"/>
                <a:ea typeface="MS PGothic" pitchFamily="34" charset="-128"/>
              </a:defRPr>
            </a:lvl3pPr>
            <a:lvl4pPr defTabSz="912813" eaLnBrk="0">
              <a:defRPr sz="2400">
                <a:solidFill>
                  <a:schemeClr val="bg1"/>
                </a:solidFill>
                <a:latin typeface="Arial" charset="0"/>
                <a:ea typeface="MS PGothic" pitchFamily="34" charset="-128"/>
              </a:defRPr>
            </a:lvl4pPr>
            <a:lvl5pPr defTabSz="912813" eaLnBrk="0">
              <a:defRPr sz="2400">
                <a:solidFill>
                  <a:schemeClr val="bg1"/>
                </a:solidFill>
                <a:latin typeface="Arial" charset="0"/>
                <a:ea typeface="MS PGothic" pitchFamily="34" charset="-128"/>
              </a:defRPr>
            </a:lvl5pPr>
            <a:lvl6pPr marL="25130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6pPr>
            <a:lvl7pPr marL="29702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7pPr>
            <a:lvl8pPr marL="34274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8pPr>
            <a:lvl9pPr marL="38846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9pPr>
          </a:lstStyle>
          <a:p>
            <a:pPr marL="368300" indent="-368300" algn="just" eaLnBrk="1">
              <a:spcAft>
                <a:spcPts val="600"/>
              </a:spcAft>
              <a:buClr>
                <a:srgbClr val="0482BD"/>
              </a:buClr>
              <a:buSzPct val="100000"/>
            </a:pPr>
            <a:r>
              <a:rPr lang="en-US" sz="2800" b="1" dirty="0" smtClean="0">
                <a:solidFill>
                  <a:schemeClr val="tx1"/>
                </a:solidFill>
              </a:rPr>
              <a:t>Power Converters – minimum output parameters</a:t>
            </a:r>
          </a:p>
          <a:p>
            <a:pPr marL="368300" indent="-368300">
              <a:spcAft>
                <a:spcPts val="600"/>
              </a:spcAft>
              <a:buClr>
                <a:srgbClr val="0482BD"/>
              </a:buClr>
              <a:buFont typeface="Wingdings" panose="05000000000000000000" pitchFamily="2" charset="2"/>
              <a:buChar char="ü"/>
            </a:pPr>
            <a:r>
              <a:rPr lang="en-US" sz="2000" dirty="0" smtClean="0">
                <a:solidFill>
                  <a:schemeClr val="tx1"/>
                </a:solidFill>
              </a:rPr>
              <a:t>Output voltage calculations include dynamics</a:t>
            </a:r>
          </a:p>
          <a:p>
            <a:pPr marL="368300" indent="-368300">
              <a:spcAft>
                <a:spcPts val="600"/>
              </a:spcAft>
              <a:buClr>
                <a:srgbClr val="0482BD"/>
              </a:buClr>
              <a:buFont typeface="Wingdings" panose="05000000000000000000" pitchFamily="2" charset="2"/>
              <a:buChar char="ü"/>
            </a:pPr>
            <a:r>
              <a:rPr lang="en-US" sz="2000" dirty="0" smtClean="0">
                <a:solidFill>
                  <a:schemeClr val="tx1"/>
                </a:solidFill>
              </a:rPr>
              <a:t>Output voltage guaranteed </a:t>
            </a:r>
            <a:r>
              <a:rPr lang="en-US" sz="2000" dirty="0">
                <a:solidFill>
                  <a:schemeClr val="tx1"/>
                </a:solidFill>
              </a:rPr>
              <a:t>at nominal current and lowest AC mains voltage (400 </a:t>
            </a:r>
            <a:r>
              <a:rPr lang="en-US" sz="2000" dirty="0" smtClean="0">
                <a:solidFill>
                  <a:schemeClr val="tx1"/>
                </a:solidFill>
              </a:rPr>
              <a:t>VAC </a:t>
            </a:r>
            <a:r>
              <a:rPr lang="en-US" sz="2000" dirty="0">
                <a:solidFill>
                  <a:schemeClr val="tx1"/>
                </a:solidFill>
              </a:rPr>
              <a:t>-10</a:t>
            </a:r>
            <a:r>
              <a:rPr lang="en-US" sz="2000" dirty="0" smtClean="0">
                <a:solidFill>
                  <a:schemeClr val="tx1"/>
                </a:solidFill>
              </a:rPr>
              <a:t>%).</a:t>
            </a:r>
            <a:endParaRPr lang="en-US" sz="1800" dirty="0" smtClean="0">
              <a:solidFill>
                <a:schemeClr val="tx1"/>
              </a:solidFill>
            </a:endParaRPr>
          </a:p>
          <a:p>
            <a:pPr marL="368300" indent="-368300">
              <a:spcAft>
                <a:spcPts val="600"/>
              </a:spcAft>
              <a:buClr>
                <a:srgbClr val="0482BD"/>
              </a:buClr>
              <a:buFont typeface="Wingdings" panose="05000000000000000000" pitchFamily="2" charset="2"/>
              <a:buChar char="ü"/>
            </a:pPr>
            <a:endParaRPr lang="en-US" sz="1800" dirty="0" smtClean="0">
              <a:solidFill>
                <a:schemeClr val="tx1"/>
              </a:solidFill>
            </a:endParaRPr>
          </a:p>
          <a:p>
            <a:pPr>
              <a:spcAft>
                <a:spcPts val="600"/>
              </a:spcAft>
              <a:buClr>
                <a:srgbClr val="0482BD"/>
              </a:buClr>
            </a:pPr>
            <a:endParaRPr lang="en-US" sz="1800" dirty="0" smtClean="0">
              <a:solidFill>
                <a:schemeClr val="tx1"/>
              </a:solidFill>
            </a:endParaRPr>
          </a:p>
        </p:txBody>
      </p:sp>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5</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Introduction: requirements for the PC - 3</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503246418"/>
              </p:ext>
            </p:extLst>
          </p:nvPr>
        </p:nvGraphicFramePr>
        <p:xfrm>
          <a:off x="503808" y="3419797"/>
          <a:ext cx="8136904" cy="1961616"/>
        </p:xfrm>
        <a:graphic>
          <a:graphicData uri="http://schemas.openxmlformats.org/drawingml/2006/table">
            <a:tbl>
              <a:tblPr firstRow="1" firstCol="1" bandRow="1">
                <a:tableStyleId>{5C22544A-7EE6-4342-B048-85BDC9FD1C3A}</a:tableStyleId>
              </a:tblPr>
              <a:tblGrid>
                <a:gridCol w="835235"/>
                <a:gridCol w="1413205"/>
                <a:gridCol w="1636110"/>
                <a:gridCol w="1985887"/>
                <a:gridCol w="2266467"/>
              </a:tblGrid>
              <a:tr h="999694">
                <a:tc>
                  <a:txBody>
                    <a:bodyPr/>
                    <a:lstStyle/>
                    <a:p>
                      <a:pPr algn="ctr">
                        <a:lnSpc>
                          <a:spcPct val="107000"/>
                        </a:lnSpc>
                        <a:spcBef>
                          <a:spcPts val="600"/>
                        </a:spcBef>
                        <a:spcAft>
                          <a:spcPts val="800"/>
                        </a:spcAft>
                      </a:pPr>
                      <a:r>
                        <a:rPr lang="en-US" sz="1600" dirty="0">
                          <a:effectLst/>
                        </a:rPr>
                        <a:t>Type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800"/>
                        </a:spcAft>
                      </a:pPr>
                      <a:r>
                        <a:rPr lang="en-US" sz="1600" dirty="0">
                          <a:effectLst/>
                        </a:rPr>
                        <a:t>Number of PC</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800"/>
                        </a:spcAft>
                      </a:pPr>
                      <a:r>
                        <a:rPr lang="en-US" sz="1600" dirty="0">
                          <a:effectLst/>
                        </a:rPr>
                        <a:t>Rated DC output Current [A]</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0"/>
                        </a:spcBef>
                        <a:spcAft>
                          <a:spcPts val="0"/>
                        </a:spcAft>
                        <a:tabLst>
                          <a:tab pos="590550" algn="l"/>
                        </a:tabLst>
                      </a:pPr>
                      <a:r>
                        <a:rPr lang="en-US" sz="1600" dirty="0">
                          <a:effectLst/>
                        </a:rPr>
                        <a:t>Calculated </a:t>
                      </a:r>
                      <a:r>
                        <a:rPr lang="en-US" sz="1600" dirty="0" smtClean="0">
                          <a:effectLst/>
                        </a:rPr>
                        <a:t>Max DC </a:t>
                      </a:r>
                      <a:r>
                        <a:rPr lang="en-US" sz="1600" dirty="0">
                          <a:effectLst/>
                        </a:rPr>
                        <a:t>Output </a:t>
                      </a:r>
                      <a:r>
                        <a:rPr lang="en-US" sz="1600" dirty="0" smtClean="0">
                          <a:effectLst/>
                        </a:rPr>
                        <a:t>Voltage</a:t>
                      </a:r>
                    </a:p>
                    <a:p>
                      <a:pPr algn="ctr">
                        <a:lnSpc>
                          <a:spcPct val="107000"/>
                        </a:lnSpc>
                        <a:spcBef>
                          <a:spcPts val="0"/>
                        </a:spcBef>
                        <a:spcAft>
                          <a:spcPts val="0"/>
                        </a:spcAft>
                        <a:tabLst>
                          <a:tab pos="590550" algn="l"/>
                        </a:tabLst>
                      </a:pPr>
                      <a:r>
                        <a:rPr lang="en-US" sz="1600" dirty="0" smtClean="0">
                          <a:effectLst/>
                        </a:rPr>
                        <a:t> </a:t>
                      </a:r>
                      <a:r>
                        <a:rPr lang="en-US" sz="1600" dirty="0">
                          <a:effectLst/>
                        </a:rPr>
                        <a:t>[V]</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152" rtl="0" eaLnBrk="1" latinLnBrk="0" hangingPunct="1">
                        <a:lnSpc>
                          <a:spcPct val="107000"/>
                        </a:lnSpc>
                        <a:spcBef>
                          <a:spcPts val="0"/>
                        </a:spcBef>
                        <a:spcAft>
                          <a:spcPts val="0"/>
                        </a:spcAft>
                        <a:tabLst>
                          <a:tab pos="590550" algn="l"/>
                        </a:tabLst>
                      </a:pPr>
                      <a:r>
                        <a:rPr lang="en-US" sz="1600" b="1" kern="1200" dirty="0">
                          <a:solidFill>
                            <a:schemeClr val="lt1"/>
                          </a:solidFill>
                          <a:effectLst/>
                          <a:latin typeface="+mn-lt"/>
                          <a:ea typeface="+mn-ea"/>
                          <a:cs typeface="+mn-cs"/>
                        </a:rPr>
                        <a:t>Minimum PC Nominal Output </a:t>
                      </a:r>
                      <a:r>
                        <a:rPr lang="en-US" sz="1600" b="1" kern="1200" dirty="0" smtClean="0">
                          <a:solidFill>
                            <a:schemeClr val="lt1"/>
                          </a:solidFill>
                          <a:effectLst/>
                          <a:latin typeface="+mn-lt"/>
                          <a:ea typeface="+mn-ea"/>
                          <a:cs typeface="+mn-cs"/>
                        </a:rPr>
                        <a:t>Voltage</a:t>
                      </a:r>
                    </a:p>
                    <a:p>
                      <a:pPr marL="0" algn="ctr" defTabSz="457152" rtl="0" eaLnBrk="1" latinLnBrk="0" hangingPunct="1">
                        <a:lnSpc>
                          <a:spcPct val="107000"/>
                        </a:lnSpc>
                        <a:spcBef>
                          <a:spcPts val="0"/>
                        </a:spcBef>
                        <a:spcAft>
                          <a:spcPts val="0"/>
                        </a:spcAft>
                        <a:tabLst>
                          <a:tab pos="590550" algn="l"/>
                        </a:tabLst>
                      </a:pPr>
                      <a:r>
                        <a:rPr lang="en-US" sz="1600" b="1" kern="1200" dirty="0" smtClean="0">
                          <a:solidFill>
                            <a:schemeClr val="lt1"/>
                          </a:solidFill>
                          <a:effectLst/>
                          <a:latin typeface="+mn-lt"/>
                          <a:ea typeface="+mn-ea"/>
                          <a:cs typeface="+mn-cs"/>
                        </a:rPr>
                        <a:t>[V]</a:t>
                      </a:r>
                      <a:endParaRPr lang="en-US" sz="1600" b="1" kern="1200" dirty="0">
                        <a:solidFill>
                          <a:schemeClr val="lt1"/>
                        </a:solidFill>
                        <a:effectLst/>
                        <a:latin typeface="+mn-lt"/>
                        <a:ea typeface="+mn-ea"/>
                        <a:cs typeface="+mn-cs"/>
                      </a:endParaRPr>
                    </a:p>
                  </a:txBody>
                  <a:tcPr marL="68580" marR="68580" marT="0" marB="0" anchor="ctr"/>
                </a:tc>
              </a:tr>
              <a:tr h="480961">
                <a:tc>
                  <a:txBody>
                    <a:bodyPr/>
                    <a:lstStyle/>
                    <a:p>
                      <a:pPr algn="l">
                        <a:lnSpc>
                          <a:spcPct val="107000"/>
                        </a:lnSpc>
                        <a:spcBef>
                          <a:spcPts val="300"/>
                        </a:spcBef>
                        <a:spcAft>
                          <a:spcPts val="300"/>
                        </a:spcAft>
                      </a:pPr>
                      <a:r>
                        <a:rPr lang="en-US" sz="1600" dirty="0" smtClean="0">
                          <a:effectLst/>
                        </a:rPr>
                        <a:t>PCD1</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it-IT" sz="1600" dirty="0" smtClean="0">
                          <a:effectLst/>
                        </a:rPr>
                        <a:t>1</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it-IT" sz="1600" dirty="0" smtClean="0">
                          <a:effectLst/>
                        </a:rPr>
                        <a:t>400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152"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74</a:t>
                      </a:r>
                      <a:endParaRPr lang="en-US" sz="1600" kern="1200" dirty="0">
                        <a:solidFill>
                          <a:schemeClr val="dk1"/>
                        </a:solidFill>
                        <a:effectLst/>
                        <a:latin typeface="+mn-lt"/>
                        <a:ea typeface="+mn-ea"/>
                        <a:cs typeface="+mn-cs"/>
                      </a:endParaRPr>
                    </a:p>
                  </a:txBody>
                  <a:tcPr marL="68580" marR="68580" marT="0" marB="0" anchor="ctr"/>
                </a:tc>
                <a:tc>
                  <a:txBody>
                    <a:bodyPr/>
                    <a:lstStyle/>
                    <a:p>
                      <a:pPr marL="0" algn="ctr" defTabSz="457152" rtl="0" eaLnBrk="1" latinLnBrk="0" hangingPunct="1">
                        <a:lnSpc>
                          <a:spcPct val="107000"/>
                        </a:lnSpc>
                        <a:spcBef>
                          <a:spcPts val="300"/>
                        </a:spcBef>
                        <a:spcAft>
                          <a:spcPts val="300"/>
                        </a:spcAft>
                      </a:pPr>
                      <a:r>
                        <a:rPr lang="it-IT" sz="1600" kern="1200" dirty="0" smtClean="0">
                          <a:solidFill>
                            <a:schemeClr val="dk1"/>
                          </a:solidFill>
                          <a:effectLst/>
                          <a:latin typeface="+mn-lt"/>
                          <a:ea typeface="+mn-ea"/>
                          <a:cs typeface="+mn-cs"/>
                        </a:rPr>
                        <a:t>100</a:t>
                      </a:r>
                      <a:endParaRPr lang="en-US" sz="1600" kern="1200" dirty="0">
                        <a:solidFill>
                          <a:schemeClr val="dk1"/>
                        </a:solidFill>
                        <a:effectLst/>
                        <a:latin typeface="+mn-lt"/>
                        <a:ea typeface="+mn-ea"/>
                        <a:cs typeface="+mn-cs"/>
                      </a:endParaRPr>
                    </a:p>
                  </a:txBody>
                  <a:tcPr marL="68580" marR="68580" marT="0" marB="0" anchor="ctr"/>
                </a:tc>
              </a:tr>
              <a:tr h="480961">
                <a:tc>
                  <a:txBody>
                    <a:bodyPr/>
                    <a:lstStyle/>
                    <a:p>
                      <a:pPr algn="l">
                        <a:lnSpc>
                          <a:spcPct val="107000"/>
                        </a:lnSpc>
                        <a:spcBef>
                          <a:spcPts val="300"/>
                        </a:spcBef>
                        <a:spcAft>
                          <a:spcPts val="300"/>
                        </a:spcAft>
                      </a:pPr>
                      <a:r>
                        <a:rPr lang="en-US" sz="1600" dirty="0" smtClean="0">
                          <a:effectLst/>
                        </a:rPr>
                        <a:t>PCQ8</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it-IT" sz="1600" dirty="0" smtClean="0">
                          <a:effectLst/>
                        </a:rPr>
                        <a:t>6</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457152" rtl="0" eaLnBrk="1" latinLnBrk="0" hangingPunct="1">
                        <a:lnSpc>
                          <a:spcPct val="107000"/>
                        </a:lnSpc>
                        <a:spcBef>
                          <a:spcPts val="300"/>
                        </a:spcBef>
                        <a:spcAft>
                          <a:spcPts val="300"/>
                        </a:spcAft>
                      </a:pPr>
                      <a:r>
                        <a:rPr lang="it-IT" sz="1600" kern="1200" dirty="0" smtClean="0">
                          <a:solidFill>
                            <a:schemeClr val="dk1"/>
                          </a:solidFill>
                          <a:effectLst/>
                          <a:latin typeface="+mn-lt"/>
                          <a:ea typeface="+mn-ea"/>
                          <a:cs typeface="+mn-cs"/>
                        </a:rPr>
                        <a:t>400</a:t>
                      </a:r>
                      <a:endParaRPr lang="en-US" sz="1600" kern="1200" dirty="0">
                        <a:solidFill>
                          <a:schemeClr val="dk1"/>
                        </a:solidFill>
                        <a:effectLst/>
                        <a:latin typeface="+mn-lt"/>
                        <a:ea typeface="+mn-ea"/>
                        <a:cs typeface="+mn-cs"/>
                      </a:endParaRPr>
                    </a:p>
                  </a:txBody>
                  <a:tcPr marL="68580" marR="68580" marT="0" marB="0" anchor="ctr"/>
                </a:tc>
                <a:tc>
                  <a:txBody>
                    <a:bodyPr/>
                    <a:lstStyle/>
                    <a:p>
                      <a:pPr marL="0" algn="ctr" defTabSz="457152"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27.4</a:t>
                      </a:r>
                      <a:endParaRPr lang="en-US" sz="1600" kern="1200" dirty="0">
                        <a:solidFill>
                          <a:schemeClr val="dk1"/>
                        </a:solidFill>
                        <a:effectLst/>
                        <a:latin typeface="+mn-lt"/>
                        <a:ea typeface="+mn-ea"/>
                        <a:cs typeface="+mn-cs"/>
                      </a:endParaRPr>
                    </a:p>
                  </a:txBody>
                  <a:tcPr marL="68580" marR="68580" marT="0" marB="0" anchor="ctr"/>
                </a:tc>
                <a:tc>
                  <a:txBody>
                    <a:bodyPr/>
                    <a:lstStyle/>
                    <a:p>
                      <a:pPr marL="0" algn="ctr" defTabSz="457152" rtl="0" eaLnBrk="1" latinLnBrk="0" hangingPunct="1">
                        <a:lnSpc>
                          <a:spcPct val="107000"/>
                        </a:lnSpc>
                        <a:spcBef>
                          <a:spcPts val="300"/>
                        </a:spcBef>
                        <a:spcAft>
                          <a:spcPts val="300"/>
                        </a:spcAft>
                      </a:pPr>
                      <a:r>
                        <a:rPr lang="it-IT" sz="1600" kern="1200" dirty="0" smtClean="0">
                          <a:solidFill>
                            <a:schemeClr val="dk1"/>
                          </a:solidFill>
                          <a:effectLst/>
                          <a:latin typeface="+mn-lt"/>
                          <a:ea typeface="+mn-ea"/>
                          <a:cs typeface="+mn-cs"/>
                        </a:rPr>
                        <a:t>45</a:t>
                      </a:r>
                      <a:endParaRPr lang="en-US" sz="1600" kern="1200" dirty="0">
                        <a:solidFill>
                          <a:schemeClr val="dk1"/>
                        </a:solidFill>
                        <a:effectLst/>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46235494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31099" y="900113"/>
            <a:ext cx="10080625" cy="644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360000" bIns="36000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defTabSz="912813" eaLnBrk="0">
              <a:defRPr sz="2400">
                <a:solidFill>
                  <a:schemeClr val="bg1"/>
                </a:solidFill>
                <a:latin typeface="Arial" charset="0"/>
                <a:ea typeface="MS PGothic" pitchFamily="34" charset="-128"/>
              </a:defRPr>
            </a:lvl3pPr>
            <a:lvl4pPr defTabSz="912813" eaLnBrk="0">
              <a:defRPr sz="2400">
                <a:solidFill>
                  <a:schemeClr val="bg1"/>
                </a:solidFill>
                <a:latin typeface="Arial" charset="0"/>
                <a:ea typeface="MS PGothic" pitchFamily="34" charset="-128"/>
              </a:defRPr>
            </a:lvl4pPr>
            <a:lvl5pPr defTabSz="912813" eaLnBrk="0">
              <a:defRPr sz="2400">
                <a:solidFill>
                  <a:schemeClr val="bg1"/>
                </a:solidFill>
                <a:latin typeface="Arial" charset="0"/>
                <a:ea typeface="MS PGothic" pitchFamily="34" charset="-128"/>
              </a:defRPr>
            </a:lvl5pPr>
            <a:lvl6pPr marL="25130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6pPr>
            <a:lvl7pPr marL="29702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7pPr>
            <a:lvl8pPr marL="34274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8pPr>
            <a:lvl9pPr marL="38846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9pPr>
          </a:lstStyle>
          <a:p>
            <a:pPr marL="368300" lvl="2" indent="-368300">
              <a:spcAft>
                <a:spcPts val="600"/>
              </a:spcAft>
              <a:buClr>
                <a:srgbClr val="0482BD"/>
              </a:buClr>
              <a:buFont typeface="Wingdings" panose="05000000000000000000" pitchFamily="2" charset="2"/>
              <a:buChar char="ü"/>
            </a:pPr>
            <a:r>
              <a:rPr lang="en-US" sz="2000" dirty="0" smtClean="0">
                <a:solidFill>
                  <a:schemeClr val="tx1"/>
                </a:solidFill>
              </a:rPr>
              <a:t>The </a:t>
            </a:r>
            <a:r>
              <a:rPr lang="en-US" sz="2000" dirty="0">
                <a:solidFill>
                  <a:schemeClr val="tx1"/>
                </a:solidFill>
              </a:rPr>
              <a:t>AC input terminals (3-phase+PE, 400 VAC, 50 Hz) for supplying the main power part;</a:t>
            </a:r>
          </a:p>
          <a:p>
            <a:pPr marL="368300" lvl="2" indent="-368300">
              <a:spcAft>
                <a:spcPts val="600"/>
              </a:spcAft>
              <a:buClr>
                <a:srgbClr val="0482BD"/>
              </a:buClr>
              <a:buFont typeface="Wingdings" panose="05000000000000000000" pitchFamily="2" charset="2"/>
              <a:buChar char="ü"/>
            </a:pPr>
            <a:r>
              <a:rPr lang="en-US" sz="2000" dirty="0">
                <a:solidFill>
                  <a:schemeClr val="tx1"/>
                </a:solidFill>
              </a:rPr>
              <a:t>The AC input terminal for supplying the power supply control electronics (1-phase+Neutral, 230 VAC, 50 Hz from UPS);</a:t>
            </a:r>
          </a:p>
          <a:p>
            <a:pPr marL="368300" lvl="2" indent="-368300">
              <a:spcAft>
                <a:spcPts val="600"/>
              </a:spcAft>
              <a:buClr>
                <a:srgbClr val="0482BD"/>
              </a:buClr>
              <a:buFont typeface="Wingdings" panose="05000000000000000000" pitchFamily="2" charset="2"/>
              <a:buChar char="ü"/>
            </a:pPr>
            <a:r>
              <a:rPr lang="en-US" sz="2000" dirty="0">
                <a:solidFill>
                  <a:schemeClr val="tx1"/>
                </a:solidFill>
              </a:rPr>
              <a:t>The DC output terminals for connecting to the magnets;</a:t>
            </a:r>
          </a:p>
          <a:p>
            <a:pPr marL="368300" lvl="2" indent="-368300">
              <a:spcAft>
                <a:spcPts val="600"/>
              </a:spcAft>
              <a:buClr>
                <a:srgbClr val="0482BD"/>
              </a:buClr>
              <a:buFont typeface="Wingdings" panose="05000000000000000000" pitchFamily="2" charset="2"/>
              <a:buChar char="ü"/>
            </a:pPr>
            <a:r>
              <a:rPr lang="en-US" sz="2000" dirty="0">
                <a:solidFill>
                  <a:schemeClr val="tx1"/>
                </a:solidFill>
              </a:rPr>
              <a:t>Terminal blocks or connectors for the connections to the ESS Interlock System;</a:t>
            </a:r>
          </a:p>
          <a:p>
            <a:pPr marL="368300" indent="-368300">
              <a:spcAft>
                <a:spcPts val="600"/>
              </a:spcAft>
              <a:buClr>
                <a:srgbClr val="0482BD"/>
              </a:buClr>
              <a:buFont typeface="Wingdings" panose="05000000000000000000" pitchFamily="2" charset="2"/>
              <a:buChar char="ü"/>
            </a:pPr>
            <a:r>
              <a:rPr lang="en-US" sz="2000" dirty="0">
                <a:solidFill>
                  <a:schemeClr val="tx1"/>
                </a:solidFill>
              </a:rPr>
              <a:t>RJ45 ETH connector to the ESS Control System</a:t>
            </a:r>
          </a:p>
          <a:p>
            <a:pPr>
              <a:spcAft>
                <a:spcPts val="600"/>
              </a:spcAft>
              <a:buClr>
                <a:srgbClr val="0482BD"/>
              </a:buClr>
            </a:pPr>
            <a:endParaRPr lang="en-US" sz="1400" dirty="0" smtClean="0">
              <a:solidFill>
                <a:schemeClr val="tx1"/>
              </a:solidFill>
            </a:endParaRPr>
          </a:p>
        </p:txBody>
      </p:sp>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6</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a:solidFill>
                  <a:srgbClr val="0482BD"/>
                </a:solidFill>
                <a:effectLst>
                  <a:outerShdw blurRad="38100" dist="38100" dir="2700000" algn="tl">
                    <a:srgbClr val="C0C0C0"/>
                  </a:outerShdw>
                </a:effectLst>
                <a:latin typeface="+mj-lt"/>
              </a:rPr>
              <a:t>Power Converters – Limit of Supply</a:t>
            </a: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oundary Limits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920" y="3563813"/>
            <a:ext cx="6817839" cy="305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58255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3"/>
          <p:cNvSpPr txBox="1">
            <a:spLocks noChangeArrowheads="1"/>
          </p:cNvSpPr>
          <p:nvPr/>
        </p:nvSpPr>
        <p:spPr bwMode="auto">
          <a:xfrm>
            <a:off x="0" y="1115317"/>
            <a:ext cx="10080625" cy="644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0" tIns="180000" rIns="360000" bIns="36000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defTabSz="912813" eaLnBrk="0">
              <a:defRPr sz="2400">
                <a:solidFill>
                  <a:schemeClr val="bg1"/>
                </a:solidFill>
                <a:latin typeface="Arial" charset="0"/>
                <a:ea typeface="MS PGothic" pitchFamily="34" charset="-128"/>
              </a:defRPr>
            </a:lvl3pPr>
            <a:lvl4pPr defTabSz="912813" eaLnBrk="0">
              <a:defRPr sz="2400">
                <a:solidFill>
                  <a:schemeClr val="bg1"/>
                </a:solidFill>
                <a:latin typeface="Arial" charset="0"/>
                <a:ea typeface="MS PGothic" pitchFamily="34" charset="-128"/>
              </a:defRPr>
            </a:lvl4pPr>
            <a:lvl5pPr defTabSz="912813" eaLnBrk="0">
              <a:defRPr sz="2400">
                <a:solidFill>
                  <a:schemeClr val="bg1"/>
                </a:solidFill>
                <a:latin typeface="Arial" charset="0"/>
                <a:ea typeface="MS PGothic" pitchFamily="34" charset="-128"/>
              </a:defRPr>
            </a:lvl5pPr>
            <a:lvl6pPr marL="25130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6pPr>
            <a:lvl7pPr marL="29702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7pPr>
            <a:lvl8pPr marL="34274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8pPr>
            <a:lvl9pPr marL="3884613" indent="-227013" defTabSz="912813" eaLnBrk="0" fontAlgn="base" hangingPunct="0">
              <a:lnSpc>
                <a:spcPct val="93000"/>
              </a:lnSpc>
              <a:spcBef>
                <a:spcPct val="0"/>
              </a:spcBef>
              <a:spcAft>
                <a:spcPct val="0"/>
              </a:spcAft>
              <a:buClr>
                <a:srgbClr val="000000"/>
              </a:buClr>
              <a:buSzPct val="100000"/>
              <a:buFont typeface="Times New Roman" charset="0"/>
              <a:defRPr sz="2400">
                <a:solidFill>
                  <a:schemeClr val="bg1"/>
                </a:solidFill>
                <a:latin typeface="Arial" charset="0"/>
                <a:ea typeface="MS PGothic" pitchFamily="34" charset="-128"/>
              </a:defRPr>
            </a:lvl9pPr>
          </a:lstStyle>
          <a:p>
            <a:pPr marL="368300" indent="-368300" algn="just" eaLnBrk="1">
              <a:spcAft>
                <a:spcPts val="600"/>
              </a:spcAft>
              <a:buClr>
                <a:srgbClr val="0482BD"/>
              </a:buClr>
              <a:buSzPct val="100000"/>
            </a:pPr>
            <a:r>
              <a:rPr lang="en-US" sz="2800" b="1" dirty="0" smtClean="0">
                <a:solidFill>
                  <a:schemeClr val="tx1"/>
                </a:solidFill>
              </a:rPr>
              <a:t>Power Converters – Main output parameters</a:t>
            </a:r>
          </a:p>
        </p:txBody>
      </p:sp>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7</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Required PC performance - 1</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486195582"/>
              </p:ext>
            </p:extLst>
          </p:nvPr>
        </p:nvGraphicFramePr>
        <p:xfrm>
          <a:off x="844449" y="2339677"/>
          <a:ext cx="8300319" cy="3600399"/>
        </p:xfrm>
        <a:graphic>
          <a:graphicData uri="http://schemas.openxmlformats.org/drawingml/2006/table">
            <a:tbl>
              <a:tblPr firstRow="1" firstCol="1" bandRow="1">
                <a:tableStyleId>{5C22544A-7EE6-4342-B048-85BDC9FD1C3A}</a:tableStyleId>
              </a:tblPr>
              <a:tblGrid>
                <a:gridCol w="3260556"/>
                <a:gridCol w="919510"/>
                <a:gridCol w="792088"/>
                <a:gridCol w="792088"/>
                <a:gridCol w="2536077"/>
              </a:tblGrid>
              <a:tr h="292379">
                <a:tc>
                  <a:txBody>
                    <a:bodyPr/>
                    <a:lstStyle/>
                    <a:p>
                      <a:pPr marL="20955" algn="l">
                        <a:lnSpc>
                          <a:spcPct val="107000"/>
                        </a:lnSpc>
                        <a:spcBef>
                          <a:spcPts val="300"/>
                        </a:spcBef>
                        <a:spcAft>
                          <a:spcPts val="300"/>
                        </a:spcAft>
                      </a:pPr>
                      <a:r>
                        <a:rPr lang="en-US" sz="1600" dirty="0">
                          <a:effectLst/>
                        </a:rPr>
                        <a: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1600">
                          <a:effectLst/>
                        </a:rPr>
                        <a:t>Symbol</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just">
                        <a:lnSpc>
                          <a:spcPct val="107000"/>
                        </a:lnSpc>
                        <a:spcBef>
                          <a:spcPts val="300"/>
                        </a:spcBef>
                        <a:spcAft>
                          <a:spcPts val="300"/>
                        </a:spcAft>
                      </a:pPr>
                      <a:r>
                        <a:rPr lang="en-US" sz="1600" dirty="0" smtClean="0">
                          <a:effectLst/>
                        </a:rPr>
                        <a:t>PCD1</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just">
                        <a:lnSpc>
                          <a:spcPct val="107000"/>
                        </a:lnSpc>
                        <a:spcBef>
                          <a:spcPts val="300"/>
                        </a:spcBef>
                        <a:spcAft>
                          <a:spcPts val="300"/>
                        </a:spcAft>
                      </a:pPr>
                      <a:r>
                        <a:rPr lang="en-US" sz="1600" dirty="0" smtClean="0">
                          <a:effectLst/>
                        </a:rPr>
                        <a:t>PCQ8</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0955" algn="just">
                        <a:lnSpc>
                          <a:spcPct val="107000"/>
                        </a:lnSpc>
                        <a:spcBef>
                          <a:spcPts val="300"/>
                        </a:spcBef>
                        <a:spcAft>
                          <a:spcPts val="300"/>
                        </a:spcAft>
                      </a:pPr>
                      <a:r>
                        <a:rPr lang="en-US" sz="1600" dirty="0">
                          <a:effectLst/>
                        </a:rPr>
                        <a:t>Note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2379">
                <a:tc>
                  <a:txBody>
                    <a:bodyPr/>
                    <a:lstStyle/>
                    <a:p>
                      <a:pPr marL="20955" algn="l">
                        <a:lnSpc>
                          <a:spcPct val="107000"/>
                        </a:lnSpc>
                        <a:spcBef>
                          <a:spcPts val="300"/>
                        </a:spcBef>
                        <a:spcAft>
                          <a:spcPts val="300"/>
                        </a:spcAft>
                      </a:pPr>
                      <a:r>
                        <a:rPr lang="en-US" sz="1600">
                          <a:effectLst/>
                        </a:rPr>
                        <a:t>Type</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marL="270510" algn="ctr">
                        <a:lnSpc>
                          <a:spcPct val="107000"/>
                        </a:lnSpc>
                        <a:spcBef>
                          <a:spcPts val="300"/>
                        </a:spcBef>
                        <a:spcAft>
                          <a:spcPts val="300"/>
                        </a:spcAft>
                      </a:pPr>
                      <a:r>
                        <a:rPr lang="en-US" sz="1600" dirty="0">
                          <a:effectLst/>
                        </a:rPr>
                        <a:t>SMPS, Single quadrant, DC, current regulated</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92379">
                <a:tc>
                  <a:txBody>
                    <a:bodyPr/>
                    <a:lstStyle/>
                    <a:p>
                      <a:pPr marL="20955" algn="l">
                        <a:lnSpc>
                          <a:spcPct val="107000"/>
                        </a:lnSpc>
                        <a:spcBef>
                          <a:spcPts val="300"/>
                        </a:spcBef>
                        <a:spcAft>
                          <a:spcPts val="300"/>
                        </a:spcAft>
                      </a:pPr>
                      <a:r>
                        <a:rPr lang="en-US" sz="1600">
                          <a:effectLst/>
                        </a:rPr>
                        <a:t># of Power Converters</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1</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latin typeface="+mn-lt"/>
                          <a:ea typeface="+mn-ea"/>
                          <a:cs typeface="+mn-cs"/>
                        </a:rPr>
                        <a:t>6</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2379">
                <a:tc>
                  <a:txBody>
                    <a:bodyPr/>
                    <a:lstStyle/>
                    <a:p>
                      <a:pPr marL="20955" algn="l">
                        <a:lnSpc>
                          <a:spcPct val="107000"/>
                        </a:lnSpc>
                        <a:spcBef>
                          <a:spcPts val="300"/>
                        </a:spcBef>
                        <a:spcAft>
                          <a:spcPts val="300"/>
                        </a:spcAft>
                      </a:pPr>
                      <a:r>
                        <a:rPr lang="en-US" sz="1600">
                          <a:effectLst/>
                        </a:rPr>
                        <a:t>Nominal Output Current [A]</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a:effectLst/>
                        </a:rPr>
                        <a:t>I</a:t>
                      </a:r>
                      <a:r>
                        <a:rPr lang="en-US" sz="1600" baseline="-25000">
                          <a:effectLst/>
                        </a:rPr>
                        <a:t>nom</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400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400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l">
                        <a:lnSpc>
                          <a:spcPct val="107000"/>
                        </a:lnSpc>
                        <a:spcBef>
                          <a:spcPts val="300"/>
                        </a:spcBef>
                        <a:spcAft>
                          <a:spcPts val="300"/>
                        </a:spcAft>
                      </a:pPr>
                      <a:r>
                        <a:rPr lang="en-US" sz="16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923062">
                <a:tc>
                  <a:txBody>
                    <a:bodyPr/>
                    <a:lstStyle/>
                    <a:p>
                      <a:pPr marL="20955" algn="l">
                        <a:lnSpc>
                          <a:spcPct val="107000"/>
                        </a:lnSpc>
                        <a:spcBef>
                          <a:spcPts val="300"/>
                        </a:spcBef>
                        <a:spcAft>
                          <a:spcPts val="300"/>
                        </a:spcAft>
                      </a:pPr>
                      <a:r>
                        <a:rPr lang="en-US" sz="1600">
                          <a:effectLst/>
                        </a:rPr>
                        <a:t>Nominal Output Voltage [V]</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a:effectLst/>
                        </a:rPr>
                        <a:t>U</a:t>
                      </a:r>
                      <a:r>
                        <a:rPr lang="en-US" sz="1600" baseline="-25000">
                          <a:effectLst/>
                        </a:rPr>
                        <a:t>nom</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100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50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l">
                        <a:lnSpc>
                          <a:spcPct val="107000"/>
                        </a:lnSpc>
                        <a:spcBef>
                          <a:spcPts val="300"/>
                        </a:spcBef>
                        <a:spcAft>
                          <a:spcPts val="300"/>
                        </a:spcAft>
                      </a:pPr>
                      <a:r>
                        <a:rPr lang="en-US" sz="1600">
                          <a:effectLst/>
                        </a:rPr>
                        <a:t>Guaranteed at I</a:t>
                      </a:r>
                      <a:r>
                        <a:rPr lang="en-US" sz="1600" baseline="-25000">
                          <a:effectLst/>
                        </a:rPr>
                        <a:t>nom</a:t>
                      </a:r>
                      <a:r>
                        <a:rPr lang="en-US" sz="1600">
                          <a:effectLst/>
                        </a:rPr>
                        <a:t> and lowest AC mains voltage (400 Vac -10%)</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2379">
                <a:tc>
                  <a:txBody>
                    <a:bodyPr/>
                    <a:lstStyle/>
                    <a:p>
                      <a:pPr marL="20955" algn="l">
                        <a:lnSpc>
                          <a:spcPct val="107000"/>
                        </a:lnSpc>
                        <a:spcBef>
                          <a:spcPts val="300"/>
                        </a:spcBef>
                        <a:spcAft>
                          <a:spcPts val="300"/>
                        </a:spcAft>
                      </a:pPr>
                      <a:r>
                        <a:rPr lang="en-US" sz="1600" dirty="0">
                          <a:effectLst/>
                        </a:rPr>
                        <a:t>Nominal Output Power </a:t>
                      </a:r>
                      <a:r>
                        <a:rPr lang="en-US" sz="1600" dirty="0" smtClean="0">
                          <a:effectLst/>
                        </a:rPr>
                        <a:t>[kW</a:t>
                      </a:r>
                      <a:r>
                        <a:rPr lang="en-US" sz="1600" dirty="0">
                          <a:effectLst/>
                        </a:rPr>
                        <a:t>]</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40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600" dirty="0" smtClean="0">
                          <a:effectLst/>
                        </a:rPr>
                        <a:t>20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l">
                        <a:lnSpc>
                          <a:spcPct val="107000"/>
                        </a:lnSpc>
                        <a:spcBef>
                          <a:spcPts val="300"/>
                        </a:spcBef>
                        <a:spcAft>
                          <a:spcPts val="300"/>
                        </a:spcAft>
                      </a:pPr>
                      <a:r>
                        <a:rPr lang="en-US" sz="1600">
                          <a:effectLst/>
                        </a:rPr>
                        <a:t>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07721">
                <a:tc>
                  <a:txBody>
                    <a:bodyPr/>
                    <a:lstStyle/>
                    <a:p>
                      <a:pPr marL="20955" algn="l">
                        <a:lnSpc>
                          <a:spcPct val="107000"/>
                        </a:lnSpc>
                        <a:spcBef>
                          <a:spcPts val="300"/>
                        </a:spcBef>
                        <a:spcAft>
                          <a:spcPts val="300"/>
                        </a:spcAft>
                      </a:pPr>
                      <a:r>
                        <a:rPr lang="en-US" sz="1600">
                          <a:effectLst/>
                        </a:rPr>
                        <a:t>Maximum load inductance [mH]</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dirty="0" smtClean="0">
                          <a:effectLst/>
                        </a:rPr>
                        <a:t>L</a:t>
                      </a:r>
                      <a:r>
                        <a:rPr lang="en-US" sz="1600" baseline="-25000" dirty="0" smtClean="0">
                          <a:effectLst/>
                        </a:rPr>
                        <a:t>M</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dirty="0" smtClean="0">
                          <a:effectLst/>
                        </a:rPr>
                        <a:t>1720</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dirty="0" smtClean="0">
                          <a:effectLst/>
                        </a:rPr>
                        <a:t>83.6</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l">
                        <a:lnSpc>
                          <a:spcPct val="107000"/>
                        </a:lnSpc>
                        <a:spcBef>
                          <a:spcPts val="300"/>
                        </a:spcBef>
                        <a:spcAft>
                          <a:spcPts val="300"/>
                        </a:spcAft>
                      </a:pPr>
                      <a:r>
                        <a:rPr lang="en-US" sz="1600">
                          <a:effectLst/>
                        </a:rPr>
                        <a:t>Estimated from calculations</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07721">
                <a:tc>
                  <a:txBody>
                    <a:bodyPr/>
                    <a:lstStyle/>
                    <a:p>
                      <a:pPr marL="20955" algn="l">
                        <a:lnSpc>
                          <a:spcPct val="107000"/>
                        </a:lnSpc>
                        <a:spcBef>
                          <a:spcPts val="300"/>
                        </a:spcBef>
                        <a:spcAft>
                          <a:spcPts val="300"/>
                        </a:spcAft>
                      </a:pPr>
                      <a:r>
                        <a:rPr lang="en-US" sz="1600" dirty="0">
                          <a:effectLst/>
                        </a:rPr>
                        <a:t>Maximum load resistance [</a:t>
                      </a:r>
                      <a:r>
                        <a:rPr lang="en-US" sz="1600" dirty="0" err="1">
                          <a:effectLst/>
                        </a:rPr>
                        <a:t>mΩ</a:t>
                      </a:r>
                      <a:r>
                        <a:rPr lang="en-US" sz="1600" dirty="0">
                          <a:effectLst/>
                        </a:rPr>
                        <a:t>]</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a:effectLst/>
                        </a:rPr>
                        <a:t>R</a:t>
                      </a:r>
                      <a:r>
                        <a:rPr lang="en-US" sz="1600" baseline="-25000">
                          <a:effectLst/>
                        </a:rPr>
                        <a:t>M</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dirty="0" smtClean="0">
                          <a:effectLst/>
                        </a:rPr>
                        <a:t>185</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600" dirty="0" smtClean="0">
                          <a:effectLst/>
                        </a:rPr>
                        <a:t>69</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l">
                        <a:lnSpc>
                          <a:spcPct val="107000"/>
                        </a:lnSpc>
                        <a:spcBef>
                          <a:spcPts val="300"/>
                        </a:spcBef>
                        <a:spcAft>
                          <a:spcPts val="300"/>
                        </a:spcAft>
                      </a:pPr>
                      <a:r>
                        <a:rPr lang="en-US" sz="1600" dirty="0">
                          <a:effectLst/>
                        </a:rPr>
                        <a:t>Magnet + cables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TextBox 2"/>
          <p:cNvSpPr txBox="1"/>
          <p:nvPr/>
        </p:nvSpPr>
        <p:spPr>
          <a:xfrm>
            <a:off x="826175" y="6230855"/>
            <a:ext cx="1981889" cy="307777"/>
          </a:xfrm>
          <a:prstGeom prst="rect">
            <a:avLst/>
          </a:prstGeom>
          <a:noFill/>
        </p:spPr>
        <p:txBody>
          <a:bodyPr wrap="none" rtlCol="0">
            <a:spAutoFit/>
          </a:bodyPr>
          <a:lstStyle/>
          <a:p>
            <a:r>
              <a:rPr lang="en-US" sz="1400" i="1" dirty="0" smtClean="0">
                <a:solidFill>
                  <a:schemeClr val="tx1"/>
                </a:solidFill>
              </a:rPr>
              <a:t>Table 5 of Tech Specs.</a:t>
            </a:r>
            <a:endParaRPr lang="en-US" sz="1400" i="1" dirty="0">
              <a:solidFill>
                <a:schemeClr val="tx1"/>
              </a:solidFill>
            </a:endParaRPr>
          </a:p>
        </p:txBody>
      </p:sp>
    </p:spTree>
    <p:extLst>
      <p:ext uri="{BB962C8B-B14F-4D97-AF65-F5344CB8AC3E}">
        <p14:creationId xmlns:p14="http://schemas.microsoft.com/office/powerpoint/2010/main" val="132791861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8</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Required PC performance - 2</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567870257"/>
              </p:ext>
            </p:extLst>
          </p:nvPr>
        </p:nvGraphicFramePr>
        <p:xfrm>
          <a:off x="581651" y="899517"/>
          <a:ext cx="8784976" cy="5774932"/>
        </p:xfrm>
        <a:graphic>
          <a:graphicData uri="http://schemas.openxmlformats.org/drawingml/2006/table">
            <a:tbl>
              <a:tblPr firstRow="1" firstCol="1" bandRow="1">
                <a:tableStyleId>{5C22544A-7EE6-4342-B048-85BDC9FD1C3A}</a:tableStyleId>
              </a:tblPr>
              <a:tblGrid>
                <a:gridCol w="4118442"/>
                <a:gridCol w="960615"/>
                <a:gridCol w="960615"/>
                <a:gridCol w="2745304"/>
              </a:tblGrid>
              <a:tr h="306595">
                <a:tc>
                  <a:txBody>
                    <a:bodyPr/>
                    <a:lstStyle/>
                    <a:p>
                      <a:pPr marL="21590" algn="just">
                        <a:lnSpc>
                          <a:spcPct val="107000"/>
                        </a:lnSpc>
                        <a:spcBef>
                          <a:spcPts val="300"/>
                        </a:spcBef>
                        <a:spcAft>
                          <a:spcPts val="300"/>
                        </a:spcAft>
                      </a:pPr>
                      <a:r>
                        <a:rPr lang="en-US" sz="14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1400">
                          <a:effectLst/>
                        </a:rPr>
                        <a:t>Symbol</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1400">
                          <a:effectLst/>
                        </a:rPr>
                        <a:t>Value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1400" dirty="0">
                          <a:effectLst/>
                        </a:rPr>
                        <a:t>Note</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68348">
                <a:tc>
                  <a:txBody>
                    <a:bodyPr/>
                    <a:lstStyle/>
                    <a:p>
                      <a:pPr marL="21590" algn="just">
                        <a:lnSpc>
                          <a:spcPct val="107000"/>
                        </a:lnSpc>
                        <a:spcBef>
                          <a:spcPts val="300"/>
                        </a:spcBef>
                        <a:spcAft>
                          <a:spcPts val="300"/>
                        </a:spcAft>
                      </a:pPr>
                      <a:r>
                        <a:rPr lang="en-US" sz="1400">
                          <a:effectLst/>
                        </a:rPr>
                        <a:t>Maximum current ripple </a:t>
                      </a:r>
                      <a:r>
                        <a:rPr lang="en-US" sz="1100">
                          <a:effectLst/>
                        </a:rPr>
                        <a:t>[</a:t>
                      </a:r>
                      <a:r>
                        <a:rPr lang="en-US" sz="1400">
                          <a:effectLst/>
                        </a:rPr>
                        <a:t>ppm</a:t>
                      </a:r>
                      <a:r>
                        <a:rPr lang="en-US" sz="1100">
                          <a:effectLst/>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Δi</a:t>
                      </a:r>
                      <a:r>
                        <a:rPr lang="en-US" sz="1400" baseline="-25000">
                          <a:effectLst/>
                        </a:rPr>
                        <a:t>pk-pk</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a:effectLst/>
                        </a:rPr>
                        <a:t>±50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Referred to I</a:t>
                      </a:r>
                      <a:r>
                        <a:rPr lang="en-US" sz="1400" baseline="-25000">
                          <a:effectLst/>
                        </a:rPr>
                        <a:t>nom</a:t>
                      </a:r>
                      <a:r>
                        <a:rPr lang="en-US" sz="1400">
                          <a:effectLst/>
                        </a:rPr>
                        <a:t> on smallest inductive load</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91999">
                <a:tc>
                  <a:txBody>
                    <a:bodyPr/>
                    <a:lstStyle/>
                    <a:p>
                      <a:pPr marL="21590" algn="just">
                        <a:lnSpc>
                          <a:spcPct val="107000"/>
                        </a:lnSpc>
                        <a:spcBef>
                          <a:spcPts val="300"/>
                        </a:spcBef>
                        <a:spcAft>
                          <a:spcPts val="300"/>
                        </a:spcAft>
                      </a:pPr>
                      <a:r>
                        <a:rPr lang="en-US" sz="1400" dirty="0">
                          <a:effectLst/>
                        </a:rPr>
                        <a:t>Minimum current reproducibility [ppm]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endParaRPr lang="en-GB" sz="1800">
                        <a:effectLst/>
                        <a:latin typeface="Arial" panose="020B0604020202020204" pitchFamily="34" charset="0"/>
                        <a:ea typeface="ヒラギノ角ゴ Pro W3"/>
                        <a:cs typeface="Arial" panose="020B0604020202020204" pitchFamily="34" charset="0"/>
                      </a:endParaRPr>
                    </a:p>
                  </a:txBody>
                  <a:tcPr marL="68580" marR="68580" marT="0" marB="0" anchor="ctr"/>
                </a:tc>
                <a:tc>
                  <a:txBody>
                    <a:bodyPr/>
                    <a:lstStyle/>
                    <a:p>
                      <a:pPr marL="21590" algn="ctr">
                        <a:lnSpc>
                          <a:spcPct val="107000"/>
                        </a:lnSpc>
                        <a:spcBef>
                          <a:spcPts val="300"/>
                        </a:spcBef>
                        <a:spcAft>
                          <a:spcPts val="300"/>
                        </a:spcAft>
                      </a:pPr>
                      <a:r>
                        <a:rPr lang="en-US" sz="1400">
                          <a:effectLst/>
                        </a:rPr>
                        <a:t>±50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Referred to </a:t>
                      </a:r>
                      <a:r>
                        <a:rPr lang="en-US" sz="1400" dirty="0" err="1">
                          <a:effectLst/>
                        </a:rPr>
                        <a:t>I</a:t>
                      </a:r>
                      <a:r>
                        <a:rPr lang="en-US" sz="1400" baseline="-25000" dirty="0" err="1">
                          <a:effectLst/>
                        </a:rPr>
                        <a:t>nom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384559">
                <a:tc>
                  <a:txBody>
                    <a:bodyPr/>
                    <a:lstStyle/>
                    <a:p>
                      <a:pPr algn="l">
                        <a:spcBef>
                          <a:spcPts val="300"/>
                        </a:spcBef>
                        <a:spcAft>
                          <a:spcPts val="300"/>
                        </a:spcAft>
                      </a:pPr>
                      <a:r>
                        <a:rPr lang="en-US" sz="1400" dirty="0">
                          <a:effectLst/>
                        </a:rPr>
                        <a:t>Stability of current [ppm]:</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over 5 hours, without warm-up :</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over 24 hours, after 5 hours warm-up :</a:t>
                      </a:r>
                      <a:endParaRPr lang="en-US" sz="2000" dirty="0">
                        <a:effectLst/>
                      </a:endParaRPr>
                    </a:p>
                    <a:p>
                      <a:pPr marL="342900" lvl="0" indent="-342900" algn="l">
                        <a:spcBef>
                          <a:spcPts val="300"/>
                        </a:spcBef>
                        <a:spcAft>
                          <a:spcPts val="300"/>
                        </a:spcAft>
                        <a:buFont typeface="Calibri" panose="020F0502020204030204" pitchFamily="34" charset="0"/>
                        <a:buChar char="-"/>
                      </a:pPr>
                      <a:r>
                        <a:rPr lang="en-US" sz="1400" dirty="0">
                          <a:effectLst/>
                        </a:rPr>
                        <a:t>over 1 year, after 5 hours warm-up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2000" baseline="-25000" dirty="0" smtClean="0">
                          <a:effectLst/>
                        </a:rPr>
                        <a:t>      k</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400">
                          <a:effectLst/>
                        </a:rPr>
                        <a:t> </a:t>
                      </a:r>
                      <a:endParaRPr lang="en-US" sz="2000">
                        <a:effectLst/>
                      </a:endParaRPr>
                    </a:p>
                    <a:p>
                      <a:pPr algn="ctr">
                        <a:spcBef>
                          <a:spcPts val="300"/>
                        </a:spcBef>
                        <a:spcAft>
                          <a:spcPts val="300"/>
                        </a:spcAft>
                      </a:pPr>
                      <a:r>
                        <a:rPr lang="en-GB" sz="1400">
                          <a:effectLst/>
                        </a:rPr>
                        <a:t>±100</a:t>
                      </a:r>
                      <a:endParaRPr lang="en-US" sz="2000">
                        <a:effectLst/>
                      </a:endParaRPr>
                    </a:p>
                    <a:p>
                      <a:pPr algn="ctr">
                        <a:spcBef>
                          <a:spcPts val="300"/>
                        </a:spcBef>
                        <a:spcAft>
                          <a:spcPts val="300"/>
                        </a:spcAft>
                      </a:pPr>
                      <a:r>
                        <a:rPr lang="en-GB" sz="1400">
                          <a:effectLst/>
                        </a:rPr>
                        <a:t>±50</a:t>
                      </a:r>
                      <a:endParaRPr lang="en-US" sz="2000">
                        <a:effectLst/>
                      </a:endParaRPr>
                    </a:p>
                    <a:p>
                      <a:pPr marL="21590" algn="ctr">
                        <a:lnSpc>
                          <a:spcPct val="107000"/>
                        </a:lnSpc>
                        <a:spcBef>
                          <a:spcPts val="300"/>
                        </a:spcBef>
                        <a:spcAft>
                          <a:spcPts val="300"/>
                        </a:spcAft>
                      </a:pPr>
                      <a:r>
                        <a:rPr lang="en-US" sz="1400">
                          <a:effectLst/>
                        </a:rPr>
                        <a:t>±</a:t>
                      </a:r>
                      <a:r>
                        <a:rPr lang="en-GB" sz="1400">
                          <a:effectLst/>
                        </a:rPr>
                        <a:t>200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400" dirty="0">
                          <a:effectLst/>
                        </a:rPr>
                        <a:t>Referred to </a:t>
                      </a:r>
                      <a:r>
                        <a:rPr lang="en-GB" sz="1400" dirty="0" err="1">
                          <a:effectLst/>
                        </a:rPr>
                        <a:t>I</a:t>
                      </a:r>
                      <a:r>
                        <a:rPr lang="en-GB" sz="1400" baseline="-25000" dirty="0" err="1">
                          <a:effectLst/>
                        </a:rPr>
                        <a:t>nom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954337">
                <a:tc>
                  <a:txBody>
                    <a:bodyPr/>
                    <a:lstStyle/>
                    <a:p>
                      <a:pPr marL="21590" algn="just">
                        <a:lnSpc>
                          <a:spcPct val="107000"/>
                        </a:lnSpc>
                        <a:spcBef>
                          <a:spcPts val="300"/>
                        </a:spcBef>
                        <a:spcAft>
                          <a:spcPts val="300"/>
                        </a:spcAft>
                      </a:pPr>
                      <a:r>
                        <a:rPr lang="en-US" sz="1400" dirty="0">
                          <a:effectLst/>
                        </a:rPr>
                        <a:t>Line Voltage Regulation [ppm]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400">
                          <a:effectLst/>
                        </a:rPr>
                        <a:t>LI</a:t>
                      </a:r>
                      <a:r>
                        <a:rPr lang="en-GB" sz="1400" baseline="-25000">
                          <a:effectLst/>
                        </a:rPr>
                        <a:t>K</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a:effectLst/>
                        </a:rPr>
                        <a:t>±100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±10% line voltage change, instantaneous step change on all three phases. Worst load case, referred to </a:t>
                      </a:r>
                      <a:r>
                        <a:rPr lang="en-US" sz="1400" dirty="0" err="1">
                          <a:effectLst/>
                        </a:rPr>
                        <a:t>I</a:t>
                      </a:r>
                      <a:r>
                        <a:rPr lang="en-US" sz="1400" baseline="-25000" dirty="0" err="1">
                          <a:effectLst/>
                        </a:rPr>
                        <a:t>nom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25993">
                <a:tc>
                  <a:txBody>
                    <a:bodyPr/>
                    <a:lstStyle/>
                    <a:p>
                      <a:pPr marL="21590" algn="just">
                        <a:lnSpc>
                          <a:spcPct val="107000"/>
                        </a:lnSpc>
                        <a:spcBef>
                          <a:spcPts val="300"/>
                        </a:spcBef>
                        <a:spcAft>
                          <a:spcPts val="300"/>
                        </a:spcAft>
                      </a:pPr>
                      <a:r>
                        <a:rPr lang="en-US" sz="1400" dirty="0">
                          <a:effectLst/>
                        </a:rPr>
                        <a:t>Output current Range [A]</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400">
                          <a:effectLst/>
                        </a:rPr>
                        <a:t>I</a:t>
                      </a:r>
                      <a:r>
                        <a:rPr lang="en-GB" sz="1400" baseline="-25000">
                          <a:effectLst/>
                        </a:rPr>
                        <a:t>min, </a:t>
                      </a:r>
                      <a:r>
                        <a:rPr lang="en-GB" sz="1400">
                          <a:effectLst/>
                        </a:rPr>
                        <a:t>I</a:t>
                      </a:r>
                      <a:r>
                        <a:rPr lang="en-GB" sz="1400" baseline="-25000">
                          <a:effectLst/>
                        </a:rPr>
                        <a:t>max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dirty="0" smtClean="0">
                          <a:effectLst/>
                        </a:rPr>
                        <a:t>37-370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10% - 100% of </a:t>
                      </a:r>
                      <a:r>
                        <a:rPr lang="en-US" sz="1400" dirty="0" err="1">
                          <a:effectLst/>
                        </a:rPr>
                        <a:t>I</a:t>
                      </a:r>
                      <a:r>
                        <a:rPr lang="en-US" sz="1400" baseline="-25000" dirty="0" err="1">
                          <a:effectLst/>
                        </a:rPr>
                        <a:t>mag_nom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68348">
                <a:tc>
                  <a:txBody>
                    <a:bodyPr/>
                    <a:lstStyle/>
                    <a:p>
                      <a:pPr marL="21590" algn="just">
                        <a:lnSpc>
                          <a:spcPct val="107000"/>
                        </a:lnSpc>
                        <a:spcBef>
                          <a:spcPts val="300"/>
                        </a:spcBef>
                        <a:spcAft>
                          <a:spcPts val="300"/>
                        </a:spcAft>
                      </a:pPr>
                      <a:r>
                        <a:rPr lang="en-US" sz="1400" dirty="0">
                          <a:effectLst/>
                        </a:rPr>
                        <a:t>Maximum current settling time </a:t>
                      </a:r>
                      <a:r>
                        <a:rPr lang="en-US" sz="1400" dirty="0" smtClean="0">
                          <a:effectLst/>
                        </a:rPr>
                        <a:t>[</a:t>
                      </a:r>
                      <a:r>
                        <a:rPr lang="en-US" sz="1400" dirty="0">
                          <a:effectLst/>
                        </a:rPr>
                        <a:t>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800" dirty="0">
                          <a:effectLst/>
                        </a:rPr>
                        <a:t>T</a:t>
                      </a:r>
                      <a:r>
                        <a:rPr lang="en-GB" sz="1800" baseline="-25000" dirty="0">
                          <a:effectLst/>
                        </a:rPr>
                        <a:t>R</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dirty="0" smtClean="0">
                          <a:effectLst/>
                        </a:rPr>
                        <a:t>30</a:t>
                      </a:r>
                      <a:r>
                        <a:rPr lang="en-US" sz="1400" baseline="0" dirty="0" smtClean="0">
                          <a:effectLst/>
                        </a:rPr>
                        <a:t> s – </a:t>
                      </a:r>
                      <a:r>
                        <a:rPr lang="en-US" sz="1400" dirty="0" smtClean="0">
                          <a:effectLst/>
                        </a:rPr>
                        <a:t>2 </a:t>
                      </a:r>
                      <a:r>
                        <a:rPr lang="en-US" sz="1400" dirty="0">
                          <a:effectLst/>
                        </a:rPr>
                        <a:t>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From </a:t>
                      </a:r>
                      <a:r>
                        <a:rPr lang="en-US" sz="1400" dirty="0" err="1">
                          <a:effectLst/>
                        </a:rPr>
                        <a:t>I</a:t>
                      </a:r>
                      <a:r>
                        <a:rPr lang="en-US" sz="1400" baseline="-25000" dirty="0" err="1">
                          <a:effectLst/>
                        </a:rPr>
                        <a:t>min</a:t>
                      </a:r>
                      <a:r>
                        <a:rPr lang="en-US" sz="1400" dirty="0">
                          <a:effectLst/>
                        </a:rPr>
                        <a:t> to I</a:t>
                      </a:r>
                      <a:r>
                        <a:rPr lang="en-US" sz="1400" baseline="-25000" dirty="0">
                          <a:effectLst/>
                        </a:rPr>
                        <a:t>max</a:t>
                      </a:r>
                      <a:r>
                        <a:rPr lang="en-US" sz="1400" dirty="0">
                          <a:effectLst/>
                        </a:rPr>
                        <a:t>  </a:t>
                      </a:r>
                      <a:r>
                        <a:rPr lang="en-US" sz="1400" dirty="0" smtClean="0">
                          <a:effectLst/>
                        </a:rPr>
                        <a:t>(D1 – Q8)</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68348">
                <a:tc>
                  <a:txBody>
                    <a:bodyPr/>
                    <a:lstStyle/>
                    <a:p>
                      <a:pPr marL="21590" algn="just">
                        <a:lnSpc>
                          <a:spcPct val="107000"/>
                        </a:lnSpc>
                        <a:spcBef>
                          <a:spcPts val="300"/>
                        </a:spcBef>
                        <a:spcAft>
                          <a:spcPts val="300"/>
                        </a:spcAft>
                      </a:pPr>
                      <a:r>
                        <a:rPr lang="en-US" sz="1400">
                          <a:effectLst/>
                        </a:rPr>
                        <a:t>Output current overshoot/undershoot [ppm]</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8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dirty="0">
                          <a:effectLst/>
                        </a:rPr>
                        <a:t>100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Of the setting value; in the range </a:t>
                      </a:r>
                      <a:r>
                        <a:rPr lang="en-US" sz="1400" dirty="0" err="1">
                          <a:effectLst/>
                        </a:rPr>
                        <a:t>I</a:t>
                      </a:r>
                      <a:r>
                        <a:rPr lang="en-US" sz="1400" baseline="-25000" dirty="0" err="1">
                          <a:effectLst/>
                        </a:rPr>
                        <a:t>min</a:t>
                      </a:r>
                      <a:r>
                        <a:rPr lang="en-US" sz="1400" dirty="0">
                          <a:effectLst/>
                        </a:rPr>
                        <a:t> to I</a:t>
                      </a:r>
                      <a:r>
                        <a:rPr lang="en-US" sz="1400" baseline="-25000" dirty="0">
                          <a:effectLst/>
                        </a:rPr>
                        <a:t>max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39242">
                <a:tc>
                  <a:txBody>
                    <a:bodyPr/>
                    <a:lstStyle/>
                    <a:p>
                      <a:pPr marL="21590" algn="just">
                        <a:lnSpc>
                          <a:spcPct val="107000"/>
                        </a:lnSpc>
                        <a:spcBef>
                          <a:spcPts val="300"/>
                        </a:spcBef>
                        <a:spcAft>
                          <a:spcPts val="300"/>
                        </a:spcAft>
                      </a:pPr>
                      <a:r>
                        <a:rPr lang="en-US" sz="1400">
                          <a:effectLst/>
                        </a:rPr>
                        <a:t>Resolution of the Output Current setting [bit]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8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a:effectLst/>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67163">
                <a:tc>
                  <a:txBody>
                    <a:bodyPr/>
                    <a:lstStyle/>
                    <a:p>
                      <a:pPr marL="21590" algn="just">
                        <a:lnSpc>
                          <a:spcPct val="107000"/>
                        </a:lnSpc>
                        <a:spcBef>
                          <a:spcPts val="300"/>
                        </a:spcBef>
                        <a:spcAft>
                          <a:spcPts val="300"/>
                        </a:spcAft>
                      </a:pPr>
                      <a:r>
                        <a:rPr lang="en-US" sz="1400">
                          <a:effectLst/>
                        </a:rPr>
                        <a:t>Resolution/accuracy of the read back values of Output Current and Output Voltage [bit]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spcBef>
                          <a:spcPts val="300"/>
                        </a:spcBef>
                        <a:spcAft>
                          <a:spcPts val="300"/>
                        </a:spcAft>
                      </a:pPr>
                      <a:r>
                        <a:rPr lang="en-GB" sz="18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ctr">
                        <a:lnSpc>
                          <a:spcPct val="107000"/>
                        </a:lnSpc>
                        <a:spcBef>
                          <a:spcPts val="300"/>
                        </a:spcBef>
                        <a:spcAft>
                          <a:spcPts val="300"/>
                        </a:spcAft>
                      </a:pPr>
                      <a:r>
                        <a:rPr lang="en-US" sz="1400">
                          <a:effectLst/>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3933" y="2771725"/>
            <a:ext cx="155455" cy="22022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7253" y="3563813"/>
            <a:ext cx="75798" cy="2880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03808" y="6758446"/>
            <a:ext cx="1981889" cy="307777"/>
          </a:xfrm>
          <a:prstGeom prst="rect">
            <a:avLst/>
          </a:prstGeom>
          <a:noFill/>
        </p:spPr>
        <p:txBody>
          <a:bodyPr wrap="none" rtlCol="0">
            <a:spAutoFit/>
          </a:bodyPr>
          <a:lstStyle/>
          <a:p>
            <a:r>
              <a:rPr lang="en-US" sz="1400" i="1" dirty="0" smtClean="0">
                <a:solidFill>
                  <a:schemeClr val="tx1"/>
                </a:solidFill>
              </a:rPr>
              <a:t>Table 6 of Tech Specs.</a:t>
            </a:r>
            <a:endParaRPr lang="en-US" sz="1400" i="1" dirty="0">
              <a:solidFill>
                <a:schemeClr val="tx1"/>
              </a:solidFill>
            </a:endParaRPr>
          </a:p>
        </p:txBody>
      </p:sp>
    </p:spTree>
    <p:extLst>
      <p:ext uri="{BB962C8B-B14F-4D97-AF65-F5344CB8AC3E}">
        <p14:creationId xmlns:p14="http://schemas.microsoft.com/office/powerpoint/2010/main" val="180657064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1pPr>
            <a:lvl2pPr marL="37931725" indent="-37474525">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2pPr>
            <a:lvl3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3pPr>
            <a:lvl4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4pPr>
            <a:lvl5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5pPr>
            <a:lvl6pPr marL="25130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6pPr>
            <a:lvl7pPr marL="29702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7pPr>
            <a:lvl8pPr marL="34274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8pPr>
            <a:lvl9pPr marL="3884613" indent="-227013" defTabSz="447675" eaLnBrk="0" fontAlgn="base" hangingPunct="0">
              <a:spcBef>
                <a:spcPct val="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400">
                <a:solidFill>
                  <a:schemeClr val="bg1"/>
                </a:solidFill>
                <a:latin typeface="Arial" charset="0"/>
                <a:ea typeface="MS PGothic" pitchFamily="34" charset="-128"/>
              </a:defRPr>
            </a:lvl9pPr>
          </a:lstStyle>
          <a:p>
            <a:fld id="{0A10E45A-AC02-4B1E-9BD2-8F4B9B5251E8}" type="slidenum">
              <a:rPr lang="it-IT" altLang="it-IT" sz="1300" smtClean="0">
                <a:solidFill>
                  <a:srgbClr val="000000"/>
                </a:solidFill>
              </a:rPr>
              <a:pPr/>
              <a:t>9</a:t>
            </a:fld>
            <a:endParaRPr lang="it-IT" altLang="it-IT" sz="1300" smtClean="0">
              <a:solidFill>
                <a:srgbClr val="000000"/>
              </a:solidFill>
            </a:endParaRPr>
          </a:p>
        </p:txBody>
      </p:sp>
      <p:sp>
        <p:nvSpPr>
          <p:cNvPr id="4" name="Rectangle 9"/>
          <p:cNvSpPr>
            <a:spLocks noChangeArrowheads="1"/>
          </p:cNvSpPr>
          <p:nvPr/>
        </p:nvSpPr>
        <p:spPr bwMode="auto">
          <a:xfrm>
            <a:off x="0" y="0"/>
            <a:ext cx="10080625" cy="900113"/>
          </a:xfrm>
          <a:prstGeom prst="rect">
            <a:avLst/>
          </a:prstGeom>
          <a:noFill/>
          <a:ln w="9525">
            <a:noFill/>
            <a:miter lim="800000"/>
            <a:headEnd/>
            <a:tailEnd/>
          </a:ln>
        </p:spPr>
        <p:txBody>
          <a:bodyPr lIns="180000" tIns="162000" rIns="180000" bIns="0"/>
          <a:lstStyle>
            <a:lvl1pPr marL="361950"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buFont typeface="Times New Roman" charset="0"/>
              <a:buNone/>
              <a:defRPr/>
            </a:pPr>
            <a:r>
              <a:rPr lang="en-US" altLang="it-IT" sz="2600" b="1" dirty="0" smtClean="0">
                <a:solidFill>
                  <a:srgbClr val="0482BD"/>
                </a:solidFill>
                <a:effectLst>
                  <a:outerShdw blurRad="38100" dist="38100" dir="2700000" algn="tl">
                    <a:srgbClr val="C0C0C0"/>
                  </a:outerShdw>
                </a:effectLst>
                <a:latin typeface="Verdana" charset="0"/>
              </a:rPr>
              <a:t>                                      </a:t>
            </a:r>
            <a:endParaRPr lang="en-US" altLang="it-IT" sz="1800" b="1" dirty="0" smtClean="0">
              <a:solidFill>
                <a:srgbClr val="7F7F7F"/>
              </a:solidFill>
              <a:effectLst>
                <a:outerShdw blurRad="38100" dist="38100" dir="2700000" algn="tl">
                  <a:srgbClr val="C0C0C0"/>
                </a:outerShdw>
              </a:effectLst>
              <a:latin typeface="Verdana" charset="0"/>
            </a:endParaRPr>
          </a:p>
        </p:txBody>
      </p:sp>
      <p:sp>
        <p:nvSpPr>
          <p:cNvPr id="7" name="Rectangle 9"/>
          <p:cNvSpPr>
            <a:spLocks noChangeArrowheads="1"/>
          </p:cNvSpPr>
          <p:nvPr/>
        </p:nvSpPr>
        <p:spPr bwMode="auto">
          <a:xfrm>
            <a:off x="2700338" y="0"/>
            <a:ext cx="7380287" cy="755650"/>
          </a:xfrm>
          <a:prstGeom prst="rect">
            <a:avLst/>
          </a:prstGeom>
          <a:noFill/>
          <a:ln>
            <a:noFill/>
          </a:ln>
          <a:effectLst>
            <a:outerShdw blurRad="50800" dist="38100" dir="1799981" algn="tl" rotWithShape="0">
              <a:srgbClr val="0482BD">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52000" rIns="0" bIns="0"/>
          <a:lstStyle>
            <a:lvl1pPr defTabSz="912813" eaLnBrk="0">
              <a:defRPr sz="2400">
                <a:solidFill>
                  <a:schemeClr val="bg1"/>
                </a:solidFill>
                <a:latin typeface="Arial" charset="0"/>
                <a:ea typeface="MS PGothic" pitchFamily="34" charset="-128"/>
              </a:defRPr>
            </a:lvl1pPr>
            <a:lvl2pPr marL="37931725" indent="-37474525" defTabSz="912813" eaLnBrk="0">
              <a:defRPr sz="2400">
                <a:solidFill>
                  <a:schemeClr val="bg1"/>
                </a:solidFill>
                <a:latin typeface="Arial" charset="0"/>
                <a:ea typeface="MS PGothic" pitchFamily="34" charset="-128"/>
              </a:defRPr>
            </a:lvl2pPr>
            <a:lvl3pPr eaLnBrk="0">
              <a:defRPr sz="2400">
                <a:solidFill>
                  <a:schemeClr val="bg1"/>
                </a:solidFill>
                <a:latin typeface="Arial" charset="0"/>
                <a:ea typeface="MS PGothic" pitchFamily="34" charset="-128"/>
              </a:defRPr>
            </a:lvl3pPr>
            <a:lvl4pPr eaLnBrk="0">
              <a:defRPr sz="2400">
                <a:solidFill>
                  <a:schemeClr val="bg1"/>
                </a:solidFill>
                <a:latin typeface="Arial" charset="0"/>
                <a:ea typeface="MS PGothic" pitchFamily="34" charset="-128"/>
              </a:defRPr>
            </a:lvl4pPr>
            <a:lvl5pPr eaLnBrk="0">
              <a:defRPr sz="2400">
                <a:solidFill>
                  <a:schemeClr val="bg1"/>
                </a:solidFill>
                <a:latin typeface="Arial" charset="0"/>
                <a:ea typeface="MS PGothic" pitchFamily="34" charset="-128"/>
              </a:defRPr>
            </a:lvl5pPr>
            <a:lvl6pPr marL="457200" eaLnBrk="0" fontAlgn="base" hangingPunct="0">
              <a:lnSpc>
                <a:spcPct val="93000"/>
              </a:lnSpc>
              <a:spcBef>
                <a:spcPct val="0"/>
              </a:spcBef>
              <a:spcAft>
                <a:spcPct val="0"/>
              </a:spcAft>
              <a:defRPr sz="2400">
                <a:solidFill>
                  <a:schemeClr val="bg1"/>
                </a:solidFill>
                <a:latin typeface="Arial" charset="0"/>
                <a:ea typeface="MS PGothic" pitchFamily="34" charset="-128"/>
              </a:defRPr>
            </a:lvl6pPr>
            <a:lvl7pPr marL="914400" eaLnBrk="0" fontAlgn="base" hangingPunct="0">
              <a:lnSpc>
                <a:spcPct val="93000"/>
              </a:lnSpc>
              <a:spcBef>
                <a:spcPct val="0"/>
              </a:spcBef>
              <a:spcAft>
                <a:spcPct val="0"/>
              </a:spcAft>
              <a:defRPr sz="2400">
                <a:solidFill>
                  <a:schemeClr val="bg1"/>
                </a:solidFill>
                <a:latin typeface="Arial" charset="0"/>
                <a:ea typeface="MS PGothic" pitchFamily="34" charset="-128"/>
              </a:defRPr>
            </a:lvl7pPr>
            <a:lvl8pPr marL="1371600" eaLnBrk="0" fontAlgn="base" hangingPunct="0">
              <a:lnSpc>
                <a:spcPct val="93000"/>
              </a:lnSpc>
              <a:spcBef>
                <a:spcPct val="0"/>
              </a:spcBef>
              <a:spcAft>
                <a:spcPct val="0"/>
              </a:spcAft>
              <a:defRPr sz="2400">
                <a:solidFill>
                  <a:schemeClr val="bg1"/>
                </a:solidFill>
                <a:latin typeface="Arial" charset="0"/>
                <a:ea typeface="MS PGothic" pitchFamily="34" charset="-128"/>
              </a:defRPr>
            </a:lvl8pPr>
            <a:lvl9pPr marL="1828800" eaLnBrk="0" fontAlgn="base" hangingPunct="0">
              <a:lnSpc>
                <a:spcPct val="93000"/>
              </a:lnSpc>
              <a:spcBef>
                <a:spcPct val="0"/>
              </a:spcBef>
              <a:spcAft>
                <a:spcPct val="0"/>
              </a:spcAft>
              <a:defRPr sz="2400">
                <a:solidFill>
                  <a:schemeClr val="bg1"/>
                </a:solidFill>
                <a:latin typeface="Arial" charset="0"/>
                <a:ea typeface="MS PGothic" pitchFamily="34" charset="-128"/>
              </a:defRPr>
            </a:lvl9pPr>
          </a:lstStyle>
          <a:p>
            <a:pPr eaLnBrk="1">
              <a:lnSpc>
                <a:spcPct val="120000"/>
              </a:lnSpc>
              <a:buClr>
                <a:srgbClr val="000000"/>
              </a:buClr>
              <a:buSzPct val="100000"/>
              <a:defRPr/>
            </a:pPr>
            <a:r>
              <a:rPr lang="en-US" altLang="it-IT" sz="2000" b="1" dirty="0" smtClean="0">
                <a:solidFill>
                  <a:srgbClr val="0482BD"/>
                </a:solidFill>
                <a:effectLst>
                  <a:outerShdw blurRad="38100" dist="38100" dir="2700000" algn="tl">
                    <a:srgbClr val="C0C0C0"/>
                  </a:outerShdw>
                </a:effectLst>
                <a:latin typeface="+mj-lt"/>
              </a:rPr>
              <a:t>Required PC performance - 3</a:t>
            </a:r>
            <a:endParaRPr lang="en-US" altLang="it-IT" sz="2000" b="1" dirty="0">
              <a:solidFill>
                <a:srgbClr val="0482BD"/>
              </a:solidFill>
              <a:effectLst>
                <a:outerShdw blurRad="38100" dist="38100" dir="2700000" algn="tl">
                  <a:srgbClr val="C0C0C0"/>
                </a:outerShdw>
              </a:effectLst>
              <a:latin typeface="+mj-lt"/>
            </a:endParaRPr>
          </a:p>
        </p:txBody>
      </p:sp>
      <p:pic>
        <p:nvPicPr>
          <p:cNvPr id="17439"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4463"/>
            <a:ext cx="1793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47824" y="6637952"/>
            <a:ext cx="2647584" cy="307777"/>
          </a:xfrm>
          <a:prstGeom prst="rect">
            <a:avLst/>
          </a:prstGeom>
          <a:noFill/>
        </p:spPr>
        <p:txBody>
          <a:bodyPr wrap="none" rtlCol="0">
            <a:spAutoFit/>
          </a:bodyPr>
          <a:lstStyle/>
          <a:p>
            <a:r>
              <a:rPr lang="en-US" sz="1400" i="1" dirty="0" smtClean="0">
                <a:solidFill>
                  <a:schemeClr val="tx1"/>
                </a:solidFill>
              </a:rPr>
              <a:t>Table 7 of Tech Specs – part 1.</a:t>
            </a:r>
            <a:endParaRPr lang="en-US" sz="1400" i="1"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42469253"/>
              </p:ext>
            </p:extLst>
          </p:nvPr>
        </p:nvGraphicFramePr>
        <p:xfrm>
          <a:off x="702592" y="1048210"/>
          <a:ext cx="8675440" cy="5467930"/>
        </p:xfrm>
        <a:graphic>
          <a:graphicData uri="http://schemas.openxmlformats.org/drawingml/2006/table">
            <a:tbl>
              <a:tblPr firstRow="1" firstCol="1" bandRow="1">
                <a:tableStyleId>{5C22544A-7EE6-4342-B048-85BDC9FD1C3A}</a:tableStyleId>
              </a:tblPr>
              <a:tblGrid>
                <a:gridCol w="4193704"/>
                <a:gridCol w="1152128"/>
                <a:gridCol w="1872208"/>
                <a:gridCol w="1457400"/>
              </a:tblGrid>
              <a:tr h="378130">
                <a:tc>
                  <a:txBody>
                    <a:bodyPr/>
                    <a:lstStyle/>
                    <a:p>
                      <a:pPr marL="21590" algn="just">
                        <a:lnSpc>
                          <a:spcPct val="107000"/>
                        </a:lnSpc>
                        <a:spcBef>
                          <a:spcPts val="300"/>
                        </a:spcBef>
                        <a:spcAft>
                          <a:spcPts val="300"/>
                        </a:spcAft>
                      </a:pPr>
                      <a:r>
                        <a:rPr lang="en-US" sz="14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400">
                          <a:effectLst/>
                        </a:rPr>
                        <a:t>Symbol</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400">
                          <a:effectLst/>
                        </a:rPr>
                        <a:t>Value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300"/>
                        </a:spcBef>
                        <a:spcAft>
                          <a:spcPts val="300"/>
                        </a:spcAft>
                      </a:pPr>
                      <a:r>
                        <a:rPr lang="en-US" sz="1400">
                          <a:effectLst/>
                        </a:rPr>
                        <a:t>Unit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9371">
                <a:tc>
                  <a:txBody>
                    <a:bodyPr/>
                    <a:lstStyle/>
                    <a:p>
                      <a:pPr algn="just">
                        <a:spcBef>
                          <a:spcPts val="300"/>
                        </a:spcBef>
                        <a:spcAft>
                          <a:spcPts val="300"/>
                        </a:spcAft>
                      </a:pPr>
                      <a:r>
                        <a:rPr lang="en-US" sz="1400">
                          <a:effectLst/>
                        </a:rPr>
                        <a:t>Nominal line-to-line AC voltage, power part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fr-FR" sz="1400">
                          <a:effectLst/>
                        </a:rPr>
                        <a:t>U</a:t>
                      </a:r>
                      <a:r>
                        <a:rPr lang="fr-FR" sz="1400" baseline="-25000">
                          <a:effectLst/>
                        </a:rPr>
                        <a:t>AC_P</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fr-FR" sz="1400">
                          <a:effectLst/>
                        </a:rPr>
                        <a:t>400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fr-FR" sz="1400">
                          <a:effectLst/>
                        </a:rPr>
                        <a:t>V</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48160">
                <a:tc>
                  <a:txBody>
                    <a:bodyPr/>
                    <a:lstStyle/>
                    <a:p>
                      <a:pPr algn="just">
                        <a:spcBef>
                          <a:spcPts val="300"/>
                        </a:spcBef>
                        <a:spcAft>
                          <a:spcPts val="300"/>
                        </a:spcAft>
                      </a:pPr>
                      <a:r>
                        <a:rPr lang="en-US" sz="1400" dirty="0">
                          <a:effectLst/>
                        </a:rPr>
                        <a:t>Nominal line-to-neutral AC voltage, control part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fr-FR" sz="1400">
                          <a:effectLst/>
                        </a:rPr>
                        <a:t>U</a:t>
                      </a:r>
                      <a:r>
                        <a:rPr lang="fr-FR" sz="1400" baseline="-25000">
                          <a:effectLst/>
                        </a:rPr>
                        <a:t>AC_C</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fr-FR" sz="1400">
                          <a:effectLst/>
                        </a:rPr>
                        <a:t>230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fr-FR" sz="1400">
                          <a:effectLst/>
                        </a:rPr>
                        <a:t>V</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9371">
                <a:tc>
                  <a:txBody>
                    <a:bodyPr/>
                    <a:lstStyle/>
                    <a:p>
                      <a:pPr algn="just">
                        <a:spcBef>
                          <a:spcPts val="300"/>
                        </a:spcBef>
                        <a:spcAft>
                          <a:spcPts val="300"/>
                        </a:spcAft>
                      </a:pPr>
                      <a:r>
                        <a:rPr lang="fr-FR" sz="1400" dirty="0">
                          <a:effectLst/>
                        </a:rPr>
                        <a:t>AC voltage source type, power part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3-phase + PE, 50 Hz</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79371">
                <a:tc>
                  <a:txBody>
                    <a:bodyPr/>
                    <a:lstStyle/>
                    <a:p>
                      <a:pPr algn="just">
                        <a:spcBef>
                          <a:spcPts val="300"/>
                        </a:spcBef>
                        <a:spcAft>
                          <a:spcPts val="300"/>
                        </a:spcAft>
                      </a:pPr>
                      <a:r>
                        <a:rPr lang="fr-FR" sz="1400">
                          <a:effectLst/>
                        </a:rPr>
                        <a:t>AC voltage source type, control part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1-phase + N, 50 Hz</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48160">
                <a:tc>
                  <a:txBody>
                    <a:bodyPr/>
                    <a:lstStyle/>
                    <a:p>
                      <a:pPr algn="just">
                        <a:spcBef>
                          <a:spcPts val="300"/>
                        </a:spcBef>
                        <a:spcAft>
                          <a:spcPts val="300"/>
                        </a:spcAft>
                      </a:pPr>
                      <a:r>
                        <a:rPr lang="en-US" sz="1400">
                          <a:effectLst/>
                        </a:rPr>
                        <a:t>Earthing system, control/power part  (common to both)</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TNS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838113">
                <a:tc>
                  <a:txBody>
                    <a:bodyPr/>
                    <a:lstStyle/>
                    <a:p>
                      <a:pPr algn="just">
                        <a:spcBef>
                          <a:spcPts val="300"/>
                        </a:spcBef>
                        <a:spcAft>
                          <a:spcPts val="300"/>
                        </a:spcAft>
                      </a:pPr>
                      <a:r>
                        <a:rPr lang="en-US" sz="1400" dirty="0">
                          <a:effectLst/>
                        </a:rPr>
                        <a:t>Line voltage operating variations, step changes simultaneously on the 3-phases, permanent (maximum), power part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fr-FR" sz="1400" dirty="0">
                          <a:effectLst/>
                        </a:rPr>
                        <a:t>ΔU</a:t>
                      </a:r>
                      <a:r>
                        <a:rPr lang="fr-FR" sz="1400" baseline="-25000" dirty="0">
                          <a:effectLst/>
                        </a:rPr>
                        <a:t>AC</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±10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558741">
                <a:tc>
                  <a:txBody>
                    <a:bodyPr/>
                    <a:lstStyle/>
                    <a:p>
                      <a:pPr algn="just">
                        <a:spcBef>
                          <a:spcPts val="300"/>
                        </a:spcBef>
                        <a:spcAft>
                          <a:spcPts val="300"/>
                        </a:spcAft>
                      </a:pPr>
                      <a:r>
                        <a:rPr lang="en-US" sz="1400">
                          <a:effectLst/>
                        </a:rPr>
                        <a:t>Line voltage total harmonic distortion (maximum), power part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400" dirty="0">
                          <a:effectLst/>
                        </a:rPr>
                        <a:t>THD (U</a:t>
                      </a:r>
                      <a:r>
                        <a:rPr lang="en-US" sz="1400" baseline="-25000" dirty="0">
                          <a:effectLst/>
                        </a:rPr>
                        <a:t>AC_P</a:t>
                      </a:r>
                      <a:r>
                        <a:rPr lang="en-US" sz="1400" dirty="0">
                          <a:effectLst/>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10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 rms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48160">
                <a:tc>
                  <a:txBody>
                    <a:bodyPr/>
                    <a:lstStyle/>
                    <a:p>
                      <a:pPr algn="just">
                        <a:spcBef>
                          <a:spcPts val="300"/>
                        </a:spcBef>
                        <a:spcAft>
                          <a:spcPts val="300"/>
                        </a:spcAft>
                      </a:pPr>
                      <a:r>
                        <a:rPr lang="en-US" sz="1400">
                          <a:effectLst/>
                        </a:rPr>
                        <a:t>Line short circuit power (maximum), power part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400" dirty="0" err="1">
                          <a:effectLst/>
                        </a:rPr>
                        <a:t>S</a:t>
                      </a:r>
                      <a:r>
                        <a:rPr lang="en-US" sz="1400" baseline="-25000" dirty="0" err="1">
                          <a:effectLst/>
                        </a:rPr>
                        <a:t>AC</a:t>
                      </a:r>
                      <a:r>
                        <a:rPr lang="en-US" sz="1400" dirty="0" err="1">
                          <a:effectLst/>
                        </a:rPr>
                        <a:t>sc</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30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MVA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838113">
                <a:tc>
                  <a:txBody>
                    <a:bodyPr/>
                    <a:lstStyle/>
                    <a:p>
                      <a:pPr algn="just">
                        <a:spcBef>
                          <a:spcPts val="300"/>
                        </a:spcBef>
                        <a:spcAft>
                          <a:spcPts val="300"/>
                        </a:spcAft>
                      </a:pPr>
                      <a:r>
                        <a:rPr lang="en-US" sz="1400">
                          <a:effectLst/>
                        </a:rPr>
                        <a:t>Line voltage peak mains surges, phase-to-phase, power part (95% of all mains surges; remaining 5% outside this range).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4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1.5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kV, for 0.2 </a:t>
                      </a:r>
                      <a:r>
                        <a:rPr lang="en-US" sz="1400" dirty="0" err="1">
                          <a:effectLst/>
                        </a:rPr>
                        <a:t>ms</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672240">
                <a:tc>
                  <a:txBody>
                    <a:bodyPr/>
                    <a:lstStyle/>
                    <a:p>
                      <a:pPr algn="just">
                        <a:spcBef>
                          <a:spcPts val="300"/>
                        </a:spcBef>
                        <a:spcAft>
                          <a:spcPts val="300"/>
                        </a:spcAft>
                      </a:pPr>
                      <a:r>
                        <a:rPr lang="en-US" sz="1400">
                          <a:effectLst/>
                        </a:rPr>
                        <a:t>Line voltage over-voltage, power part (95% of all over voltages; remaining 5% outside this range).</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US" sz="14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a:effectLst/>
                        </a:rPr>
                        <a:t>1.5 x nominal voltage, for 20 ms</a:t>
                      </a:r>
                      <a:r>
                        <a:rPr lang="en-US" sz="1100">
                          <a:effectLst/>
                        </a:rPr>
                        <a:t>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algn="just">
                        <a:lnSpc>
                          <a:spcPct val="107000"/>
                        </a:lnSpc>
                        <a:spcBef>
                          <a:spcPts val="300"/>
                        </a:spcBef>
                        <a:spcAft>
                          <a:spcPts val="300"/>
                        </a:spcAft>
                      </a:pPr>
                      <a:r>
                        <a:rPr lang="en-US" sz="1400" dirty="0">
                          <a:effectLst/>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82893402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Elettra Sincrotrone Trieste_Template Slides E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27213</TotalTime>
  <Words>1828</Words>
  <Application>Microsoft Office PowerPoint</Application>
  <PresentationFormat>Custom</PresentationFormat>
  <Paragraphs>410</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ＭＳ Ｐゴシック</vt:lpstr>
      <vt:lpstr>ＭＳ Ｐゴシック</vt:lpstr>
      <vt:lpstr>Arial</vt:lpstr>
      <vt:lpstr>Calibri</vt:lpstr>
      <vt:lpstr>Times New Roman</vt:lpstr>
      <vt:lpstr>Verdana</vt:lpstr>
      <vt:lpstr>Wingdings</vt:lpstr>
      <vt:lpstr>ヒラギノ角ゴ Pro W3</vt:lpstr>
      <vt:lpstr>Elettra Sincrotrone Trieste_Template Slides ENG</vt:lpstr>
      <vt:lpstr>Custom Design</vt:lpstr>
      <vt:lpstr>PowerPoint Presentation</vt:lpstr>
      <vt:lpstr> Dipole and Quadrupole Power Converters Extended Technical Specifications PCD1 and PCQ8  Roberto Visintini Elettra Sincrotrone Trieste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Modolo Cristina</dc:creator>
  <cp:lastModifiedBy>Roberto Visintini</cp:lastModifiedBy>
  <cp:revision>898</cp:revision>
  <cp:lastPrinted>2017-06-27T09:07:53Z</cp:lastPrinted>
  <dcterms:created xsi:type="dcterms:W3CDTF">2014-09-15T07:25:41Z</dcterms:created>
  <dcterms:modified xsi:type="dcterms:W3CDTF">2017-06-27T09:30:15Z</dcterms:modified>
</cp:coreProperties>
</file>