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3">
  <p:sldMasterIdLst>
    <p:sldMasterId id="2147483648" r:id="rId1"/>
    <p:sldMasterId id="2147484274" r:id="rId2"/>
  </p:sldMasterIdLst>
  <p:notesMasterIdLst>
    <p:notesMasterId r:id="rId13"/>
  </p:notesMasterIdLst>
  <p:handoutMasterIdLst>
    <p:handoutMasterId r:id="rId14"/>
  </p:handoutMasterIdLst>
  <p:sldIdLst>
    <p:sldId id="256" r:id="rId3"/>
    <p:sldId id="318" r:id="rId4"/>
    <p:sldId id="394" r:id="rId5"/>
    <p:sldId id="404" r:id="rId6"/>
    <p:sldId id="403" r:id="rId7"/>
    <p:sldId id="405" r:id="rId8"/>
    <p:sldId id="399" r:id="rId9"/>
    <p:sldId id="402" r:id="rId10"/>
    <p:sldId id="400" r:id="rId11"/>
    <p:sldId id="260" r:id="rId12"/>
  </p:sldIdLst>
  <p:sldSz cx="10080625" cy="7559675"/>
  <p:notesSz cx="10234613" cy="7099300"/>
  <p:defaultTextStyle>
    <a:defPPr>
      <a:defRPr lang="en-US"/>
    </a:defPPr>
    <a:lvl1pPr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S PGothic" pitchFamily="34" charset="-128"/>
        <a:cs typeface="+mn-cs"/>
      </a:defRPr>
    </a:lvl1pPr>
    <a:lvl2pPr marL="741363" indent="-28416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S PGothic" pitchFamily="34" charset="-128"/>
        <a:cs typeface="+mn-cs"/>
      </a:defRPr>
    </a:lvl2pPr>
    <a:lvl3pPr marL="11414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S PGothic" pitchFamily="34" charset="-128"/>
        <a:cs typeface="+mn-cs"/>
      </a:defRPr>
    </a:lvl3pPr>
    <a:lvl4pPr marL="15986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S PGothic" pitchFamily="34" charset="-128"/>
        <a:cs typeface="+mn-cs"/>
      </a:defRPr>
    </a:lvl4pPr>
    <a:lvl5pPr marL="20558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CC"/>
    <a:srgbClr val="009900"/>
    <a:srgbClr val="0068A6"/>
    <a:srgbClr val="0482BD"/>
    <a:srgbClr val="9900FF"/>
    <a:srgbClr val="FF0066"/>
    <a:srgbClr val="B0AC00"/>
    <a:srgbClr val="06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1" autoAdjust="0"/>
    <p:restoredTop sz="85185" autoAdjust="0"/>
  </p:normalViewPr>
  <p:slideViewPr>
    <p:cSldViewPr showGuides="1">
      <p:cViewPr varScale="1">
        <p:scale>
          <a:sx n="67" d="100"/>
          <a:sy n="67" d="100"/>
        </p:scale>
        <p:origin x="974" y="53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1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57" d="100"/>
          <a:sy n="157" d="100"/>
        </p:scale>
        <p:origin x="-739" y="-77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86836" tIns="43418" rIns="86836" bIns="43418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795963" y="0"/>
            <a:ext cx="4435475" cy="355600"/>
          </a:xfrm>
          <a:prstGeom prst="rect">
            <a:avLst/>
          </a:prstGeom>
        </p:spPr>
        <p:txBody>
          <a:bodyPr vert="horz" wrap="square" lIns="86836" tIns="43418" rIns="86836" bIns="43418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fld id="{66285C7C-18E6-4D91-830D-A99D86E34D27}" type="datetime1">
              <a:rPr lang="it-IT" altLang="it-IT"/>
              <a:pPr>
                <a:defRPr/>
              </a:pPr>
              <a:t>25/06/2017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742113"/>
            <a:ext cx="4435475" cy="355600"/>
          </a:xfrm>
          <a:prstGeom prst="rect">
            <a:avLst/>
          </a:prstGeom>
        </p:spPr>
        <p:txBody>
          <a:bodyPr vert="horz" wrap="square" lIns="86836" tIns="43418" rIns="86836" bIns="43418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795963" y="6742113"/>
            <a:ext cx="4435475" cy="355600"/>
          </a:xfrm>
          <a:prstGeom prst="rect">
            <a:avLst/>
          </a:prstGeom>
        </p:spPr>
        <p:txBody>
          <a:bodyPr vert="horz" wrap="square" lIns="86836" tIns="43418" rIns="86836" bIns="43418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100"/>
            </a:lvl1pPr>
          </a:lstStyle>
          <a:p>
            <a:pPr>
              <a:defRPr/>
            </a:pPr>
            <a:fld id="{CA256B79-ED3F-44AE-92EA-5C1A42135F2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61323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10234613" cy="70993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86836" tIns="43418" rIns="86836" bIns="43418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altLang="it-IT" smtClean="0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1688" y="539750"/>
            <a:ext cx="35464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22350" y="3371850"/>
            <a:ext cx="8185150" cy="31924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it-IT" noProof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4440238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6836" tIns="43418" rIns="86836" bIns="43418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altLang="it-IT" smtClean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791200" y="0"/>
            <a:ext cx="4440238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6836" tIns="43418" rIns="86836" bIns="43418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altLang="it-IT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6743700"/>
            <a:ext cx="4440238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6836" tIns="43418" rIns="86836" bIns="43418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altLang="it-IT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791200" y="6743700"/>
            <a:ext cx="4438650" cy="3540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24484" algn="l"/>
                <a:tab pos="850613" algn="l"/>
                <a:tab pos="1278387" algn="l"/>
                <a:tab pos="1704515" algn="l"/>
                <a:tab pos="2130645" algn="l"/>
                <a:tab pos="2556773" algn="l"/>
                <a:tab pos="2984547" algn="l"/>
                <a:tab pos="3410676" algn="l"/>
                <a:tab pos="3836805" algn="l"/>
                <a:tab pos="4264579" algn="l"/>
                <a:tab pos="4690708" algn="l"/>
                <a:tab pos="5116836" algn="l"/>
                <a:tab pos="5544610" algn="l"/>
                <a:tab pos="5970740" algn="l"/>
                <a:tab pos="6396868" algn="l"/>
                <a:tab pos="6824642" algn="l"/>
                <a:tab pos="7250772" algn="l"/>
                <a:tab pos="7676900" algn="l"/>
                <a:tab pos="8104674" algn="l"/>
                <a:tab pos="853080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6F404F2-8FE6-4E6A-BB45-E97D1E49814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7915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1pPr>
    <a:lvl2pPr marL="37931725" indent="-37474525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Times New Roman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1346DAA-24EF-47DF-88AC-37FAFFCA4381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2197373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b="1" dirty="0" smtClean="0">
              <a:latin typeface="Times New Roman" pitchFamily="18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C12D29-D638-45C6-AC3F-1EF6CFA6F801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43547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2D5E6E27-3F8F-493B-8BB8-432CAC06B221}" type="slidenum">
              <a:rPr lang="it-IT" altLang="it-IT" sz="1300" smtClean="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it-IT" altLang="it-IT" sz="13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50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4313" indent="-214313">
              <a:spcBef>
                <a:spcPct val="0"/>
              </a:spcBef>
              <a:spcAft>
                <a:spcPct val="20000"/>
              </a:spcAft>
            </a:pPr>
            <a:endParaRPr lang="en-GB" altLang="it-IT" b="1" dirty="0" smtClean="0">
              <a:latin typeface="Calibri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8EB631-3D63-4150-9D9A-5D5DFD5CDEC4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1337789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4313" indent="-214313">
              <a:spcBef>
                <a:spcPct val="0"/>
              </a:spcBef>
              <a:spcAft>
                <a:spcPct val="20000"/>
              </a:spcAft>
            </a:pPr>
            <a:endParaRPr lang="en-GB" altLang="it-IT" b="1" dirty="0" smtClean="0">
              <a:latin typeface="Calibri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8EB631-3D63-4150-9D9A-5D5DFD5CDEC4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957621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4313" indent="-214313">
              <a:spcBef>
                <a:spcPct val="0"/>
              </a:spcBef>
              <a:spcAft>
                <a:spcPct val="20000"/>
              </a:spcAft>
            </a:pPr>
            <a:endParaRPr lang="en-GB" altLang="it-IT" b="1" dirty="0" smtClean="0">
              <a:latin typeface="Calibri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8EB631-3D63-4150-9D9A-5D5DFD5CDEC4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2559834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4313" indent="-214313">
              <a:spcBef>
                <a:spcPct val="0"/>
              </a:spcBef>
              <a:spcAft>
                <a:spcPct val="20000"/>
              </a:spcAft>
            </a:pPr>
            <a:endParaRPr lang="en-GB" altLang="it-IT" b="1" dirty="0" smtClean="0">
              <a:latin typeface="Calibri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8EB631-3D63-4150-9D9A-5D5DFD5CDEC4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252828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4313" indent="-214313">
              <a:spcBef>
                <a:spcPct val="0"/>
              </a:spcBef>
              <a:spcAft>
                <a:spcPct val="20000"/>
              </a:spcAft>
            </a:pPr>
            <a:endParaRPr lang="en-GB" altLang="it-IT" b="1" dirty="0" smtClean="0">
              <a:latin typeface="Calibri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B136B4-938A-4BF0-9F36-12AB1548A5A1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1215280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4313" indent="-214313">
              <a:spcBef>
                <a:spcPct val="0"/>
              </a:spcBef>
              <a:spcAft>
                <a:spcPct val="20000"/>
              </a:spcAft>
            </a:pPr>
            <a:endParaRPr lang="en-GB" altLang="it-IT" b="1" dirty="0" smtClean="0">
              <a:latin typeface="Calibri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B136B4-938A-4BF0-9F36-12AB1548A5A1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1848528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4313" indent="-214313">
              <a:spcBef>
                <a:spcPct val="0"/>
              </a:spcBef>
              <a:spcAft>
                <a:spcPct val="20000"/>
              </a:spcAft>
            </a:pPr>
            <a:endParaRPr lang="en-GB" altLang="it-IT" b="1" dirty="0" smtClean="0">
              <a:latin typeface="Calibri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6020375" indent="-35586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8267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1765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52625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098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0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242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81425" indent="-2143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863" algn="l"/>
                <a:tab pos="849313" algn="l"/>
                <a:tab pos="1277938" algn="l"/>
                <a:tab pos="1703388" algn="l"/>
                <a:tab pos="2130425" algn="l"/>
                <a:tab pos="2555875" algn="l"/>
                <a:tab pos="2984500" algn="l"/>
                <a:tab pos="3409950" algn="l"/>
                <a:tab pos="3835400" algn="l"/>
                <a:tab pos="4264025" algn="l"/>
                <a:tab pos="4689475" algn="l"/>
                <a:tab pos="5116513" algn="l"/>
                <a:tab pos="5543550" algn="l"/>
                <a:tab pos="5970588" algn="l"/>
                <a:tab pos="6396038" algn="l"/>
                <a:tab pos="6823075" algn="l"/>
                <a:tab pos="7250113" algn="l"/>
                <a:tab pos="7675563" algn="l"/>
                <a:tab pos="8104188" algn="l"/>
                <a:tab pos="8529638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B136B4-938A-4BF0-9F36-12AB1548A5A1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183707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-schermata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8496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9044-B25C-4C78-B46A-BB84B4685D26}" type="datetimeFigureOut">
              <a:rPr lang="it-IT"/>
              <a:pPr>
                <a:defRPr/>
              </a:pPr>
              <a:t>25/06/2017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EC0C7-0BC6-4224-A84F-E409CB0D578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224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693A7-4E45-4F25-9EF6-4E246782BF98}" type="datetimeFigureOut">
              <a:rPr lang="it-IT"/>
              <a:pPr>
                <a:defRPr/>
              </a:pPr>
              <a:t>25/06/2017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A021B-38B5-4764-B951-D9D2BB59431C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9434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21BD8-C814-455C-B007-42C5DC4BA34F}" type="datetimeFigureOut">
              <a:rPr lang="it-IT"/>
              <a:pPr>
                <a:defRPr/>
              </a:pPr>
              <a:t>25/06/2017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B7BC-A420-4DDF-87C4-E0095069951E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59825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D90E2-1670-4ED2-821E-1D7134262DEE}" type="datetimeFigureOut">
              <a:rPr lang="it-IT"/>
              <a:pPr>
                <a:defRPr/>
              </a:pPr>
              <a:t>25/06/2017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A88E-2A7F-4B3A-B2BB-46732935F4B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1069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BA654-1FE4-40D5-B4C0-81BC2FC3B76E}" type="datetimeFigureOut">
              <a:rPr lang="it-IT"/>
              <a:pPr>
                <a:defRPr/>
              </a:pPr>
              <a:t>25/06/2017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08F12-F765-41BB-AA9F-88CB74573CF2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24607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C7CCC-C037-4C16-9125-772B70D8BE2B}" type="datetimeFigureOut">
              <a:rPr lang="it-IT"/>
              <a:pPr>
                <a:defRPr/>
              </a:pPr>
              <a:t>25/06/2017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76B3-B5CD-4A86-A6B3-7BDFB993C7F8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1128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E754-2D44-4108-A25C-5D4E93B4C547}" type="datetimeFigureOut">
              <a:rPr lang="it-IT"/>
              <a:pPr>
                <a:defRPr/>
              </a:pPr>
              <a:t>25/06/2017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6F9CB-01B4-4DA8-B59C-29535283C5FA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05518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40819-67B9-439C-9AEB-3B000B189103}" type="datetimeFigureOut">
              <a:rPr lang="it-IT"/>
              <a:pPr>
                <a:defRPr/>
              </a:pPr>
              <a:t>25/06/2017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DC07B-DDCA-4DFD-81DC-D966D4CB114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35993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D75AE-EBF7-4069-8B0F-63E64BE4BD6F}" type="datetimeFigureOut">
              <a:rPr lang="it-IT"/>
              <a:pPr>
                <a:defRPr/>
              </a:pPr>
              <a:t>25/06/2017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58F3E-1536-4EC6-848F-BBF71EB08559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75398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B0E6-22E7-4E00-805F-E4D51DCA09DC}" type="datetimeFigureOut">
              <a:rPr lang="it-IT"/>
              <a:pPr>
                <a:defRPr/>
              </a:pPr>
              <a:t>25/06/2017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03F47-0CC6-49AA-B045-964301D1165E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9888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9832" y="2483693"/>
            <a:ext cx="8569325" cy="1620837"/>
          </a:xfrm>
          <a:prstGeom prst="rect">
            <a:avLst/>
          </a:prstGeom>
        </p:spPr>
        <p:txBody>
          <a:bodyPr anchor="ctr" anchorCtr="0"/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955F9-B440-40DA-9FD2-3F36741CBCA8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8348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05E4-4762-4D21-9780-148261A334DF}" type="datetimeFigureOut">
              <a:rPr lang="it-IT"/>
              <a:pPr>
                <a:defRPr/>
              </a:pPr>
              <a:t>25/06/2017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075D8-3AF8-434D-B9E8-F4CA1853B099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4325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587E-7B75-46D2-9596-8F06DD05039C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613835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or Text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PPT-sfondo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00675" y="7234238"/>
            <a:ext cx="3960813" cy="3238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en-GB" altLang="it-IT" sz="1300" smtClean="0">
                <a:solidFill>
                  <a:srgbClr val="000000"/>
                </a:solidFill>
              </a:rPr>
              <a:t>Put in here Name Surname  –    day month year</a:t>
            </a:r>
            <a:endParaRPr lang="it-IT" altLang="it-IT" sz="1300" smtClean="0">
              <a:solidFill>
                <a:srgbClr val="000000"/>
              </a:solidFill>
            </a:endParaRPr>
          </a:p>
        </p:txBody>
      </p:sp>
      <p:cxnSp>
        <p:nvCxnSpPr>
          <p:cNvPr id="7" name="Connettore 1 2"/>
          <p:cNvCxnSpPr>
            <a:cxnSpLocks noChangeShapeType="1"/>
          </p:cNvCxnSpPr>
          <p:nvPr/>
        </p:nvCxnSpPr>
        <p:spPr bwMode="auto">
          <a:xfrm>
            <a:off x="9361488" y="726598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7235825"/>
            <a:ext cx="5761038" cy="3571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it-IT" altLang="it-IT" sz="1300" smtClean="0">
                <a:solidFill>
                  <a:srgbClr val="000000"/>
                </a:solidFill>
              </a:rPr>
              <a:t>Delete this text and put in here Title of the Event/Conference, Location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 baseline="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400" b="0"/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/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  <a:defRPr sz="2000" i="1" baseline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9504363" y="7305675"/>
            <a:ext cx="501650" cy="230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1D7B4-518E-46B4-8D79-771A6AE91FA6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658758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PPT-sfondo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00675" y="7234238"/>
            <a:ext cx="3960813" cy="3238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en-GB" altLang="it-IT" sz="1300" smtClean="0">
                <a:solidFill>
                  <a:srgbClr val="000000"/>
                </a:solidFill>
              </a:rPr>
              <a:t>Put in here Name Surname  –    day month year</a:t>
            </a:r>
            <a:endParaRPr lang="it-IT" altLang="it-IT" sz="1300" smtClean="0">
              <a:solidFill>
                <a:srgbClr val="000000"/>
              </a:solidFill>
            </a:endParaRPr>
          </a:p>
        </p:txBody>
      </p:sp>
      <p:cxnSp>
        <p:nvCxnSpPr>
          <p:cNvPr id="9" name="Connettore 1 2"/>
          <p:cNvCxnSpPr>
            <a:cxnSpLocks noChangeShapeType="1"/>
          </p:cNvCxnSpPr>
          <p:nvPr/>
        </p:nvCxnSpPr>
        <p:spPr bwMode="auto">
          <a:xfrm>
            <a:off x="9361488" y="726598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7235825"/>
            <a:ext cx="5761038" cy="3571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it-IT" altLang="it-IT" sz="1300" smtClean="0">
                <a:solidFill>
                  <a:srgbClr val="000000"/>
                </a:solidFill>
              </a:rPr>
              <a:t>Delete this text and put in here Title of the Event/Conference, Location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24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71BB0-A564-4274-A30F-234E773DD337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143339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 Pictures, graphs, visuals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PT-sfondo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00675" y="7234238"/>
            <a:ext cx="3960813" cy="3238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en-GB" altLang="it-IT" sz="1300" smtClean="0">
                <a:solidFill>
                  <a:srgbClr val="000000"/>
                </a:solidFill>
              </a:rPr>
              <a:t>Put in here Name Surname  –    day month year</a:t>
            </a:r>
            <a:endParaRPr lang="it-IT" altLang="it-IT" sz="1300" smtClean="0">
              <a:solidFill>
                <a:srgbClr val="000000"/>
              </a:solidFill>
            </a:endParaRPr>
          </a:p>
        </p:txBody>
      </p:sp>
      <p:cxnSp>
        <p:nvCxnSpPr>
          <p:cNvPr id="6" name="Connettore 1 2"/>
          <p:cNvCxnSpPr>
            <a:cxnSpLocks noChangeShapeType="1"/>
          </p:cNvCxnSpPr>
          <p:nvPr/>
        </p:nvCxnSpPr>
        <p:spPr bwMode="auto">
          <a:xfrm>
            <a:off x="9361488" y="726598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7235825"/>
            <a:ext cx="5761038" cy="3571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it-IT" altLang="it-IT" sz="1300" smtClean="0">
                <a:solidFill>
                  <a:srgbClr val="000000"/>
                </a:solidFill>
              </a:rPr>
              <a:t>Delete this text and put in here Title of the Event/Conference, Location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0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BFC2F-243B-4516-9F91-99103F294A3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612930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For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2" descr="PPT-sfondo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00675" y="7234238"/>
            <a:ext cx="3960813" cy="3238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en-GB" altLang="it-IT" sz="1300" smtClean="0">
                <a:solidFill>
                  <a:srgbClr val="000000"/>
                </a:solidFill>
              </a:rPr>
              <a:t>Put in here Name Surname  –    day month year</a:t>
            </a:r>
            <a:endParaRPr lang="it-IT" altLang="it-IT" sz="1300" smtClean="0">
              <a:solidFill>
                <a:srgbClr val="000000"/>
              </a:solidFill>
            </a:endParaRPr>
          </a:p>
        </p:txBody>
      </p:sp>
      <p:cxnSp>
        <p:nvCxnSpPr>
          <p:cNvPr id="8" name="Connettore 1 2"/>
          <p:cNvCxnSpPr>
            <a:cxnSpLocks noChangeShapeType="1"/>
          </p:cNvCxnSpPr>
          <p:nvPr/>
        </p:nvCxnSpPr>
        <p:spPr bwMode="auto">
          <a:xfrm>
            <a:off x="9361488" y="726598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7235825"/>
            <a:ext cx="5761038" cy="3571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it-IT" altLang="it-IT" sz="1300" smtClean="0">
                <a:solidFill>
                  <a:srgbClr val="000000"/>
                </a:solidFill>
              </a:rPr>
              <a:t>Delete this text and put in here Title of the Event/Conference, Location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1508" y="179437"/>
            <a:ext cx="6697316" cy="1021779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33D20-2FAD-4E76-A8A7-88F23DD3FBC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809557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PPT-sfondo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400675" y="7234238"/>
            <a:ext cx="3960813" cy="3238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en-GB" altLang="it-IT" sz="1300" smtClean="0">
                <a:solidFill>
                  <a:srgbClr val="000000"/>
                </a:solidFill>
              </a:rPr>
              <a:t>Put in here Name Surname  –    day month year</a:t>
            </a:r>
            <a:endParaRPr lang="it-IT" altLang="it-IT" sz="1300" smtClean="0">
              <a:solidFill>
                <a:srgbClr val="000000"/>
              </a:solidFill>
            </a:endParaRPr>
          </a:p>
        </p:txBody>
      </p:sp>
      <p:cxnSp>
        <p:nvCxnSpPr>
          <p:cNvPr id="5" name="Connettore 1 2"/>
          <p:cNvCxnSpPr>
            <a:cxnSpLocks noChangeShapeType="1"/>
          </p:cNvCxnSpPr>
          <p:nvPr/>
        </p:nvCxnSpPr>
        <p:spPr bwMode="auto">
          <a:xfrm>
            <a:off x="9361488" y="726598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7235825"/>
            <a:ext cx="5761038" cy="3571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it-IT" altLang="it-IT" sz="1300" smtClean="0">
                <a:solidFill>
                  <a:srgbClr val="000000"/>
                </a:solidFill>
              </a:rPr>
              <a:t>Delete this text and put in here Title of the Event/Conference, Location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3275013"/>
            <a:ext cx="10080625" cy="612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9991" tIns="76672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it-IT" altLang="it-IT" sz="3300" smtClean="0">
                <a:solidFill>
                  <a:srgbClr val="000000"/>
                </a:solidFill>
              </a:rPr>
              <a:t>Thank you!</a:t>
            </a:r>
          </a:p>
          <a:p>
            <a:pPr algn="ctr" eaLnBrk="1">
              <a:lnSpc>
                <a:spcPct val="93000"/>
              </a:lnSpc>
              <a:buSzPct val="100000"/>
              <a:defRPr/>
            </a:pPr>
            <a:endParaRPr lang="it-IT" altLang="it-IT" sz="3300" smtClean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A45A-E3CE-4566-BAB5-8E236712D4F1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653781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_Videata finale+ww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42129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2" descr="PPT-sfondo ok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400675" y="7199313"/>
            <a:ext cx="3960813" cy="3238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4000" rIns="89991" bIns="54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en-GB" altLang="it-IT" sz="1300" dirty="0" smtClean="0">
                <a:solidFill>
                  <a:schemeClr val="bg1">
                    <a:lumMod val="50000"/>
                  </a:schemeClr>
                </a:solidFill>
              </a:rPr>
              <a:t>R. Visintini – 28th June</a:t>
            </a:r>
            <a:r>
              <a:rPr lang="en-GB" altLang="it-IT" sz="1300" baseline="0" dirty="0" smtClean="0">
                <a:solidFill>
                  <a:schemeClr val="bg1">
                    <a:lumMod val="50000"/>
                  </a:schemeClr>
                </a:solidFill>
              </a:rPr>
              <a:t> 2</a:t>
            </a:r>
            <a:r>
              <a:rPr lang="en-GB" altLang="it-IT" sz="1300" dirty="0" smtClean="0">
                <a:solidFill>
                  <a:schemeClr val="bg1">
                    <a:lumMod val="50000"/>
                  </a:schemeClr>
                </a:solidFill>
              </a:rPr>
              <a:t>017</a:t>
            </a:r>
            <a:endParaRPr lang="it-IT" altLang="it-IT" sz="13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539288" y="7199313"/>
            <a:ext cx="360362" cy="3254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54000" rIns="0" bIns="54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993821E-6F60-4D9F-8371-C959E7D79A3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cxnSp>
        <p:nvCxnSpPr>
          <p:cNvPr id="1029" name="Connettore 1 2"/>
          <p:cNvCxnSpPr>
            <a:cxnSpLocks noChangeShapeType="1"/>
          </p:cNvCxnSpPr>
          <p:nvPr/>
        </p:nvCxnSpPr>
        <p:spPr bwMode="auto">
          <a:xfrm>
            <a:off x="9396413" y="72358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4463" y="7199313"/>
            <a:ext cx="5761037" cy="3238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4000" rIns="89991" bIns="54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en-US" altLang="it-IT" sz="1300" dirty="0" smtClean="0">
                <a:solidFill>
                  <a:schemeClr val="bg1">
                    <a:lumMod val="50000"/>
                  </a:schemeClr>
                </a:solidFill>
              </a:rPr>
              <a:t>ESS Power Converters</a:t>
            </a:r>
            <a:r>
              <a:rPr lang="en-US" altLang="it-IT" sz="1300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it-IT" sz="1300" dirty="0" smtClean="0">
                <a:solidFill>
                  <a:schemeClr val="bg1">
                    <a:lumMod val="50000"/>
                  </a:schemeClr>
                </a:solidFill>
              </a:rPr>
              <a:t>PDR-3</a:t>
            </a:r>
            <a:r>
              <a:rPr lang="en-US" altLang="it-IT" sz="1300" baseline="0" dirty="0" smtClean="0">
                <a:solidFill>
                  <a:schemeClr val="bg1">
                    <a:lumMod val="50000"/>
                  </a:schemeClr>
                </a:solidFill>
              </a:rPr>
              <a:t> –</a:t>
            </a:r>
            <a:r>
              <a:rPr lang="it-IT" altLang="it-IT" sz="1300" dirty="0" smtClean="0">
                <a:solidFill>
                  <a:schemeClr val="bg1">
                    <a:lumMod val="50000"/>
                  </a:schemeClr>
                </a:solidFill>
              </a:rPr>
              <a:t> PCD1, PCQ8, and PCC8 - ESS</a:t>
            </a:r>
          </a:p>
        </p:txBody>
      </p:sp>
      <p:pic>
        <p:nvPicPr>
          <p:cNvPr id="2" name="Immagine 1" descr="PPT_EST 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-71438"/>
            <a:ext cx="21621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07950"/>
            <a:ext cx="13573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50" r:id="rId2"/>
    <p:sldLayoutId id="2147485051" r:id="rId3"/>
    <p:sldLayoutId id="2147485064" r:id="rId4"/>
    <p:sldLayoutId id="2147485065" r:id="rId5"/>
    <p:sldLayoutId id="2147485066" r:id="rId6"/>
    <p:sldLayoutId id="2147485067" r:id="rId7"/>
    <p:sldLayoutId id="2147485068" r:id="rId8"/>
    <p:sldLayoutId id="2147485069" r:id="rId9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MS PGothic" pitchFamily="34" charset="-128"/>
          <a:cs typeface="MS PGothic" charset="0"/>
        </a:defRPr>
      </a:lvl1pPr>
      <a:lvl2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2pPr>
      <a:lvl3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3pPr>
      <a:lvl4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4pPr>
      <a:lvl5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5pPr>
      <a:lvl6pPr marL="2514340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492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8645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5797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47675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741363" indent="-284163" algn="l" defTabSz="447675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2pPr>
      <a:lvl3pPr marL="11414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5986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4pPr>
      <a:lvl5pPr marL="20558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5pPr>
      <a:lvl6pPr marL="2514340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92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645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97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  <a:endParaRPr lang="it-IT" altLang="it-IT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  <a:endParaRPr lang="it-IT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7B79816-3B79-4C7A-9021-204807D1A4A7}" type="datetimeFigureOut">
              <a:rPr lang="it-IT"/>
              <a:pPr>
                <a:defRPr/>
              </a:pPr>
              <a:t>25/06/2017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F1464AB-4349-4347-83DC-B176692F5E73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2" r:id="rId1"/>
    <p:sldLayoutId id="2147485053" r:id="rId2"/>
    <p:sldLayoutId id="2147485054" r:id="rId3"/>
    <p:sldLayoutId id="2147485055" r:id="rId4"/>
    <p:sldLayoutId id="2147485056" r:id="rId5"/>
    <p:sldLayoutId id="2147485057" r:id="rId6"/>
    <p:sldLayoutId id="2147485058" r:id="rId7"/>
    <p:sldLayoutId id="2147485059" r:id="rId8"/>
    <p:sldLayoutId id="2147485060" r:id="rId9"/>
    <p:sldLayoutId id="2147485061" r:id="rId10"/>
    <p:sldLayoutId id="21474850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4125913" y="2916238"/>
            <a:ext cx="1828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GB" altLang="it-IT" b="1"/>
              <a:t>Thank You!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 bwMode="auto">
          <a:xfrm>
            <a:off x="359792" y="1763613"/>
            <a:ext cx="9539858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altLang="it-IT" b="1" i="1" dirty="0" smtClean="0"/>
              <a:t>Dipole and Quadrupole Power Converters Procurement &amp; Time Schedule</a:t>
            </a:r>
            <a:br>
              <a:rPr lang="en-US" altLang="it-IT" b="1" i="1" dirty="0" smtClean="0"/>
            </a:br>
            <a:r>
              <a:rPr lang="en-US" altLang="it-IT" sz="2400" b="1" i="1" dirty="0" smtClean="0"/>
              <a:t>PCD1 and PCQ8</a:t>
            </a:r>
            <a:r>
              <a:rPr lang="en-US" altLang="it-IT" sz="2800" b="1" dirty="0" smtClean="0"/>
              <a:t/>
            </a:r>
            <a:br>
              <a:rPr lang="en-US" altLang="it-IT" sz="2800" b="1" dirty="0" smtClean="0"/>
            </a:br>
            <a:r>
              <a:rPr lang="en-US" altLang="it-IT" sz="2800" b="1" dirty="0" smtClean="0"/>
              <a:t/>
            </a:r>
            <a:br>
              <a:rPr lang="en-US" altLang="it-IT" sz="2800" b="1" dirty="0" smtClean="0"/>
            </a:br>
            <a:r>
              <a:rPr lang="en-US" altLang="it-IT" sz="2000" dirty="0" smtClean="0"/>
              <a:t>Roberto Visintini</a:t>
            </a:r>
            <a:br>
              <a:rPr lang="en-US" altLang="it-IT" sz="2000" dirty="0" smtClean="0"/>
            </a:br>
            <a:r>
              <a:rPr lang="en-US" altLang="it-IT" sz="2000" i="1" dirty="0" smtClean="0"/>
              <a:t>Elettra Sincrotrone Trieste</a:t>
            </a:r>
            <a:endParaRPr lang="it-IT" altLang="it-IT" sz="1800" i="1" dirty="0" smtClean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5FD4E6D-E318-4136-957C-0512123184A5}" type="slidenum">
              <a:rPr lang="it-IT" altLang="it-IT" smtClean="0"/>
              <a:pPr/>
              <a:t>2</a:t>
            </a:fld>
            <a:endParaRPr lang="it-IT" altLang="it-IT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EBF82A8-FEF9-4A21-8889-509E349D5ACA}" type="slidenum">
              <a:rPr lang="it-IT" altLang="it-IT" sz="1300" smtClean="0">
                <a:solidFill>
                  <a:srgbClr val="000000"/>
                </a:solidFill>
              </a:rPr>
              <a:pPr/>
              <a:t>3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92040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has to be procured?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4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80975" y="45720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863848" y="1044576"/>
            <a:ext cx="8675440" cy="555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720000" bIns="360000"/>
          <a:lstStyle>
            <a:lvl1pPr marL="342900" indent="-342900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indent="0" algn="just" eaLnBrk="1">
              <a:spcAft>
                <a:spcPts val="600"/>
              </a:spcAft>
              <a:buClr>
                <a:srgbClr val="0482BD"/>
              </a:buClr>
              <a:buSzPct val="100000"/>
            </a:pPr>
            <a:r>
              <a:rPr lang="en-US" sz="2000" b="1" dirty="0" smtClean="0">
                <a:solidFill>
                  <a:schemeClr val="tx1"/>
                </a:solidFill>
              </a:rPr>
              <a:t>PCD1:</a:t>
            </a:r>
            <a:endParaRPr lang="en-US" altLang="it-IT" sz="2000" dirty="0" smtClean="0">
              <a:solidFill>
                <a:schemeClr val="tx1"/>
              </a:solidFill>
            </a:endParaRP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1 unit</a:t>
            </a: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400 A / 100 V</a:t>
            </a: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>
                <a:solidFill>
                  <a:schemeClr val="tx1"/>
                </a:solidFill>
              </a:rPr>
              <a:t>Call for tender “Build to Specification</a:t>
            </a:r>
            <a:r>
              <a:rPr lang="en-US" altLang="it-IT" sz="2000" dirty="0" smtClean="0">
                <a:solidFill>
                  <a:schemeClr val="tx1"/>
                </a:solidFill>
              </a:rPr>
              <a:t>”</a:t>
            </a: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“Custom made” as a single unit</a:t>
            </a: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“Custom made” as the series of two 400 A / 50 V units</a:t>
            </a: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endParaRPr lang="en-US" altLang="it-IT" sz="2000" dirty="0" smtClean="0">
              <a:solidFill>
                <a:schemeClr val="tx1"/>
              </a:solidFill>
            </a:endParaRPr>
          </a:p>
          <a:p>
            <a:pPr indent="0" algn="just" eaLnBrk="1">
              <a:spcAft>
                <a:spcPts val="600"/>
              </a:spcAft>
              <a:buClr>
                <a:srgbClr val="0482BD"/>
              </a:buClr>
              <a:buSzPct val="100000"/>
            </a:pPr>
            <a:r>
              <a:rPr lang="en-US" sz="2000" b="1" dirty="0" smtClean="0">
                <a:solidFill>
                  <a:schemeClr val="tx1"/>
                </a:solidFill>
              </a:rPr>
              <a:t>PCQ8:</a:t>
            </a:r>
            <a:endParaRPr lang="en-US" altLang="it-IT" sz="2000" dirty="0">
              <a:solidFill>
                <a:schemeClr val="tx1"/>
              </a:solidFill>
            </a:endParaRP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6 </a:t>
            </a:r>
            <a:r>
              <a:rPr lang="en-US" altLang="it-IT" sz="2000" dirty="0">
                <a:solidFill>
                  <a:schemeClr val="tx1"/>
                </a:solidFill>
              </a:rPr>
              <a:t>unit</a:t>
            </a: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>
                <a:solidFill>
                  <a:schemeClr val="tx1"/>
                </a:solidFill>
              </a:rPr>
              <a:t>400 A / </a:t>
            </a:r>
            <a:r>
              <a:rPr lang="en-US" altLang="it-IT" sz="2000" dirty="0" smtClean="0">
                <a:solidFill>
                  <a:schemeClr val="tx1"/>
                </a:solidFill>
              </a:rPr>
              <a:t>50 V</a:t>
            </a: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>
                <a:solidFill>
                  <a:schemeClr val="tx1"/>
                </a:solidFill>
              </a:rPr>
              <a:t>Call for tender “Build to Specification</a:t>
            </a:r>
            <a:r>
              <a:rPr lang="en-US" altLang="it-IT" sz="2000" dirty="0" smtClean="0">
                <a:solidFill>
                  <a:schemeClr val="tx1"/>
                </a:solidFill>
              </a:rPr>
              <a:t>”</a:t>
            </a:r>
            <a:endParaRPr lang="en-US" altLang="it-IT" sz="2000" dirty="0">
              <a:solidFill>
                <a:schemeClr val="tx1"/>
              </a:solidFill>
            </a:endParaRP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>
                <a:solidFill>
                  <a:schemeClr val="tx1"/>
                </a:solidFill>
              </a:rPr>
              <a:t>“Custom made” as a single unit</a:t>
            </a: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>
                <a:solidFill>
                  <a:schemeClr val="tx1"/>
                </a:solidFill>
              </a:rPr>
              <a:t>“Custom made” as the </a:t>
            </a:r>
            <a:r>
              <a:rPr lang="en-US" altLang="it-IT" sz="2000" dirty="0" smtClean="0">
                <a:solidFill>
                  <a:schemeClr val="tx1"/>
                </a:solidFill>
              </a:rPr>
              <a:t>parallel of </a:t>
            </a:r>
            <a:r>
              <a:rPr lang="en-US" altLang="it-IT" sz="2000" dirty="0">
                <a:solidFill>
                  <a:schemeClr val="tx1"/>
                </a:solidFill>
              </a:rPr>
              <a:t>two </a:t>
            </a:r>
            <a:r>
              <a:rPr lang="en-US" altLang="it-IT" sz="2000" dirty="0" smtClean="0">
                <a:solidFill>
                  <a:schemeClr val="tx1"/>
                </a:solidFill>
              </a:rPr>
              <a:t>200 </a:t>
            </a:r>
            <a:r>
              <a:rPr lang="en-US" altLang="it-IT" sz="2000" dirty="0">
                <a:solidFill>
                  <a:schemeClr val="tx1"/>
                </a:solidFill>
              </a:rPr>
              <a:t>A / 50 V units</a:t>
            </a:r>
          </a:p>
        </p:txBody>
      </p:sp>
    </p:spTree>
    <p:extLst>
      <p:ext uri="{BB962C8B-B14F-4D97-AF65-F5344CB8AC3E}">
        <p14:creationId xmlns:p14="http://schemas.microsoft.com/office/powerpoint/2010/main" val="657412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EBF82A8-FEF9-4A21-8889-509E349D5ACA}" type="slidenum">
              <a:rPr lang="it-IT" altLang="it-IT" sz="1300" smtClean="0">
                <a:solidFill>
                  <a:srgbClr val="000000"/>
                </a:solidFill>
              </a:rPr>
              <a:pPr/>
              <a:t>4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92040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about PCQ5, PCQ6, and PCQ7? 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4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80975" y="45720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852090" y="1030287"/>
            <a:ext cx="8675440" cy="565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720000" bIns="360000"/>
          <a:lstStyle>
            <a:lvl1pPr marL="342900" indent="-342900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indent="0" algn="just" eaLnBrk="1">
              <a:spcAft>
                <a:spcPts val="600"/>
              </a:spcAft>
              <a:buClr>
                <a:srgbClr val="0482BD"/>
              </a:buClr>
              <a:buSzPct val="100000"/>
            </a:pPr>
            <a:r>
              <a:rPr lang="en-US" sz="2000" b="1" dirty="0" smtClean="0">
                <a:solidFill>
                  <a:schemeClr val="tx1"/>
                </a:solidFill>
              </a:rPr>
              <a:t>From PDR-2: 133 units, 200 </a:t>
            </a:r>
            <a:r>
              <a:rPr lang="en-US" sz="2000" b="1" dirty="0" smtClean="0">
                <a:solidFill>
                  <a:schemeClr val="tx1"/>
                </a:solidFill>
              </a:rPr>
              <a:t>A / 30 V</a:t>
            </a:r>
            <a:endParaRPr lang="en-US" altLang="it-IT" sz="2000" dirty="0" smtClean="0">
              <a:solidFill>
                <a:schemeClr val="tx1"/>
              </a:solidFill>
            </a:endParaRP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Call for tender “Build to Specification”</a:t>
            </a: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Required parameters within the capabilities of several high-level and well-known manufactures</a:t>
            </a: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COTS-like products available on the market that match the required performances</a:t>
            </a: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endParaRPr lang="en-US" altLang="it-IT" sz="2000" dirty="0" smtClean="0">
              <a:solidFill>
                <a:schemeClr val="tx1"/>
              </a:solidFill>
            </a:endParaRPr>
          </a:p>
          <a:p>
            <a:pPr marL="0" indent="0" algn="just" eaLnBrk="1">
              <a:spcAft>
                <a:spcPts val="600"/>
              </a:spcAft>
              <a:buClr>
                <a:srgbClr val="0482BD"/>
              </a:buClr>
              <a:buSzPct val="100000"/>
            </a:pPr>
            <a:r>
              <a:rPr lang="en-US" sz="2000" b="1" dirty="0" smtClean="0">
                <a:solidFill>
                  <a:schemeClr val="tx1"/>
                </a:solidFill>
              </a:rPr>
              <a:t>What if…</a:t>
            </a:r>
            <a:endParaRPr lang="en-US" altLang="it-IT" sz="2000" dirty="0">
              <a:solidFill>
                <a:schemeClr val="tx1"/>
              </a:solidFill>
            </a:endParaRP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Elevate the output voltage to 50 V</a:t>
            </a: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No effect on the performances (to be checked and guaranteed)</a:t>
            </a: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Can be connected in parallel</a:t>
            </a:r>
            <a:endParaRPr lang="en-US" altLang="it-IT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9716" b="23585"/>
          <a:stretch/>
        </p:blipFill>
        <p:spPr>
          <a:xfrm>
            <a:off x="2808064" y="5580037"/>
            <a:ext cx="3907581" cy="14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85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EBF82A8-FEF9-4A21-8889-509E349D5ACA}" type="slidenum">
              <a:rPr lang="it-IT" altLang="it-IT" sz="1300" smtClean="0">
                <a:solidFill>
                  <a:srgbClr val="000000"/>
                </a:solidFill>
              </a:rPr>
              <a:pPr/>
              <a:t>5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92040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Procurement </a:t>
            </a: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Strategy - alternatives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4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80975" y="45720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895040" y="971525"/>
            <a:ext cx="867544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720000" bIns="360000"/>
          <a:lstStyle>
            <a:lvl1pPr marL="342900" indent="-342900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indent="0" algn="just" eaLnBrk="1">
              <a:spcAft>
                <a:spcPts val="600"/>
              </a:spcAft>
              <a:buClr>
                <a:srgbClr val="0482BD"/>
              </a:buClr>
              <a:buSzPct val="100000"/>
            </a:pPr>
            <a:r>
              <a:rPr lang="en-US" b="1" dirty="0" smtClean="0">
                <a:solidFill>
                  <a:schemeClr val="tx1"/>
                </a:solidFill>
              </a:rPr>
              <a:t>PCQ8</a:t>
            </a:r>
            <a:endParaRPr lang="en-US" altLang="it-IT" dirty="0" smtClean="0">
              <a:solidFill>
                <a:schemeClr val="tx1"/>
              </a:solidFill>
            </a:endParaRPr>
          </a:p>
          <a:p>
            <a:pPr marL="457200" indent="-457200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+mj-lt"/>
              <a:buAutoNum type="alphaLcPeriod"/>
            </a:pPr>
            <a:r>
              <a:rPr lang="en-US" altLang="it-IT" dirty="0" smtClean="0">
                <a:solidFill>
                  <a:schemeClr val="tx1"/>
                </a:solidFill>
              </a:rPr>
              <a:t>6 units, 50 V / 400 A;</a:t>
            </a:r>
          </a:p>
          <a:p>
            <a:pPr marL="457200" indent="-457200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+mj-lt"/>
              <a:buAutoNum type="alphaLcPeriod"/>
            </a:pPr>
            <a:r>
              <a:rPr lang="en-US" altLang="it-IT" dirty="0" smtClean="0">
                <a:solidFill>
                  <a:schemeClr val="tx1"/>
                </a:solidFill>
              </a:rPr>
              <a:t>12 units, 50 V / 200 A, connected in couples in parallel (these could be included in the same lot of PCQ5, PCQ6, PCQ7).</a:t>
            </a:r>
          </a:p>
          <a:p>
            <a:pPr marL="357188" indent="0" algn="just" eaLnBrk="1">
              <a:spcBef>
                <a:spcPts val="1200"/>
              </a:spcBef>
              <a:spcAft>
                <a:spcPts val="600"/>
              </a:spcAft>
              <a:buClr>
                <a:srgbClr val="0482BD"/>
              </a:buClr>
              <a:buSzPct val="100000"/>
            </a:pPr>
            <a:r>
              <a:rPr lang="en-US" b="1" dirty="0" smtClean="0">
                <a:solidFill>
                  <a:schemeClr val="tx1"/>
                </a:solidFill>
              </a:rPr>
              <a:t>PCD1</a:t>
            </a:r>
            <a:endParaRPr lang="en-US" altLang="it-IT" dirty="0" smtClean="0">
              <a:solidFill>
                <a:schemeClr val="tx1"/>
              </a:solidFill>
            </a:endParaRPr>
          </a:p>
          <a:p>
            <a:pPr marL="457200" indent="-457200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+mj-lt"/>
              <a:buAutoNum type="alphaLcPeriod" startAt="3"/>
            </a:pPr>
            <a:r>
              <a:rPr lang="en-US" altLang="it-IT" dirty="0" smtClean="0">
                <a:solidFill>
                  <a:schemeClr val="tx1"/>
                </a:solidFill>
              </a:rPr>
              <a:t>1 unit, 100 V / 400 A;</a:t>
            </a:r>
          </a:p>
          <a:p>
            <a:pPr marL="457200" indent="-457200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+mj-lt"/>
              <a:buAutoNum type="alphaLcPeriod" startAt="3"/>
            </a:pPr>
            <a:r>
              <a:rPr lang="en-US" altLang="it-IT" dirty="0" smtClean="0">
                <a:solidFill>
                  <a:schemeClr val="tx1"/>
                </a:solidFill>
              </a:rPr>
              <a:t>2 units, 50 V / 400 A, connected in series (that could be included in the same lot of PCQ8 in case a.).</a:t>
            </a:r>
            <a:endParaRPr lang="en-US" altLang="it-IT" dirty="0">
              <a:solidFill>
                <a:schemeClr val="tx1"/>
              </a:solidFill>
            </a:endParaRPr>
          </a:p>
          <a:p>
            <a:pPr marL="0" indent="0" algn="just" eaLnBrk="1">
              <a:spcAft>
                <a:spcPts val="600"/>
              </a:spcAft>
              <a:buClr>
                <a:srgbClr val="0482BD"/>
              </a:buClr>
              <a:buSzPct val="100000"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 algn="just" eaLnBrk="1">
              <a:spcAft>
                <a:spcPts val="600"/>
              </a:spcAft>
              <a:buClr>
                <a:srgbClr val="0482BD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</a:rPr>
              <a:t>b. &amp; d.                   Reduction of PC Types from 3 to 2</a:t>
            </a:r>
          </a:p>
          <a:p>
            <a:pPr marL="0" indent="0" algn="just" eaLnBrk="1">
              <a:spcAft>
                <a:spcPts val="600"/>
              </a:spcAft>
              <a:buClr>
                <a:srgbClr val="0482BD"/>
              </a:buClr>
              <a:buSzPct val="100000"/>
            </a:pPr>
            <a:r>
              <a:rPr lang="en-US" altLang="it-IT" dirty="0" smtClean="0">
                <a:solidFill>
                  <a:schemeClr val="tx1"/>
                </a:solidFill>
              </a:rPr>
              <a:t>c. &amp; d.                   Compatible with Polarity switcher</a:t>
            </a:r>
          </a:p>
          <a:p>
            <a:pPr marL="0" indent="0" algn="ctr" eaLnBrk="1">
              <a:spcAft>
                <a:spcPts val="600"/>
              </a:spcAft>
              <a:buClr>
                <a:srgbClr val="0482BD"/>
              </a:buClr>
              <a:buSzPct val="100000"/>
            </a:pPr>
            <a:r>
              <a:rPr lang="en-US" altLang="it-IT" b="1" dirty="0" smtClean="0">
                <a:solidFill>
                  <a:srgbClr val="FF0000"/>
                </a:solidFill>
              </a:rPr>
              <a:t>Avoid series &amp; parallel </a:t>
            </a:r>
            <a:r>
              <a:rPr lang="en-US" altLang="it-IT" b="1" dirty="0">
                <a:solidFill>
                  <a:srgbClr val="FF0000"/>
                </a:solidFill>
              </a:rPr>
              <a:t>combination </a:t>
            </a:r>
            <a:r>
              <a:rPr lang="en-US" altLang="it-IT" b="1" dirty="0" smtClean="0">
                <a:solidFill>
                  <a:srgbClr val="FF0000"/>
                </a:solidFill>
              </a:rPr>
              <a:t>of PC</a:t>
            </a:r>
            <a:endParaRPr lang="en-US" altLang="it-IT" b="1" dirty="0">
              <a:solidFill>
                <a:srgbClr val="FF0000"/>
              </a:solidFill>
            </a:endParaRPr>
          </a:p>
          <a:p>
            <a:pPr marL="0" indent="0" algn="just" eaLnBrk="1">
              <a:spcAft>
                <a:spcPts val="600"/>
              </a:spcAft>
              <a:buClr>
                <a:srgbClr val="0482BD"/>
              </a:buClr>
              <a:buSzPct val="100000"/>
            </a:pPr>
            <a:endParaRPr lang="en-US" altLang="it-IT" dirty="0">
              <a:solidFill>
                <a:schemeClr val="tx1"/>
              </a:solidFill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2339975" y="5580037"/>
            <a:ext cx="1260177" cy="21602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339975" y="6012085"/>
            <a:ext cx="1260177" cy="21602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836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EBF82A8-FEF9-4A21-8889-509E349D5ACA}" type="slidenum">
              <a:rPr lang="it-IT" altLang="it-IT" sz="1300" smtClean="0">
                <a:solidFill>
                  <a:srgbClr val="000000"/>
                </a:solidFill>
              </a:rPr>
              <a:pPr/>
              <a:t>6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92040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Procurement </a:t>
            </a: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Strategy - proposal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4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80975" y="45720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27322" y="1068387"/>
            <a:ext cx="10187929" cy="449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720000" bIns="360000"/>
          <a:lstStyle>
            <a:lvl1pPr marL="342900" indent="-342900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dirty="0" smtClean="0">
                <a:solidFill>
                  <a:schemeClr val="tx1"/>
                </a:solidFill>
              </a:rPr>
              <a:t>One Call </a:t>
            </a:r>
            <a:r>
              <a:rPr lang="en-US" altLang="it-IT" dirty="0">
                <a:solidFill>
                  <a:schemeClr val="tx1"/>
                </a:solidFill>
              </a:rPr>
              <a:t>for </a:t>
            </a:r>
            <a:r>
              <a:rPr lang="en-US" altLang="it-IT" dirty="0" smtClean="0">
                <a:solidFill>
                  <a:schemeClr val="tx1"/>
                </a:solidFill>
              </a:rPr>
              <a:t>Tender, </a:t>
            </a:r>
            <a:r>
              <a:rPr lang="en-US" altLang="it-IT" dirty="0">
                <a:solidFill>
                  <a:schemeClr val="tx1"/>
                </a:solidFill>
              </a:rPr>
              <a:t>“Build to Specification</a:t>
            </a:r>
            <a:r>
              <a:rPr lang="en-US" altLang="it-IT" dirty="0" smtClean="0">
                <a:solidFill>
                  <a:schemeClr val="tx1"/>
                </a:solidFill>
              </a:rPr>
              <a:t>”, for </a:t>
            </a:r>
            <a:r>
              <a:rPr lang="en-US" altLang="it-IT" dirty="0" err="1" smtClean="0">
                <a:solidFill>
                  <a:schemeClr val="tx1"/>
                </a:solidFill>
              </a:rPr>
              <a:t>PCQx</a:t>
            </a:r>
            <a:r>
              <a:rPr lang="en-US" altLang="it-IT" dirty="0" smtClean="0">
                <a:solidFill>
                  <a:schemeClr val="tx1"/>
                </a:solidFill>
              </a:rPr>
              <a:t> and PCD1</a:t>
            </a: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dirty="0" smtClean="0">
                <a:solidFill>
                  <a:schemeClr val="tx1"/>
                </a:solidFill>
              </a:rPr>
              <a:t>Three separate Lots:</a:t>
            </a:r>
          </a:p>
          <a:p>
            <a:pPr marL="800100" indent="-457200" algn="just" eaLnBrk="1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altLang="it-IT" sz="2000" dirty="0" smtClean="0">
                <a:solidFill>
                  <a:schemeClr val="tx1"/>
                </a:solidFill>
              </a:rPr>
              <a:t>133 </a:t>
            </a:r>
            <a:r>
              <a:rPr lang="en-US" altLang="it-IT" sz="2000" dirty="0">
                <a:solidFill>
                  <a:schemeClr val="tx1"/>
                </a:solidFill>
              </a:rPr>
              <a:t>units 30 (50) V / 200 A for Q5, Q6, and Q7;</a:t>
            </a:r>
          </a:p>
          <a:p>
            <a:pPr marL="800100" indent="-457200" algn="just" eaLnBrk="1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altLang="it-IT" sz="2000" dirty="0" smtClean="0">
                <a:solidFill>
                  <a:schemeClr val="tx1"/>
                </a:solidFill>
              </a:rPr>
              <a:t>the </a:t>
            </a:r>
            <a:r>
              <a:rPr lang="en-US" altLang="it-IT" sz="2000" dirty="0">
                <a:solidFill>
                  <a:schemeClr val="tx1"/>
                </a:solidFill>
              </a:rPr>
              <a:t>tenderer can choose and quote option a. or b. for PCQ8;</a:t>
            </a:r>
          </a:p>
          <a:p>
            <a:pPr marL="800100" indent="-457200" algn="just" eaLnBrk="1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altLang="it-IT" sz="2000" dirty="0" smtClean="0">
                <a:solidFill>
                  <a:schemeClr val="tx1"/>
                </a:solidFill>
              </a:rPr>
              <a:t>the </a:t>
            </a:r>
            <a:r>
              <a:rPr lang="en-US" altLang="it-IT" sz="2000" dirty="0">
                <a:solidFill>
                  <a:schemeClr val="tx1"/>
                </a:solidFill>
              </a:rPr>
              <a:t>tenderer can choose and quote option c. or d. for </a:t>
            </a:r>
            <a:r>
              <a:rPr lang="en-US" altLang="it-IT" sz="2000" dirty="0" smtClean="0">
                <a:solidFill>
                  <a:schemeClr val="tx1"/>
                </a:solidFill>
              </a:rPr>
              <a:t>PCD1.</a:t>
            </a:r>
          </a:p>
          <a:p>
            <a:pPr marL="358775" indent="-358775" algn="just" eaLnBrk="1">
              <a:spcBef>
                <a:spcPts val="600"/>
              </a:spcBef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dirty="0">
                <a:solidFill>
                  <a:schemeClr val="tx1"/>
                </a:solidFill>
              </a:rPr>
              <a:t>P</a:t>
            </a:r>
            <a:r>
              <a:rPr lang="en-US" altLang="it-IT" dirty="0" smtClean="0">
                <a:solidFill>
                  <a:schemeClr val="tx1"/>
                </a:solidFill>
              </a:rPr>
              <a:t>ossible </a:t>
            </a:r>
            <a:r>
              <a:rPr lang="en-US" altLang="it-IT" dirty="0">
                <a:solidFill>
                  <a:schemeClr val="tx1"/>
                </a:solidFill>
              </a:rPr>
              <a:t>mergers of the lots according to the chosen options.</a:t>
            </a: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dirty="0">
                <a:solidFill>
                  <a:schemeClr val="tx1"/>
                </a:solidFill>
              </a:rPr>
              <a:t>Tenderers can quote single lots or combination of </a:t>
            </a:r>
            <a:r>
              <a:rPr lang="en-US" altLang="it-IT" dirty="0" smtClean="0">
                <a:solidFill>
                  <a:schemeClr val="tx1"/>
                </a:solidFill>
              </a:rPr>
              <a:t>lots.</a:t>
            </a: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dirty="0" smtClean="0">
                <a:solidFill>
                  <a:schemeClr val="tx1"/>
                </a:solidFill>
              </a:rPr>
              <a:t>Separated </a:t>
            </a:r>
            <a:r>
              <a:rPr lang="en-US" altLang="it-IT" dirty="0">
                <a:solidFill>
                  <a:schemeClr val="tx1"/>
                </a:solidFill>
              </a:rPr>
              <a:t>lots can be assigned to different tenderers.</a:t>
            </a: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dirty="0" smtClean="0">
                <a:solidFill>
                  <a:srgbClr val="0070C0"/>
                </a:solidFill>
              </a:rPr>
              <a:t>Agreed </a:t>
            </a:r>
            <a:r>
              <a:rPr lang="en-US" altLang="it-IT" dirty="0">
                <a:solidFill>
                  <a:srgbClr val="0070C0"/>
                </a:solidFill>
              </a:rPr>
              <a:t>and developed also with whom will operate the European Call for Tenders.</a:t>
            </a:r>
          </a:p>
          <a:p>
            <a:pPr marL="800100" indent="-457200" algn="just" eaLnBrk="1">
              <a:spcAft>
                <a:spcPts val="600"/>
              </a:spcAft>
              <a:buSzPct val="100000"/>
              <a:buFont typeface="+mj-lt"/>
              <a:buAutoNum type="arabicPeriod"/>
            </a:pPr>
            <a:endParaRPr lang="en-US" altLang="it-IT" sz="2000" dirty="0">
              <a:solidFill>
                <a:schemeClr val="tx1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384128" y="5926756"/>
            <a:ext cx="5040560" cy="135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720000" bIns="360000"/>
          <a:lstStyle>
            <a:lvl1pPr marL="342900" indent="-342900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185738" indent="-185738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+mj-lt"/>
              <a:buAutoNum type="alphaLcPeriod"/>
            </a:pPr>
            <a:r>
              <a:rPr lang="en-US" altLang="it-IT" sz="1200" dirty="0" smtClean="0">
                <a:solidFill>
                  <a:schemeClr val="tx1"/>
                </a:solidFill>
              </a:rPr>
              <a:t>6 </a:t>
            </a:r>
            <a:r>
              <a:rPr lang="en-US" altLang="it-IT" sz="1200" dirty="0">
                <a:solidFill>
                  <a:schemeClr val="tx1"/>
                </a:solidFill>
              </a:rPr>
              <a:t>units, 50 V / 400 A;</a:t>
            </a:r>
          </a:p>
          <a:p>
            <a:pPr marL="185738" indent="-185738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+mj-lt"/>
              <a:buAutoNum type="alphaLcPeriod"/>
            </a:pPr>
            <a:r>
              <a:rPr lang="en-US" altLang="it-IT" sz="1200" dirty="0" smtClean="0">
                <a:solidFill>
                  <a:schemeClr val="tx1"/>
                </a:solidFill>
              </a:rPr>
              <a:t>12 </a:t>
            </a:r>
            <a:r>
              <a:rPr lang="en-US" altLang="it-IT" sz="1200" dirty="0">
                <a:solidFill>
                  <a:schemeClr val="tx1"/>
                </a:solidFill>
              </a:rPr>
              <a:t>units, 50 V / 200 A, connected in couples in </a:t>
            </a:r>
            <a:r>
              <a:rPr lang="en-US" altLang="it-IT" sz="1200" dirty="0" smtClean="0">
                <a:solidFill>
                  <a:schemeClr val="tx1"/>
                </a:solidFill>
              </a:rPr>
              <a:t>parallel;</a:t>
            </a:r>
          </a:p>
          <a:p>
            <a:pPr marL="185738" indent="-185738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+mj-lt"/>
              <a:buAutoNum type="alphaLcPeriod" startAt="3"/>
            </a:pPr>
            <a:r>
              <a:rPr lang="en-US" altLang="it-IT" sz="1200" dirty="0" smtClean="0">
                <a:solidFill>
                  <a:schemeClr val="tx1"/>
                </a:solidFill>
              </a:rPr>
              <a:t>1 unit, 100 V / 400 A;</a:t>
            </a:r>
          </a:p>
          <a:p>
            <a:pPr marL="185738" indent="-185738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+mj-lt"/>
              <a:buAutoNum type="alphaLcPeriod" startAt="3"/>
            </a:pPr>
            <a:r>
              <a:rPr lang="en-US" altLang="it-IT" sz="1200" dirty="0" smtClean="0">
                <a:solidFill>
                  <a:schemeClr val="tx1"/>
                </a:solidFill>
              </a:rPr>
              <a:t>2 </a:t>
            </a:r>
            <a:r>
              <a:rPr lang="en-US" altLang="it-IT" sz="1200" dirty="0">
                <a:solidFill>
                  <a:schemeClr val="tx1"/>
                </a:solidFill>
              </a:rPr>
              <a:t>units, 50 V / 400 A, connected in </a:t>
            </a:r>
            <a:r>
              <a:rPr lang="en-US" altLang="it-IT" sz="1200" dirty="0" smtClean="0">
                <a:solidFill>
                  <a:schemeClr val="tx1"/>
                </a:solidFill>
              </a:rPr>
              <a:t>series.</a:t>
            </a:r>
            <a:endParaRPr lang="en-US" altLang="it-IT" sz="12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633690" y="5728238"/>
            <a:ext cx="4070918" cy="1471075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633690" y="5728238"/>
            <a:ext cx="2270445" cy="37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720000" bIns="360000"/>
          <a:lstStyle>
            <a:lvl1pPr marL="342900" indent="-342900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algn="just" eaLnBrk="1">
              <a:spcAft>
                <a:spcPts val="600"/>
              </a:spcAft>
              <a:buClr>
                <a:srgbClr val="0482BD"/>
              </a:buClr>
              <a:buSzPct val="100000"/>
            </a:pPr>
            <a:r>
              <a:rPr lang="en-US" altLang="it-IT" sz="1200" dirty="0" smtClean="0">
                <a:solidFill>
                  <a:schemeClr val="tx1"/>
                </a:solidFill>
              </a:rPr>
              <a:t>X = 5, 6, 7, and 8</a:t>
            </a:r>
            <a:endParaRPr lang="en-US" altLang="it-IT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345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D0DFACD-C81D-41AF-904D-8C7F996AEE78}" type="slidenum">
              <a:rPr lang="it-IT" altLang="it-IT" sz="1300" smtClean="0">
                <a:solidFill>
                  <a:srgbClr val="000000"/>
                </a:solidFill>
              </a:rPr>
              <a:pPr/>
              <a:t>7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00338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Current “Time Plan”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1270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-3" y="4139877"/>
            <a:ext cx="1008062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720000" bIns="360000"/>
          <a:lstStyle>
            <a:lvl1pPr marL="342900" indent="-342900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indent="0" algn="just" eaLnBrk="1">
              <a:spcAft>
                <a:spcPts val="600"/>
              </a:spcAft>
              <a:buClr>
                <a:srgbClr val="0482BD"/>
              </a:buClr>
              <a:buSzPct val="100000"/>
            </a:pPr>
            <a:r>
              <a:rPr lang="en-US" b="1" dirty="0" smtClean="0">
                <a:solidFill>
                  <a:schemeClr val="tx1"/>
                </a:solidFill>
              </a:rPr>
              <a:t>Comments</a:t>
            </a:r>
            <a:endParaRPr lang="en-US" dirty="0">
              <a:solidFill>
                <a:schemeClr val="tx1"/>
              </a:solidFill>
            </a:endParaRP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At the date “t0” the order is signed, and the production starts</a:t>
            </a: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The production and batch delivery have been estimated from budgetary offer.</a:t>
            </a:r>
            <a:endParaRPr lang="en-US" altLang="it-IT" sz="2000" dirty="0">
              <a:solidFill>
                <a:schemeClr val="tx1"/>
              </a:solidFill>
            </a:endParaRPr>
          </a:p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2000" dirty="0" smtClean="0">
                <a:solidFill>
                  <a:schemeClr val="tx1"/>
                </a:solidFill>
              </a:rPr>
              <a:t>The time required by the Call for Tender is estimated between 6 to 8 months.</a:t>
            </a:r>
            <a:endParaRPr lang="en-US" altLang="it-IT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395640"/>
              </p:ext>
            </p:extLst>
          </p:nvPr>
        </p:nvGraphicFramePr>
        <p:xfrm>
          <a:off x="359792" y="1187549"/>
          <a:ext cx="9361049" cy="2448271"/>
        </p:xfrm>
        <a:graphic>
          <a:graphicData uri="http://schemas.openxmlformats.org/drawingml/2006/table">
            <a:tbl>
              <a:tblPr/>
              <a:tblGrid>
                <a:gridCol w="361431"/>
                <a:gridCol w="361431"/>
                <a:gridCol w="286562"/>
                <a:gridCol w="286562"/>
                <a:gridCol w="286562"/>
                <a:gridCol w="286562"/>
                <a:gridCol w="286562"/>
                <a:gridCol w="286562"/>
                <a:gridCol w="645412"/>
                <a:gridCol w="1755519"/>
                <a:gridCol w="322706"/>
                <a:gridCol w="322706"/>
                <a:gridCol w="322706"/>
                <a:gridCol w="322706"/>
                <a:gridCol w="322706"/>
                <a:gridCol w="322706"/>
                <a:gridCol w="322706"/>
                <a:gridCol w="322706"/>
                <a:gridCol w="322706"/>
                <a:gridCol w="322706"/>
                <a:gridCol w="322706"/>
                <a:gridCol w="322706"/>
                <a:gridCol w="322706"/>
                <a:gridCol w="322706"/>
              </a:tblGrid>
              <a:tr h="349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t0-6/8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 for Tender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 signed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t0+6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Batch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t0+8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Batch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t0+10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Batch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t0+12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4th or Last Batch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t0+14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Batch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129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D0DFACD-C81D-41AF-904D-8C7F996AEE78}" type="slidenum">
              <a:rPr lang="it-IT" altLang="it-IT" sz="1300" smtClean="0">
                <a:solidFill>
                  <a:srgbClr val="000000"/>
                </a:solidFill>
              </a:rPr>
              <a:pPr/>
              <a:t>8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00338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Time Plan – an exercise: Option </a:t>
            </a: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 + (c </a:t>
            </a: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or </a:t>
            </a: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d)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1270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-28328" y="6660157"/>
            <a:ext cx="1008062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720000" bIns="360000"/>
          <a:lstStyle>
            <a:lvl1pPr marL="342900" indent="-342900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1800" dirty="0" smtClean="0">
                <a:solidFill>
                  <a:schemeClr val="tx1"/>
                </a:solidFill>
              </a:rPr>
              <a:t>Call for Tender duration estimated in 7 months</a:t>
            </a:r>
            <a:endParaRPr lang="en-US" altLang="it-IT" sz="1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226"/>
            <a:ext cx="10080625" cy="596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89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D0DFACD-C81D-41AF-904D-8C7F996AEE78}" type="slidenum">
              <a:rPr lang="it-IT" altLang="it-IT" sz="1300" smtClean="0">
                <a:solidFill>
                  <a:srgbClr val="000000"/>
                </a:solidFill>
              </a:rPr>
              <a:pPr/>
              <a:t>9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0080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62000" rIns="180000" bIns="0"/>
          <a:lstStyle>
            <a:lvl1pPr marL="361950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it-IT" sz="26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                                     </a:t>
            </a:r>
            <a:endParaRPr lang="en-US" altLang="it-IT" sz="1800" b="1" dirty="0" smtClean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00338" y="0"/>
            <a:ext cx="7380287" cy="755650"/>
          </a:xfrm>
          <a:prstGeom prst="rect">
            <a:avLst/>
          </a:prstGeom>
          <a:noFill/>
          <a:ln>
            <a:noFill/>
          </a:ln>
          <a:effectLst>
            <a:outerShdw blurRad="50800" dist="38100" dir="1799981" algn="tl" rotWithShape="0">
              <a:srgbClr val="0482BD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2000" rIns="0" bIns="0"/>
          <a:lstStyle>
            <a:lvl1pPr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Time Plan – an exercise: Option </a:t>
            </a:r>
            <a:r>
              <a:rPr lang="en-US" altLang="it-IT" sz="2000" b="1" dirty="0" smtClean="0">
                <a:solidFill>
                  <a:srgbClr val="0482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 + c</a:t>
            </a:r>
            <a:endParaRPr lang="en-US" altLang="it-IT" sz="2000" b="1" dirty="0">
              <a:solidFill>
                <a:srgbClr val="0482B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1270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3"/>
            <a:ext cx="17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-28328" y="6732165"/>
            <a:ext cx="1008062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180000" rIns="720000" bIns="360000"/>
          <a:lstStyle>
            <a:lvl1pPr marL="342900" indent="-342900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58775" indent="-358775" algn="just" eaLnBrk="1">
              <a:spcAft>
                <a:spcPts val="600"/>
              </a:spcAft>
              <a:buClr>
                <a:srgbClr val="0482BD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it-IT" sz="1800" dirty="0" smtClean="0">
                <a:solidFill>
                  <a:schemeClr val="tx1"/>
                </a:solidFill>
              </a:rPr>
              <a:t>Call for Tender duration estimated in 7 months</a:t>
            </a:r>
            <a:endParaRPr lang="en-US" altLang="it-IT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197"/>
            <a:ext cx="10080625" cy="61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67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ttra Sincrotrone Trieste_Template Slides 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27065</TotalTime>
  <Words>623</Words>
  <Application>Microsoft Office PowerPoint</Application>
  <PresentationFormat>Custom</PresentationFormat>
  <Paragraphs>228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ＭＳ Ｐゴシック</vt:lpstr>
      <vt:lpstr>Arial</vt:lpstr>
      <vt:lpstr>Calibri</vt:lpstr>
      <vt:lpstr>Times New Roman</vt:lpstr>
      <vt:lpstr>Verdana</vt:lpstr>
      <vt:lpstr>Wingdings</vt:lpstr>
      <vt:lpstr>Elettra Sincrotrone Trieste_Template Slides ENG</vt:lpstr>
      <vt:lpstr>Custom Design</vt:lpstr>
      <vt:lpstr>PowerPoint Presentation</vt:lpstr>
      <vt:lpstr>Dipole and Quadrupole Power Converters Procurement &amp; Time Schedule PCD1 and PCQ8  Roberto Visintini Elettra Sincrotrone Trieste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Modolo Cristina</dc:creator>
  <cp:lastModifiedBy>Roberto Visintini</cp:lastModifiedBy>
  <cp:revision>872</cp:revision>
  <cp:lastPrinted>2016-05-16T17:36:35Z</cp:lastPrinted>
  <dcterms:created xsi:type="dcterms:W3CDTF">2014-09-15T07:25:41Z</dcterms:created>
  <dcterms:modified xsi:type="dcterms:W3CDTF">2017-06-25T17:50:15Z</dcterms:modified>
</cp:coreProperties>
</file>