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77" r:id="rId2"/>
  </p:sldMasterIdLst>
  <p:notesMasterIdLst>
    <p:notesMasterId r:id="rId15"/>
  </p:notesMasterIdLst>
  <p:handoutMasterIdLst>
    <p:handoutMasterId r:id="rId16"/>
  </p:handoutMasterIdLst>
  <p:sldIdLst>
    <p:sldId id="410" r:id="rId3"/>
    <p:sldId id="420" r:id="rId4"/>
    <p:sldId id="430" r:id="rId5"/>
    <p:sldId id="433" r:id="rId6"/>
    <p:sldId id="434" r:id="rId7"/>
    <p:sldId id="426" r:id="rId8"/>
    <p:sldId id="425" r:id="rId9"/>
    <p:sldId id="421" r:id="rId10"/>
    <p:sldId id="432" r:id="rId11"/>
    <p:sldId id="423" r:id="rId12"/>
    <p:sldId id="424" r:id="rId13"/>
    <p:sldId id="435" r:id="rId14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FF"/>
    <a:srgbClr val="FFFF66"/>
    <a:srgbClr val="00E100"/>
    <a:srgbClr val="CC0099"/>
    <a:srgbClr val="0094CA"/>
    <a:srgbClr val="FF5050"/>
    <a:srgbClr val="F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42" autoAdjust="0"/>
    <p:restoredTop sz="99518" autoAdjust="0"/>
  </p:normalViewPr>
  <p:slideViewPr>
    <p:cSldViewPr snapToGrid="0" snapToObjects="1">
      <p:cViewPr>
        <p:scale>
          <a:sx n="100" d="100"/>
          <a:sy n="100" d="100"/>
        </p:scale>
        <p:origin x="-787" y="-72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E5A3AE58-0CB7-2B49-BC2B-99543F812727}" type="datetimeFigureOut">
              <a:rPr lang="sv-SE" smtClean="0"/>
              <a:t>2017-06-27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74441830-0E87-9D46-A15F-C0C0B780FA23}" type="datetimeFigureOut">
              <a:rPr lang="sv-SE" smtClean="0"/>
              <a:t>2017-06-27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167-117F-420C-9F45-458E836B1790}" type="datetime1">
              <a:rPr lang="sv-SE" smtClean="0"/>
              <a:t>2017-06-27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1B5-19A1-41D4-B931-AF48A1AC2F9B}" type="datetime1">
              <a:rPr lang="sv-SE" smtClean="0"/>
              <a:t>2017-06-27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2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6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124A-1269-4A82-9CD6-F217771AACC3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8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26A2-1382-4128-A41F-7A0D58C65048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28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11EA-695A-4791-9DA2-DD0D5A8D94C6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1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A4C5-CD3F-419F-9FAF-8131295A15F1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8640-21E4-4DF7-82E4-489CAFEF9DED}" type="datetime1">
              <a:rPr lang="sv-SE" smtClean="0"/>
              <a:t>2017-06-27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515100"/>
            <a:ext cx="1046285" cy="281354"/>
          </a:xfrm>
        </p:spPr>
        <p:txBody>
          <a:bodyPr/>
          <a:lstStyle/>
          <a:p>
            <a:fld id="{779B4711-C7EC-4FCD-B532-1DF72AC9585E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655277" y="6515100"/>
            <a:ext cx="3897923" cy="281354"/>
          </a:xfrm>
        </p:spPr>
        <p:txBody>
          <a:bodyPr/>
          <a:lstStyle>
            <a:lvl1pPr>
              <a:defRPr i="1"/>
            </a:lvl1pPr>
          </a:lstStyle>
          <a:p>
            <a:r>
              <a:rPr lang="en-US" smtClean="0"/>
              <a:t>Confidential: For ESS internal restricted usage only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036168" y="6515100"/>
            <a:ext cx="650631" cy="281354"/>
          </a:xfrm>
        </p:spPr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1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0EB3-1275-490F-86ED-24C4C2BB1B85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86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80C9-C9BE-4098-B06A-E91382C3258D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38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A73A-2386-472F-A860-E3421B6157F0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6B2-1083-4668-8764-A3C4D41FED4E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80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E4E0-BDD5-4662-A004-134C0E4ABA08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6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515B-C211-4A0B-A0EA-E8995A75CF00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589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659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EB99-AC6E-48D2-952D-3D83B6391950}" type="datetime1">
              <a:rPr lang="sv-SE" smtClean="0"/>
              <a:t>2017-06-27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4A36-D68D-4694-87DB-DFA8FA4CFE26}" type="datetime1">
              <a:rPr lang="sv-SE" smtClean="0"/>
              <a:t>2017-06-27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22C4-E157-4E53-9EF8-232316FE09CC}" type="datetime1">
              <a:rPr lang="sv-SE" smtClean="0"/>
              <a:t>2017-06-27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3802-762A-4A6E-A1BC-2EB1229795D8}" type="datetime1">
              <a:rPr lang="sv-SE" smtClean="0"/>
              <a:t>2017-06-27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932-36F6-4388-A044-AA7A78DE8FDE}" type="datetime1">
              <a:rPr lang="sv-SE" smtClean="0"/>
              <a:t>2017-06-27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2D74-2346-4358-902A-DA156CC04F9A}" type="datetime1">
              <a:rPr lang="sv-SE" smtClean="0"/>
              <a:t>2017-06-27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F66-422D-4DAE-AE18-D60629C43F89}" type="datetime1">
              <a:rPr lang="sv-SE" smtClean="0"/>
              <a:t>2017-06-27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B55F-3AE4-4AA8-BBE5-D2F4D522B413}" type="datetime1">
              <a:rPr lang="sv-SE" smtClean="0"/>
              <a:t>2017-06-27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64DD356A-05C0-4661-BD85-91B68063E911}" type="datetime1">
              <a:rPr lang="sv-SE" smtClean="0">
                <a:latin typeface="Calibri"/>
              </a:rPr>
              <a:t>2017-06-27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europeanspallationsource.se/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7"/>
            <a:ext cx="9144000" cy="5445224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ruta 3"/>
          <p:cNvSpPr txBox="1"/>
          <p:nvPr/>
        </p:nvSpPr>
        <p:spPr>
          <a:xfrm>
            <a:off x="0" y="5274120"/>
            <a:ext cx="914400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Paulo Torri</a:t>
            </a:r>
          </a:p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ESS – Accelerator Division - RF</a:t>
            </a:r>
          </a:p>
          <a:p>
            <a:pPr algn="ctr"/>
            <a:r>
              <a:rPr lang="en-GB" sz="2000" dirty="0" smtClean="0">
                <a:solidFill>
                  <a:srgbClr val="FFFFFF"/>
                </a:solidFill>
              </a:rPr>
              <a:t>Power Converters Section</a:t>
            </a: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6617"/>
            <a:ext cx="5706219" cy="380153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4172483"/>
            <a:ext cx="90449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2000" dirty="0"/>
              <a:t>PDR for Power Converters of Dipoles D1, Quadrupoles Q8 and Correctors </a:t>
            </a:r>
            <a:r>
              <a:rPr lang="en-US" sz="2000" dirty="0" smtClean="0"/>
              <a:t>C8</a:t>
            </a:r>
          </a:p>
          <a:p>
            <a:pPr marL="57150" algn="ctr"/>
            <a:r>
              <a:rPr lang="en-US" sz="2800" dirty="0" smtClean="0"/>
              <a:t>Power </a:t>
            </a:r>
            <a:r>
              <a:rPr lang="en-US" sz="2800" dirty="0"/>
              <a:t>cable interfaces to the cabinets and location of these PC’s inside the cabinets </a:t>
            </a:r>
            <a:endParaRPr lang="en-US" sz="2500" b="1" dirty="0" smtClean="0">
              <a:solidFill>
                <a:schemeClr val="bg1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pic>
        <p:nvPicPr>
          <p:cNvPr id="9" name="Bildobjekt 5" descr="ESS-vit-logg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1950"/>
            <a:ext cx="2082800" cy="1114297"/>
          </a:xfrm>
          <a:prstGeom prst="rect">
            <a:avLst/>
          </a:prstGeom>
          <a:solidFill>
            <a:srgbClr val="00A1DA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4778"/>
            <a:ext cx="2319330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 </a:t>
            </a:r>
            <a:r>
              <a:rPr lang="en-US" sz="2400" dirty="0" smtClean="0"/>
              <a:t>lay-out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" y="1552782"/>
            <a:ext cx="7033260" cy="51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 </a:t>
            </a:r>
            <a:r>
              <a:rPr lang="en-US" sz="2400" dirty="0"/>
              <a:t>single electrical line </a:t>
            </a:r>
            <a:r>
              <a:rPr lang="en-US" sz="2400" dirty="0" smtClean="0"/>
              <a:t>diagram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840" y="1668780"/>
            <a:ext cx="734568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 internal lay-out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30680"/>
            <a:ext cx="6324600" cy="498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</a:t>
            </a:r>
            <a:r>
              <a:rPr lang="en-US" sz="1600" dirty="0" smtClean="0"/>
              <a:t>PC of </a:t>
            </a:r>
            <a:r>
              <a:rPr lang="en-US" sz="1600" dirty="0"/>
              <a:t>Dipoles D1, Quadrupoles Q8 and </a:t>
            </a:r>
            <a:r>
              <a:rPr lang="en-US" sz="1600" dirty="0" smtClean="0"/>
              <a:t>Correctors C8</a:t>
            </a:r>
          </a:p>
          <a:p>
            <a:pPr marL="57150" algn="l"/>
            <a:r>
              <a:rPr lang="en-US" sz="2400" dirty="0" smtClean="0"/>
              <a:t>Magnets </a:t>
            </a:r>
            <a:r>
              <a:rPr lang="en-US" sz="2400" dirty="0"/>
              <a:t>list with types and location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83" y="1592580"/>
            <a:ext cx="368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Magnets list with types and location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65" y="2162810"/>
            <a:ext cx="6778312" cy="408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45480" y="2971800"/>
            <a:ext cx="731520" cy="228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11340" y="2674620"/>
            <a:ext cx="731520" cy="228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98720" y="3779520"/>
            <a:ext cx="731520" cy="228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11340" y="2423160"/>
            <a:ext cx="731520" cy="228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Racks </a:t>
            </a:r>
            <a:r>
              <a:rPr lang="en-US" sz="2400" dirty="0"/>
              <a:t>disposition </a:t>
            </a:r>
            <a:r>
              <a:rPr lang="en-US" sz="2400" dirty="0" smtClean="0"/>
              <a:t>in </a:t>
            </a:r>
            <a:r>
              <a:rPr lang="en-US" sz="2400" dirty="0"/>
              <a:t>the gallery </a:t>
            </a:r>
            <a:endParaRPr lang="en-US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557020"/>
            <a:ext cx="8907780" cy="374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nut 8"/>
          <p:cNvSpPr/>
          <p:nvPr/>
        </p:nvSpPr>
        <p:spPr>
          <a:xfrm>
            <a:off x="5647204" y="3367544"/>
            <a:ext cx="776456" cy="745624"/>
          </a:xfrm>
          <a:prstGeom prst="donut">
            <a:avLst>
              <a:gd name="adj" fmla="val 36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Racks </a:t>
            </a:r>
            <a:r>
              <a:rPr lang="en-US" sz="2400" dirty="0"/>
              <a:t>disposition </a:t>
            </a:r>
            <a:r>
              <a:rPr lang="en-US" sz="2400" dirty="0" smtClean="0"/>
              <a:t>in </a:t>
            </a:r>
            <a:r>
              <a:rPr lang="en-US" sz="2400" dirty="0"/>
              <a:t>the gallery </a:t>
            </a:r>
            <a:endParaRPr lang="en-US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5" y="1531620"/>
            <a:ext cx="7795338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nut 8"/>
          <p:cNvSpPr/>
          <p:nvPr/>
        </p:nvSpPr>
        <p:spPr>
          <a:xfrm>
            <a:off x="5753884" y="4128336"/>
            <a:ext cx="867896" cy="878004"/>
          </a:xfrm>
          <a:prstGeom prst="donut">
            <a:avLst>
              <a:gd name="adj" fmla="val 36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5350" y="227076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Stub_360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154930" y="2758440"/>
            <a:ext cx="175260" cy="19812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Racks </a:t>
            </a:r>
            <a:r>
              <a:rPr lang="en-US" sz="2400" dirty="0"/>
              <a:t>disposition </a:t>
            </a:r>
            <a:r>
              <a:rPr lang="en-US" sz="2400" dirty="0" smtClean="0"/>
              <a:t>in </a:t>
            </a:r>
            <a:r>
              <a:rPr lang="en-US" sz="2400" dirty="0"/>
              <a:t>the gallery </a:t>
            </a:r>
            <a:endParaRPr lang="en-US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91270"/>
              </p:ext>
            </p:extLst>
          </p:nvPr>
        </p:nvGraphicFramePr>
        <p:xfrm>
          <a:off x="114302" y="1988823"/>
          <a:ext cx="8938258" cy="3191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418"/>
                <a:gridCol w="1661160"/>
                <a:gridCol w="658469"/>
                <a:gridCol w="733086"/>
                <a:gridCol w="988657"/>
                <a:gridCol w="719633"/>
                <a:gridCol w="719633"/>
                <a:gridCol w="1224050"/>
                <a:gridCol w="1123167"/>
                <a:gridCol w="416985"/>
              </a:tblGrid>
              <a:tr h="232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HEBT-030ROW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Power(kW)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Installed Fuse (A)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UPS (kW)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UPS Fuse (A)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Heat Dissipation (kW)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Temperature (°C)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32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Rack 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32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HEBT-030ROW:CNPW-U-001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PS (A2T)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25°C, +/-10°C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98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HEBT-030ROW:CNPW-U-002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PS (A2T)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25°C, +/-10°C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98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HEBT-030ROW:CNPW-U-003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PS (A2T)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18,0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25°C, +/-10°C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98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HEBT-030ROW:CNPW-U-004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PS (Dipole)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25°C, +/-10°C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98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HEBT-030ROW:CNPW-U-005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PS (A2T)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25°C, +/-10°C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98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HEBT-030ROW:CNPW-U-006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PS (A2T)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25°C, +/-10°C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98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HEBT-030ROW:CNPW-U-007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2,835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25°C, +/- 1°C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98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HEBT-030ROW:CNPW-U-008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1,435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25°C, +/- 1°C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  <a:tr h="298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HEBT-030ROW:CNPW-U-009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2,485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25°C, +/- 1°C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1" marR="2951" marT="295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1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 row design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" y="1490664"/>
            <a:ext cx="1444905" cy="3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53" y="2062163"/>
            <a:ext cx="42957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2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 row design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" y="1490664"/>
            <a:ext cx="1425689" cy="3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2334578"/>
            <a:ext cx="7010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490664"/>
            <a:ext cx="663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From: Jörgen Jönsson - Electrical </a:t>
            </a:r>
            <a:r>
              <a:rPr lang="en-US" sz="1400" dirty="0"/>
              <a:t>and </a:t>
            </a:r>
            <a:r>
              <a:rPr lang="en-US" sz="1400" dirty="0" smtClean="0"/>
              <a:t>I&amp;C Engineering </a:t>
            </a:r>
            <a:r>
              <a:rPr lang="en-US" sz="1400" dirty="0"/>
              <a:t>And Integration Support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Racks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32185"/>
              </p:ext>
            </p:extLst>
          </p:nvPr>
        </p:nvGraphicFramePr>
        <p:xfrm>
          <a:off x="503238" y="1363663"/>
          <a:ext cx="8085137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Document" r:id="rId3" imgW="9746165" imgH="6763431" progId="Word.Document.12">
                  <p:embed/>
                </p:oleObj>
              </mc:Choice>
              <mc:Fallback>
                <p:oleObj name="Document" r:id="rId3" imgW="9746165" imgH="67634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238" y="1363663"/>
                        <a:ext cx="8085137" cy="561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373033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marL="57150" algn="l"/>
            <a:r>
              <a:rPr lang="en-US" sz="1600" dirty="0"/>
              <a:t>PDR for PC of Dipoles D1, Quadrupoles Q8 and Correctors C8</a:t>
            </a:r>
          </a:p>
          <a:p>
            <a:pPr marL="57150" algn="l"/>
            <a:r>
              <a:rPr lang="en-US" sz="2400" dirty="0" smtClean="0"/>
              <a:t>Racks </a:t>
            </a:r>
            <a:r>
              <a:rPr lang="en-US" sz="2400" dirty="0"/>
              <a:t>disposition </a:t>
            </a:r>
            <a:r>
              <a:rPr lang="en-US" sz="2400" dirty="0" smtClean="0"/>
              <a:t>in </a:t>
            </a:r>
            <a:r>
              <a:rPr lang="en-US" sz="2400" dirty="0"/>
              <a:t>the gallery </a:t>
            </a:r>
            <a:endParaRPr lang="en-US" sz="2400" dirty="0" smtClean="0"/>
          </a:p>
          <a:p>
            <a:pPr marL="57150" algn="l"/>
            <a:r>
              <a:rPr lang="en-US" sz="2400" dirty="0" smtClean="0"/>
              <a:t>Magnet cables routing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684020"/>
            <a:ext cx="7952131" cy="451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60303</TotalTime>
  <Words>413</Words>
  <Application>Microsoft Office PowerPoint</Application>
  <PresentationFormat>On-screen Show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Anpassad formgivning</vt:lpstr>
      <vt:lpstr>1_Office-tema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Paulo.Torri@esss.se</dc:creator>
  <cp:lastModifiedBy>Paulo Jose Torri</cp:lastModifiedBy>
  <cp:revision>1083</cp:revision>
  <cp:lastPrinted>2016-12-05T08:05:52Z</cp:lastPrinted>
  <dcterms:created xsi:type="dcterms:W3CDTF">2013-09-21T18:00:17Z</dcterms:created>
  <dcterms:modified xsi:type="dcterms:W3CDTF">2017-06-27T13:01:42Z</dcterms:modified>
</cp:coreProperties>
</file>