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81" r:id="rId5"/>
    <p:sldId id="282" r:id="rId6"/>
    <p:sldId id="260" r:id="rId7"/>
    <p:sldId id="259" r:id="rId8"/>
    <p:sldId id="261" r:id="rId9"/>
    <p:sldId id="283" r:id="rId10"/>
    <p:sldId id="284" r:id="rId11"/>
    <p:sldId id="285" r:id="rId12"/>
    <p:sldId id="262" r:id="rId13"/>
    <p:sldId id="263" r:id="rId14"/>
    <p:sldId id="264" r:id="rId15"/>
    <p:sldId id="265" r:id="rId16"/>
    <p:sldId id="286" r:id="rId17"/>
    <p:sldId id="287" r:id="rId18"/>
    <p:sldId id="288" r:id="rId19"/>
    <p:sldId id="266" r:id="rId20"/>
    <p:sldId id="278" r:id="rId21"/>
    <p:sldId id="280" r:id="rId22"/>
    <p:sldId id="279" r:id="rId23"/>
    <p:sldId id="267" r:id="rId24"/>
    <p:sldId id="268" r:id="rId25"/>
    <p:sldId id="269" r:id="rId26"/>
    <p:sldId id="271" r:id="rId27"/>
    <p:sldId id="270" r:id="rId28"/>
    <p:sldId id="272" r:id="rId29"/>
    <p:sldId id="275" r:id="rId30"/>
    <p:sldId id="274"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8"/>
    <p:restoredTop sz="94676"/>
  </p:normalViewPr>
  <p:slideViewPr>
    <p:cSldViewPr snapToGrid="0" snapToObjects="1">
      <p:cViewPr varScale="1">
        <p:scale>
          <a:sx n="106" d="100"/>
          <a:sy n="106" d="100"/>
        </p:scale>
        <p:origin x="13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 Id="rId3"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C8BED-7919-A84A-AE07-1C15F9B98696}" type="datetimeFigureOut">
              <a:rPr lang="en-US" smtClean="0"/>
              <a:t>9/27/17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10EEF-ECB2-7643-A33B-B4AE14439835}" type="slidenum">
              <a:rPr lang="en-US" smtClean="0"/>
              <a:t>‹#›</a:t>
            </a:fld>
            <a:endParaRPr lang="en-US"/>
          </a:p>
        </p:txBody>
      </p:sp>
    </p:spTree>
    <p:extLst>
      <p:ext uri="{BB962C8B-B14F-4D97-AF65-F5344CB8AC3E}">
        <p14:creationId xmlns:p14="http://schemas.microsoft.com/office/powerpoint/2010/main" val="58303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10EEF-ECB2-7643-A33B-B4AE14439835}" type="slidenum">
              <a:rPr lang="en-US" smtClean="0"/>
              <a:t>1</a:t>
            </a:fld>
            <a:endParaRPr lang="en-US"/>
          </a:p>
        </p:txBody>
      </p:sp>
    </p:spTree>
    <p:extLst>
      <p:ext uri="{BB962C8B-B14F-4D97-AF65-F5344CB8AC3E}">
        <p14:creationId xmlns:p14="http://schemas.microsoft.com/office/powerpoint/2010/main" val="10038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10EEF-ECB2-7643-A33B-B4AE14439835}" type="slidenum">
              <a:rPr lang="en-US" smtClean="0"/>
              <a:t>3</a:t>
            </a:fld>
            <a:endParaRPr lang="en-US"/>
          </a:p>
        </p:txBody>
      </p:sp>
    </p:spTree>
    <p:extLst>
      <p:ext uri="{BB962C8B-B14F-4D97-AF65-F5344CB8AC3E}">
        <p14:creationId xmlns:p14="http://schemas.microsoft.com/office/powerpoint/2010/main" val="1049621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6EAB0C-FA77-EA4F-A741-1DDE82E70EA5}"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20416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AB0C-FA77-EA4F-A741-1DDE82E70EA5}"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16944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AB0C-FA77-EA4F-A741-1DDE82E70EA5}"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14011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AB0C-FA77-EA4F-A741-1DDE82E70EA5}"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82565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EAB0C-FA77-EA4F-A741-1DDE82E70EA5}"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49296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6EAB0C-FA77-EA4F-A741-1DDE82E70EA5}"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30489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6EAB0C-FA77-EA4F-A741-1DDE82E70EA5}" type="datetimeFigureOut">
              <a:rPr lang="en-US" smtClean="0"/>
              <a:t>9/27/17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48867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EAB0C-FA77-EA4F-A741-1DDE82E70EA5}" type="datetimeFigureOut">
              <a:rPr lang="en-US" smtClean="0"/>
              <a:t>9/27/17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10006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EAB0C-FA77-EA4F-A741-1DDE82E70EA5}" type="datetimeFigureOut">
              <a:rPr lang="en-US" smtClean="0"/>
              <a:t>9/27/17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09266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EAB0C-FA77-EA4F-A741-1DDE82E70EA5}"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23977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EAB0C-FA77-EA4F-A741-1DDE82E70EA5}"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61B7-0152-E540-92FA-0F95E52BDA13}" type="slidenum">
              <a:rPr lang="en-US" smtClean="0"/>
              <a:t>‹#›</a:t>
            </a:fld>
            <a:endParaRPr lang="en-US"/>
          </a:p>
        </p:txBody>
      </p:sp>
    </p:spTree>
    <p:extLst>
      <p:ext uri="{BB962C8B-B14F-4D97-AF65-F5344CB8AC3E}">
        <p14:creationId xmlns:p14="http://schemas.microsoft.com/office/powerpoint/2010/main" val="1931744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EAB0C-FA77-EA4F-A741-1DDE82E70EA5}" type="datetimeFigureOut">
              <a:rPr lang="en-US" smtClean="0"/>
              <a:t>9/27/17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A61B7-0152-E540-92FA-0F95E52BDA13}" type="slidenum">
              <a:rPr lang="en-US" smtClean="0"/>
              <a:t>‹#›</a:t>
            </a:fld>
            <a:endParaRPr lang="en-US"/>
          </a:p>
        </p:txBody>
      </p:sp>
    </p:spTree>
    <p:extLst>
      <p:ext uri="{BB962C8B-B14F-4D97-AF65-F5344CB8AC3E}">
        <p14:creationId xmlns:p14="http://schemas.microsoft.com/office/powerpoint/2010/main" val="1091578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Worksheet1.xlsx"/><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Excel_Worksheet2.xlsx"/><Relationship Id="rId5"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Excel_Worksheet3.xlsx"/><Relationship Id="rId5"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Excel_Worksheet4.xlsx"/><Relationship Id="rId5" Type="http://schemas.openxmlformats.org/officeDocument/2006/relationships/image" Target="../media/image18.emf"/><Relationship Id="rId6"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image" Target="../media/image22.emf"/><Relationship Id="rId12" Type="http://schemas.openxmlformats.org/officeDocument/2006/relationships/image" Target="../media/image23.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5.bin"/><Relationship Id="rId4" Type="http://schemas.openxmlformats.org/officeDocument/2006/relationships/package" Target="../embeddings/Microsoft_Excel_Worksheet5.xlsx"/><Relationship Id="rId5" Type="http://schemas.openxmlformats.org/officeDocument/2006/relationships/image" Target="../media/image20.emf"/><Relationship Id="rId6" Type="http://schemas.openxmlformats.org/officeDocument/2006/relationships/oleObject" Target="../embeddings/oleObject6.bin"/><Relationship Id="rId7" Type="http://schemas.openxmlformats.org/officeDocument/2006/relationships/package" Target="../embeddings/Microsoft_Excel_Worksheet6.xlsx"/><Relationship Id="rId8" Type="http://schemas.openxmlformats.org/officeDocument/2006/relationships/image" Target="../media/image21.emf"/><Relationship Id="rId9" Type="http://schemas.openxmlformats.org/officeDocument/2006/relationships/oleObject" Target="../embeddings/oleObject7.bin"/><Relationship Id="rId10" Type="http://schemas.openxmlformats.org/officeDocument/2006/relationships/package" Target="../embeddings/Microsoft_Excel_Worksheet7.xlsx"/></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package" Target="../embeddings/Microsoft_Excel_Worksheet8.xlsx"/><Relationship Id="rId5" Type="http://schemas.openxmlformats.org/officeDocument/2006/relationships/image" Target="../media/image24.emf"/><Relationship Id="rId6" Type="http://schemas.openxmlformats.org/officeDocument/2006/relationships/image" Target="../media/image25.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ESS IKON 13</a:t>
            </a:r>
            <a:endParaRPr lang="en-US" dirty="0"/>
          </a:p>
        </p:txBody>
      </p:sp>
      <p:sp>
        <p:nvSpPr>
          <p:cNvPr id="3" name="Subtitle 2"/>
          <p:cNvSpPr>
            <a:spLocks noGrp="1"/>
          </p:cNvSpPr>
          <p:nvPr>
            <p:ph type="subTitle" idx="1"/>
          </p:nvPr>
        </p:nvSpPr>
        <p:spPr>
          <a:xfrm>
            <a:off x="1524000" y="3638133"/>
            <a:ext cx="9144000" cy="1655762"/>
          </a:xfrm>
        </p:spPr>
        <p:txBody>
          <a:bodyPr>
            <a:noAutofit/>
          </a:bodyPr>
          <a:lstStyle/>
          <a:p>
            <a:r>
              <a:rPr lang="en-US" sz="2800" dirty="0" smtClean="0"/>
              <a:t>Detector Group September 2017</a:t>
            </a:r>
          </a:p>
          <a:p>
            <a:r>
              <a:rPr lang="en-US" sz="2800" dirty="0" err="1" smtClean="0"/>
              <a:t>Välkommen</a:t>
            </a:r>
            <a:r>
              <a:rPr lang="en-US" sz="2800" dirty="0" smtClean="0"/>
              <a:t> </a:t>
            </a:r>
            <a:r>
              <a:rPr lang="en-US" sz="2800" dirty="0" err="1" smtClean="0"/>
              <a:t>Alla</a:t>
            </a:r>
            <a:r>
              <a:rPr lang="en-US" sz="2800" dirty="0" smtClean="0"/>
              <a:t>!</a:t>
            </a:r>
            <a:endParaRPr lang="en-US" sz="2800" dirty="0"/>
          </a:p>
          <a:p>
            <a:endParaRPr lang="en-US" sz="2800" dirty="0" smtClean="0"/>
          </a:p>
          <a:p>
            <a:r>
              <a:rPr lang="en-US" sz="2800" dirty="0" smtClean="0"/>
              <a:t>Welcome Everyone!</a:t>
            </a:r>
            <a:endParaRPr lang="en-US" sz="2800" dirty="0"/>
          </a:p>
        </p:txBody>
      </p:sp>
      <p:sp>
        <p:nvSpPr>
          <p:cNvPr id="4" name="TextBox 3"/>
          <p:cNvSpPr txBox="1"/>
          <p:nvPr/>
        </p:nvSpPr>
        <p:spPr>
          <a:xfrm>
            <a:off x="2009273" y="5883442"/>
            <a:ext cx="8253663" cy="523220"/>
          </a:xfrm>
          <a:prstGeom prst="rect">
            <a:avLst/>
          </a:prstGeom>
          <a:noFill/>
        </p:spPr>
        <p:txBody>
          <a:bodyPr wrap="square" rtlCol="0">
            <a:spAutoFit/>
          </a:bodyPr>
          <a:lstStyle/>
          <a:p>
            <a:r>
              <a:rPr lang="en-US" sz="2800" dirty="0" smtClean="0"/>
              <a:t>Presented by: Paul Spiteri. </a:t>
            </a:r>
            <a:r>
              <a:rPr lang="en-US" sz="2800" dirty="0" smtClean="0"/>
              <a:t>  (ESS </a:t>
            </a:r>
            <a:r>
              <a:rPr lang="en-US" sz="2800" dirty="0" smtClean="0"/>
              <a:t>Electronics </a:t>
            </a:r>
            <a:r>
              <a:rPr lang="en-US" sz="2800" dirty="0" smtClean="0"/>
              <a:t>Technician).</a:t>
            </a:r>
            <a:endParaRPr lang="en-US" sz="2800" dirty="0"/>
          </a:p>
        </p:txBody>
      </p:sp>
    </p:spTree>
    <p:extLst>
      <p:ext uri="{BB962C8B-B14F-4D97-AF65-F5344CB8AC3E}">
        <p14:creationId xmlns:p14="http://schemas.microsoft.com/office/powerpoint/2010/main" val="2056781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 UPS 11KVA Cabinet Wiring.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653" y="1825625"/>
            <a:ext cx="8012694" cy="4351338"/>
          </a:xfrm>
        </p:spPr>
      </p:pic>
    </p:spTree>
    <p:extLst>
      <p:ext uri="{BB962C8B-B14F-4D97-AF65-F5344CB8AC3E}">
        <p14:creationId xmlns:p14="http://schemas.microsoft.com/office/powerpoint/2010/main" val="208497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APC UPS 8KVA </a:t>
            </a:r>
            <a:r>
              <a:rPr lang="en-US" smtClean="0"/>
              <a:t>Cabinet Wiring.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653" y="1825625"/>
            <a:ext cx="8012694" cy="4351338"/>
          </a:xfrm>
        </p:spPr>
      </p:pic>
    </p:spTree>
    <p:extLst>
      <p:ext uri="{BB962C8B-B14F-4D97-AF65-F5344CB8AC3E}">
        <p14:creationId xmlns:p14="http://schemas.microsoft.com/office/powerpoint/2010/main" val="774340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 UPS unit. (Power rating: 11KVA).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729007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APC UPS Unit. (Power rating 8KVA).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724445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phase power distribution cables and sockets.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80728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Bespoke three phase computer controlled switching unit. Incorporating </a:t>
            </a:r>
            <a:r>
              <a:rPr lang="en-US" smtClean="0"/>
              <a:t>a USB </a:t>
            </a:r>
            <a:r>
              <a:rPr lang="en-US" dirty="0" smtClean="0"/>
              <a:t>interface.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2026128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view of controller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83494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view of controller: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886046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Close up </a:t>
            </a:r>
            <a:r>
              <a:rPr lang="en-US" dirty="0" smtClean="0"/>
              <a:t>view of controller </a:t>
            </a:r>
            <a:r>
              <a:rPr lang="en-US" dirty="0" err="1" smtClean="0"/>
              <a:t>pcb</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39251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 unit failed under tests. (Fast switching test).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798609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Cabinets and Three UPS Units: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 the ESS Daresbury UK location, there are four 19 inch rack cabinets. </a:t>
            </a:r>
          </a:p>
          <a:p>
            <a:r>
              <a:rPr lang="en-US" dirty="0" smtClean="0"/>
              <a:t>Two of which are </a:t>
            </a:r>
            <a:r>
              <a:rPr lang="en-US" dirty="0" err="1" smtClean="0"/>
              <a:t>Verotec</a:t>
            </a:r>
            <a:r>
              <a:rPr lang="en-US" dirty="0" smtClean="0"/>
              <a:t>, one </a:t>
            </a:r>
            <a:r>
              <a:rPr lang="en-US" dirty="0" err="1" smtClean="0"/>
              <a:t>Rittal</a:t>
            </a:r>
            <a:r>
              <a:rPr lang="en-US" dirty="0" smtClean="0"/>
              <a:t> and one </a:t>
            </a:r>
            <a:r>
              <a:rPr lang="en-US" dirty="0" err="1" smtClean="0"/>
              <a:t>Pantair</a:t>
            </a:r>
            <a:r>
              <a:rPr lang="en-US" dirty="0" smtClean="0"/>
              <a:t>/</a:t>
            </a:r>
            <a:r>
              <a:rPr lang="en-US" dirty="0" err="1" smtClean="0"/>
              <a:t>Schroff</a:t>
            </a:r>
            <a:r>
              <a:rPr lang="en-US" dirty="0" smtClean="0"/>
              <a:t>.  Three of these cabinets contain uninterruptable power supply units, (UPS). Two of the UPS units are Eaton 8KVA and 11KVA, the third is an APC 8KVA unit. </a:t>
            </a:r>
          </a:p>
          <a:p>
            <a:r>
              <a:rPr lang="en-US" dirty="0" smtClean="0"/>
              <a:t>Some very similar cabinets and UPS units were currently on display at the </a:t>
            </a:r>
            <a:r>
              <a:rPr lang="en-US" dirty="0" err="1" smtClean="0"/>
              <a:t>Utgard</a:t>
            </a:r>
            <a:r>
              <a:rPr lang="en-US" dirty="0" smtClean="0"/>
              <a:t> </a:t>
            </a:r>
            <a:r>
              <a:rPr lang="en-US" smtClean="0"/>
              <a:t>Laboratory open day.   </a:t>
            </a:r>
            <a:endParaRPr lang="en-US" dirty="0" smtClean="0"/>
          </a:p>
          <a:p>
            <a:r>
              <a:rPr lang="en-US" dirty="0" smtClean="0"/>
              <a:t>The cabinets and the UPS units have had and will still have several rigorous and various tests carried out on them in order to, not only  learn about the limitations of each unit in general terms but to prove some of the specifications stated and to try and highlight any undesired features.</a:t>
            </a:r>
          </a:p>
          <a:p>
            <a:r>
              <a:rPr lang="en-US" dirty="0" smtClean="0"/>
              <a:t>All of the tests on the UPS units were carried out by STFC Electrical and Electronic Engineers and ESS staff.     </a:t>
            </a:r>
            <a:endParaRPr lang="en-US" dirty="0"/>
          </a:p>
        </p:txBody>
      </p:sp>
    </p:spTree>
    <p:extLst>
      <p:ext uri="{BB962C8B-B14F-4D97-AF65-F5344CB8AC3E}">
        <p14:creationId xmlns:p14="http://schemas.microsoft.com/office/powerpoint/2010/main" val="1462134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Failed UPS replacement:</a:t>
            </a:r>
            <a:endParaRPr lang="en-US" dirty="0"/>
          </a:p>
        </p:txBody>
      </p:sp>
      <p:sp>
        <p:nvSpPr>
          <p:cNvPr id="3" name="Content Placeholder 2"/>
          <p:cNvSpPr>
            <a:spLocks noGrp="1"/>
          </p:cNvSpPr>
          <p:nvPr>
            <p:ph idx="1"/>
          </p:nvPr>
        </p:nvSpPr>
        <p:spPr/>
        <p:txBody>
          <a:bodyPr/>
          <a:lstStyle/>
          <a:p>
            <a:r>
              <a:rPr lang="en-US" dirty="0" smtClean="0"/>
              <a:t>The failed UPS unit has already be replaced under the manufactures warranty and installed in the 19 inch rack cabinet. </a:t>
            </a:r>
          </a:p>
          <a:p>
            <a:r>
              <a:rPr lang="en-US" dirty="0" smtClean="0"/>
              <a:t>All exchange arrangements, logistics etc. were carried out by Andrew Hill of STFC and the physical removal of the failed unit and subsequent reinstatement of the new unit was carried out by ESS staff.</a:t>
            </a:r>
            <a:endParaRPr lang="en-US" dirty="0"/>
          </a:p>
          <a:p>
            <a:r>
              <a:rPr lang="en-US" dirty="0" smtClean="0"/>
              <a:t>Initial testing of the new replacement unit is still pending.</a:t>
            </a:r>
            <a:endParaRPr lang="en-US" dirty="0"/>
          </a:p>
        </p:txBody>
      </p:sp>
    </p:spTree>
    <p:extLst>
      <p:ext uri="{BB962C8B-B14F-4D97-AF65-F5344CB8AC3E}">
        <p14:creationId xmlns:p14="http://schemas.microsoft.com/office/powerpoint/2010/main" val="150139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Faulty UPS: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330003" y="1192105"/>
            <a:ext cx="4352925" cy="3264693"/>
          </a:xfrm>
        </p:spPr>
      </p:pic>
      <p:sp>
        <p:nvSpPr>
          <p:cNvPr id="5" name="TextBox 4"/>
          <p:cNvSpPr txBox="1"/>
          <p:nvPr/>
        </p:nvSpPr>
        <p:spPr>
          <a:xfrm>
            <a:off x="333632" y="2178121"/>
            <a:ext cx="7321994" cy="646331"/>
          </a:xfrm>
          <a:prstGeom prst="rect">
            <a:avLst/>
          </a:prstGeom>
          <a:noFill/>
        </p:spPr>
        <p:txBody>
          <a:bodyPr wrap="square" rtlCol="0">
            <a:spAutoFit/>
          </a:bodyPr>
          <a:lstStyle/>
          <a:p>
            <a:r>
              <a:rPr lang="en-US" dirty="0" smtClean="0"/>
              <a:t>Repackaged and ready to go!</a:t>
            </a:r>
          </a:p>
          <a:p>
            <a:r>
              <a:rPr lang="en-US" dirty="0" smtClean="0"/>
              <a:t>Contents include battery packs and all the original support literature.</a:t>
            </a:r>
            <a:endParaRPr lang="en-US" dirty="0"/>
          </a:p>
        </p:txBody>
      </p:sp>
    </p:spTree>
    <p:extLst>
      <p:ext uri="{BB962C8B-B14F-4D97-AF65-F5344CB8AC3E}">
        <p14:creationId xmlns:p14="http://schemas.microsoft.com/office/powerpoint/2010/main" val="2006947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results:</a:t>
            </a:r>
            <a:endParaRPr lang="en-US" dirty="0"/>
          </a:p>
        </p:txBody>
      </p:sp>
      <p:sp>
        <p:nvSpPr>
          <p:cNvPr id="3" name="Content Placeholder 2"/>
          <p:cNvSpPr>
            <a:spLocks noGrp="1"/>
          </p:cNvSpPr>
          <p:nvPr>
            <p:ph idx="1"/>
          </p:nvPr>
        </p:nvSpPr>
        <p:spPr/>
        <p:txBody>
          <a:bodyPr/>
          <a:lstStyle/>
          <a:p>
            <a:endParaRPr lang="en-US" dirty="0" smtClean="0"/>
          </a:p>
          <a:p>
            <a:r>
              <a:rPr lang="en-US" dirty="0" smtClean="0"/>
              <a:t>Setup </a:t>
            </a:r>
            <a:r>
              <a:rPr lang="en-US" dirty="0"/>
              <a:t>of pre-test </a:t>
            </a:r>
            <a:r>
              <a:rPr lang="en-US" dirty="0" smtClean="0"/>
              <a:t>requirements:</a:t>
            </a:r>
          </a:p>
          <a:p>
            <a:r>
              <a:rPr lang="en-US" dirty="0" smtClean="0"/>
              <a:t> Cables, connectors MCBs and RCDs additional earths etc. </a:t>
            </a:r>
          </a:p>
          <a:p>
            <a:r>
              <a:rPr lang="en-US" dirty="0" smtClean="0"/>
              <a:t>Please refer to .XLS files: </a:t>
            </a:r>
          </a:p>
          <a:p>
            <a:r>
              <a:rPr lang="en-US" dirty="0" smtClean="0"/>
              <a:t>Results:</a:t>
            </a:r>
          </a:p>
          <a:p>
            <a:r>
              <a:rPr lang="en-US" dirty="0" smtClean="0"/>
              <a:t>Conclusions: Still pending and still awaiting EMC tests.</a:t>
            </a:r>
            <a:endParaRPr lang="en-US" dirty="0"/>
          </a:p>
        </p:txBody>
      </p:sp>
    </p:spTree>
    <p:extLst>
      <p:ext uri="{BB962C8B-B14F-4D97-AF65-F5344CB8AC3E}">
        <p14:creationId xmlns:p14="http://schemas.microsoft.com/office/powerpoint/2010/main" val="1322130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92" y="83289"/>
            <a:ext cx="10515600" cy="1325563"/>
          </a:xfrm>
        </p:spPr>
        <p:txBody>
          <a:bodyPr/>
          <a:lstStyle/>
          <a:p>
            <a:r>
              <a:rPr lang="en-US" dirty="0" smtClean="0"/>
              <a:t>UPS general setup requirements: listing of parameters. </a:t>
            </a:r>
            <a:endParaRPr lang="en-US" dirty="0"/>
          </a:p>
        </p:txBody>
      </p:sp>
      <p:sp>
        <p:nvSpPr>
          <p:cNvPr id="5" name="Content Placeholder 4"/>
          <p:cNvSpPr>
            <a:spLocks noGrp="1"/>
          </p:cNvSpPr>
          <p:nvPr>
            <p:ph idx="1"/>
          </p:nvPr>
        </p:nvSpPr>
        <p:spPr>
          <a:xfrm>
            <a:off x="737992" y="1493043"/>
            <a:ext cx="10515600" cy="4351338"/>
          </a:xfrm>
        </p:spPr>
        <p:txBody>
          <a:bodyPr/>
          <a:lstStyle/>
          <a:p>
            <a:r>
              <a:rPr lang="en-US" dirty="0" smtClean="0"/>
              <a:t>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247000896"/>
              </p:ext>
            </p:extLst>
          </p:nvPr>
        </p:nvGraphicFramePr>
        <p:xfrm>
          <a:off x="1524000" y="1604963"/>
          <a:ext cx="9144000" cy="3646487"/>
        </p:xfrm>
        <a:graphic>
          <a:graphicData uri="http://schemas.openxmlformats.org/presentationml/2006/ole">
            <mc:AlternateContent xmlns:mc="http://schemas.openxmlformats.org/markup-compatibility/2006">
              <mc:Choice xmlns:v="urn:schemas-microsoft-com:vml" Requires="v">
                <p:oleObj spid="_x0000_s1087" name="Worksheet" r:id="rId4" imgW="14744700" imgH="5880100" progId="Excel.Sheet.12">
                  <p:embed/>
                </p:oleObj>
              </mc:Choice>
              <mc:Fallback>
                <p:oleObj name="Worksheet" r:id="rId4" imgW="14744700" imgH="5880100" progId="Excel.Sheet.12">
                  <p:embed/>
                  <p:pic>
                    <p:nvPicPr>
                      <p:cNvPr id="0" name=""/>
                      <p:cNvPicPr/>
                      <p:nvPr/>
                    </p:nvPicPr>
                    <p:blipFill>
                      <a:blip r:embed="rId5"/>
                      <a:stretch>
                        <a:fillRect/>
                      </a:stretch>
                    </p:blipFill>
                    <p:spPr>
                      <a:xfrm>
                        <a:off x="1524000" y="1604963"/>
                        <a:ext cx="9144000" cy="3646487"/>
                      </a:xfrm>
                      <a:prstGeom prst="rect">
                        <a:avLst/>
                      </a:prstGeom>
                    </p:spPr>
                  </p:pic>
                </p:oleObj>
              </mc:Fallback>
            </mc:AlternateContent>
          </a:graphicData>
        </a:graphic>
      </p:graphicFrame>
    </p:spTree>
    <p:extLst>
      <p:ext uri="{BB962C8B-B14F-4D97-AF65-F5344CB8AC3E}">
        <p14:creationId xmlns:p14="http://schemas.microsoft.com/office/powerpoint/2010/main" val="1644714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24" y="-53182"/>
            <a:ext cx="10515600" cy="1325563"/>
          </a:xfrm>
        </p:spPr>
        <p:txBody>
          <a:bodyPr/>
          <a:lstStyle/>
          <a:p>
            <a:r>
              <a:rPr lang="en-US" dirty="0" smtClean="0"/>
              <a:t>Eaton UPS: load test 8KVA and 11Kva </a:t>
            </a:r>
            <a:endParaRPr lang="en-US" dirty="0"/>
          </a:p>
        </p:txBody>
      </p:sp>
      <p:sp>
        <p:nvSpPr>
          <p:cNvPr id="3" name="Content Placeholder 2"/>
          <p:cNvSpPr>
            <a:spLocks noGrp="1"/>
          </p:cNvSpPr>
          <p:nvPr>
            <p:ph idx="1"/>
          </p:nvPr>
        </p:nvSpPr>
        <p:spPr>
          <a:xfrm>
            <a:off x="662835" y="2451926"/>
            <a:ext cx="10515600" cy="4351338"/>
          </a:xfrm>
        </p:spPr>
        <p:txBody>
          <a:bodyPr/>
          <a:lstStyle/>
          <a:p>
            <a:r>
              <a:rPr lang="en-US" dirty="0" smtClean="0"/>
              <a:t>Test results: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8880882"/>
              </p:ext>
            </p:extLst>
          </p:nvPr>
        </p:nvGraphicFramePr>
        <p:xfrm>
          <a:off x="3653686" y="881976"/>
          <a:ext cx="5446713" cy="5418137"/>
        </p:xfrm>
        <a:graphic>
          <a:graphicData uri="http://schemas.openxmlformats.org/presentationml/2006/ole">
            <mc:AlternateContent xmlns:mc="http://schemas.openxmlformats.org/markup-compatibility/2006">
              <mc:Choice xmlns:v="urn:schemas-microsoft-com:vml" Requires="v">
                <p:oleObj spid="_x0000_s2111" name="Worksheet" r:id="rId4" imgW="9829800" imgH="9779000" progId="Excel.Sheet.12">
                  <p:embed/>
                </p:oleObj>
              </mc:Choice>
              <mc:Fallback>
                <p:oleObj name="Worksheet" r:id="rId4" imgW="9829800" imgH="9779000" progId="Excel.Sheet.12">
                  <p:embed/>
                  <p:pic>
                    <p:nvPicPr>
                      <p:cNvPr id="0" name=""/>
                      <p:cNvPicPr/>
                      <p:nvPr/>
                    </p:nvPicPr>
                    <p:blipFill>
                      <a:blip r:embed="rId5"/>
                      <a:stretch>
                        <a:fillRect/>
                      </a:stretch>
                    </p:blipFill>
                    <p:spPr>
                      <a:xfrm>
                        <a:off x="3653686" y="881976"/>
                        <a:ext cx="5446713" cy="5418137"/>
                      </a:xfrm>
                      <a:prstGeom prst="rect">
                        <a:avLst/>
                      </a:prstGeom>
                    </p:spPr>
                  </p:pic>
                </p:oleObj>
              </mc:Fallback>
            </mc:AlternateContent>
          </a:graphicData>
        </a:graphic>
      </p:graphicFrame>
    </p:spTree>
    <p:extLst>
      <p:ext uri="{BB962C8B-B14F-4D97-AF65-F5344CB8AC3E}">
        <p14:creationId xmlns:p14="http://schemas.microsoft.com/office/powerpoint/2010/main" val="1682916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mtClean="0"/>
              <a:t>APC UPS: load test 8KVA</a:t>
            </a:r>
            <a:endParaRPr lang="en-US"/>
          </a:p>
        </p:txBody>
      </p:sp>
      <p:sp>
        <p:nvSpPr>
          <p:cNvPr id="3" name="Content Placeholder 2"/>
          <p:cNvSpPr>
            <a:spLocks noGrp="1"/>
          </p:cNvSpPr>
          <p:nvPr>
            <p:ph idx="1"/>
          </p:nvPr>
        </p:nvSpPr>
        <p:spPr/>
        <p:txBody>
          <a:bodyPr/>
          <a:lstStyle/>
          <a:p>
            <a:r>
              <a:rPr lang="en-US" dirty="0" smtClean="0"/>
              <a:t>Test results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69013765"/>
              </p:ext>
            </p:extLst>
          </p:nvPr>
        </p:nvGraphicFramePr>
        <p:xfrm>
          <a:off x="3868068" y="1129620"/>
          <a:ext cx="4724400" cy="5418137"/>
        </p:xfrm>
        <a:graphic>
          <a:graphicData uri="http://schemas.openxmlformats.org/presentationml/2006/ole">
            <mc:AlternateContent xmlns:mc="http://schemas.openxmlformats.org/markup-compatibility/2006">
              <mc:Choice xmlns:v="urn:schemas-microsoft-com:vml" Requires="v">
                <p:oleObj spid="_x0000_s3134" name="Worksheet" r:id="rId4" imgW="11849100" imgH="13589000" progId="Excel.Sheet.12">
                  <p:embed/>
                </p:oleObj>
              </mc:Choice>
              <mc:Fallback>
                <p:oleObj name="Worksheet" r:id="rId4" imgW="11849100" imgH="13589000" progId="Excel.Sheet.12">
                  <p:embed/>
                  <p:pic>
                    <p:nvPicPr>
                      <p:cNvPr id="0" name=""/>
                      <p:cNvPicPr/>
                      <p:nvPr/>
                    </p:nvPicPr>
                    <p:blipFill>
                      <a:blip r:embed="rId5"/>
                      <a:stretch>
                        <a:fillRect/>
                      </a:stretch>
                    </p:blipFill>
                    <p:spPr>
                      <a:xfrm>
                        <a:off x="3868068" y="1129620"/>
                        <a:ext cx="4724400" cy="5418137"/>
                      </a:xfrm>
                      <a:prstGeom prst="rect">
                        <a:avLst/>
                      </a:prstGeom>
                    </p:spPr>
                  </p:pic>
                </p:oleObj>
              </mc:Fallback>
            </mc:AlternateContent>
          </a:graphicData>
        </a:graphic>
      </p:graphicFrame>
    </p:spTree>
    <p:extLst>
      <p:ext uri="{BB962C8B-B14F-4D97-AF65-F5344CB8AC3E}">
        <p14:creationId xmlns:p14="http://schemas.microsoft.com/office/powerpoint/2010/main" val="1689405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 11KVA  fast switching test results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27029984"/>
              </p:ext>
            </p:extLst>
          </p:nvPr>
        </p:nvGraphicFramePr>
        <p:xfrm>
          <a:off x="5753100" y="2944813"/>
          <a:ext cx="685800" cy="965200"/>
        </p:xfrm>
        <a:graphic>
          <a:graphicData uri="http://schemas.openxmlformats.org/presentationml/2006/ole">
            <mc:AlternateContent xmlns:mc="http://schemas.openxmlformats.org/markup-compatibility/2006">
              <mc:Choice xmlns:v="urn:schemas-microsoft-com:vml" Requires="v">
                <p:oleObj spid="_x0000_s4157" name="Worksheet" r:id="rId4" imgW="685800" imgH="965200" progId="Excel.Sheet.12">
                  <p:embed/>
                </p:oleObj>
              </mc:Choice>
              <mc:Fallback>
                <p:oleObj name="Worksheet" r:id="rId4" imgW="685800" imgH="965200" progId="Excel.Sheet.12">
                  <p:embed/>
                  <p:pic>
                    <p:nvPicPr>
                      <p:cNvPr id="0" name=""/>
                      <p:cNvPicPr/>
                      <p:nvPr/>
                    </p:nvPicPr>
                    <p:blipFill>
                      <a:blip r:embed="rId5"/>
                      <a:stretch>
                        <a:fillRect/>
                      </a:stretch>
                    </p:blipFill>
                    <p:spPr>
                      <a:xfrm>
                        <a:off x="5753100" y="2944813"/>
                        <a:ext cx="685800" cy="965200"/>
                      </a:xfrm>
                      <a:prstGeom prst="rect">
                        <a:avLst/>
                      </a:prstGeom>
                    </p:spPr>
                  </p:pic>
                </p:oleObj>
              </mc:Fallback>
            </mc:AlternateContent>
          </a:graphicData>
        </a:graphic>
      </p:graphicFrame>
      <p:pic>
        <p:nvPicPr>
          <p:cNvPr id="5" name="Picture 4"/>
          <p:cNvPicPr/>
          <p:nvPr/>
        </p:nvPicPr>
        <p:blipFill>
          <a:blip r:embed="rId6"/>
          <a:stretch>
            <a:fillRect/>
          </a:stretch>
        </p:blipFill>
        <p:spPr>
          <a:xfrm>
            <a:off x="2393880" y="1370323"/>
            <a:ext cx="8959920" cy="5079380"/>
          </a:xfrm>
          <a:prstGeom prst="rect">
            <a:avLst/>
          </a:prstGeom>
        </p:spPr>
      </p:pic>
    </p:spTree>
    <p:extLst>
      <p:ext uri="{BB962C8B-B14F-4D97-AF65-F5344CB8AC3E}">
        <p14:creationId xmlns:p14="http://schemas.microsoft.com/office/powerpoint/2010/main" val="1655430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 9KVA fast switching test results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12248978"/>
              </p:ext>
            </p:extLst>
          </p:nvPr>
        </p:nvGraphicFramePr>
        <p:xfrm>
          <a:off x="5753100" y="2944813"/>
          <a:ext cx="685800" cy="965200"/>
        </p:xfrm>
        <a:graphic>
          <a:graphicData uri="http://schemas.openxmlformats.org/presentationml/2006/ole">
            <mc:AlternateContent xmlns:mc="http://schemas.openxmlformats.org/markup-compatibility/2006">
              <mc:Choice xmlns:v="urn:schemas-microsoft-com:vml" Requires="v">
                <p:oleObj spid="_x0000_s5263" name="Worksheet" r:id="rId4" imgW="685800" imgH="965200" progId="Excel.Sheet.12">
                  <p:embed/>
                </p:oleObj>
              </mc:Choice>
              <mc:Fallback>
                <p:oleObj name="Worksheet" r:id="rId4" imgW="685800" imgH="965200" progId="Excel.Sheet.12">
                  <p:embed/>
                  <p:pic>
                    <p:nvPicPr>
                      <p:cNvPr id="0" name=""/>
                      <p:cNvPicPr/>
                      <p:nvPr/>
                    </p:nvPicPr>
                    <p:blipFill>
                      <a:blip r:embed="rId5"/>
                      <a:stretch>
                        <a:fillRect/>
                      </a:stretch>
                    </p:blipFill>
                    <p:spPr>
                      <a:xfrm>
                        <a:off x="5753100" y="2944813"/>
                        <a:ext cx="685800" cy="965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86181831"/>
              </p:ext>
            </p:extLst>
          </p:nvPr>
        </p:nvGraphicFramePr>
        <p:xfrm>
          <a:off x="5753100" y="2944813"/>
          <a:ext cx="685800" cy="965200"/>
        </p:xfrm>
        <a:graphic>
          <a:graphicData uri="http://schemas.openxmlformats.org/presentationml/2006/ole">
            <mc:AlternateContent xmlns:mc="http://schemas.openxmlformats.org/markup-compatibility/2006">
              <mc:Choice xmlns:v="urn:schemas-microsoft-com:vml" Requires="v">
                <p:oleObj spid="_x0000_s5264" name="Worksheet" r:id="rId7" imgW="685800" imgH="965200" progId="Excel.Sheet.12">
                  <p:embed/>
                </p:oleObj>
              </mc:Choice>
              <mc:Fallback>
                <p:oleObj name="Worksheet" r:id="rId7" imgW="685800" imgH="965200" progId="Excel.Sheet.12">
                  <p:embed/>
                  <p:pic>
                    <p:nvPicPr>
                      <p:cNvPr id="0" name=""/>
                      <p:cNvPicPr/>
                      <p:nvPr/>
                    </p:nvPicPr>
                    <p:blipFill>
                      <a:blip r:embed="rId8"/>
                      <a:stretch>
                        <a:fillRect/>
                      </a:stretch>
                    </p:blipFill>
                    <p:spPr>
                      <a:xfrm>
                        <a:off x="5753100" y="2944813"/>
                        <a:ext cx="685800" cy="965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14680927"/>
              </p:ext>
            </p:extLst>
          </p:nvPr>
        </p:nvGraphicFramePr>
        <p:xfrm>
          <a:off x="5753100" y="2944813"/>
          <a:ext cx="685800" cy="965200"/>
        </p:xfrm>
        <a:graphic>
          <a:graphicData uri="http://schemas.openxmlformats.org/presentationml/2006/ole">
            <mc:AlternateContent xmlns:mc="http://schemas.openxmlformats.org/markup-compatibility/2006">
              <mc:Choice xmlns:v="urn:schemas-microsoft-com:vml" Requires="v">
                <p:oleObj spid="_x0000_s5265" name="Worksheet" r:id="rId10" imgW="685800" imgH="965200" progId="Excel.Sheet.12">
                  <p:embed/>
                </p:oleObj>
              </mc:Choice>
              <mc:Fallback>
                <p:oleObj name="Worksheet" r:id="rId10" imgW="685800" imgH="965200" progId="Excel.Sheet.12">
                  <p:embed/>
                  <p:pic>
                    <p:nvPicPr>
                      <p:cNvPr id="0" name=""/>
                      <p:cNvPicPr/>
                      <p:nvPr/>
                    </p:nvPicPr>
                    <p:blipFill>
                      <a:blip r:embed="rId11"/>
                      <a:stretch>
                        <a:fillRect/>
                      </a:stretch>
                    </p:blipFill>
                    <p:spPr>
                      <a:xfrm>
                        <a:off x="5753100" y="2944813"/>
                        <a:ext cx="685800" cy="965200"/>
                      </a:xfrm>
                      <a:prstGeom prst="rect">
                        <a:avLst/>
                      </a:prstGeom>
                    </p:spPr>
                  </p:pic>
                </p:oleObj>
              </mc:Fallback>
            </mc:AlternateContent>
          </a:graphicData>
        </a:graphic>
      </p:graphicFrame>
      <p:pic>
        <p:nvPicPr>
          <p:cNvPr id="7" name="Picture 6"/>
          <p:cNvPicPr/>
          <p:nvPr/>
        </p:nvPicPr>
        <p:blipFill>
          <a:blip r:embed="rId12"/>
          <a:stretch>
            <a:fillRect/>
          </a:stretch>
        </p:blipFill>
        <p:spPr>
          <a:xfrm>
            <a:off x="2867436" y="1386348"/>
            <a:ext cx="5450655" cy="4554302"/>
          </a:xfrm>
          <a:prstGeom prst="rect">
            <a:avLst/>
          </a:prstGeom>
        </p:spPr>
      </p:pic>
    </p:spTree>
    <p:extLst>
      <p:ext uri="{BB962C8B-B14F-4D97-AF65-F5344CB8AC3E}">
        <p14:creationId xmlns:p14="http://schemas.microsoft.com/office/powerpoint/2010/main" val="312589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APC 9KVA fast switching test results</a:t>
            </a:r>
            <a:br>
              <a:rPr lang="en-US" dirty="0" smtClean="0"/>
            </a:br>
            <a:r>
              <a:rPr lang="en-US" dirty="0" smtClean="0"/>
              <a:t>(Failed unit).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64088003"/>
              </p:ext>
            </p:extLst>
          </p:nvPr>
        </p:nvGraphicFramePr>
        <p:xfrm>
          <a:off x="5773649" y="2965361"/>
          <a:ext cx="685800" cy="965200"/>
        </p:xfrm>
        <a:graphic>
          <a:graphicData uri="http://schemas.openxmlformats.org/presentationml/2006/ole">
            <mc:AlternateContent xmlns:mc="http://schemas.openxmlformats.org/markup-compatibility/2006">
              <mc:Choice xmlns:v="urn:schemas-microsoft-com:vml" Requires="v">
                <p:oleObj spid="_x0000_s6205" name="Worksheet" r:id="rId4" imgW="685800" imgH="965200" progId="Excel.Sheet.12">
                  <p:embed/>
                </p:oleObj>
              </mc:Choice>
              <mc:Fallback>
                <p:oleObj name="Worksheet" r:id="rId4" imgW="685800" imgH="965200" progId="Excel.Sheet.12">
                  <p:embed/>
                  <p:pic>
                    <p:nvPicPr>
                      <p:cNvPr id="0" name=""/>
                      <p:cNvPicPr/>
                      <p:nvPr/>
                    </p:nvPicPr>
                    <p:blipFill>
                      <a:blip r:embed="rId5"/>
                      <a:stretch>
                        <a:fillRect/>
                      </a:stretch>
                    </p:blipFill>
                    <p:spPr>
                      <a:xfrm>
                        <a:off x="5773649" y="2965361"/>
                        <a:ext cx="685800" cy="965200"/>
                      </a:xfrm>
                      <a:prstGeom prst="rect">
                        <a:avLst/>
                      </a:prstGeom>
                    </p:spPr>
                  </p:pic>
                </p:oleObj>
              </mc:Fallback>
            </mc:AlternateContent>
          </a:graphicData>
        </a:graphic>
      </p:graphicFrame>
      <p:pic>
        <p:nvPicPr>
          <p:cNvPr id="5" name="Picture 4"/>
          <p:cNvPicPr/>
          <p:nvPr/>
        </p:nvPicPr>
        <p:blipFill>
          <a:blip r:embed="rId6"/>
          <a:stretch>
            <a:fillRect/>
          </a:stretch>
        </p:blipFill>
        <p:spPr>
          <a:xfrm>
            <a:off x="1575931" y="1613044"/>
            <a:ext cx="9088643" cy="4977500"/>
          </a:xfrm>
          <a:prstGeom prst="rect">
            <a:avLst/>
          </a:prstGeom>
        </p:spPr>
      </p:pic>
    </p:spTree>
    <p:extLst>
      <p:ext uri="{BB962C8B-B14F-4D97-AF65-F5344CB8AC3E}">
        <p14:creationId xmlns:p14="http://schemas.microsoft.com/office/powerpoint/2010/main" val="766302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cabinets and UPS units:</a:t>
            </a:r>
            <a:endParaRPr lang="en-US" dirty="0"/>
          </a:p>
        </p:txBody>
      </p:sp>
      <p:sp>
        <p:nvSpPr>
          <p:cNvPr id="3" name="Content Placeholder 2"/>
          <p:cNvSpPr>
            <a:spLocks noGrp="1"/>
          </p:cNvSpPr>
          <p:nvPr>
            <p:ph idx="1"/>
          </p:nvPr>
        </p:nvSpPr>
        <p:spPr/>
        <p:txBody>
          <a:bodyPr>
            <a:normAutofit lnSpcReduction="10000"/>
          </a:bodyPr>
          <a:lstStyle/>
          <a:p>
            <a:r>
              <a:rPr lang="en-US" dirty="0" smtClean="0"/>
              <a:t>When the EMC testing company is chosen to carry out the tests: </a:t>
            </a:r>
          </a:p>
          <a:p>
            <a:r>
              <a:rPr lang="en-US" dirty="0" smtClean="0"/>
              <a:t>Transportation is required for all four cabinets to and from the company test sites. Logistics organization required etc.</a:t>
            </a:r>
          </a:p>
          <a:p>
            <a:r>
              <a:rPr lang="en-US" dirty="0" smtClean="0"/>
              <a:t>Compliance with EMC company policies whilst on site.</a:t>
            </a:r>
          </a:p>
          <a:p>
            <a:r>
              <a:rPr lang="en-US" dirty="0" smtClean="0"/>
              <a:t>Special request! (Coffee).</a:t>
            </a:r>
          </a:p>
          <a:p>
            <a:r>
              <a:rPr lang="en-US" dirty="0" smtClean="0"/>
              <a:t>One of the EMC testing company’s has made provisions for an ESS member of staff to be present at the EMC testing. Not all companies will allow this to happen. Mainly due to intellectual copy write and H&amp;S reasons.  The fact is: We can observe and experience specialized EMC testing for future benefit and reference</a:t>
            </a:r>
            <a:r>
              <a:rPr lang="mr-IN" dirty="0" smtClean="0"/>
              <a:t>……</a:t>
            </a:r>
            <a:r>
              <a:rPr lang="en-US" dirty="0" smtClean="0"/>
              <a:t>. </a:t>
            </a:r>
            <a:endParaRPr lang="en-US" dirty="0"/>
          </a:p>
        </p:txBody>
      </p:sp>
    </p:spTree>
    <p:extLst>
      <p:ext uri="{BB962C8B-B14F-4D97-AF65-F5344CB8AC3E}">
        <p14:creationId xmlns:p14="http://schemas.microsoft.com/office/powerpoint/2010/main" val="1034444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Cabinets and UPS’s:</a:t>
            </a:r>
            <a:endParaRPr lang="en-US" dirty="0"/>
          </a:p>
        </p:txBody>
      </p:sp>
      <p:sp>
        <p:nvSpPr>
          <p:cNvPr id="3" name="Content Placeholder 2"/>
          <p:cNvSpPr>
            <a:spLocks noGrp="1"/>
          </p:cNvSpPr>
          <p:nvPr>
            <p:ph idx="1"/>
          </p:nvPr>
        </p:nvSpPr>
        <p:spPr>
          <a:xfrm>
            <a:off x="838200" y="1551399"/>
            <a:ext cx="10515600" cy="4625564"/>
          </a:xfrm>
        </p:spPr>
        <p:txBody>
          <a:bodyPr>
            <a:normAutofit fontScale="85000" lnSpcReduction="20000"/>
          </a:bodyPr>
          <a:lstStyle/>
          <a:p>
            <a:r>
              <a:rPr lang="en-US" dirty="0" smtClean="0"/>
              <a:t>The Four cabinets will be Electromagnetic Compatibility, (EMC) tested, by a specialist EMC testing company. Tenders and specifications for this work has already been obtained and all intended work to be carried out on these cabinets has already been reviewed, not only by STFC staff but also by ESS staff. </a:t>
            </a:r>
          </a:p>
          <a:p>
            <a:endParaRPr lang="en-US" dirty="0" smtClean="0"/>
          </a:p>
          <a:p>
            <a:r>
              <a:rPr lang="en-US" dirty="0"/>
              <a:t>Electromagnetic </a:t>
            </a:r>
            <a:r>
              <a:rPr lang="en-US" dirty="0" smtClean="0"/>
              <a:t>compatibility, (EMC) </a:t>
            </a:r>
            <a:r>
              <a:rPr lang="en-US" dirty="0"/>
              <a:t>is a characteristic of electrical and electronic equipment that permits it to operate as intended in the presence of other electrical and electronic equipment, and not to adversely interfere with that other equipment</a:t>
            </a:r>
            <a:r>
              <a:rPr lang="en-US" dirty="0" smtClean="0"/>
              <a:t>.</a:t>
            </a:r>
          </a:p>
          <a:p>
            <a:endParaRPr lang="en-US" dirty="0" smtClean="0"/>
          </a:p>
          <a:p>
            <a:r>
              <a:rPr lang="en-US" dirty="0" smtClean="0"/>
              <a:t>The three UPS units required bespoke and specialized equipment to be designed and installed by STFC staff in order to carry out the specific electrical tests. Health and safety implementations and requirements were mandatory at this stage, in order to comply with not only STFC regulations but also with UK safety requirements. </a:t>
            </a:r>
          </a:p>
          <a:p>
            <a:endParaRPr lang="en-US" dirty="0"/>
          </a:p>
          <a:p>
            <a:endParaRPr lang="en-US" dirty="0"/>
          </a:p>
        </p:txBody>
      </p:sp>
    </p:spTree>
    <p:extLst>
      <p:ext uri="{BB962C8B-B14F-4D97-AF65-F5344CB8AC3E}">
        <p14:creationId xmlns:p14="http://schemas.microsoft.com/office/powerpoint/2010/main" val="985587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sp>
        <p:nvSpPr>
          <p:cNvPr id="3" name="Content Placeholder 2"/>
          <p:cNvSpPr>
            <a:spLocks noGrp="1"/>
          </p:cNvSpPr>
          <p:nvPr>
            <p:ph idx="1"/>
          </p:nvPr>
        </p:nvSpPr>
        <p:spPr/>
        <p:txBody>
          <a:bodyPr/>
          <a:lstStyle/>
          <a:p>
            <a:r>
              <a:rPr lang="en-US" dirty="0" smtClean="0"/>
              <a:t>Please feel free to ask any questions and I will try and answer them.</a:t>
            </a:r>
          </a:p>
          <a:p>
            <a:endParaRPr lang="en-US" dirty="0"/>
          </a:p>
          <a:p>
            <a:r>
              <a:rPr lang="en-US" dirty="0" smtClean="0"/>
              <a:t>Thank you for your time and patience!</a:t>
            </a:r>
          </a:p>
          <a:p>
            <a:endParaRPr lang="en-US" dirty="0" smtClean="0"/>
          </a:p>
          <a:p>
            <a:endParaRPr lang="en-US" dirty="0" smtClean="0"/>
          </a:p>
          <a:p>
            <a:r>
              <a:rPr lang="en-US" dirty="0" smtClean="0"/>
              <a:t>Tests and results carried out by: Andrew Hill of STFC. Andrew Gallagher of STFC. George </a:t>
            </a:r>
            <a:r>
              <a:rPr lang="en-US" dirty="0" err="1" smtClean="0"/>
              <a:t>Gimas</a:t>
            </a:r>
            <a:r>
              <a:rPr lang="en-US" dirty="0" smtClean="0"/>
              <a:t> of ESS, and Scott </a:t>
            </a:r>
            <a:r>
              <a:rPr lang="en-US" dirty="0" err="1" smtClean="0"/>
              <a:t>Kolya</a:t>
            </a:r>
            <a:r>
              <a:rPr lang="en-US" dirty="0" smtClean="0"/>
              <a:t> of ESS.</a:t>
            </a:r>
          </a:p>
          <a:p>
            <a:r>
              <a:rPr lang="en-US" dirty="0" smtClean="0"/>
              <a:t>Presented by: Paul Spiteri/Scott </a:t>
            </a:r>
            <a:r>
              <a:rPr lang="en-US" dirty="0" err="1" smtClean="0"/>
              <a:t>Kolya</a:t>
            </a:r>
            <a:r>
              <a:rPr lang="en-US" dirty="0" smtClean="0"/>
              <a:t> of ESS.</a:t>
            </a:r>
          </a:p>
          <a:p>
            <a:endParaRPr lang="en-US" dirty="0"/>
          </a:p>
        </p:txBody>
      </p:sp>
    </p:spTree>
    <p:extLst>
      <p:ext uri="{BB962C8B-B14F-4D97-AF65-F5344CB8AC3E}">
        <p14:creationId xmlns:p14="http://schemas.microsoft.com/office/powerpoint/2010/main" val="45290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b="1" i="1" dirty="0" smtClean="0"/>
              <a:t>                                                         Le Fin.</a:t>
            </a:r>
            <a:endParaRPr lang="en-US" b="1" i="1" dirty="0"/>
          </a:p>
        </p:txBody>
      </p:sp>
    </p:spTree>
    <p:extLst>
      <p:ext uri="{BB962C8B-B14F-4D97-AF65-F5344CB8AC3E}">
        <p14:creationId xmlns:p14="http://schemas.microsoft.com/office/powerpoint/2010/main" val="2021891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EMC Tests: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2295" y="3067621"/>
            <a:ext cx="5334000" cy="3136900"/>
          </a:xfrm>
        </p:spPr>
      </p:pic>
      <p:sp>
        <p:nvSpPr>
          <p:cNvPr id="6" name="TextBox 5"/>
          <p:cNvSpPr txBox="1"/>
          <p:nvPr/>
        </p:nvSpPr>
        <p:spPr>
          <a:xfrm>
            <a:off x="5085707" y="1082952"/>
            <a:ext cx="4705565" cy="923330"/>
          </a:xfrm>
          <a:prstGeom prst="rect">
            <a:avLst/>
          </a:prstGeom>
          <a:noFill/>
        </p:spPr>
        <p:txBody>
          <a:bodyPr wrap="square" rtlCol="0">
            <a:spAutoFit/>
          </a:bodyPr>
          <a:lstStyle/>
          <a:p>
            <a:r>
              <a:rPr lang="en-US" dirty="0" smtClean="0"/>
              <a:t>Four main types of tests are usually carried out: All utilizing special equipment and techniques in controlled environments.</a:t>
            </a:r>
            <a:endParaRPr lang="en-US" dirty="0"/>
          </a:p>
        </p:txBody>
      </p:sp>
    </p:spTree>
    <p:extLst>
      <p:ext uri="{BB962C8B-B14F-4D97-AF65-F5344CB8AC3E}">
        <p14:creationId xmlns:p14="http://schemas.microsoft.com/office/powerpoint/2010/main" val="1850446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 Testing:</a:t>
            </a:r>
            <a:endParaRPr lang="en-US" dirty="0"/>
          </a:p>
        </p:txBody>
      </p:sp>
      <p:sp>
        <p:nvSpPr>
          <p:cNvPr id="3" name="Content Placeholder 2"/>
          <p:cNvSpPr>
            <a:spLocks noGrp="1"/>
          </p:cNvSpPr>
          <p:nvPr>
            <p:ph idx="1"/>
          </p:nvPr>
        </p:nvSpPr>
        <p:spPr/>
        <p:txBody>
          <a:bodyPr>
            <a:normAutofit fontScale="92500"/>
          </a:bodyPr>
          <a:lstStyle/>
          <a:p>
            <a:r>
              <a:rPr lang="en-US" dirty="0" smtClean="0"/>
              <a:t>A series of tests were carried out at ESS/STFC labs at Daresbury.</a:t>
            </a:r>
          </a:p>
          <a:p>
            <a:r>
              <a:rPr lang="en-US" dirty="0" smtClean="0"/>
              <a:t>All three UPS units were put through the same tests.</a:t>
            </a:r>
          </a:p>
          <a:p>
            <a:r>
              <a:rPr lang="en-US" dirty="0" smtClean="0"/>
              <a:t>However the individual power ratings of the UPS units were taken into consideration.</a:t>
            </a:r>
          </a:p>
          <a:p>
            <a:r>
              <a:rPr lang="en-US" dirty="0" smtClean="0"/>
              <a:t>Bespoke equipment was designed and built.</a:t>
            </a:r>
          </a:p>
          <a:p>
            <a:r>
              <a:rPr lang="en-US" dirty="0" smtClean="0"/>
              <a:t>The equipment was firstly installed.</a:t>
            </a:r>
          </a:p>
          <a:p>
            <a:r>
              <a:rPr lang="en-US" dirty="0" smtClean="0"/>
              <a:t>Additional earths were installed in the cabinets.</a:t>
            </a:r>
          </a:p>
          <a:p>
            <a:r>
              <a:rPr lang="en-US" dirty="0" smtClean="0"/>
              <a:t>Then all installations were tested for health and safety, and then integrity.</a:t>
            </a:r>
          </a:p>
          <a:p>
            <a:r>
              <a:rPr lang="en-US" dirty="0" smtClean="0"/>
              <a:t>The test results will be viewed later.</a:t>
            </a:r>
          </a:p>
          <a:p>
            <a:endParaRPr lang="en-US" dirty="0"/>
          </a:p>
        </p:txBody>
      </p:sp>
    </p:spTree>
    <p:extLst>
      <p:ext uri="{BB962C8B-B14F-4D97-AF65-F5344CB8AC3E}">
        <p14:creationId xmlns:p14="http://schemas.microsoft.com/office/powerpoint/2010/main" val="784920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Bespoke Equipment:</a:t>
            </a:r>
            <a:endParaRPr lang="en-US" dirty="0"/>
          </a:p>
        </p:txBody>
      </p:sp>
      <p:sp>
        <p:nvSpPr>
          <p:cNvPr id="3" name="Content Placeholder 2"/>
          <p:cNvSpPr>
            <a:spLocks noGrp="1"/>
          </p:cNvSpPr>
          <p:nvPr>
            <p:ph idx="1"/>
          </p:nvPr>
        </p:nvSpPr>
        <p:spPr/>
        <p:txBody>
          <a:bodyPr>
            <a:normAutofit lnSpcReduction="10000"/>
          </a:bodyPr>
          <a:lstStyle/>
          <a:p>
            <a:r>
              <a:rPr lang="en-US" dirty="0" smtClean="0"/>
              <a:t>This equipment is made up from several individual items:</a:t>
            </a:r>
          </a:p>
          <a:p>
            <a:r>
              <a:rPr lang="en-US" dirty="0" smtClean="0"/>
              <a:t>Miniature Circuit Breakers, (MBCs).</a:t>
            </a:r>
          </a:p>
          <a:p>
            <a:r>
              <a:rPr lang="en-US" dirty="0" smtClean="0"/>
              <a:t>Residual Current Detectors, (RCDs).</a:t>
            </a:r>
          </a:p>
          <a:p>
            <a:r>
              <a:rPr lang="en-US" dirty="0" smtClean="0"/>
              <a:t>Mains voltage distribution boxes.</a:t>
            </a:r>
          </a:p>
          <a:p>
            <a:r>
              <a:rPr lang="en-US" dirty="0" smtClean="0"/>
              <a:t>Heavy duty three and single phase cables.</a:t>
            </a:r>
          </a:p>
          <a:p>
            <a:r>
              <a:rPr lang="en-US" dirty="0" smtClean="0"/>
              <a:t>Heavy duty three and single phase connectors.</a:t>
            </a:r>
          </a:p>
          <a:p>
            <a:r>
              <a:rPr lang="en-US" dirty="0" smtClean="0"/>
              <a:t>Bespoke computer controlled interface controller.</a:t>
            </a:r>
          </a:p>
          <a:p>
            <a:r>
              <a:rPr lang="en-US" dirty="0" smtClean="0"/>
              <a:t>Supporting metal frame work.</a:t>
            </a:r>
            <a:endParaRPr lang="en-US" dirty="0"/>
          </a:p>
          <a:p>
            <a:r>
              <a:rPr lang="en-US" dirty="0" smtClean="0"/>
              <a:t>Additional installation of earth cables on cabinets.   </a:t>
            </a:r>
          </a:p>
          <a:p>
            <a:endParaRPr lang="en-US" dirty="0"/>
          </a:p>
        </p:txBody>
      </p:sp>
    </p:spTree>
    <p:extLst>
      <p:ext uri="{BB962C8B-B14F-4D97-AF65-F5344CB8AC3E}">
        <p14:creationId xmlns:p14="http://schemas.microsoft.com/office/powerpoint/2010/main" val="1710712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phase safety distribution unit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499711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Cabinet power distribution unit.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1499953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 UPS 8KVA Cabinet Wiring.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653" y="1825625"/>
            <a:ext cx="8012694" cy="4351338"/>
          </a:xfrm>
        </p:spPr>
      </p:pic>
    </p:spTree>
    <p:extLst>
      <p:ext uri="{BB962C8B-B14F-4D97-AF65-F5344CB8AC3E}">
        <p14:creationId xmlns:p14="http://schemas.microsoft.com/office/powerpoint/2010/main" val="2070051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973</Words>
  <Application>Microsoft Macintosh PowerPoint</Application>
  <PresentationFormat>Widescreen</PresentationFormat>
  <Paragraphs>97</Paragraphs>
  <Slides>31</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Calibri Light</vt:lpstr>
      <vt:lpstr>Mangal</vt:lpstr>
      <vt:lpstr>Office Theme</vt:lpstr>
      <vt:lpstr>Worksheet</vt:lpstr>
      <vt:lpstr>ESS IKON 13</vt:lpstr>
      <vt:lpstr>Four Cabinets and Three UPS Units:</vt:lpstr>
      <vt:lpstr>Cabinets and UPS’s:</vt:lpstr>
      <vt:lpstr>Typical EMC Tests:</vt:lpstr>
      <vt:lpstr>UPS Testing:</vt:lpstr>
      <vt:lpstr>Bespoke Equipment:</vt:lpstr>
      <vt:lpstr>Three phase safety distribution unit</vt:lpstr>
      <vt:lpstr>Cabinet power distribution unit.</vt:lpstr>
      <vt:lpstr>Eaton UPS 8KVA Cabinet Wiring.</vt:lpstr>
      <vt:lpstr>Eaton UPS 11KVA Cabinet Wiring.</vt:lpstr>
      <vt:lpstr>APC UPS 8KVA Cabinet Wiring.</vt:lpstr>
      <vt:lpstr>Eaton UPS unit. (Power rating: 11KVA).</vt:lpstr>
      <vt:lpstr>APC UPS Unit. (Power rating 8KVA).</vt:lpstr>
      <vt:lpstr>Single phase power distribution cables and sockets.</vt:lpstr>
      <vt:lpstr>Bespoke three phase computer controlled switching unit. Incorporating a USB interface.</vt:lpstr>
      <vt:lpstr>Internal view of controller</vt:lpstr>
      <vt:lpstr>Internal view of controller:</vt:lpstr>
      <vt:lpstr>Close up view of controller pcb.</vt:lpstr>
      <vt:lpstr>UPS unit failed under tests. (Fast switching test).</vt:lpstr>
      <vt:lpstr>Failed UPS replacement:</vt:lpstr>
      <vt:lpstr>Faulty UPS:</vt:lpstr>
      <vt:lpstr>The test results:</vt:lpstr>
      <vt:lpstr>UPS general setup requirements: listing of parameters. </vt:lpstr>
      <vt:lpstr>Eaton UPS: load test 8KVA and 11Kva </vt:lpstr>
      <vt:lpstr>APC UPS: load test 8KVA</vt:lpstr>
      <vt:lpstr>Eaton 11KVA  fast switching test results</vt:lpstr>
      <vt:lpstr>Eaton 9KVA fast switching test results</vt:lpstr>
      <vt:lpstr>APC 9KVA fast switching test results (Failed unit).</vt:lpstr>
      <vt:lpstr>The cabinets and UPS units:</vt:lpstr>
      <vt:lpstr>Any questions?</vt:lpstr>
      <vt:lpstr>  </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 IKON 13</dc:title>
  <dc:creator>Microsoft Office User</dc:creator>
  <cp:lastModifiedBy>Microsoft Office User</cp:lastModifiedBy>
  <cp:revision>55</cp:revision>
  <dcterms:created xsi:type="dcterms:W3CDTF">2017-09-08T07:31:04Z</dcterms:created>
  <dcterms:modified xsi:type="dcterms:W3CDTF">2017-09-27T12:08:11Z</dcterms:modified>
</cp:coreProperties>
</file>