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66" r:id="rId3"/>
    <p:sldId id="259" r:id="rId4"/>
    <p:sldId id="267" r:id="rId5"/>
    <p:sldId id="258" r:id="rId6"/>
    <p:sldId id="265" r:id="rId7"/>
    <p:sldId id="261" r:id="rId8"/>
    <p:sldId id="262" r:id="rId9"/>
    <p:sldId id="263" r:id="rId10"/>
    <p:sldId id="264" r:id="rId11"/>
    <p:sldId id="260"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2064"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22/09/17</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22/09/17</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22/09/17</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22/09/17</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22/09/17</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pPr algn="ctr"/>
            <a:r>
              <a:rPr lang="en-GB" b="1" dirty="0"/>
              <a:t>ESS Sample Environment Control System – </a:t>
            </a:r>
            <a:r>
              <a:rPr lang="en-US" dirty="0"/>
              <a:t/>
            </a:r>
            <a:br>
              <a:rPr lang="en-US" dirty="0"/>
            </a:br>
            <a:r>
              <a:rPr lang="en-GB" b="1" dirty="0"/>
              <a:t>Reference Document for WBS 13.6.X.5.7</a:t>
            </a:r>
            <a:r>
              <a:rPr lang="en-US" dirty="0"/>
              <a:t> </a:t>
            </a:r>
            <a:r>
              <a:rPr lang="en-US" dirty="0" smtClean="0"/>
              <a:t/>
            </a:r>
            <a:br>
              <a:rPr lang="en-US" dirty="0" smtClean="0"/>
            </a:br>
            <a:r>
              <a:rPr lang="en-US" dirty="0" smtClean="0"/>
              <a:t>Chess doc: </a:t>
            </a:r>
            <a:r>
              <a:rPr lang="en-GB" dirty="0" smtClean="0"/>
              <a:t>ESS</a:t>
            </a:r>
            <a:r>
              <a:rPr lang="en-GB" dirty="0"/>
              <a:t>-0038165</a:t>
            </a:r>
            <a:r>
              <a:rPr lang="en-US" dirty="0"/>
              <a:t> </a:t>
            </a:r>
            <a:endParaRPr lang="en-GB" dirty="0"/>
          </a:p>
        </p:txBody>
      </p:sp>
      <p:sp>
        <p:nvSpPr>
          <p:cNvPr id="3" name="Subtitle 2"/>
          <p:cNvSpPr>
            <a:spLocks noGrp="1"/>
          </p:cNvSpPr>
          <p:nvPr>
            <p:ph type="subTitle" idx="1"/>
          </p:nvPr>
        </p:nvSpPr>
        <p:spPr>
          <a:xfrm>
            <a:off x="1371600" y="4356100"/>
            <a:ext cx="6400800" cy="1752600"/>
          </a:xfrm>
        </p:spPr>
        <p:txBody>
          <a:bodyPr/>
          <a:lstStyle/>
          <a:p>
            <a:r>
              <a:rPr lang="en-GB" dirty="0" smtClean="0">
                <a:solidFill>
                  <a:srgbClr val="000000"/>
                </a:solidFill>
              </a:rPr>
              <a:t>Anders Pettersson</a:t>
            </a:r>
          </a:p>
          <a:p>
            <a:r>
              <a:rPr lang="en-GB" dirty="0" smtClean="0">
                <a:solidFill>
                  <a:srgbClr val="000000"/>
                </a:solidFill>
              </a:rPr>
              <a:t>Mechatronics and Controls Integration</a:t>
            </a:r>
          </a:p>
          <a:p>
            <a:r>
              <a:rPr lang="en-GB" dirty="0" smtClean="0">
                <a:solidFill>
                  <a:srgbClr val="000000"/>
                </a:solidFill>
              </a:rPr>
              <a:t>IKON 13 2017-09-27</a:t>
            </a:r>
            <a:endParaRPr lang="en-GB" dirty="0">
              <a:solidFill>
                <a:srgbClr val="000000"/>
              </a:solidFill>
            </a:endParaRPr>
          </a:p>
        </p:txBody>
      </p:sp>
    </p:spTree>
    <p:extLst>
      <p:ext uri="{BB962C8B-B14F-4D97-AF65-F5344CB8AC3E}">
        <p14:creationId xmlns:p14="http://schemas.microsoft.com/office/powerpoint/2010/main" val="45833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a:t>
            </a:r>
            <a:endParaRPr lang="en-GB" dirty="0"/>
          </a:p>
        </p:txBody>
      </p:sp>
      <p:sp>
        <p:nvSpPr>
          <p:cNvPr id="3" name="Content Placeholder 2"/>
          <p:cNvSpPr>
            <a:spLocks noGrp="1"/>
          </p:cNvSpPr>
          <p:nvPr>
            <p:ph idx="1"/>
          </p:nvPr>
        </p:nvSpPr>
        <p:spPr>
          <a:xfrm>
            <a:off x="457200" y="1830387"/>
            <a:ext cx="8229600" cy="4525963"/>
          </a:xfrm>
        </p:spPr>
        <p:txBody>
          <a:bodyPr>
            <a:normAutofit fontScale="70000" lnSpcReduction="20000"/>
          </a:bodyPr>
          <a:lstStyle/>
          <a:p>
            <a:r>
              <a:rPr lang="en-GB" dirty="0" smtClean="0">
                <a:solidFill>
                  <a:srgbClr val="000000"/>
                </a:solidFill>
              </a:rPr>
              <a:t>All pool SE equipment will be integrated by SAD</a:t>
            </a:r>
          </a:p>
          <a:p>
            <a:endParaRPr lang="en-GB" dirty="0" smtClean="0">
              <a:solidFill>
                <a:srgbClr val="000000"/>
              </a:solidFill>
            </a:endParaRPr>
          </a:p>
          <a:p>
            <a:r>
              <a:rPr lang="en-GB" dirty="0" smtClean="0">
                <a:solidFill>
                  <a:srgbClr val="000000"/>
                </a:solidFill>
              </a:rPr>
              <a:t>By choosing from the list of ESS standard SEE the integration effort will be minimal (and spares and maintenance will be available) .</a:t>
            </a:r>
          </a:p>
          <a:p>
            <a:endParaRPr lang="en-GB" dirty="0" smtClean="0">
              <a:solidFill>
                <a:srgbClr val="000000"/>
              </a:solidFill>
            </a:endParaRPr>
          </a:p>
          <a:p>
            <a:r>
              <a:rPr lang="en-GB" dirty="0">
                <a:solidFill>
                  <a:srgbClr val="000000"/>
                </a:solidFill>
              </a:rPr>
              <a:t>By meeting the requirements in this document, </a:t>
            </a:r>
            <a:r>
              <a:rPr lang="en-GB" dirty="0" smtClean="0">
                <a:solidFill>
                  <a:srgbClr val="000000"/>
                </a:solidFill>
              </a:rPr>
              <a:t>and the other SAD reference documents</a:t>
            </a:r>
            <a:r>
              <a:rPr lang="en-GB" smtClean="0">
                <a:solidFill>
                  <a:srgbClr val="000000"/>
                </a:solidFill>
              </a:rPr>
              <a:t>, the </a:t>
            </a:r>
            <a:r>
              <a:rPr lang="en-GB" dirty="0">
                <a:solidFill>
                  <a:srgbClr val="000000"/>
                </a:solidFill>
              </a:rPr>
              <a:t>instrument will be able to use the common pool SES</a:t>
            </a:r>
            <a:endParaRPr lang="en-GB" dirty="0" smtClean="0">
              <a:solidFill>
                <a:srgbClr val="000000"/>
              </a:solidFill>
            </a:endParaRPr>
          </a:p>
          <a:p>
            <a:pPr marL="0" indent="0">
              <a:buNone/>
            </a:pPr>
            <a:endParaRPr lang="en-GB" dirty="0" smtClean="0">
              <a:solidFill>
                <a:srgbClr val="000000"/>
              </a:solidFill>
            </a:endParaRPr>
          </a:p>
          <a:p>
            <a:pPr marL="0" indent="0">
              <a:buNone/>
            </a:pPr>
            <a:endParaRPr lang="en-GB" b="1" u="sng" dirty="0">
              <a:solidFill>
                <a:srgbClr val="000000"/>
              </a:solidFill>
            </a:endParaRPr>
          </a:p>
          <a:p>
            <a:endParaRPr lang="en-GB" b="1" u="sng" dirty="0" smtClean="0">
              <a:solidFill>
                <a:srgbClr val="000000"/>
              </a:solidFill>
            </a:endParaRPr>
          </a:p>
          <a:p>
            <a:endParaRPr lang="en-GB" b="1" u="sng" dirty="0">
              <a:solidFill>
                <a:srgbClr val="000000"/>
              </a:solidFill>
            </a:endParaRPr>
          </a:p>
          <a:p>
            <a:endParaRPr lang="en-GB" b="1" u="sng" dirty="0" smtClean="0">
              <a:solidFill>
                <a:srgbClr val="000000"/>
              </a:solidFill>
            </a:endParaRPr>
          </a:p>
          <a:p>
            <a:r>
              <a:rPr lang="en-GB" b="1" dirty="0" smtClean="0">
                <a:solidFill>
                  <a:srgbClr val="000000"/>
                </a:solidFill>
              </a:rPr>
              <a:t>SAD </a:t>
            </a:r>
            <a:r>
              <a:rPr lang="en-GB" b="1" dirty="0">
                <a:solidFill>
                  <a:srgbClr val="000000"/>
                </a:solidFill>
              </a:rPr>
              <a:t>can, if requested, provide all or part, of the integration tasks </a:t>
            </a:r>
            <a:r>
              <a:rPr lang="en-GB" b="1" dirty="0" smtClean="0">
                <a:solidFill>
                  <a:srgbClr val="000000"/>
                </a:solidFill>
              </a:rPr>
              <a:t>for </a:t>
            </a:r>
            <a:r>
              <a:rPr lang="en-GB" b="1" dirty="0">
                <a:solidFill>
                  <a:srgbClr val="000000"/>
                </a:solidFill>
              </a:rPr>
              <a:t>instruments specific SES, on instrument budget.</a:t>
            </a:r>
            <a:endParaRPr lang="en-US" dirty="0">
              <a:solidFill>
                <a:srgbClr val="000000"/>
              </a:solidFill>
            </a:endParaRPr>
          </a:p>
          <a:p>
            <a:endParaRPr lang="en-GB"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Tree>
    <p:extLst>
      <p:ext uri="{BB962C8B-B14F-4D97-AF65-F5344CB8AC3E}">
        <p14:creationId xmlns:p14="http://schemas.microsoft.com/office/powerpoint/2010/main" val="2610064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2527300" y="3175001"/>
            <a:ext cx="4025900" cy="1460500"/>
          </a:xfrm>
        </p:spPr>
        <p:txBody>
          <a:bodyPr/>
          <a:lstStyle/>
          <a:p>
            <a:pPr marL="0" indent="0">
              <a:buNone/>
            </a:pPr>
            <a:r>
              <a:rPr lang="en-GB" dirty="0" smtClean="0"/>
              <a:t>Thank you for listening.</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232209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Environment at ESS</a:t>
            </a:r>
            <a:endParaRPr lang="en-GB" dirty="0"/>
          </a:p>
        </p:txBody>
      </p:sp>
      <p:sp>
        <p:nvSpPr>
          <p:cNvPr id="3" name="Content Placeholder 2"/>
          <p:cNvSpPr>
            <a:spLocks noGrp="1"/>
          </p:cNvSpPr>
          <p:nvPr>
            <p:ph idx="1"/>
          </p:nvPr>
        </p:nvSpPr>
        <p:spPr>
          <a:xfrm>
            <a:off x="393700" y="3035300"/>
            <a:ext cx="8229600" cy="4525963"/>
          </a:xfrm>
        </p:spPr>
        <p:txBody>
          <a:bodyPr>
            <a:normAutofit/>
          </a:bodyPr>
          <a:lstStyle/>
          <a:p>
            <a:pPr>
              <a:lnSpc>
                <a:spcPct val="110000"/>
              </a:lnSpc>
            </a:pPr>
            <a:r>
              <a:rPr lang="en-GB" sz="2000" dirty="0" smtClean="0">
                <a:solidFill>
                  <a:schemeClr val="tx1"/>
                </a:solidFill>
              </a:rPr>
              <a:t>Be integrated into ESS EPICS – Experimental Physics and Industrial Control System </a:t>
            </a:r>
          </a:p>
          <a:p>
            <a:pPr>
              <a:lnSpc>
                <a:spcPct val="200000"/>
              </a:lnSpc>
            </a:pPr>
            <a:r>
              <a:rPr lang="en-GB" sz="2000" dirty="0" smtClean="0">
                <a:solidFill>
                  <a:schemeClr val="tx1"/>
                </a:solidFill>
              </a:rPr>
              <a:t>Be connected to the ESS EPICS network</a:t>
            </a:r>
          </a:p>
          <a:p>
            <a:pPr>
              <a:lnSpc>
                <a:spcPct val="200000"/>
              </a:lnSpc>
            </a:pPr>
            <a:r>
              <a:rPr lang="en-GB" sz="2000" dirty="0" smtClean="0">
                <a:solidFill>
                  <a:schemeClr val="tx1"/>
                </a:solidFill>
              </a:rPr>
              <a:t>Be integrated into the ESS Experiment Control System (NICOS)</a:t>
            </a:r>
            <a:endParaRPr lang="en-GB" sz="20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
        <p:nvSpPr>
          <p:cNvPr id="5" name="TextBox 4"/>
          <p:cNvSpPr txBox="1"/>
          <p:nvPr/>
        </p:nvSpPr>
        <p:spPr>
          <a:xfrm>
            <a:off x="393700" y="1866900"/>
            <a:ext cx="8496300" cy="830997"/>
          </a:xfrm>
          <a:prstGeom prst="rect">
            <a:avLst/>
          </a:prstGeom>
          <a:noFill/>
        </p:spPr>
        <p:txBody>
          <a:bodyPr wrap="square" rtlCol="0">
            <a:spAutoFit/>
          </a:bodyPr>
          <a:lstStyle/>
          <a:p>
            <a:r>
              <a:rPr lang="en-GB" sz="2400" dirty="0" smtClean="0"/>
              <a:t>To be able to control and log data from a Sample Environment System (SES) at ESS it needs to: </a:t>
            </a:r>
            <a:endParaRPr lang="en-GB" sz="2400" dirty="0"/>
          </a:p>
        </p:txBody>
      </p:sp>
      <p:sp>
        <p:nvSpPr>
          <p:cNvPr id="6" name="TextBox 5"/>
          <p:cNvSpPr txBox="1"/>
          <p:nvPr/>
        </p:nvSpPr>
        <p:spPr>
          <a:xfrm>
            <a:off x="256907" y="1163678"/>
            <a:ext cx="8366393" cy="276999"/>
          </a:xfrm>
          <a:prstGeom prst="rect">
            <a:avLst/>
          </a:prstGeom>
          <a:noFill/>
        </p:spPr>
        <p:txBody>
          <a:bodyPr wrap="none" rtlCol="0">
            <a:spAutoFit/>
          </a:bodyPr>
          <a:lstStyle/>
          <a:p>
            <a:r>
              <a:rPr lang="en-GB" sz="1200" dirty="0" smtClean="0"/>
              <a:t>SES = Sample Environment System =  The In-beam Sample environment equipment plus the auxiliary equipment required to run it. </a:t>
            </a:r>
            <a:endParaRPr lang="en-GB" sz="1200" dirty="0"/>
          </a:p>
        </p:txBody>
      </p:sp>
    </p:spTree>
    <p:extLst>
      <p:ext uri="{BB962C8B-B14F-4D97-AF65-F5344CB8AC3E}">
        <p14:creationId xmlns:p14="http://schemas.microsoft.com/office/powerpoint/2010/main" val="261288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Environment System (SES): </a:t>
            </a:r>
            <a:br>
              <a:rPr lang="en-GB" dirty="0" smtClean="0"/>
            </a:br>
            <a:r>
              <a:rPr lang="en-GB" dirty="0" smtClean="0"/>
              <a:t>Control system overview</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pic>
        <p:nvPicPr>
          <p:cNvPr id="5" name="Picture 4" descr="OverviewControls17091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400" y="1417638"/>
            <a:ext cx="7325532" cy="5541670"/>
          </a:xfrm>
          <a:prstGeom prst="rect">
            <a:avLst/>
          </a:prstGeom>
        </p:spPr>
      </p:pic>
    </p:spTree>
    <p:extLst>
      <p:ext uri="{BB962C8B-B14F-4D97-AF65-F5344CB8AC3E}">
        <p14:creationId xmlns:p14="http://schemas.microsoft.com/office/powerpoint/2010/main" val="363315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Also..</a:t>
            </a:r>
            <a:endParaRPr lang="en-GB" dirty="0"/>
          </a:p>
        </p:txBody>
      </p:sp>
      <p:sp>
        <p:nvSpPr>
          <p:cNvPr id="3" name="Content Placeholder 2"/>
          <p:cNvSpPr>
            <a:spLocks noGrp="1"/>
          </p:cNvSpPr>
          <p:nvPr>
            <p:ph idx="1"/>
          </p:nvPr>
        </p:nvSpPr>
        <p:spPr>
          <a:xfrm>
            <a:off x="457200" y="2182812"/>
            <a:ext cx="8229600" cy="4525963"/>
          </a:xfrm>
        </p:spPr>
        <p:txBody>
          <a:bodyPr>
            <a:normAutofit lnSpcReduction="10000"/>
          </a:bodyPr>
          <a:lstStyle/>
          <a:p>
            <a:r>
              <a:rPr lang="en-GB" dirty="0" smtClean="0">
                <a:solidFill>
                  <a:srgbClr val="000000"/>
                </a:solidFill>
              </a:rPr>
              <a:t>Each SES will be controlled by a Industrial PC mounted with the SES.</a:t>
            </a:r>
          </a:p>
          <a:p>
            <a:endParaRPr lang="en-GB" dirty="0" smtClean="0">
              <a:solidFill>
                <a:srgbClr val="000000"/>
              </a:solidFill>
            </a:endParaRPr>
          </a:p>
          <a:p>
            <a:r>
              <a:rPr lang="en-GB" dirty="0" smtClean="0">
                <a:solidFill>
                  <a:srgbClr val="000000"/>
                </a:solidFill>
              </a:rPr>
              <a:t>Time-stamping is required</a:t>
            </a:r>
            <a:endParaRPr lang="en-GB" dirty="0" smtClean="0">
              <a:solidFill>
                <a:srgbClr val="000000"/>
              </a:solidFill>
            </a:endParaRPr>
          </a:p>
          <a:p>
            <a:endParaRPr lang="en-GB" dirty="0">
              <a:solidFill>
                <a:srgbClr val="000000"/>
              </a:solidFill>
            </a:endParaRPr>
          </a:p>
          <a:p>
            <a:r>
              <a:rPr lang="en-GB" dirty="0" smtClean="0">
                <a:solidFill>
                  <a:srgbClr val="000000"/>
                </a:solidFill>
              </a:rPr>
              <a:t>Logic, sequences, control algorithms can be implemented at different levels.</a:t>
            </a:r>
          </a:p>
          <a:p>
            <a:endParaRPr lang="en-GB" dirty="0" smtClean="0">
              <a:solidFill>
                <a:srgbClr val="000000"/>
              </a:solidFill>
            </a:endParaRPr>
          </a:p>
          <a:p>
            <a:r>
              <a:rPr lang="en-GB" dirty="0" smtClean="0">
                <a:solidFill>
                  <a:srgbClr val="000000"/>
                </a:solidFill>
              </a:rPr>
              <a:t>One size does not fit all  (but standards are important)</a:t>
            </a:r>
          </a:p>
          <a:p>
            <a:pPr>
              <a:lnSpc>
                <a:spcPct val="200000"/>
              </a:lnSpc>
            </a:pPr>
            <a:endParaRPr lang="en-GB"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Tree>
    <p:extLst>
      <p:ext uri="{BB962C8B-B14F-4D97-AF65-F5344CB8AC3E}">
        <p14:creationId xmlns:p14="http://schemas.microsoft.com/office/powerpoint/2010/main" val="285618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cases</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pic>
        <p:nvPicPr>
          <p:cNvPr id="5" name="Picture 4" descr="ControlsFull_17091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88" y="1587500"/>
            <a:ext cx="9744103" cy="6985000"/>
          </a:xfrm>
          <a:prstGeom prst="rect">
            <a:avLst/>
          </a:prstGeom>
        </p:spPr>
      </p:pic>
    </p:spTree>
    <p:extLst>
      <p:ext uri="{BB962C8B-B14F-4D97-AF65-F5344CB8AC3E}">
        <p14:creationId xmlns:p14="http://schemas.microsoft.com/office/powerpoint/2010/main" val="45337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113" name="Straight Connector 112"/>
          <p:cNvCxnSpPr/>
          <p:nvPr/>
        </p:nvCxnSpPr>
        <p:spPr>
          <a:xfrm flipV="1">
            <a:off x="4611544" y="937810"/>
            <a:ext cx="0" cy="389116"/>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 name="Rounded Rectangle 4"/>
          <p:cNvSpPr/>
          <p:nvPr/>
        </p:nvSpPr>
        <p:spPr>
          <a:xfrm>
            <a:off x="5113665" y="1658178"/>
            <a:ext cx="2694036" cy="1048637"/>
          </a:xfrm>
          <a:prstGeom prst="roundRect">
            <a:avLst>
              <a:gd name="adj" fmla="val 7288"/>
            </a:avLst>
          </a:prstGeom>
          <a:solidFill>
            <a:schemeClr val="accent1">
              <a:lumMod val="20000"/>
              <a:lumOff val="8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a:solidFill>
                <a:srgbClr val="000000"/>
              </a:solidFill>
            </a:endParaRPr>
          </a:p>
          <a:p>
            <a:pPr algn="ctr"/>
            <a:endParaRPr lang="en-GB" sz="1400" dirty="0">
              <a:solidFill>
                <a:srgbClr val="000000"/>
              </a:solidFill>
            </a:endParaRPr>
          </a:p>
          <a:p>
            <a:pPr algn="ctr"/>
            <a:r>
              <a:rPr lang="en-GB" sz="1400" dirty="0">
                <a:solidFill>
                  <a:srgbClr val="000000"/>
                </a:solidFill>
              </a:rPr>
              <a:t> </a:t>
            </a:r>
          </a:p>
        </p:txBody>
      </p:sp>
      <p:sp>
        <p:nvSpPr>
          <p:cNvPr id="8" name="Rounded Rectangle 7"/>
          <p:cNvSpPr/>
          <p:nvPr/>
        </p:nvSpPr>
        <p:spPr>
          <a:xfrm>
            <a:off x="8164160" y="3622032"/>
            <a:ext cx="1217900" cy="1144019"/>
          </a:xfrm>
          <a:prstGeom prst="roundRect">
            <a:avLst/>
          </a:prstGeom>
          <a:solidFill>
            <a:srgbClr val="FFFFFF"/>
          </a:solidFill>
          <a:ln w="12700" cmpd="sng">
            <a:solidFill>
              <a:srgbClr val="000000"/>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
        <p:nvSpPr>
          <p:cNvPr id="9" name="Rounded Rectangle 8"/>
          <p:cNvSpPr/>
          <p:nvPr/>
        </p:nvSpPr>
        <p:spPr>
          <a:xfrm>
            <a:off x="984387" y="2829292"/>
            <a:ext cx="2459113" cy="1991196"/>
          </a:xfrm>
          <a:prstGeom prst="roundRect">
            <a:avLst>
              <a:gd name="adj" fmla="val 10940"/>
            </a:avLst>
          </a:prstGeom>
          <a:solidFill>
            <a:srgbClr val="6E9CF7"/>
          </a:solidFill>
          <a:ln w="12700" cmpd="sng">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cxnSp>
        <p:nvCxnSpPr>
          <p:cNvPr id="10" name="Elbow Connector 9"/>
          <p:cNvCxnSpPr/>
          <p:nvPr/>
        </p:nvCxnSpPr>
        <p:spPr>
          <a:xfrm rot="16200000" flipV="1">
            <a:off x="1799821" y="3774486"/>
            <a:ext cx="834901" cy="317336"/>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Elbow Connector 10"/>
          <p:cNvCxnSpPr>
            <a:stCxn id="12" idx="0"/>
            <a:endCxn id="87" idx="2"/>
          </p:cNvCxnSpPr>
          <p:nvPr/>
        </p:nvCxnSpPr>
        <p:spPr>
          <a:xfrm rot="5400000" flipH="1" flipV="1">
            <a:off x="1277421" y="3779170"/>
            <a:ext cx="586194" cy="335022"/>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1097242" y="4239778"/>
            <a:ext cx="611530" cy="367001"/>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aux</a:t>
            </a:r>
            <a:endParaRPr lang="en-GB" sz="1400" dirty="0">
              <a:solidFill>
                <a:srgbClr val="000000"/>
              </a:solidFill>
            </a:endParaRPr>
          </a:p>
        </p:txBody>
      </p:sp>
      <p:sp>
        <p:nvSpPr>
          <p:cNvPr id="13" name="Rounded Rectangle 12"/>
          <p:cNvSpPr/>
          <p:nvPr/>
        </p:nvSpPr>
        <p:spPr>
          <a:xfrm>
            <a:off x="2188312" y="4239778"/>
            <a:ext cx="637587" cy="343685"/>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a</a:t>
            </a:r>
            <a:r>
              <a:rPr lang="en-GB" sz="1400" dirty="0" smtClean="0">
                <a:solidFill>
                  <a:srgbClr val="000000"/>
                </a:solidFill>
              </a:rPr>
              <a:t>ux.</a:t>
            </a:r>
            <a:endParaRPr lang="en-GB" sz="1400" dirty="0">
              <a:solidFill>
                <a:srgbClr val="000000"/>
              </a:solidFill>
            </a:endParaRPr>
          </a:p>
        </p:txBody>
      </p:sp>
      <p:sp>
        <p:nvSpPr>
          <p:cNvPr id="14" name="Rounded Rectangle 13"/>
          <p:cNvSpPr/>
          <p:nvPr/>
        </p:nvSpPr>
        <p:spPr>
          <a:xfrm>
            <a:off x="2442252" y="2992972"/>
            <a:ext cx="941982" cy="518918"/>
          </a:xfrm>
          <a:prstGeom prst="roundRect">
            <a:avLst/>
          </a:prstGeom>
          <a:solidFill>
            <a:srgbClr val="008000"/>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Timing </a:t>
            </a:r>
            <a:r>
              <a:rPr lang="en-GB" sz="1400" dirty="0" smtClean="0">
                <a:solidFill>
                  <a:srgbClr val="000000"/>
                </a:solidFill>
              </a:rPr>
              <a:t>receiver</a:t>
            </a:r>
            <a:endParaRPr lang="en-GB" sz="1400" dirty="0">
              <a:solidFill>
                <a:srgbClr val="000000"/>
              </a:solidFill>
            </a:endParaRPr>
          </a:p>
        </p:txBody>
      </p:sp>
      <p:sp>
        <p:nvSpPr>
          <p:cNvPr id="15" name="Rounded Rectangle 14"/>
          <p:cNvSpPr/>
          <p:nvPr/>
        </p:nvSpPr>
        <p:spPr>
          <a:xfrm>
            <a:off x="1590985" y="4125847"/>
            <a:ext cx="697806" cy="394488"/>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sp>
        <p:nvSpPr>
          <p:cNvPr id="16" name="TextBox 15"/>
          <p:cNvSpPr txBox="1"/>
          <p:nvPr/>
        </p:nvSpPr>
        <p:spPr>
          <a:xfrm>
            <a:off x="907657" y="4918587"/>
            <a:ext cx="2706317" cy="346578"/>
          </a:xfrm>
          <a:prstGeom prst="rect">
            <a:avLst/>
          </a:prstGeom>
          <a:noFill/>
        </p:spPr>
        <p:txBody>
          <a:bodyPr wrap="square" lIns="129867" tIns="64933" rIns="129867" bIns="64933"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a:t>#2 </a:t>
            </a:r>
            <a:r>
              <a:rPr lang="en-GB" sz="1400" dirty="0"/>
              <a:t>Timing critical </a:t>
            </a:r>
            <a:r>
              <a:rPr lang="en-GB" sz="1400" dirty="0" smtClean="0"/>
              <a:t>SES</a:t>
            </a:r>
            <a:endParaRPr lang="en-GB" sz="1400" dirty="0"/>
          </a:p>
        </p:txBody>
      </p:sp>
      <p:sp>
        <p:nvSpPr>
          <p:cNvPr id="17" name="Rounded Rectangle 16"/>
          <p:cNvSpPr/>
          <p:nvPr/>
        </p:nvSpPr>
        <p:spPr>
          <a:xfrm>
            <a:off x="1680965" y="1610673"/>
            <a:ext cx="2473143" cy="485998"/>
          </a:xfrm>
          <a:prstGeom prst="roundRect">
            <a:avLst/>
          </a:prstGeom>
          <a:solidFill>
            <a:srgbClr val="008000"/>
          </a:solidFill>
          <a:ln>
            <a:solidFill>
              <a:srgbClr val="40404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ESS Distributed</a:t>
            </a:r>
          </a:p>
          <a:p>
            <a:pPr algn="ctr"/>
            <a:r>
              <a:rPr lang="en-GB" sz="1400" dirty="0">
                <a:solidFill>
                  <a:srgbClr val="000000"/>
                </a:solidFill>
              </a:rPr>
              <a:t>Timing System</a:t>
            </a:r>
          </a:p>
        </p:txBody>
      </p:sp>
      <p:cxnSp>
        <p:nvCxnSpPr>
          <p:cNvPr id="18" name="Straight Connector 17"/>
          <p:cNvCxnSpPr/>
          <p:nvPr/>
        </p:nvCxnSpPr>
        <p:spPr>
          <a:xfrm flipV="1">
            <a:off x="1981873" y="3515703"/>
            <a:ext cx="0" cy="610144"/>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2869814" y="2096671"/>
            <a:ext cx="0" cy="885159"/>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0" name="Rounded Rectangle 19"/>
          <p:cNvSpPr/>
          <p:nvPr/>
        </p:nvSpPr>
        <p:spPr>
          <a:xfrm>
            <a:off x="6429031" y="1867868"/>
            <a:ext cx="1436915" cy="2878752"/>
          </a:xfrm>
          <a:prstGeom prst="roundRect">
            <a:avLst>
              <a:gd name="adj" fmla="val 10987"/>
            </a:avLst>
          </a:prstGeom>
          <a:noFill/>
          <a:ln w="12700" cmpd="sng">
            <a:solidFill>
              <a:srgbClr val="000000"/>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
        <p:nvSpPr>
          <p:cNvPr id="21" name="Rounded Rectangle 20"/>
          <p:cNvSpPr/>
          <p:nvPr/>
        </p:nvSpPr>
        <p:spPr>
          <a:xfrm>
            <a:off x="6535959" y="4308443"/>
            <a:ext cx="611530" cy="367001"/>
          </a:xfrm>
          <a:prstGeom prst="roundRect">
            <a:avLst/>
          </a:prstGeom>
          <a:solidFill>
            <a:srgbClr val="DCE6F2"/>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a</a:t>
            </a:r>
            <a:r>
              <a:rPr lang="en-GB" sz="1400" dirty="0" smtClean="0">
                <a:solidFill>
                  <a:srgbClr val="000000"/>
                </a:solidFill>
              </a:rPr>
              <a:t>ux.</a:t>
            </a:r>
            <a:endParaRPr lang="en-GB" sz="1400" dirty="0">
              <a:solidFill>
                <a:srgbClr val="000000"/>
              </a:solidFill>
            </a:endParaRPr>
          </a:p>
        </p:txBody>
      </p:sp>
      <p:sp>
        <p:nvSpPr>
          <p:cNvPr id="22" name="TextBox 21"/>
          <p:cNvSpPr txBox="1"/>
          <p:nvPr/>
        </p:nvSpPr>
        <p:spPr>
          <a:xfrm>
            <a:off x="5555351" y="4918587"/>
            <a:ext cx="2148430" cy="346578"/>
          </a:xfrm>
          <a:prstGeom prst="rect">
            <a:avLst/>
          </a:prstGeom>
          <a:noFill/>
        </p:spPr>
        <p:txBody>
          <a:bodyPr wrap="square" lIns="129867" tIns="64933" rIns="129867" bIns="64933"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a:t>#4 </a:t>
            </a:r>
            <a:r>
              <a:rPr lang="en-GB" sz="1400" dirty="0"/>
              <a:t>Instr. Specific </a:t>
            </a:r>
            <a:r>
              <a:rPr lang="en-GB" sz="1400" dirty="0" smtClean="0"/>
              <a:t>SES</a:t>
            </a:r>
            <a:endParaRPr lang="en-GB" sz="1400" dirty="0"/>
          </a:p>
        </p:txBody>
      </p:sp>
      <p:sp>
        <p:nvSpPr>
          <p:cNvPr id="23" name="Rounded Rectangle 22"/>
          <p:cNvSpPr/>
          <p:nvPr/>
        </p:nvSpPr>
        <p:spPr>
          <a:xfrm>
            <a:off x="225328" y="-629708"/>
            <a:ext cx="9174844" cy="1701092"/>
          </a:xfrm>
          <a:prstGeom prst="roundRect">
            <a:avLst>
              <a:gd name="adj" fmla="val 7328"/>
            </a:avLst>
          </a:prstGeom>
          <a:solidFill>
            <a:schemeClr val="bg2">
              <a:lumMod val="75000"/>
            </a:schemeClr>
          </a:solidFill>
          <a:ln>
            <a:solidFill>
              <a:srgbClr val="C4BD97"/>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smtClean="0">
              <a:solidFill>
                <a:srgbClr val="000000"/>
              </a:solidFill>
            </a:endParaRPr>
          </a:p>
          <a:p>
            <a:pPr algn="ctr"/>
            <a:endParaRPr lang="en-GB" sz="1400" dirty="0">
              <a:solidFill>
                <a:srgbClr val="000000"/>
              </a:solidFill>
            </a:endParaRPr>
          </a:p>
          <a:p>
            <a:pPr algn="ctr"/>
            <a:r>
              <a:rPr lang="en-GB" sz="1400" dirty="0" smtClean="0">
                <a:solidFill>
                  <a:srgbClr val="000000"/>
                </a:solidFill>
              </a:rPr>
              <a:t> </a:t>
            </a:r>
            <a:endParaRPr lang="en-GB" sz="1400" dirty="0">
              <a:solidFill>
                <a:srgbClr val="000000"/>
              </a:solidFill>
            </a:endParaRPr>
          </a:p>
        </p:txBody>
      </p:sp>
      <p:cxnSp>
        <p:nvCxnSpPr>
          <p:cNvPr id="24" name="Elbow Connector 23"/>
          <p:cNvCxnSpPr/>
          <p:nvPr/>
        </p:nvCxnSpPr>
        <p:spPr>
          <a:xfrm rot="5400000" flipH="1" flipV="1">
            <a:off x="3123871" y="2360744"/>
            <a:ext cx="2209171" cy="295504"/>
          </a:xfrm>
          <a:prstGeom prst="bentConnector3">
            <a:avLst>
              <a:gd name="adj1" fmla="val 38502"/>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43" idx="0"/>
          </p:cNvCxnSpPr>
          <p:nvPr/>
        </p:nvCxnSpPr>
        <p:spPr>
          <a:xfrm flipV="1">
            <a:off x="8769921" y="1250035"/>
            <a:ext cx="0" cy="2982139"/>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rot="16200000" flipV="1">
            <a:off x="6140892" y="2811438"/>
            <a:ext cx="2905251" cy="153460"/>
          </a:xfrm>
          <a:prstGeom prst="bentConnector3">
            <a:avLst>
              <a:gd name="adj1" fmla="val 40674"/>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7" name="Elbow Connector 26"/>
          <p:cNvCxnSpPr>
            <a:stCxn id="21" idx="0"/>
          </p:cNvCxnSpPr>
          <p:nvPr/>
        </p:nvCxnSpPr>
        <p:spPr>
          <a:xfrm rot="5400000" flipH="1" flipV="1">
            <a:off x="5598570" y="2687747"/>
            <a:ext cx="2863850" cy="377543"/>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8" name="Elbow Connector 27"/>
          <p:cNvCxnSpPr>
            <a:stCxn id="90" idx="0"/>
          </p:cNvCxnSpPr>
          <p:nvPr/>
        </p:nvCxnSpPr>
        <p:spPr>
          <a:xfrm rot="5400000" flipH="1" flipV="1">
            <a:off x="6359932" y="3061547"/>
            <a:ext cx="1837712" cy="6350"/>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9" name="Elbow Connector 28"/>
          <p:cNvCxnSpPr/>
          <p:nvPr/>
        </p:nvCxnSpPr>
        <p:spPr>
          <a:xfrm rot="16200000" flipV="1">
            <a:off x="3483547" y="2247626"/>
            <a:ext cx="2370727" cy="375545"/>
          </a:xfrm>
          <a:prstGeom prst="bentConnector3">
            <a:avLst>
              <a:gd name="adj1" fmla="val 36072"/>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1565410" y="1326926"/>
            <a:ext cx="0" cy="1684962"/>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Elbow Connector 30"/>
          <p:cNvCxnSpPr/>
          <p:nvPr/>
        </p:nvCxnSpPr>
        <p:spPr>
          <a:xfrm rot="5400000" flipH="1" flipV="1">
            <a:off x="-199318" y="1828187"/>
            <a:ext cx="1567298" cy="800111"/>
          </a:xfrm>
          <a:prstGeom prst="bentConnector3">
            <a:avLst>
              <a:gd name="adj1" fmla="val 38656"/>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2" name="Rounded Rectangle 31"/>
          <p:cNvSpPr/>
          <p:nvPr/>
        </p:nvSpPr>
        <p:spPr>
          <a:xfrm>
            <a:off x="461969" y="589452"/>
            <a:ext cx="8579003" cy="289628"/>
          </a:xfrm>
          <a:prstGeom prst="roundRect">
            <a:avLst/>
          </a:prstGeom>
          <a:solidFill>
            <a:schemeClr val="bg1"/>
          </a:solidFill>
          <a:ln>
            <a:solidFill>
              <a:srgbClr val="40404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Data aggregator/Experiment Control/Data management etc.</a:t>
            </a:r>
          </a:p>
        </p:txBody>
      </p:sp>
      <p:sp>
        <p:nvSpPr>
          <p:cNvPr id="33" name="Rounded Rectangle 32"/>
          <p:cNvSpPr/>
          <p:nvPr/>
        </p:nvSpPr>
        <p:spPr>
          <a:xfrm>
            <a:off x="461969" y="-225171"/>
            <a:ext cx="8579001" cy="750485"/>
          </a:xfrm>
          <a:prstGeom prst="roundRect">
            <a:avLst>
              <a:gd name="adj" fmla="val 11247"/>
            </a:avLst>
          </a:prstGeom>
          <a:solidFill>
            <a:schemeClr val="bg1"/>
          </a:solidFill>
          <a:ln>
            <a:solidFill>
              <a:srgbClr val="40404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User Interface</a:t>
            </a:r>
          </a:p>
          <a:p>
            <a:pPr algn="ctr"/>
            <a:endParaRPr lang="en-GB" sz="1400" dirty="0">
              <a:solidFill>
                <a:srgbClr val="000000"/>
              </a:solidFill>
            </a:endParaRPr>
          </a:p>
          <a:p>
            <a:pPr algn="ctr"/>
            <a:endParaRPr lang="en-GB" sz="1400" dirty="0">
              <a:solidFill>
                <a:srgbClr val="000000"/>
              </a:solidFill>
            </a:endParaRPr>
          </a:p>
        </p:txBody>
      </p:sp>
      <p:sp>
        <p:nvSpPr>
          <p:cNvPr id="34" name="Rounded Rectangle 33"/>
          <p:cNvSpPr/>
          <p:nvPr/>
        </p:nvSpPr>
        <p:spPr>
          <a:xfrm>
            <a:off x="8164159" y="1867867"/>
            <a:ext cx="1227674" cy="840029"/>
          </a:xfrm>
          <a:prstGeom prst="roundRect">
            <a:avLst/>
          </a:prstGeom>
          <a:solidFill>
            <a:srgbClr val="6E9CF7"/>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SECoP to EPICS translator</a:t>
            </a:r>
          </a:p>
        </p:txBody>
      </p:sp>
      <p:sp>
        <p:nvSpPr>
          <p:cNvPr id="35" name="Rounded Rectangle 34"/>
          <p:cNvSpPr/>
          <p:nvPr/>
        </p:nvSpPr>
        <p:spPr>
          <a:xfrm>
            <a:off x="225328" y="1250035"/>
            <a:ext cx="9174844" cy="289628"/>
          </a:xfrm>
          <a:prstGeom prst="roundRect">
            <a:avLst>
              <a:gd name="adj" fmla="val 28934"/>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EPICS </a:t>
            </a:r>
            <a:r>
              <a:rPr lang="en-GB" sz="1400" dirty="0" smtClean="0">
                <a:solidFill>
                  <a:srgbClr val="000000"/>
                </a:solidFill>
              </a:rPr>
              <a:t>network</a:t>
            </a:r>
            <a:endParaRPr lang="en-GB" sz="1400" dirty="0">
              <a:solidFill>
                <a:srgbClr val="000000"/>
              </a:solidFill>
            </a:endParaRPr>
          </a:p>
        </p:txBody>
      </p:sp>
      <p:sp>
        <p:nvSpPr>
          <p:cNvPr id="36" name="Rounded Rectangle 35"/>
          <p:cNvSpPr/>
          <p:nvPr/>
        </p:nvSpPr>
        <p:spPr>
          <a:xfrm>
            <a:off x="559949" y="79901"/>
            <a:ext cx="8397209" cy="288206"/>
          </a:xfrm>
          <a:prstGeom prst="round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chemeClr val="tx1"/>
                </a:solidFill>
              </a:rPr>
              <a:t>User scripting / High level abstractions </a:t>
            </a:r>
          </a:p>
        </p:txBody>
      </p:sp>
      <p:sp>
        <p:nvSpPr>
          <p:cNvPr id="37" name="TextBox 36"/>
          <p:cNvSpPr txBox="1"/>
          <p:nvPr/>
        </p:nvSpPr>
        <p:spPr>
          <a:xfrm>
            <a:off x="5036936" y="1627741"/>
            <a:ext cx="2743575" cy="346578"/>
          </a:xfrm>
          <a:prstGeom prst="rect">
            <a:avLst/>
          </a:prstGeom>
          <a:noFill/>
        </p:spPr>
        <p:txBody>
          <a:bodyPr wrap="square" lIns="129867" tIns="64933" rIns="129867" bIns="64933"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t>Instrument Control Rack</a:t>
            </a:r>
          </a:p>
        </p:txBody>
      </p:sp>
      <p:sp>
        <p:nvSpPr>
          <p:cNvPr id="38" name="Rounded Rectangle 37"/>
          <p:cNvSpPr/>
          <p:nvPr/>
        </p:nvSpPr>
        <p:spPr>
          <a:xfrm>
            <a:off x="6528027" y="1974319"/>
            <a:ext cx="1200363" cy="574339"/>
          </a:xfrm>
          <a:prstGeom prst="roundRect">
            <a:avLst/>
          </a:prstGeom>
          <a:solidFill>
            <a:schemeClr val="bg1">
              <a:lumMod val="85000"/>
            </a:schemeClr>
          </a:solidFill>
          <a:ln w="38100" cmpd="dbl">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39" name="Rounded Rectangle 38"/>
          <p:cNvSpPr/>
          <p:nvPr/>
        </p:nvSpPr>
        <p:spPr>
          <a:xfrm>
            <a:off x="6617451" y="2288701"/>
            <a:ext cx="1053681" cy="202419"/>
          </a:xfrm>
          <a:prstGeom prst="roundRect">
            <a:avLst/>
          </a:prstGeom>
          <a:solidFill>
            <a:schemeClr val="bg1">
              <a:lumMod val="95000"/>
            </a:schemeClr>
          </a:solidFill>
          <a:ln w="3175" cmpd="sng">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Drivers</a:t>
            </a:r>
          </a:p>
        </p:txBody>
      </p:sp>
      <p:sp>
        <p:nvSpPr>
          <p:cNvPr id="40" name="Rounded Rectangle 39"/>
          <p:cNvSpPr/>
          <p:nvPr/>
        </p:nvSpPr>
        <p:spPr>
          <a:xfrm>
            <a:off x="5206441" y="1974319"/>
            <a:ext cx="1200363" cy="579961"/>
          </a:xfrm>
          <a:prstGeom prst="roundRect">
            <a:avLst/>
          </a:prstGeom>
          <a:solidFill>
            <a:schemeClr val="bg1">
              <a:lumMod val="85000"/>
            </a:schemeClr>
          </a:solidFill>
          <a:ln w="38100" cmpd="dbl">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41" name="Rounded Rectangle 40"/>
          <p:cNvSpPr/>
          <p:nvPr/>
        </p:nvSpPr>
        <p:spPr>
          <a:xfrm>
            <a:off x="5288487" y="2297532"/>
            <a:ext cx="1053681" cy="202419"/>
          </a:xfrm>
          <a:prstGeom prst="roundRect">
            <a:avLst/>
          </a:prstGeom>
          <a:solidFill>
            <a:schemeClr val="bg1">
              <a:lumMod val="95000"/>
            </a:schemeClr>
          </a:solidFill>
          <a:ln w="3175" cmpd="sng">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Drivers</a:t>
            </a:r>
          </a:p>
        </p:txBody>
      </p:sp>
      <p:sp>
        <p:nvSpPr>
          <p:cNvPr id="42" name="TextBox 41"/>
          <p:cNvSpPr txBox="1"/>
          <p:nvPr/>
        </p:nvSpPr>
        <p:spPr>
          <a:xfrm>
            <a:off x="8164159" y="4918587"/>
            <a:ext cx="1113841" cy="346578"/>
          </a:xfrm>
          <a:prstGeom prst="rect">
            <a:avLst/>
          </a:prstGeom>
          <a:noFill/>
        </p:spPr>
        <p:txBody>
          <a:bodyPr wrap="none" lIns="129867" tIns="64933" rIns="129867" bIns="64933"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a:t>#5 </a:t>
            </a:r>
            <a:r>
              <a:rPr lang="en-GB" sz="1400" dirty="0"/>
              <a:t>User </a:t>
            </a:r>
            <a:r>
              <a:rPr lang="en-GB" sz="1400" dirty="0" smtClean="0"/>
              <a:t>SES</a:t>
            </a:r>
            <a:endParaRPr lang="en-GB" sz="1400" dirty="0"/>
          </a:p>
        </p:txBody>
      </p:sp>
      <p:sp>
        <p:nvSpPr>
          <p:cNvPr id="43" name="Rounded Rectangle 42"/>
          <p:cNvSpPr/>
          <p:nvPr/>
        </p:nvSpPr>
        <p:spPr>
          <a:xfrm>
            <a:off x="8231115" y="4232174"/>
            <a:ext cx="1077612" cy="381984"/>
          </a:xfrm>
          <a:prstGeom prst="roundRect">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a:solidFill>
                <a:srgbClr val="FFFFFF"/>
              </a:solidFill>
            </a:endParaRPr>
          </a:p>
          <a:p>
            <a:pPr algn="ctr"/>
            <a:r>
              <a:rPr lang="en-GB" sz="1400" dirty="0">
                <a:solidFill>
                  <a:srgbClr val="FFFFFF"/>
                </a:solidFill>
              </a:rPr>
              <a:t>User SEE</a:t>
            </a:r>
          </a:p>
          <a:p>
            <a:pPr algn="ctr"/>
            <a:endParaRPr lang="en-GB" sz="1400" dirty="0">
              <a:solidFill>
                <a:srgbClr val="FFFFFF"/>
              </a:solidFill>
            </a:endParaRPr>
          </a:p>
        </p:txBody>
      </p:sp>
      <p:sp>
        <p:nvSpPr>
          <p:cNvPr id="48" name="Rounded Rectangle 47"/>
          <p:cNvSpPr/>
          <p:nvPr/>
        </p:nvSpPr>
        <p:spPr>
          <a:xfrm>
            <a:off x="591984" y="6058621"/>
            <a:ext cx="827995" cy="183247"/>
          </a:xfrm>
          <a:prstGeom prst="roundRect">
            <a:avLst/>
          </a:prstGeom>
          <a:solidFill>
            <a:schemeClr val="bg1">
              <a:lumMod val="75000"/>
            </a:schemeClr>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100" dirty="0" smtClean="0">
                <a:solidFill>
                  <a:srgbClr val="000000"/>
                </a:solidFill>
              </a:rPr>
              <a:t>High</a:t>
            </a:r>
            <a:endParaRPr lang="en-GB" sz="1100" dirty="0">
              <a:solidFill>
                <a:srgbClr val="000000"/>
              </a:solidFill>
            </a:endParaRPr>
          </a:p>
        </p:txBody>
      </p:sp>
      <p:sp>
        <p:nvSpPr>
          <p:cNvPr id="50" name="Rounded Rectangle 49"/>
          <p:cNvSpPr/>
          <p:nvPr/>
        </p:nvSpPr>
        <p:spPr>
          <a:xfrm>
            <a:off x="591984" y="6609870"/>
            <a:ext cx="827995" cy="183247"/>
          </a:xfrm>
          <a:prstGeom prst="roundRect">
            <a:avLst/>
          </a:prstGeom>
          <a:solidFill>
            <a:schemeClr val="bg1">
              <a:lumMod val="9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100" dirty="0" smtClean="0">
                <a:solidFill>
                  <a:srgbClr val="000000"/>
                </a:solidFill>
              </a:rPr>
              <a:t>Low</a:t>
            </a:r>
          </a:p>
        </p:txBody>
      </p:sp>
      <p:sp>
        <p:nvSpPr>
          <p:cNvPr id="51" name="TextBox 50"/>
          <p:cNvSpPr txBox="1"/>
          <p:nvPr/>
        </p:nvSpPr>
        <p:spPr>
          <a:xfrm>
            <a:off x="1422975" y="6551110"/>
            <a:ext cx="668001" cy="299979"/>
          </a:xfrm>
          <a:prstGeom prst="rect">
            <a:avLst/>
          </a:prstGeom>
          <a:noFill/>
        </p:spPr>
        <p:txBody>
          <a:bodyPr wrap="none" lIns="129440" tIns="64719" rIns="129440" bIns="64719"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dirty="0"/>
              <a:t>Drivers</a:t>
            </a:r>
          </a:p>
        </p:txBody>
      </p:sp>
      <p:sp>
        <p:nvSpPr>
          <p:cNvPr id="52" name="Rounded Rectangle 51"/>
          <p:cNvSpPr/>
          <p:nvPr/>
        </p:nvSpPr>
        <p:spPr>
          <a:xfrm>
            <a:off x="591984" y="6334246"/>
            <a:ext cx="827995" cy="183247"/>
          </a:xfrm>
          <a:prstGeom prst="roundRect">
            <a:avLst/>
          </a:prstGeom>
          <a:solidFill>
            <a:schemeClr val="bg1">
              <a:lumMod val="8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100" dirty="0" smtClean="0">
                <a:solidFill>
                  <a:srgbClr val="000000"/>
                </a:solidFill>
              </a:rPr>
              <a:t>Mid </a:t>
            </a:r>
            <a:endParaRPr lang="en-GB" sz="1100" dirty="0">
              <a:solidFill>
                <a:srgbClr val="000000"/>
              </a:solidFill>
            </a:endParaRPr>
          </a:p>
        </p:txBody>
      </p:sp>
      <p:sp>
        <p:nvSpPr>
          <p:cNvPr id="53" name="TextBox 52"/>
          <p:cNvSpPr txBox="1"/>
          <p:nvPr/>
        </p:nvSpPr>
        <p:spPr>
          <a:xfrm>
            <a:off x="1422975" y="6274511"/>
            <a:ext cx="1888654" cy="299979"/>
          </a:xfrm>
          <a:prstGeom prst="rect">
            <a:avLst/>
          </a:prstGeom>
          <a:noFill/>
        </p:spPr>
        <p:txBody>
          <a:bodyPr wrap="square" lIns="129440" tIns="64719" rIns="129440" bIns="64719"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dirty="0"/>
              <a:t>Logic for complex </a:t>
            </a:r>
            <a:r>
              <a:rPr lang="en-GB" sz="1100" dirty="0" smtClean="0"/>
              <a:t>SES</a:t>
            </a:r>
            <a:endParaRPr lang="en-GB" sz="1100" dirty="0"/>
          </a:p>
        </p:txBody>
      </p:sp>
      <p:grpSp>
        <p:nvGrpSpPr>
          <p:cNvPr id="54" name="Group 53"/>
          <p:cNvGrpSpPr/>
          <p:nvPr/>
        </p:nvGrpSpPr>
        <p:grpSpPr>
          <a:xfrm>
            <a:off x="3750297" y="5898604"/>
            <a:ext cx="846197" cy="325830"/>
            <a:chOff x="8384904" y="6157963"/>
            <a:chExt cx="840356" cy="325541"/>
          </a:xfrm>
        </p:grpSpPr>
        <p:sp>
          <p:nvSpPr>
            <p:cNvPr id="58" name="Rounded Rectangle 57"/>
            <p:cNvSpPr/>
            <p:nvPr/>
          </p:nvSpPr>
          <p:spPr>
            <a:xfrm>
              <a:off x="8384904" y="6157963"/>
              <a:ext cx="321053" cy="325541"/>
            </a:xfrm>
            <a:prstGeom prst="roundRect">
              <a:avLst>
                <a:gd name="adj" fmla="val 10940"/>
              </a:avLst>
            </a:prstGeom>
            <a:noFill/>
            <a:ln w="12700" cmpd="sng">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100"/>
            </a:p>
          </p:txBody>
        </p:sp>
        <p:sp>
          <p:nvSpPr>
            <p:cNvPr id="59" name="TextBox 58"/>
            <p:cNvSpPr txBox="1"/>
            <p:nvPr/>
          </p:nvSpPr>
          <p:spPr>
            <a:xfrm>
              <a:off x="8635404" y="6178795"/>
              <a:ext cx="589856" cy="299713"/>
            </a:xfrm>
            <a:prstGeom prst="rect">
              <a:avLst/>
            </a:prstGeom>
            <a:noFill/>
          </p:spPr>
          <p:txBody>
            <a:bodyPr wrap="none" lIns="129440" tIns="64719" rIns="129440" bIns="64719" rtlCol="0">
              <a:spAutoFit/>
            </a:bodyPr>
            <a:lstStyle/>
            <a:p>
              <a:r>
                <a:rPr lang="en-GB" sz="1100" dirty="0">
                  <a:latin typeface="+mn-lt"/>
                </a:rPr>
                <a:t> = </a:t>
              </a:r>
              <a:r>
                <a:rPr lang="en-GB" sz="1100" dirty="0" smtClean="0">
                  <a:latin typeface="+mn-lt"/>
                </a:rPr>
                <a:t>SES</a:t>
              </a:r>
              <a:endParaRPr lang="en-GB" sz="1100" dirty="0">
                <a:latin typeface="+mn-lt"/>
              </a:endParaRPr>
            </a:p>
          </p:txBody>
        </p:sp>
      </p:grpSp>
      <p:grpSp>
        <p:nvGrpSpPr>
          <p:cNvPr id="55" name="Group 54"/>
          <p:cNvGrpSpPr/>
          <p:nvPr/>
        </p:nvGrpSpPr>
        <p:grpSpPr>
          <a:xfrm>
            <a:off x="3750320" y="6342595"/>
            <a:ext cx="1872216" cy="325830"/>
            <a:chOff x="8384904" y="6592045"/>
            <a:chExt cx="1859288" cy="325541"/>
          </a:xfrm>
        </p:grpSpPr>
        <p:sp>
          <p:nvSpPr>
            <p:cNvPr id="56" name="Rounded Rectangle 55"/>
            <p:cNvSpPr/>
            <p:nvPr/>
          </p:nvSpPr>
          <p:spPr>
            <a:xfrm>
              <a:off x="8384904" y="6592045"/>
              <a:ext cx="321053" cy="325541"/>
            </a:xfrm>
            <a:prstGeom prst="roundRect">
              <a:avLst>
                <a:gd name="adj" fmla="val 10940"/>
              </a:avLst>
            </a:prstGeom>
            <a:noFill/>
            <a:ln w="38100" cmpd="dbl">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100"/>
            </a:p>
          </p:txBody>
        </p:sp>
        <p:sp>
          <p:nvSpPr>
            <p:cNvPr id="57" name="TextBox 56"/>
            <p:cNvSpPr txBox="1"/>
            <p:nvPr/>
          </p:nvSpPr>
          <p:spPr>
            <a:xfrm>
              <a:off x="8634628" y="6607382"/>
              <a:ext cx="1609564" cy="299713"/>
            </a:xfrm>
            <a:prstGeom prst="rect">
              <a:avLst/>
            </a:prstGeom>
            <a:noFill/>
          </p:spPr>
          <p:txBody>
            <a:bodyPr wrap="none" lIns="129440" tIns="64719" rIns="129440" bIns="64719" rtlCol="0">
              <a:spAutoFit/>
            </a:bodyPr>
            <a:lstStyle/>
            <a:p>
              <a:r>
                <a:rPr lang="en-GB" sz="1100" dirty="0"/>
                <a:t> = </a:t>
              </a:r>
              <a:r>
                <a:rPr lang="en-GB" sz="1100" dirty="0" smtClean="0"/>
                <a:t>SAD SES Industrial PC</a:t>
              </a:r>
              <a:endParaRPr lang="en-GB" sz="1100" dirty="0"/>
            </a:p>
          </p:txBody>
        </p:sp>
      </p:grpSp>
      <p:sp>
        <p:nvSpPr>
          <p:cNvPr id="61" name="TextBox 60"/>
          <p:cNvSpPr txBox="1"/>
          <p:nvPr/>
        </p:nvSpPr>
        <p:spPr>
          <a:xfrm>
            <a:off x="225329" y="-594832"/>
            <a:ext cx="9174844" cy="308081"/>
          </a:xfrm>
          <a:prstGeom prst="rect">
            <a:avLst/>
          </a:prstGeom>
          <a:noFill/>
        </p:spPr>
        <p:txBody>
          <a:bodyPr wrap="square" lIns="91742" tIns="45871" rIns="91742" bIns="45871" rtlCol="0">
            <a:spAutoFit/>
          </a:bodyPr>
          <a:lstStyle/>
          <a:p>
            <a:pPr algn="ctr"/>
            <a:r>
              <a:rPr lang="en-GB" sz="1400" dirty="0">
                <a:latin typeface="+mn-lt"/>
              </a:rPr>
              <a:t>ESS Experiment Control </a:t>
            </a:r>
            <a:r>
              <a:rPr lang="en-GB" sz="1400" dirty="0" smtClean="0">
                <a:latin typeface="+mn-lt"/>
              </a:rPr>
              <a:t>System</a:t>
            </a:r>
            <a:endParaRPr lang="en-GB" sz="1400" dirty="0">
              <a:latin typeface="+mn-lt"/>
            </a:endParaRPr>
          </a:p>
        </p:txBody>
      </p:sp>
      <p:sp>
        <p:nvSpPr>
          <p:cNvPr id="62" name="TextBox 61"/>
          <p:cNvSpPr txBox="1"/>
          <p:nvPr/>
        </p:nvSpPr>
        <p:spPr>
          <a:xfrm>
            <a:off x="3637111" y="4918587"/>
            <a:ext cx="1494917" cy="346578"/>
          </a:xfrm>
          <a:prstGeom prst="rect">
            <a:avLst/>
          </a:prstGeom>
          <a:noFill/>
        </p:spPr>
        <p:txBody>
          <a:bodyPr wrap="none" lIns="129867" tIns="64933" rIns="129867" bIns="64933"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a:t>#3 </a:t>
            </a:r>
            <a:r>
              <a:rPr lang="en-GB" sz="1400" dirty="0"/>
              <a:t>Individual SEE</a:t>
            </a:r>
          </a:p>
        </p:txBody>
      </p:sp>
      <p:cxnSp>
        <p:nvCxnSpPr>
          <p:cNvPr id="70" name="Straight Connector 69"/>
          <p:cNvCxnSpPr/>
          <p:nvPr/>
        </p:nvCxnSpPr>
        <p:spPr>
          <a:xfrm flipV="1">
            <a:off x="5785540" y="2554279"/>
            <a:ext cx="0" cy="1754164"/>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bwMode="auto">
          <a:xfrm>
            <a:off x="-1012081" y="4918587"/>
            <a:ext cx="104400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2" name="Rounded Rectangle 71"/>
          <p:cNvSpPr/>
          <p:nvPr/>
        </p:nvSpPr>
        <p:spPr>
          <a:xfrm>
            <a:off x="5480929" y="4232175"/>
            <a:ext cx="611530" cy="375831"/>
          </a:xfrm>
          <a:prstGeom prst="roundRect">
            <a:avLst/>
          </a:prstGeom>
          <a:solidFill>
            <a:schemeClr val="accent1">
              <a:lumMod val="20000"/>
              <a:lumOff val="8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grpSp>
        <p:nvGrpSpPr>
          <p:cNvPr id="73" name="Group 72"/>
          <p:cNvGrpSpPr/>
          <p:nvPr/>
        </p:nvGrpSpPr>
        <p:grpSpPr>
          <a:xfrm>
            <a:off x="-1164042" y="1626882"/>
            <a:ext cx="2148429" cy="3637846"/>
            <a:chOff x="10086975" y="6501345"/>
            <a:chExt cx="2133599" cy="3634605"/>
          </a:xfrm>
        </p:grpSpPr>
        <p:sp>
          <p:nvSpPr>
            <p:cNvPr id="74" name="Rounded Rectangle 73"/>
            <p:cNvSpPr/>
            <p:nvPr/>
          </p:nvSpPr>
          <p:spPr>
            <a:xfrm>
              <a:off x="10252255" y="7721219"/>
              <a:ext cx="1780489" cy="1957167"/>
            </a:xfrm>
            <a:prstGeom prst="roundRect">
              <a:avLst>
                <a:gd name="adj" fmla="val 10940"/>
              </a:avLst>
            </a:prstGeom>
            <a:solidFill>
              <a:srgbClr val="6E9CF7"/>
            </a:solidFill>
            <a:ln w="12700" cmpd="sng">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
          <p:nvSpPr>
            <p:cNvPr id="75" name="TextBox 74"/>
            <p:cNvSpPr txBox="1"/>
            <p:nvPr/>
          </p:nvSpPr>
          <p:spPr>
            <a:xfrm>
              <a:off x="10086975" y="9790112"/>
              <a:ext cx="2133599" cy="345838"/>
            </a:xfrm>
            <a:prstGeom prst="rect">
              <a:avLst/>
            </a:prstGeom>
            <a:noFill/>
          </p:spPr>
          <p:txBody>
            <a:bodyPr wrap="square" lIns="129440" tIns="64719" rIns="129440" bIns="64719"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a:t>#1 </a:t>
              </a:r>
              <a:r>
                <a:rPr lang="en-GB" sz="1400" dirty="0"/>
                <a:t>Safety critical </a:t>
              </a:r>
              <a:r>
                <a:rPr lang="en-GB" sz="1400" dirty="0" smtClean="0"/>
                <a:t>SES</a:t>
              </a:r>
              <a:endParaRPr lang="en-GB" sz="1400" dirty="0"/>
            </a:p>
          </p:txBody>
        </p:sp>
        <p:cxnSp>
          <p:nvCxnSpPr>
            <p:cNvPr id="76" name="Straight Connector 75"/>
            <p:cNvCxnSpPr/>
            <p:nvPr/>
          </p:nvCxnSpPr>
          <p:spPr>
            <a:xfrm flipV="1">
              <a:off x="11102285" y="8485775"/>
              <a:ext cx="0" cy="579495"/>
            </a:xfrm>
            <a:prstGeom prst="line">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7" name="Elbow Connector 76"/>
            <p:cNvCxnSpPr/>
            <p:nvPr/>
          </p:nvCxnSpPr>
          <p:spPr>
            <a:xfrm rot="16200000" flipV="1">
              <a:off x="11054225" y="8670463"/>
              <a:ext cx="849557" cy="193256"/>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8" name="Elbow Connector 77"/>
            <p:cNvCxnSpPr/>
            <p:nvPr/>
          </p:nvCxnSpPr>
          <p:spPr>
            <a:xfrm rot="5400000" flipH="1" flipV="1">
              <a:off x="10297701" y="8564395"/>
              <a:ext cx="885083" cy="369867"/>
            </a:xfrm>
            <a:prstGeom prst="bentConnector3">
              <a:avLst>
                <a:gd name="adj1" fmla="val 50000"/>
              </a:avLst>
            </a:prstGeom>
            <a:ln w="63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79" name="Rounded Rectangle 78"/>
            <p:cNvSpPr/>
            <p:nvPr/>
          </p:nvSpPr>
          <p:spPr>
            <a:xfrm>
              <a:off x="10305761" y="9141590"/>
              <a:ext cx="607309" cy="366674"/>
            </a:xfrm>
            <a:prstGeom prst="roundRect">
              <a:avLst/>
            </a:prstGeom>
            <a:solidFill>
              <a:srgbClr val="6E9CF7"/>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a</a:t>
              </a:r>
              <a:r>
                <a:rPr lang="en-GB" sz="1400" dirty="0" smtClean="0">
                  <a:solidFill>
                    <a:srgbClr val="000000"/>
                  </a:solidFill>
                </a:rPr>
                <a:t>ux.</a:t>
              </a:r>
              <a:endParaRPr lang="en-GB" sz="1400" dirty="0">
                <a:solidFill>
                  <a:srgbClr val="000000"/>
                </a:solidFill>
              </a:endParaRPr>
            </a:p>
          </p:txBody>
        </p:sp>
        <p:sp>
          <p:nvSpPr>
            <p:cNvPr id="80" name="Rounded Rectangle 79"/>
            <p:cNvSpPr/>
            <p:nvPr/>
          </p:nvSpPr>
          <p:spPr>
            <a:xfrm>
              <a:off x="11328210" y="9141590"/>
              <a:ext cx="633186" cy="343379"/>
            </a:xfrm>
            <a:prstGeom prst="roundRect">
              <a:avLst/>
            </a:prstGeom>
            <a:solidFill>
              <a:srgbClr val="6E9CF7"/>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aux</a:t>
              </a:r>
              <a:endParaRPr lang="en-GB" sz="1400" dirty="0">
                <a:solidFill>
                  <a:srgbClr val="000000"/>
                </a:solidFill>
              </a:endParaRPr>
            </a:p>
          </p:txBody>
        </p:sp>
        <p:sp>
          <p:nvSpPr>
            <p:cNvPr id="81" name="Rounded Rectangle 80"/>
            <p:cNvSpPr/>
            <p:nvPr/>
          </p:nvSpPr>
          <p:spPr>
            <a:xfrm>
              <a:off x="10796098" y="9027761"/>
              <a:ext cx="662477" cy="394136"/>
            </a:xfrm>
            <a:prstGeom prst="roundRect">
              <a:avLst/>
            </a:prstGeom>
            <a:solidFill>
              <a:srgbClr val="6E9CF7"/>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cxnSp>
          <p:nvCxnSpPr>
            <p:cNvPr id="83" name="Elbow Connector 82"/>
            <p:cNvCxnSpPr/>
            <p:nvPr/>
          </p:nvCxnSpPr>
          <p:spPr>
            <a:xfrm rot="5400000" flipH="1" flipV="1">
              <a:off x="9828430" y="7658093"/>
              <a:ext cx="1431494" cy="304803"/>
            </a:xfrm>
            <a:prstGeom prst="bentConnector3">
              <a:avLst>
                <a:gd name="adj1" fmla="val 50000"/>
              </a:avLst>
            </a:prstGeom>
            <a:ln w="6350" cmpd="sng">
              <a:solidFill>
                <a:srgbClr val="FF6600"/>
              </a:solidFill>
            </a:ln>
          </p:spPr>
          <p:style>
            <a:lnRef idx="2">
              <a:schemeClr val="accent1"/>
            </a:lnRef>
            <a:fillRef idx="0">
              <a:schemeClr val="accent1"/>
            </a:fillRef>
            <a:effectRef idx="1">
              <a:schemeClr val="accent1"/>
            </a:effectRef>
            <a:fontRef idx="minor">
              <a:schemeClr val="tx1"/>
            </a:fontRef>
          </p:style>
        </p:cxnSp>
        <p:sp>
          <p:nvSpPr>
            <p:cNvPr id="84" name="Rounded Rectangle 83"/>
            <p:cNvSpPr/>
            <p:nvPr/>
          </p:nvSpPr>
          <p:spPr>
            <a:xfrm>
              <a:off x="10315575" y="8553928"/>
              <a:ext cx="966642" cy="359394"/>
            </a:xfrm>
            <a:prstGeom prst="roundRect">
              <a:avLst/>
            </a:prstGeom>
            <a:solidFill>
              <a:srgbClr val="FF6600"/>
            </a:solidFill>
            <a:ln w="38100" cmpd="dbl">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chemeClr val="tx1"/>
                  </a:solidFill>
                </a:rPr>
                <a:t>PLC</a:t>
              </a:r>
            </a:p>
          </p:txBody>
        </p:sp>
        <p:sp>
          <p:nvSpPr>
            <p:cNvPr id="82" name="Rounded Rectangle 81"/>
            <p:cNvSpPr/>
            <p:nvPr/>
          </p:nvSpPr>
          <p:spPr>
            <a:xfrm>
              <a:off x="10544174" y="6501345"/>
              <a:ext cx="1417220" cy="577575"/>
            </a:xfrm>
            <a:prstGeom prst="roundRect">
              <a:avLst/>
            </a:prstGeom>
            <a:solidFill>
              <a:schemeClr val="accent1">
                <a:lumMod val="20000"/>
                <a:lumOff val="8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FF6600"/>
                  </a:solidFill>
                </a:rPr>
                <a:t>Instr. Safety switch</a:t>
              </a:r>
              <a:endParaRPr lang="en-GB" sz="1400" dirty="0">
                <a:solidFill>
                  <a:srgbClr val="FF6600"/>
                </a:solidFill>
              </a:endParaRPr>
            </a:p>
          </p:txBody>
        </p:sp>
      </p:grpSp>
      <p:sp>
        <p:nvSpPr>
          <p:cNvPr id="87" name="Rounded Rectangle 86"/>
          <p:cNvSpPr/>
          <p:nvPr/>
        </p:nvSpPr>
        <p:spPr>
          <a:xfrm>
            <a:off x="1137847" y="2992971"/>
            <a:ext cx="1200363" cy="660613"/>
          </a:xfrm>
          <a:prstGeom prst="roundRect">
            <a:avLst/>
          </a:prstGeom>
          <a:solidFill>
            <a:schemeClr val="bg1">
              <a:lumMod val="85000"/>
            </a:schemeClr>
          </a:solidFill>
          <a:ln w="38100" cmpd="dbl">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88" name="Rounded Rectangle 87"/>
          <p:cNvSpPr/>
          <p:nvPr/>
        </p:nvSpPr>
        <p:spPr>
          <a:xfrm>
            <a:off x="1214577" y="3360213"/>
            <a:ext cx="1053681" cy="202419"/>
          </a:xfrm>
          <a:prstGeom prst="roundRect">
            <a:avLst/>
          </a:prstGeom>
          <a:solidFill>
            <a:schemeClr val="bg1">
              <a:lumMod val="9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Drivers</a:t>
            </a:r>
          </a:p>
        </p:txBody>
      </p:sp>
      <p:sp>
        <p:nvSpPr>
          <p:cNvPr id="89" name="Rounded Rectangle 88"/>
          <p:cNvSpPr/>
          <p:nvPr/>
        </p:nvSpPr>
        <p:spPr>
          <a:xfrm>
            <a:off x="7267860" y="4343944"/>
            <a:ext cx="637587" cy="343685"/>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aux</a:t>
            </a:r>
            <a:endParaRPr lang="en-GB" sz="1400" dirty="0">
              <a:solidFill>
                <a:srgbClr val="000000"/>
              </a:solidFill>
            </a:endParaRPr>
          </a:p>
        </p:txBody>
      </p:sp>
      <p:sp>
        <p:nvSpPr>
          <p:cNvPr id="90" name="Rounded Rectangle 89"/>
          <p:cNvSpPr/>
          <p:nvPr/>
        </p:nvSpPr>
        <p:spPr>
          <a:xfrm>
            <a:off x="6939150" y="3983578"/>
            <a:ext cx="672925" cy="394488"/>
          </a:xfrm>
          <a:prstGeom prst="roundRect">
            <a:avLst/>
          </a:prstGeom>
          <a:solidFill>
            <a:srgbClr val="DCE6F2"/>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sp>
        <p:nvSpPr>
          <p:cNvPr id="91" name="Rounded Rectangle 90"/>
          <p:cNvSpPr/>
          <p:nvPr/>
        </p:nvSpPr>
        <p:spPr>
          <a:xfrm>
            <a:off x="6162803" y="5884445"/>
            <a:ext cx="828000" cy="144000"/>
          </a:xfrm>
          <a:prstGeom prst="roundRect">
            <a:avLst/>
          </a:prstGeom>
          <a:solidFill>
            <a:srgbClr val="008000"/>
          </a:solidFill>
          <a:ln w="9525" cap="flat" cmpd="sng" algn="ctr">
            <a:solidFill>
              <a:srgbClr val="046B02"/>
            </a:solidFill>
            <a:prstDash val="solid"/>
          </a:ln>
          <a:effectLst>
            <a:outerShdw blurRad="40000" dist="23000" dir="5400000" rotWithShape="0">
              <a:srgbClr val="000000">
                <a:alpha val="35000"/>
              </a:srgbClr>
            </a:outerShdw>
          </a:effectLst>
        </p:spPr>
        <p:txBody>
          <a:bodyPr rtlCol="0" anchor="ctr"/>
          <a:lstStyle/>
          <a:p>
            <a:pPr algn="ctr">
              <a:defRPr/>
            </a:pPr>
            <a:endParaRPr lang="en-US" sz="1100" kern="0" dirty="0" smtClean="0">
              <a:latin typeface="Calibri"/>
              <a:ea typeface="ヒラギノ角ゴ ProN W3"/>
              <a:cs typeface="ヒラギノ角ゴ ProN W3"/>
            </a:endParaRPr>
          </a:p>
          <a:p>
            <a:pPr algn="ctr">
              <a:defRPr/>
            </a:pPr>
            <a:r>
              <a:rPr lang="en-US" sz="1100" kern="0" dirty="0" smtClean="0">
                <a:latin typeface="Calibri"/>
                <a:ea typeface="ヒラギノ角ゴ ProN W3"/>
                <a:cs typeface="ヒラギノ角ゴ ProN W3"/>
              </a:rPr>
              <a:t>ICS</a:t>
            </a:r>
          </a:p>
          <a:p>
            <a:pPr algn="ctr">
              <a:defRPr/>
            </a:pPr>
            <a:endParaRPr lang="en-US" sz="1100" kern="0" dirty="0">
              <a:latin typeface="Calibri"/>
              <a:ea typeface="ヒラギノ角ゴ ProN W3"/>
              <a:cs typeface="ヒラギノ角ゴ ProN W3"/>
            </a:endParaRPr>
          </a:p>
        </p:txBody>
      </p:sp>
      <p:sp>
        <p:nvSpPr>
          <p:cNvPr id="93" name="Rounded Rectangle 92"/>
          <p:cNvSpPr/>
          <p:nvPr/>
        </p:nvSpPr>
        <p:spPr>
          <a:xfrm>
            <a:off x="6162803" y="6109342"/>
            <a:ext cx="828000" cy="144000"/>
          </a:xfrm>
          <a:prstGeom prst="roundRect">
            <a:avLst/>
          </a:prstGeom>
          <a:solidFill>
            <a:schemeClr val="accent1">
              <a:lumMod val="20000"/>
              <a:lumOff val="80000"/>
            </a:schemeClr>
          </a:solidFill>
          <a:ln w="9525" cap="flat" cmpd="sng" algn="ctr">
            <a:solidFill>
              <a:schemeClr val="accent1">
                <a:lumMod val="20000"/>
                <a:lumOff val="80000"/>
              </a:schemeClr>
            </a:solidFill>
            <a:prstDash val="solid"/>
          </a:ln>
          <a:effectLst>
            <a:outerShdw blurRad="40000" dist="23000" dir="5400000" rotWithShape="0">
              <a:srgbClr val="000000">
                <a:alpha val="35000"/>
              </a:srgbClr>
            </a:outerShdw>
          </a:effectLst>
        </p:spPr>
        <p:txBody>
          <a:bodyPr rtlCol="0" anchor="ctr"/>
          <a:lstStyle/>
          <a:p>
            <a:pPr algn="ctr">
              <a:defRPr/>
            </a:pPr>
            <a:endParaRPr lang="en-US" sz="1100" kern="0" dirty="0" smtClean="0">
              <a:latin typeface="Calibri"/>
              <a:ea typeface="ヒラギノ角ゴ ProN W3"/>
              <a:cs typeface="ヒラギノ角ゴ ProN W3"/>
            </a:endParaRPr>
          </a:p>
          <a:p>
            <a:pPr algn="ctr">
              <a:defRPr/>
            </a:pPr>
            <a:r>
              <a:rPr lang="en-US" sz="1100" kern="0" dirty="0" smtClean="0">
                <a:latin typeface="Calibri"/>
                <a:ea typeface="ヒラギノ角ゴ ProN W3"/>
                <a:cs typeface="ヒラギノ角ゴ ProN W3"/>
              </a:rPr>
              <a:t>Instrument</a:t>
            </a:r>
          </a:p>
          <a:p>
            <a:pPr algn="ctr">
              <a:defRPr/>
            </a:pPr>
            <a:endParaRPr lang="en-US" sz="1100" kern="0" dirty="0">
              <a:latin typeface="Calibri"/>
              <a:ea typeface="ヒラギノ角ゴ ProN W3"/>
              <a:cs typeface="ヒラギノ角ゴ ProN W3"/>
            </a:endParaRPr>
          </a:p>
        </p:txBody>
      </p:sp>
      <p:sp>
        <p:nvSpPr>
          <p:cNvPr id="94" name="Rounded Rectangle 93"/>
          <p:cNvSpPr/>
          <p:nvPr/>
        </p:nvSpPr>
        <p:spPr>
          <a:xfrm>
            <a:off x="6162803" y="6327628"/>
            <a:ext cx="828000" cy="144000"/>
          </a:xfrm>
          <a:prstGeom prst="roundRect">
            <a:avLst/>
          </a:prstGeom>
          <a:solidFill>
            <a:schemeClr val="bg2">
              <a:lumMod val="75000"/>
            </a:schemeClr>
          </a:solidFill>
          <a:ln w="9525" cap="flat" cmpd="sng" algn="ctr">
            <a:solidFill>
              <a:schemeClr val="bg2">
                <a:lumMod val="75000"/>
              </a:schemeClr>
            </a:solidFill>
            <a:prstDash val="solid"/>
          </a:ln>
          <a:effectLst>
            <a:outerShdw blurRad="40000" dist="23000" dir="5400000" rotWithShape="0">
              <a:srgbClr val="000000">
                <a:alpha val="35000"/>
              </a:srgbClr>
            </a:outerShdw>
          </a:effectLst>
        </p:spPr>
        <p:txBody>
          <a:bodyPr rtlCol="0" anchor="ctr"/>
          <a:lstStyle/>
          <a:p>
            <a:pPr algn="ctr">
              <a:defRPr/>
            </a:pPr>
            <a:endParaRPr lang="en-US" sz="1100" kern="0" dirty="0" smtClean="0">
              <a:latin typeface="Calibri"/>
              <a:ea typeface="ヒラギノ角ゴ ProN W3"/>
              <a:cs typeface="ヒラギノ角ゴ ProN W3"/>
            </a:endParaRPr>
          </a:p>
          <a:p>
            <a:pPr algn="ctr">
              <a:defRPr/>
            </a:pPr>
            <a:r>
              <a:rPr lang="en-US" sz="1100" kern="0" dirty="0" smtClean="0">
                <a:latin typeface="Calibri"/>
                <a:ea typeface="ヒラギノ角ゴ ProN W3"/>
                <a:cs typeface="ヒラギノ角ゴ ProN W3"/>
              </a:rPr>
              <a:t>DMSC</a:t>
            </a:r>
          </a:p>
          <a:p>
            <a:pPr algn="ctr">
              <a:defRPr/>
            </a:pPr>
            <a:endParaRPr lang="en-US" sz="1100" kern="0" dirty="0">
              <a:latin typeface="Calibri"/>
              <a:ea typeface="ヒラギノ角ゴ ProN W3"/>
              <a:cs typeface="ヒラギノ角ゴ ProN W3"/>
            </a:endParaRPr>
          </a:p>
        </p:txBody>
      </p:sp>
      <p:sp>
        <p:nvSpPr>
          <p:cNvPr id="95" name="Rounded Rectangle 94"/>
          <p:cNvSpPr/>
          <p:nvPr/>
        </p:nvSpPr>
        <p:spPr>
          <a:xfrm>
            <a:off x="6162803" y="6545914"/>
            <a:ext cx="828000" cy="144000"/>
          </a:xfrm>
          <a:prstGeom prst="roundRect">
            <a:avLst/>
          </a:prstGeom>
          <a:solidFill>
            <a:srgbClr val="6E9CF7"/>
          </a:solidFill>
          <a:ln w="9525" cap="flat" cmpd="sng" algn="ctr">
            <a:solidFill>
              <a:srgbClr val="6E9CF7"/>
            </a:solidFill>
            <a:prstDash val="solid"/>
          </a:ln>
          <a:effectLst>
            <a:outerShdw blurRad="40000" dist="23000" dir="5400000" rotWithShape="0">
              <a:srgbClr val="000000">
                <a:alpha val="35000"/>
              </a:srgbClr>
            </a:outerShdw>
          </a:effectLst>
        </p:spPr>
        <p:txBody>
          <a:bodyPr rtlCol="0" anchor="ctr"/>
          <a:lstStyle/>
          <a:p>
            <a:pPr algn="ctr">
              <a:defRPr/>
            </a:pPr>
            <a:endParaRPr lang="en-US" sz="1100" kern="0" dirty="0" smtClean="0">
              <a:latin typeface="Calibri"/>
              <a:ea typeface="ヒラギノ角ゴ ProN W3"/>
              <a:cs typeface="ヒラギノ角ゴ ProN W3"/>
            </a:endParaRPr>
          </a:p>
          <a:p>
            <a:pPr algn="ctr">
              <a:defRPr/>
            </a:pPr>
            <a:r>
              <a:rPr lang="en-US" sz="1100" kern="0" dirty="0" smtClean="0">
                <a:latin typeface="Calibri"/>
                <a:ea typeface="ヒラギノ角ゴ ProN W3"/>
                <a:cs typeface="ヒラギノ角ゴ ProN W3"/>
              </a:rPr>
              <a:t>SAD</a:t>
            </a:r>
          </a:p>
          <a:p>
            <a:pPr algn="ctr">
              <a:defRPr/>
            </a:pPr>
            <a:endParaRPr lang="en-US" sz="1100" kern="0" dirty="0">
              <a:latin typeface="Calibri"/>
              <a:ea typeface="ヒラギノ角ゴ ProN W3"/>
              <a:cs typeface="ヒラギノ角ゴ ProN W3"/>
            </a:endParaRPr>
          </a:p>
        </p:txBody>
      </p:sp>
      <p:sp>
        <p:nvSpPr>
          <p:cNvPr id="96" name="TextBox 95"/>
          <p:cNvSpPr txBox="1"/>
          <p:nvPr/>
        </p:nvSpPr>
        <p:spPr>
          <a:xfrm>
            <a:off x="5966008" y="5444442"/>
            <a:ext cx="1186543" cy="338554"/>
          </a:xfrm>
          <a:prstGeom prst="rect">
            <a:avLst/>
          </a:prstGeom>
          <a:noFill/>
        </p:spPr>
        <p:txBody>
          <a:bodyPr wrap="none" rtlCol="0">
            <a:spAutoFit/>
          </a:bodyPr>
          <a:lstStyle/>
          <a:p>
            <a:r>
              <a:rPr lang="en-GB" sz="1600" dirty="0" smtClean="0"/>
              <a:t>Responsible</a:t>
            </a:r>
            <a:endParaRPr lang="en-GB" sz="1600" dirty="0"/>
          </a:p>
        </p:txBody>
      </p:sp>
      <p:sp>
        <p:nvSpPr>
          <p:cNvPr id="118" name="Rounded Rectangle 117"/>
          <p:cNvSpPr/>
          <p:nvPr/>
        </p:nvSpPr>
        <p:spPr>
          <a:xfrm>
            <a:off x="-675423" y="2908811"/>
            <a:ext cx="1200363" cy="660613"/>
          </a:xfrm>
          <a:prstGeom prst="roundRect">
            <a:avLst/>
          </a:prstGeom>
          <a:solidFill>
            <a:schemeClr val="bg1">
              <a:lumMod val="85000"/>
            </a:schemeClr>
          </a:solidFill>
          <a:ln w="38100" cmpd="dbl">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119" name="Rounded Rectangle 118"/>
          <p:cNvSpPr/>
          <p:nvPr/>
        </p:nvSpPr>
        <p:spPr>
          <a:xfrm>
            <a:off x="-596650" y="3293074"/>
            <a:ext cx="1053681" cy="202419"/>
          </a:xfrm>
          <a:prstGeom prst="roundRect">
            <a:avLst/>
          </a:prstGeom>
          <a:solidFill>
            <a:schemeClr val="bg1">
              <a:lumMod val="9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Drivers</a:t>
            </a:r>
          </a:p>
        </p:txBody>
      </p:sp>
      <p:sp>
        <p:nvSpPr>
          <p:cNvPr id="137" name="Rounded Rectangle 136"/>
          <p:cNvSpPr/>
          <p:nvPr/>
        </p:nvSpPr>
        <p:spPr>
          <a:xfrm>
            <a:off x="6850517" y="1992727"/>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38" name="Rounded Rectangle 137"/>
          <p:cNvSpPr/>
          <p:nvPr/>
        </p:nvSpPr>
        <p:spPr>
          <a:xfrm>
            <a:off x="5524362" y="1999723"/>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41" name="Rounded Rectangle 140"/>
          <p:cNvSpPr/>
          <p:nvPr/>
        </p:nvSpPr>
        <p:spPr>
          <a:xfrm>
            <a:off x="1453980" y="3047540"/>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42" name="Rounded Rectangle 141"/>
          <p:cNvSpPr/>
          <p:nvPr/>
        </p:nvSpPr>
        <p:spPr>
          <a:xfrm>
            <a:off x="-351005" y="2974838"/>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43" name="TextBox 142"/>
          <p:cNvSpPr txBox="1"/>
          <p:nvPr/>
        </p:nvSpPr>
        <p:spPr>
          <a:xfrm>
            <a:off x="941700" y="5444442"/>
            <a:ext cx="1127232" cy="338554"/>
          </a:xfrm>
          <a:prstGeom prst="rect">
            <a:avLst/>
          </a:prstGeom>
          <a:noFill/>
        </p:spPr>
        <p:txBody>
          <a:bodyPr wrap="none" rtlCol="0">
            <a:spAutoFit/>
          </a:bodyPr>
          <a:lstStyle/>
          <a:p>
            <a:r>
              <a:rPr lang="en-GB" sz="1600" dirty="0" smtClean="0"/>
              <a:t>Logic levels</a:t>
            </a:r>
            <a:endParaRPr lang="en-GB" sz="1600" dirty="0"/>
          </a:p>
        </p:txBody>
      </p:sp>
      <p:sp>
        <p:nvSpPr>
          <p:cNvPr id="6" name="Rounded Rectangle 5"/>
          <p:cNvSpPr/>
          <p:nvPr/>
        </p:nvSpPr>
        <p:spPr>
          <a:xfrm>
            <a:off x="3535507" y="3545764"/>
            <a:ext cx="786820" cy="1220288"/>
          </a:xfrm>
          <a:prstGeom prst="roundRect">
            <a:avLst>
              <a:gd name="adj" fmla="val 10940"/>
            </a:avLst>
          </a:prstGeom>
          <a:solidFill>
            <a:srgbClr val="6E9CF7"/>
          </a:solidFill>
          <a:ln w="12700" cmpd="sng">
            <a:solidFill>
              <a:srgbClr val="000000"/>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
        <p:nvSpPr>
          <p:cNvPr id="7" name="Rounded Rectangle 6"/>
          <p:cNvSpPr/>
          <p:nvPr/>
        </p:nvSpPr>
        <p:spPr>
          <a:xfrm>
            <a:off x="4360009" y="3545763"/>
            <a:ext cx="786820" cy="1220288"/>
          </a:xfrm>
          <a:prstGeom prst="roundRect">
            <a:avLst>
              <a:gd name="adj" fmla="val 10940"/>
            </a:avLst>
          </a:prstGeom>
          <a:solidFill>
            <a:srgbClr val="6E9CF7"/>
          </a:solidFill>
          <a:ln w="12700" cmpd="sng">
            <a:solidFill>
              <a:srgbClr val="000000"/>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
        <p:nvSpPr>
          <p:cNvPr id="63" name="Rounded Rectangle 62"/>
          <p:cNvSpPr/>
          <p:nvPr/>
        </p:nvSpPr>
        <p:spPr>
          <a:xfrm>
            <a:off x="3580405" y="3620763"/>
            <a:ext cx="700340" cy="501257"/>
          </a:xfrm>
          <a:prstGeom prst="roundRect">
            <a:avLst/>
          </a:prstGeom>
          <a:solidFill>
            <a:schemeClr val="bg1">
              <a:lumMod val="85000"/>
            </a:schemeClr>
          </a:solidFill>
          <a:ln w="38100" cmpd="dbl">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64" name="Rounded Rectangle 63"/>
          <p:cNvSpPr/>
          <p:nvPr/>
        </p:nvSpPr>
        <p:spPr>
          <a:xfrm>
            <a:off x="3643321" y="4278996"/>
            <a:ext cx="611530" cy="375831"/>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sp>
        <p:nvSpPr>
          <p:cNvPr id="65" name="Rounded Rectangle 64"/>
          <p:cNvSpPr/>
          <p:nvPr/>
        </p:nvSpPr>
        <p:spPr>
          <a:xfrm>
            <a:off x="3720978" y="3960166"/>
            <a:ext cx="441952" cy="114861"/>
          </a:xfrm>
          <a:prstGeom prst="roundRect">
            <a:avLst/>
          </a:prstGeom>
          <a:solidFill>
            <a:schemeClr val="bg1">
              <a:lumMod val="9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a:solidFill>
                <a:srgbClr val="000000"/>
              </a:solidFill>
            </a:endParaRPr>
          </a:p>
        </p:txBody>
      </p:sp>
      <p:sp>
        <p:nvSpPr>
          <p:cNvPr id="67" name="Rounded Rectangle 66"/>
          <p:cNvSpPr/>
          <p:nvPr/>
        </p:nvSpPr>
        <p:spPr>
          <a:xfrm>
            <a:off x="4467823" y="4278995"/>
            <a:ext cx="611530" cy="375831"/>
          </a:xfrm>
          <a:prstGeom prst="roundRect">
            <a:avLst/>
          </a:prstGeom>
          <a:solidFill>
            <a:srgbClr val="6E9CF7"/>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SEE</a:t>
            </a:r>
          </a:p>
        </p:txBody>
      </p:sp>
      <p:sp>
        <p:nvSpPr>
          <p:cNvPr id="135" name="Rounded Rectangle 134"/>
          <p:cNvSpPr/>
          <p:nvPr/>
        </p:nvSpPr>
        <p:spPr>
          <a:xfrm>
            <a:off x="4409209" y="3637360"/>
            <a:ext cx="700340" cy="501257"/>
          </a:xfrm>
          <a:prstGeom prst="roundRect">
            <a:avLst/>
          </a:prstGeom>
          <a:solidFill>
            <a:schemeClr val="bg1">
              <a:lumMod val="85000"/>
            </a:schemeClr>
          </a:solidFill>
          <a:ln w="38100" cmpd="dbl">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a:solidFill>
                  <a:srgbClr val="000000"/>
                </a:solidFill>
              </a:rPr>
              <a:t>IOC</a:t>
            </a:r>
          </a:p>
          <a:p>
            <a:pPr algn="ctr"/>
            <a:endParaRPr lang="en-GB" sz="1400" dirty="0">
              <a:solidFill>
                <a:srgbClr val="000000"/>
              </a:solidFill>
            </a:endParaRPr>
          </a:p>
        </p:txBody>
      </p:sp>
      <p:sp>
        <p:nvSpPr>
          <p:cNvPr id="136" name="Rounded Rectangle 135"/>
          <p:cNvSpPr/>
          <p:nvPr/>
        </p:nvSpPr>
        <p:spPr>
          <a:xfrm>
            <a:off x="4545890" y="3983578"/>
            <a:ext cx="441952" cy="114861"/>
          </a:xfrm>
          <a:prstGeom prst="roundRect">
            <a:avLst/>
          </a:prstGeom>
          <a:solidFill>
            <a:schemeClr val="bg1">
              <a:lumMod val="95000"/>
            </a:schemeClr>
          </a:solidFill>
          <a:ln w="3175" cmpd="sng">
            <a:solidFill>
              <a:srgbClr val="000000"/>
            </a:solidFill>
            <a:prstDash val="solid"/>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a:solidFill>
                <a:srgbClr val="000000"/>
              </a:solidFill>
            </a:endParaRPr>
          </a:p>
        </p:txBody>
      </p:sp>
      <p:sp>
        <p:nvSpPr>
          <p:cNvPr id="139" name="Rounded Rectangle 138"/>
          <p:cNvSpPr/>
          <p:nvPr/>
        </p:nvSpPr>
        <p:spPr>
          <a:xfrm>
            <a:off x="4470996" y="3685408"/>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40" name="Rounded Rectangle 139"/>
          <p:cNvSpPr/>
          <p:nvPr/>
        </p:nvSpPr>
        <p:spPr>
          <a:xfrm>
            <a:off x="3643321" y="3662357"/>
            <a:ext cx="568097" cy="297809"/>
          </a:xfrm>
          <a:prstGeom prst="roundRect">
            <a:avLst/>
          </a:prstGeom>
          <a:solidFill>
            <a:srgbClr val="008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dirty="0" smtClean="0">
                <a:solidFill>
                  <a:srgbClr val="000000"/>
                </a:solidFill>
              </a:rPr>
              <a:t>IOC</a:t>
            </a:r>
            <a:endParaRPr lang="en-GB" sz="1400" dirty="0">
              <a:solidFill>
                <a:srgbClr val="000000"/>
              </a:solidFill>
            </a:endParaRPr>
          </a:p>
        </p:txBody>
      </p:sp>
      <p:sp>
        <p:nvSpPr>
          <p:cNvPr id="151" name="Rounded Rectangle 150"/>
          <p:cNvSpPr/>
          <p:nvPr/>
        </p:nvSpPr>
        <p:spPr>
          <a:xfrm>
            <a:off x="591984" y="5782996"/>
            <a:ext cx="827995" cy="183247"/>
          </a:xfrm>
          <a:prstGeom prst="roundRect">
            <a:avLst/>
          </a:prstGeom>
          <a:solidFill>
            <a:srgbClr val="FF6600"/>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lIns="129440" tIns="64719" rIns="129440" bIns="64719"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000" dirty="0" smtClean="0">
                <a:solidFill>
                  <a:srgbClr val="000000"/>
                </a:solidFill>
              </a:rPr>
              <a:t>Safety</a:t>
            </a:r>
            <a:endParaRPr lang="en-GB" sz="1000" dirty="0">
              <a:solidFill>
                <a:srgbClr val="000000"/>
              </a:solidFill>
            </a:endParaRPr>
          </a:p>
        </p:txBody>
      </p:sp>
      <p:sp>
        <p:nvSpPr>
          <p:cNvPr id="152" name="TextBox 151"/>
          <p:cNvSpPr txBox="1"/>
          <p:nvPr/>
        </p:nvSpPr>
        <p:spPr>
          <a:xfrm>
            <a:off x="1422975" y="5721315"/>
            <a:ext cx="1650425" cy="299979"/>
          </a:xfrm>
          <a:prstGeom prst="rect">
            <a:avLst/>
          </a:prstGeom>
          <a:noFill/>
        </p:spPr>
        <p:txBody>
          <a:bodyPr wrap="square" lIns="129440" tIns="64719" rIns="129440" bIns="64719"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dirty="0" smtClean="0"/>
              <a:t>Local SE Safety systems</a:t>
            </a:r>
            <a:endParaRPr lang="en-GB" sz="1100" dirty="0"/>
          </a:p>
        </p:txBody>
      </p:sp>
      <p:sp>
        <p:nvSpPr>
          <p:cNvPr id="153" name="Rounded Rectangle 152"/>
          <p:cNvSpPr/>
          <p:nvPr/>
        </p:nvSpPr>
        <p:spPr>
          <a:xfrm>
            <a:off x="-1192081" y="5384465"/>
            <a:ext cx="10800000" cy="1701092"/>
          </a:xfrm>
          <a:prstGeom prst="roundRect">
            <a:avLst>
              <a:gd name="adj" fmla="val 7328"/>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dirty="0" smtClean="0">
              <a:solidFill>
                <a:srgbClr val="000000"/>
              </a:solidFill>
            </a:endParaRPr>
          </a:p>
          <a:p>
            <a:pPr algn="ctr"/>
            <a:endParaRPr lang="en-GB" sz="1400" dirty="0">
              <a:solidFill>
                <a:srgbClr val="000000"/>
              </a:solidFill>
            </a:endParaRPr>
          </a:p>
          <a:p>
            <a:pPr algn="ctr"/>
            <a:r>
              <a:rPr lang="en-GB" sz="1400" dirty="0" smtClean="0">
                <a:solidFill>
                  <a:srgbClr val="000000"/>
                </a:solidFill>
              </a:rPr>
              <a:t> </a:t>
            </a:r>
            <a:endParaRPr lang="en-GB" sz="1400" dirty="0">
              <a:solidFill>
                <a:srgbClr val="000000"/>
              </a:solidFill>
            </a:endParaRPr>
          </a:p>
        </p:txBody>
      </p:sp>
      <p:sp>
        <p:nvSpPr>
          <p:cNvPr id="154" name="TextBox 153"/>
          <p:cNvSpPr txBox="1"/>
          <p:nvPr/>
        </p:nvSpPr>
        <p:spPr>
          <a:xfrm>
            <a:off x="3535507" y="5444442"/>
            <a:ext cx="963926" cy="338554"/>
          </a:xfrm>
          <a:prstGeom prst="rect">
            <a:avLst/>
          </a:prstGeom>
          <a:noFill/>
        </p:spPr>
        <p:txBody>
          <a:bodyPr wrap="none" rtlCol="0">
            <a:spAutoFit/>
          </a:bodyPr>
          <a:lstStyle/>
          <a:p>
            <a:r>
              <a:rPr lang="en-GB" sz="1600" dirty="0" smtClean="0"/>
              <a:t>Structure</a:t>
            </a:r>
            <a:endParaRPr lang="en-GB" sz="1600" dirty="0"/>
          </a:p>
        </p:txBody>
      </p:sp>
      <p:sp>
        <p:nvSpPr>
          <p:cNvPr id="155" name="TextBox 154"/>
          <p:cNvSpPr txBox="1"/>
          <p:nvPr/>
        </p:nvSpPr>
        <p:spPr>
          <a:xfrm>
            <a:off x="1422975" y="5997913"/>
            <a:ext cx="1841512" cy="299979"/>
          </a:xfrm>
          <a:prstGeom prst="rect">
            <a:avLst/>
          </a:prstGeom>
          <a:noFill/>
        </p:spPr>
        <p:txBody>
          <a:bodyPr wrap="square" lIns="129440" tIns="64719" rIns="129440" bIns="64719"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dirty="0" smtClean="0"/>
              <a:t>User scripts, Abstractions</a:t>
            </a:r>
            <a:endParaRPr lang="en-GB" sz="1100" dirty="0"/>
          </a:p>
        </p:txBody>
      </p:sp>
      <p:sp>
        <p:nvSpPr>
          <p:cNvPr id="159" name="Rounded Rectangle 158"/>
          <p:cNvSpPr/>
          <p:nvPr/>
        </p:nvSpPr>
        <p:spPr>
          <a:xfrm>
            <a:off x="5180697" y="1910277"/>
            <a:ext cx="1309826" cy="2878752"/>
          </a:xfrm>
          <a:prstGeom prst="roundRect">
            <a:avLst>
              <a:gd name="adj" fmla="val 10987"/>
            </a:avLst>
          </a:prstGeom>
          <a:noFill/>
          <a:ln w="12700" cmpd="sng">
            <a:solidFill>
              <a:srgbClr val="000000"/>
            </a:solidFill>
            <a:prstDash val="sysDash"/>
          </a:ln>
        </p:spPr>
        <p:style>
          <a:lnRef idx="1">
            <a:schemeClr val="accent1"/>
          </a:lnRef>
          <a:fillRef idx="3">
            <a:schemeClr val="accent1"/>
          </a:fillRef>
          <a:effectRef idx="2">
            <a:schemeClr val="accent1"/>
          </a:effectRef>
          <a:fontRef idx="minor">
            <a:schemeClr val="lt1"/>
          </a:fontRef>
        </p:style>
        <p:txBody>
          <a:bodyPr lIns="129867" tIns="64933" rIns="129867" bIns="64933"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a:p>
        </p:txBody>
      </p:sp>
    </p:spTree>
    <p:extLst>
      <p:ext uri="{BB962C8B-B14F-4D97-AF65-F5344CB8AC3E}">
        <p14:creationId xmlns:p14="http://schemas.microsoft.com/office/powerpoint/2010/main" val="31352285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3" grpId="0" animBg="1"/>
      <p:bldP spid="94" grpId="0" animBg="1"/>
      <p:bldP spid="9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Requirements</a:t>
            </a:r>
            <a:endParaRPr lang="en-GB" dirty="0"/>
          </a:p>
        </p:txBody>
      </p:sp>
      <p:sp>
        <p:nvSpPr>
          <p:cNvPr id="3" name="Content Placeholder 2"/>
          <p:cNvSpPr>
            <a:spLocks noGrp="1"/>
          </p:cNvSpPr>
          <p:nvPr>
            <p:ph idx="1"/>
          </p:nvPr>
        </p:nvSpPr>
        <p:spPr>
          <a:xfrm>
            <a:off x="0" y="1417638"/>
            <a:ext cx="9144000" cy="4525963"/>
          </a:xfrm>
        </p:spPr>
        <p:txBody>
          <a:bodyPr>
            <a:noAutofit/>
          </a:bodyPr>
          <a:lstStyle/>
          <a:p>
            <a:pPr>
              <a:lnSpc>
                <a:spcPct val="140000"/>
              </a:lnSpc>
            </a:pPr>
            <a:r>
              <a:rPr lang="en-GB" sz="2200" dirty="0" smtClean="0">
                <a:solidFill>
                  <a:srgbClr val="000000"/>
                </a:solidFill>
              </a:rPr>
              <a:t>If </a:t>
            </a:r>
            <a:r>
              <a:rPr lang="en-GB" sz="2200" dirty="0">
                <a:solidFill>
                  <a:srgbClr val="000000"/>
                </a:solidFill>
              </a:rPr>
              <a:t>a </a:t>
            </a:r>
            <a:r>
              <a:rPr lang="en-GB" sz="2200" b="1" dirty="0">
                <a:solidFill>
                  <a:srgbClr val="000000"/>
                </a:solidFill>
              </a:rPr>
              <a:t>rack</a:t>
            </a:r>
            <a:r>
              <a:rPr lang="en-GB" sz="2200" dirty="0">
                <a:solidFill>
                  <a:srgbClr val="000000"/>
                </a:solidFill>
              </a:rPr>
              <a:t> is used it </a:t>
            </a:r>
            <a:r>
              <a:rPr lang="en-GB" sz="2200" dirty="0" smtClean="0">
                <a:solidFill>
                  <a:srgbClr val="000000"/>
                </a:solidFill>
              </a:rPr>
              <a:t>shall follow </a:t>
            </a:r>
            <a:r>
              <a:rPr lang="en-GB" sz="2200" dirty="0" smtClean="0">
                <a:solidFill>
                  <a:srgbClr val="000000"/>
                </a:solidFill>
              </a:rPr>
              <a:t>ESS </a:t>
            </a:r>
            <a:r>
              <a:rPr lang="en-GB" sz="2200" b="1" dirty="0" smtClean="0">
                <a:solidFill>
                  <a:srgbClr val="000000"/>
                </a:solidFill>
              </a:rPr>
              <a:t>standard </a:t>
            </a:r>
            <a:r>
              <a:rPr lang="en-GB" sz="2200" dirty="0" smtClean="0">
                <a:solidFill>
                  <a:srgbClr val="000000"/>
                </a:solidFill>
              </a:rPr>
              <a:t>and </a:t>
            </a:r>
            <a:r>
              <a:rPr lang="en-GB" sz="2200" b="1" dirty="0" smtClean="0">
                <a:solidFill>
                  <a:srgbClr val="000000"/>
                </a:solidFill>
              </a:rPr>
              <a:t>infrastructure </a:t>
            </a:r>
            <a:r>
              <a:rPr lang="en-GB" sz="2200" b="1" dirty="0" smtClean="0">
                <a:solidFill>
                  <a:srgbClr val="000000"/>
                </a:solidFill>
              </a:rPr>
              <a:t>need to be supported</a:t>
            </a:r>
            <a:r>
              <a:rPr lang="en-GB" sz="2200" dirty="0" smtClean="0">
                <a:solidFill>
                  <a:srgbClr val="000000"/>
                </a:solidFill>
              </a:rPr>
              <a:t>  </a:t>
            </a:r>
            <a:r>
              <a:rPr lang="en-GB" sz="2200" dirty="0" smtClean="0">
                <a:solidFill>
                  <a:srgbClr val="000000"/>
                </a:solidFill>
              </a:rPr>
              <a:t>by the instrument.</a:t>
            </a:r>
          </a:p>
          <a:p>
            <a:pPr>
              <a:lnSpc>
                <a:spcPct val="140000"/>
              </a:lnSpc>
            </a:pPr>
            <a:endParaRPr lang="en-GB" sz="2200" dirty="0" smtClean="0">
              <a:solidFill>
                <a:srgbClr val="000000"/>
              </a:solidFill>
            </a:endParaRPr>
          </a:p>
          <a:p>
            <a:pPr>
              <a:lnSpc>
                <a:spcPct val="140000"/>
              </a:lnSpc>
            </a:pPr>
            <a:r>
              <a:rPr lang="en-GB" sz="2200" dirty="0" smtClean="0">
                <a:solidFill>
                  <a:srgbClr val="000000"/>
                </a:solidFill>
              </a:rPr>
              <a:t>Communicate </a:t>
            </a:r>
            <a:r>
              <a:rPr lang="en-GB" sz="2200" b="1" dirty="0" smtClean="0">
                <a:solidFill>
                  <a:srgbClr val="000000"/>
                </a:solidFill>
              </a:rPr>
              <a:t>procurement </a:t>
            </a:r>
            <a:r>
              <a:rPr lang="en-GB" sz="2200" b="1" dirty="0">
                <a:solidFill>
                  <a:srgbClr val="000000"/>
                </a:solidFill>
              </a:rPr>
              <a:t>of a SE control device </a:t>
            </a:r>
            <a:r>
              <a:rPr lang="en-GB" sz="2200" dirty="0">
                <a:solidFill>
                  <a:srgbClr val="000000"/>
                </a:solidFill>
              </a:rPr>
              <a:t>or auxiliary equipment (AE</a:t>
            </a:r>
            <a:r>
              <a:rPr lang="en-GB" sz="2200" dirty="0" smtClean="0">
                <a:solidFill>
                  <a:srgbClr val="000000"/>
                </a:solidFill>
              </a:rPr>
              <a:t>), to </a:t>
            </a:r>
            <a:r>
              <a:rPr lang="en-GB" sz="2200" dirty="0">
                <a:solidFill>
                  <a:srgbClr val="000000"/>
                </a:solidFill>
              </a:rPr>
              <a:t>verify that it </a:t>
            </a:r>
            <a:r>
              <a:rPr lang="en-GB" sz="2200" b="1" dirty="0">
                <a:solidFill>
                  <a:srgbClr val="000000"/>
                </a:solidFill>
              </a:rPr>
              <a:t>complies with ESS </a:t>
            </a:r>
            <a:r>
              <a:rPr lang="en-GB" sz="2200" b="1" dirty="0" smtClean="0">
                <a:solidFill>
                  <a:srgbClr val="000000"/>
                </a:solidFill>
              </a:rPr>
              <a:t>SE standards</a:t>
            </a:r>
            <a:endParaRPr lang="en-US" sz="2200" b="1" dirty="0">
              <a:solidFill>
                <a:srgbClr val="000000"/>
              </a:solidFill>
            </a:endParaRPr>
          </a:p>
          <a:p>
            <a:pPr>
              <a:lnSpc>
                <a:spcPct val="140000"/>
              </a:lnSpc>
            </a:pPr>
            <a:endParaRPr lang="en-GB" sz="2200" dirty="0" smtClean="0">
              <a:solidFill>
                <a:srgbClr val="000000"/>
              </a:solidFill>
            </a:endParaRPr>
          </a:p>
          <a:p>
            <a:pPr>
              <a:lnSpc>
                <a:spcPct val="140000"/>
              </a:lnSpc>
            </a:pPr>
            <a:r>
              <a:rPr lang="en-GB" sz="2200" dirty="0" smtClean="0">
                <a:solidFill>
                  <a:srgbClr val="000000"/>
                </a:solidFill>
              </a:rPr>
              <a:t>Instrument </a:t>
            </a:r>
            <a:r>
              <a:rPr lang="en-GB" sz="2200" dirty="0">
                <a:solidFill>
                  <a:srgbClr val="000000"/>
                </a:solidFill>
              </a:rPr>
              <a:t>teams shall </a:t>
            </a:r>
            <a:r>
              <a:rPr lang="en-GB" sz="2200" b="1" dirty="0">
                <a:solidFill>
                  <a:srgbClr val="000000"/>
                </a:solidFill>
              </a:rPr>
              <a:t>supply requirements </a:t>
            </a:r>
            <a:r>
              <a:rPr lang="en-GB" sz="2200" dirty="0" smtClean="0">
                <a:solidFill>
                  <a:srgbClr val="000000"/>
                </a:solidFill>
              </a:rPr>
              <a:t>for </a:t>
            </a:r>
            <a:r>
              <a:rPr lang="en-GB" sz="2200" dirty="0">
                <a:solidFill>
                  <a:srgbClr val="000000"/>
                </a:solidFill>
              </a:rPr>
              <a:t>fast data </a:t>
            </a:r>
            <a:r>
              <a:rPr lang="en-GB" sz="2200" dirty="0" smtClean="0">
                <a:solidFill>
                  <a:srgbClr val="000000"/>
                </a:solidFill>
              </a:rPr>
              <a:t>transfer, </a:t>
            </a:r>
            <a:r>
              <a:rPr lang="sv-SE" sz="2200" dirty="0" smtClean="0">
                <a:solidFill>
                  <a:srgbClr val="000000"/>
                </a:solidFill>
              </a:rPr>
              <a:t>and </a:t>
            </a:r>
            <a:r>
              <a:rPr lang="en-GB" sz="2200" dirty="0" smtClean="0">
                <a:solidFill>
                  <a:srgbClr val="000000"/>
                </a:solidFill>
              </a:rPr>
              <a:t>time</a:t>
            </a:r>
            <a:r>
              <a:rPr lang="en-GB" sz="2200" dirty="0">
                <a:solidFill>
                  <a:srgbClr val="000000"/>
                </a:solidFill>
              </a:rPr>
              <a:t>-stamped data.</a:t>
            </a:r>
            <a:endParaRPr lang="en-US" sz="2200" dirty="0">
              <a:solidFill>
                <a:srgbClr val="000000"/>
              </a:solidFill>
            </a:endParaRPr>
          </a:p>
          <a:p>
            <a:endParaRPr lang="en-GB" sz="22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5" name="Content Placeholder 2"/>
          <p:cNvSpPr txBox="1">
            <a:spLocks/>
          </p:cNvSpPr>
          <p:nvPr/>
        </p:nvSpPr>
        <p:spPr>
          <a:xfrm>
            <a:off x="381000" y="2393950"/>
            <a:ext cx="91440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40000"/>
              </a:lnSpc>
            </a:pPr>
            <a:r>
              <a:rPr lang="en-GB" sz="2200" dirty="0" smtClean="0">
                <a:solidFill>
                  <a:schemeClr val="tx1">
                    <a:lumMod val="65000"/>
                    <a:lumOff val="35000"/>
                  </a:schemeClr>
                </a:solidFill>
              </a:rPr>
              <a:t>Cooling water, power, space etc.</a:t>
            </a:r>
          </a:p>
          <a:p>
            <a:pPr>
              <a:lnSpc>
                <a:spcPct val="140000"/>
              </a:lnSpc>
            </a:pPr>
            <a:endParaRPr lang="en-GB" sz="2200" dirty="0" smtClean="0">
              <a:solidFill>
                <a:schemeClr val="tx1">
                  <a:lumMod val="65000"/>
                  <a:lumOff val="35000"/>
                </a:schemeClr>
              </a:solidFill>
            </a:endParaRPr>
          </a:p>
          <a:p>
            <a:pPr>
              <a:lnSpc>
                <a:spcPct val="140000"/>
              </a:lnSpc>
            </a:pPr>
            <a:endParaRPr lang="sv-SE" sz="2200" dirty="0" smtClean="0">
              <a:solidFill>
                <a:schemeClr val="tx1">
                  <a:lumMod val="65000"/>
                  <a:lumOff val="35000"/>
                </a:schemeClr>
              </a:solidFill>
            </a:endParaRPr>
          </a:p>
          <a:p>
            <a:pPr>
              <a:lnSpc>
                <a:spcPct val="140000"/>
              </a:lnSpc>
            </a:pPr>
            <a:r>
              <a:rPr lang="sv-SE" sz="2200" dirty="0" smtClean="0">
                <a:solidFill>
                  <a:schemeClr val="tx1">
                    <a:lumMod val="65000"/>
                    <a:lumOff val="35000"/>
                  </a:schemeClr>
                </a:solidFill>
              </a:rPr>
              <a:t>Temperatur controller, </a:t>
            </a:r>
            <a:r>
              <a:rPr lang="sv-SE" sz="2200" dirty="0" err="1" smtClean="0">
                <a:solidFill>
                  <a:schemeClr val="tx1">
                    <a:lumMod val="65000"/>
                    <a:lumOff val="35000"/>
                  </a:schemeClr>
                </a:solidFill>
              </a:rPr>
              <a:t>Water</a:t>
            </a:r>
            <a:r>
              <a:rPr lang="sv-SE" sz="2200" dirty="0" err="1">
                <a:solidFill>
                  <a:schemeClr val="tx1">
                    <a:lumMod val="65000"/>
                    <a:lumOff val="35000"/>
                  </a:schemeClr>
                </a:solidFill>
              </a:rPr>
              <a:t>-</a:t>
            </a:r>
            <a:r>
              <a:rPr lang="sv-SE" sz="2200" dirty="0" err="1" smtClean="0">
                <a:solidFill>
                  <a:schemeClr val="tx1">
                    <a:lumMod val="65000"/>
                    <a:lumOff val="35000"/>
                  </a:schemeClr>
                </a:solidFill>
              </a:rPr>
              <a:t>cooler</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bath</a:t>
            </a:r>
            <a:r>
              <a:rPr lang="sv-SE" sz="2200" dirty="0" smtClean="0">
                <a:solidFill>
                  <a:schemeClr val="tx1">
                    <a:lumMod val="65000"/>
                    <a:lumOff val="35000"/>
                  </a:schemeClr>
                </a:solidFill>
              </a:rPr>
              <a:t>, PLC, etc.</a:t>
            </a:r>
            <a:endParaRPr lang="en-US" sz="2200" b="1" dirty="0" smtClean="0">
              <a:solidFill>
                <a:schemeClr val="tx1">
                  <a:lumMod val="65000"/>
                  <a:lumOff val="35000"/>
                </a:schemeClr>
              </a:solidFill>
            </a:endParaRPr>
          </a:p>
          <a:p>
            <a:pPr>
              <a:lnSpc>
                <a:spcPct val="140000"/>
              </a:lnSpc>
            </a:pPr>
            <a:endParaRPr lang="en-GB" sz="2200" dirty="0" smtClean="0">
              <a:solidFill>
                <a:schemeClr val="tx1">
                  <a:lumMod val="65000"/>
                  <a:lumOff val="35000"/>
                </a:schemeClr>
              </a:solidFill>
            </a:endParaRPr>
          </a:p>
          <a:p>
            <a:pPr>
              <a:lnSpc>
                <a:spcPct val="140000"/>
              </a:lnSpc>
            </a:pPr>
            <a:endParaRPr lang="sv-SE" sz="2200" dirty="0" smtClean="0">
              <a:solidFill>
                <a:schemeClr val="tx1">
                  <a:lumMod val="65000"/>
                  <a:lumOff val="35000"/>
                </a:schemeClr>
              </a:solidFill>
            </a:endParaRPr>
          </a:p>
          <a:p>
            <a:pPr>
              <a:lnSpc>
                <a:spcPct val="140000"/>
              </a:lnSpc>
            </a:pPr>
            <a:r>
              <a:rPr lang="sv-SE" sz="2200" dirty="0" err="1" smtClean="0">
                <a:solidFill>
                  <a:schemeClr val="tx1">
                    <a:lumMod val="65000"/>
                    <a:lumOff val="35000"/>
                  </a:schemeClr>
                </a:solidFill>
              </a:rPr>
              <a:t>Stroboscopic</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measurements</a:t>
            </a:r>
            <a:r>
              <a:rPr lang="sv-SE" sz="2200" dirty="0" smtClean="0">
                <a:solidFill>
                  <a:schemeClr val="tx1">
                    <a:lumMod val="65000"/>
                    <a:lumOff val="35000"/>
                  </a:schemeClr>
                </a:solidFill>
              </a:rPr>
              <a:t>?, Fast </a:t>
            </a:r>
            <a:r>
              <a:rPr lang="sv-SE" sz="2200" dirty="0" err="1" smtClean="0">
                <a:solidFill>
                  <a:schemeClr val="tx1">
                    <a:lumMod val="65000"/>
                    <a:lumOff val="35000"/>
                  </a:schemeClr>
                </a:solidFill>
              </a:rPr>
              <a:t>pulsed</a:t>
            </a:r>
            <a:r>
              <a:rPr lang="sv-SE" sz="2200" dirty="0" smtClean="0">
                <a:solidFill>
                  <a:schemeClr val="tx1">
                    <a:lumMod val="65000"/>
                    <a:lumOff val="35000"/>
                  </a:schemeClr>
                </a:solidFill>
              </a:rPr>
              <a:t> experiments? Etc.</a:t>
            </a:r>
            <a:endParaRPr lang="en-US" sz="2200" dirty="0" smtClean="0">
              <a:solidFill>
                <a:schemeClr val="tx1">
                  <a:lumMod val="65000"/>
                  <a:lumOff val="35000"/>
                </a:schemeClr>
              </a:solidFill>
            </a:endParaRPr>
          </a:p>
          <a:p>
            <a:endParaRPr lang="en-GB" sz="2200" dirty="0">
              <a:solidFill>
                <a:schemeClr val="tx1">
                  <a:lumMod val="65000"/>
                  <a:lumOff val="35000"/>
                </a:schemeClr>
              </a:solidFill>
            </a:endParaRPr>
          </a:p>
        </p:txBody>
      </p:sp>
    </p:spTree>
    <p:extLst>
      <p:ext uri="{BB962C8B-B14F-4D97-AF65-F5344CB8AC3E}">
        <p14:creationId xmlns:p14="http://schemas.microsoft.com/office/powerpoint/2010/main" val="9026615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Requirements</a:t>
            </a:r>
            <a:endParaRPr lang="en-GB" dirty="0"/>
          </a:p>
        </p:txBody>
      </p:sp>
      <p:sp>
        <p:nvSpPr>
          <p:cNvPr id="3" name="Content Placeholder 2"/>
          <p:cNvSpPr>
            <a:spLocks noGrp="1"/>
          </p:cNvSpPr>
          <p:nvPr>
            <p:ph idx="1"/>
          </p:nvPr>
        </p:nvSpPr>
        <p:spPr>
          <a:xfrm>
            <a:off x="0" y="1687860"/>
            <a:ext cx="9144000" cy="5440362"/>
          </a:xfrm>
        </p:spPr>
        <p:txBody>
          <a:bodyPr>
            <a:normAutofit/>
          </a:bodyPr>
          <a:lstStyle/>
          <a:p>
            <a:pPr>
              <a:lnSpc>
                <a:spcPct val="140000"/>
              </a:lnSpc>
            </a:pPr>
            <a:r>
              <a:rPr lang="en-GB" sz="2000" dirty="0" smtClean="0">
                <a:solidFill>
                  <a:srgbClr val="000000"/>
                </a:solidFill>
              </a:rPr>
              <a:t>The </a:t>
            </a:r>
            <a:r>
              <a:rPr lang="en-GB" sz="2000" dirty="0">
                <a:solidFill>
                  <a:srgbClr val="000000"/>
                </a:solidFill>
              </a:rPr>
              <a:t>instrument shall provide a safety </a:t>
            </a:r>
            <a:r>
              <a:rPr lang="en-GB" sz="2000" dirty="0" smtClean="0">
                <a:solidFill>
                  <a:srgbClr val="000000"/>
                </a:solidFill>
              </a:rPr>
              <a:t>contact for </a:t>
            </a:r>
            <a:r>
              <a:rPr lang="en-GB" sz="2000" dirty="0">
                <a:solidFill>
                  <a:srgbClr val="000000"/>
                </a:solidFill>
              </a:rPr>
              <a:t>the cave </a:t>
            </a:r>
            <a:r>
              <a:rPr lang="en-GB" sz="2000" dirty="0" smtClean="0">
                <a:solidFill>
                  <a:srgbClr val="000000"/>
                </a:solidFill>
              </a:rPr>
              <a:t>door</a:t>
            </a:r>
            <a:r>
              <a:rPr lang="en-GB" sz="2000" dirty="0">
                <a:solidFill>
                  <a:srgbClr val="000000"/>
                </a:solidFill>
              </a:rPr>
              <a:t>.</a:t>
            </a:r>
            <a:endParaRPr lang="en-US" sz="2000" dirty="0">
              <a:solidFill>
                <a:srgbClr val="000000"/>
              </a:solidFill>
            </a:endParaRPr>
          </a:p>
          <a:p>
            <a:pPr>
              <a:lnSpc>
                <a:spcPct val="140000"/>
              </a:lnSpc>
            </a:pPr>
            <a:endParaRPr lang="en-GB" sz="2000" dirty="0" smtClean="0">
              <a:solidFill>
                <a:srgbClr val="000000"/>
              </a:solidFill>
            </a:endParaRPr>
          </a:p>
          <a:p>
            <a:pPr>
              <a:lnSpc>
                <a:spcPct val="140000"/>
              </a:lnSpc>
            </a:pPr>
            <a:r>
              <a:rPr lang="en-GB" sz="2000" b="1" dirty="0" smtClean="0">
                <a:solidFill>
                  <a:srgbClr val="000000"/>
                </a:solidFill>
              </a:rPr>
              <a:t>Integration </a:t>
            </a:r>
            <a:r>
              <a:rPr lang="en-GB" sz="2000" b="1" dirty="0" smtClean="0">
                <a:solidFill>
                  <a:srgbClr val="000000"/>
                </a:solidFill>
              </a:rPr>
              <a:t>and controls logic</a:t>
            </a:r>
            <a:r>
              <a:rPr lang="en-GB" sz="2000" dirty="0" smtClean="0">
                <a:solidFill>
                  <a:srgbClr val="000000"/>
                </a:solidFill>
              </a:rPr>
              <a:t> </a:t>
            </a:r>
            <a:r>
              <a:rPr lang="en-GB" sz="2000" dirty="0" smtClean="0">
                <a:solidFill>
                  <a:srgbClr val="000000"/>
                </a:solidFill>
              </a:rPr>
              <a:t>that </a:t>
            </a:r>
            <a:r>
              <a:rPr lang="en-GB" sz="2000" dirty="0">
                <a:solidFill>
                  <a:srgbClr val="000000"/>
                </a:solidFill>
              </a:rPr>
              <a:t>is required for SEE setups </a:t>
            </a:r>
            <a:r>
              <a:rPr lang="en-GB" sz="2000" b="1" dirty="0">
                <a:solidFill>
                  <a:srgbClr val="000000"/>
                </a:solidFill>
              </a:rPr>
              <a:t>shall meet the SAD standard</a:t>
            </a:r>
            <a:r>
              <a:rPr lang="en-GB" sz="2000" dirty="0">
                <a:solidFill>
                  <a:srgbClr val="000000"/>
                </a:solidFill>
              </a:rPr>
              <a:t> to ensure SAD </a:t>
            </a:r>
            <a:r>
              <a:rPr lang="en-GB" sz="2000" dirty="0" smtClean="0">
                <a:solidFill>
                  <a:srgbClr val="000000"/>
                </a:solidFill>
              </a:rPr>
              <a:t>maintenance</a:t>
            </a:r>
          </a:p>
          <a:p>
            <a:pPr>
              <a:lnSpc>
                <a:spcPct val="140000"/>
              </a:lnSpc>
            </a:pPr>
            <a:endParaRPr lang="en-GB" sz="2000" b="1" dirty="0" smtClean="0">
              <a:solidFill>
                <a:srgbClr val="000000"/>
              </a:solidFill>
            </a:endParaRPr>
          </a:p>
          <a:p>
            <a:pPr>
              <a:lnSpc>
                <a:spcPct val="140000"/>
              </a:lnSpc>
            </a:pPr>
            <a:r>
              <a:rPr lang="en-GB" sz="2000" b="1" dirty="0" smtClean="0">
                <a:solidFill>
                  <a:srgbClr val="000000"/>
                </a:solidFill>
              </a:rPr>
              <a:t>Instrument </a:t>
            </a:r>
            <a:r>
              <a:rPr lang="en-GB" sz="2000" b="1" dirty="0" smtClean="0">
                <a:solidFill>
                  <a:srgbClr val="000000"/>
                </a:solidFill>
              </a:rPr>
              <a:t>specific SES: The </a:t>
            </a:r>
            <a:r>
              <a:rPr lang="en-GB" sz="2000" b="1" dirty="0">
                <a:solidFill>
                  <a:srgbClr val="000000"/>
                </a:solidFill>
              </a:rPr>
              <a:t>instrument shall together with SAD provide requirements on the EPICS and ECS integration and implement additional required logic</a:t>
            </a:r>
            <a:r>
              <a:rPr lang="en-GB" sz="2000" b="1" dirty="0" smtClean="0">
                <a:solidFill>
                  <a:srgbClr val="000000"/>
                </a:solidFill>
              </a:rPr>
              <a:t>.</a:t>
            </a:r>
            <a:r>
              <a:rPr lang="en-GB" sz="2000" b="1" dirty="0">
                <a:solidFill>
                  <a:srgbClr val="000000"/>
                </a:solidFill>
              </a:rPr>
              <a:t> </a:t>
            </a:r>
            <a:endParaRPr lang="en-US" sz="2000" b="1" dirty="0">
              <a:solidFill>
                <a:srgbClr val="000000"/>
              </a:solidFill>
            </a:endParaRPr>
          </a:p>
          <a:p>
            <a:endParaRPr lang="en-GB"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TextBox 4"/>
          <p:cNvSpPr txBox="1"/>
          <p:nvPr/>
        </p:nvSpPr>
        <p:spPr>
          <a:xfrm>
            <a:off x="-762000" y="3014133"/>
            <a:ext cx="184666" cy="369332"/>
          </a:xfrm>
          <a:prstGeom prst="rect">
            <a:avLst/>
          </a:prstGeom>
          <a:noFill/>
        </p:spPr>
        <p:txBody>
          <a:bodyPr wrap="none" rtlCol="0">
            <a:spAutoFit/>
          </a:bodyPr>
          <a:lstStyle/>
          <a:p>
            <a:endParaRPr lang="en-GB" dirty="0"/>
          </a:p>
        </p:txBody>
      </p:sp>
      <p:sp>
        <p:nvSpPr>
          <p:cNvPr id="6" name="Content Placeholder 2"/>
          <p:cNvSpPr txBox="1">
            <a:spLocks/>
          </p:cNvSpPr>
          <p:nvPr/>
        </p:nvSpPr>
        <p:spPr>
          <a:xfrm>
            <a:off x="406392" y="2066398"/>
            <a:ext cx="91440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30000"/>
              </a:lnSpc>
            </a:pPr>
            <a:r>
              <a:rPr lang="en-GB" sz="2200" dirty="0" smtClean="0">
                <a:solidFill>
                  <a:schemeClr val="tx1">
                    <a:lumMod val="65000"/>
                    <a:lumOff val="35000"/>
                  </a:schemeClr>
                </a:solidFill>
              </a:rPr>
              <a:t>For SES local safety </a:t>
            </a:r>
          </a:p>
          <a:p>
            <a:pPr>
              <a:lnSpc>
                <a:spcPct val="130000"/>
              </a:lnSpc>
            </a:pPr>
            <a:endParaRPr lang="en-GB" sz="2200" dirty="0" smtClean="0">
              <a:solidFill>
                <a:schemeClr val="tx1">
                  <a:lumMod val="65000"/>
                  <a:lumOff val="35000"/>
                </a:schemeClr>
              </a:solidFill>
            </a:endParaRPr>
          </a:p>
          <a:p>
            <a:pPr>
              <a:lnSpc>
                <a:spcPct val="130000"/>
              </a:lnSpc>
            </a:pPr>
            <a:endParaRPr lang="en-GB" sz="2200" dirty="0" smtClean="0">
              <a:solidFill>
                <a:schemeClr val="tx1">
                  <a:lumMod val="65000"/>
                  <a:lumOff val="35000"/>
                </a:schemeClr>
              </a:solidFill>
            </a:endParaRPr>
          </a:p>
          <a:p>
            <a:pPr>
              <a:lnSpc>
                <a:spcPct val="130000"/>
              </a:lnSpc>
            </a:pPr>
            <a:r>
              <a:rPr lang="en-US" sz="2200" dirty="0" smtClean="0">
                <a:solidFill>
                  <a:schemeClr val="tx1">
                    <a:lumMod val="65000"/>
                    <a:lumOff val="35000"/>
                  </a:schemeClr>
                </a:solidFill>
              </a:rPr>
              <a:t>PID controller code, cryostat </a:t>
            </a:r>
            <a:r>
              <a:rPr lang="en-US" sz="2200" dirty="0" err="1" smtClean="0">
                <a:solidFill>
                  <a:schemeClr val="tx1">
                    <a:lumMod val="65000"/>
                    <a:lumOff val="35000"/>
                  </a:schemeClr>
                </a:solidFill>
              </a:rPr>
              <a:t>cooldown</a:t>
            </a:r>
            <a:r>
              <a:rPr lang="en-US" sz="2200" dirty="0" smtClean="0">
                <a:solidFill>
                  <a:schemeClr val="tx1">
                    <a:lumMod val="65000"/>
                    <a:lumOff val="35000"/>
                  </a:schemeClr>
                </a:solidFill>
              </a:rPr>
              <a:t> sequence, state machines</a:t>
            </a:r>
            <a:endParaRPr lang="en-US" sz="2200" b="1" dirty="0" smtClean="0">
              <a:solidFill>
                <a:schemeClr val="tx1">
                  <a:lumMod val="65000"/>
                  <a:lumOff val="35000"/>
                </a:schemeClr>
              </a:solidFill>
            </a:endParaRPr>
          </a:p>
          <a:p>
            <a:pPr>
              <a:lnSpc>
                <a:spcPct val="130000"/>
              </a:lnSpc>
            </a:pPr>
            <a:endParaRPr lang="en-GB" sz="2200" dirty="0" smtClean="0">
              <a:solidFill>
                <a:schemeClr val="tx1">
                  <a:lumMod val="65000"/>
                  <a:lumOff val="35000"/>
                </a:schemeClr>
              </a:solidFill>
            </a:endParaRPr>
          </a:p>
          <a:p>
            <a:pPr>
              <a:lnSpc>
                <a:spcPct val="130000"/>
              </a:lnSpc>
            </a:pPr>
            <a:endParaRPr lang="sv-SE" sz="2200" dirty="0" smtClean="0">
              <a:solidFill>
                <a:schemeClr val="tx1">
                  <a:lumMod val="65000"/>
                  <a:lumOff val="35000"/>
                </a:schemeClr>
              </a:solidFill>
            </a:endParaRPr>
          </a:p>
          <a:p>
            <a:pPr>
              <a:lnSpc>
                <a:spcPct val="130000"/>
              </a:lnSpc>
            </a:pPr>
            <a:endParaRPr lang="sv-SE" sz="2200" dirty="0" smtClean="0">
              <a:solidFill>
                <a:schemeClr val="tx1">
                  <a:lumMod val="65000"/>
                  <a:lumOff val="35000"/>
                </a:schemeClr>
              </a:solidFill>
            </a:endParaRPr>
          </a:p>
          <a:p>
            <a:pPr>
              <a:lnSpc>
                <a:spcPct val="130000"/>
              </a:lnSpc>
            </a:pPr>
            <a:r>
              <a:rPr lang="sv-SE" sz="2200" dirty="0" smtClean="0">
                <a:solidFill>
                  <a:schemeClr val="tx1">
                    <a:lumMod val="65000"/>
                    <a:lumOff val="35000"/>
                  </a:schemeClr>
                </a:solidFill>
              </a:rPr>
              <a:t>New SEE </a:t>
            </a:r>
            <a:r>
              <a:rPr lang="sv-SE" sz="2200" dirty="0" err="1" smtClean="0">
                <a:solidFill>
                  <a:schemeClr val="tx1">
                    <a:lumMod val="65000"/>
                    <a:lumOff val="35000"/>
                  </a:schemeClr>
                </a:solidFill>
              </a:rPr>
              <a:t>should</a:t>
            </a:r>
            <a:r>
              <a:rPr lang="sv-SE" sz="2200" dirty="0" smtClean="0">
                <a:solidFill>
                  <a:schemeClr val="tx1">
                    <a:lumMod val="65000"/>
                    <a:lumOff val="35000"/>
                  </a:schemeClr>
                </a:solidFill>
              </a:rPr>
              <a:t> be </a:t>
            </a:r>
            <a:r>
              <a:rPr lang="sv-SE" sz="2200" dirty="0" err="1" smtClean="0">
                <a:solidFill>
                  <a:schemeClr val="tx1">
                    <a:lumMod val="65000"/>
                    <a:lumOff val="35000"/>
                  </a:schemeClr>
                </a:solidFill>
              </a:rPr>
              <a:t>integrated</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with</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both</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instrumnent</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specific</a:t>
            </a:r>
            <a:r>
              <a:rPr lang="sv-SE" sz="2200" dirty="0" smtClean="0">
                <a:solidFill>
                  <a:schemeClr val="tx1">
                    <a:lumMod val="65000"/>
                    <a:lumOff val="35000"/>
                  </a:schemeClr>
                </a:solidFill>
              </a:rPr>
              <a:t> </a:t>
            </a:r>
            <a:r>
              <a:rPr lang="sv-SE" sz="2200" dirty="0" err="1" smtClean="0">
                <a:solidFill>
                  <a:schemeClr val="tx1">
                    <a:lumMod val="65000"/>
                    <a:lumOff val="35000"/>
                  </a:schemeClr>
                </a:solidFill>
              </a:rPr>
              <a:t>needs</a:t>
            </a:r>
            <a:r>
              <a:rPr lang="sv-SE" sz="2200" dirty="0" smtClean="0">
                <a:solidFill>
                  <a:schemeClr val="tx1">
                    <a:lumMod val="65000"/>
                    <a:lumOff val="35000"/>
                  </a:schemeClr>
                </a:solidFill>
              </a:rPr>
              <a:t> and </a:t>
            </a:r>
            <a:r>
              <a:rPr lang="sv-SE" sz="2200" dirty="0" err="1" smtClean="0">
                <a:solidFill>
                  <a:schemeClr val="tx1">
                    <a:lumMod val="65000"/>
                    <a:lumOff val="35000"/>
                  </a:schemeClr>
                </a:solidFill>
              </a:rPr>
              <a:t>with</a:t>
            </a:r>
            <a:r>
              <a:rPr lang="sv-SE" sz="2200" dirty="0" smtClean="0">
                <a:solidFill>
                  <a:schemeClr val="tx1">
                    <a:lumMod val="65000"/>
                    <a:lumOff val="35000"/>
                  </a:schemeClr>
                </a:solidFill>
              </a:rPr>
              <a:t> ESS SE standard approach in mind.</a:t>
            </a:r>
            <a:endParaRPr lang="en-US" sz="2200" dirty="0" smtClean="0">
              <a:solidFill>
                <a:schemeClr val="tx1">
                  <a:lumMod val="65000"/>
                  <a:lumOff val="35000"/>
                </a:schemeClr>
              </a:solidFill>
            </a:endParaRPr>
          </a:p>
          <a:p>
            <a:pPr>
              <a:lnSpc>
                <a:spcPct val="130000"/>
              </a:lnSpc>
            </a:pPr>
            <a:endParaRPr lang="en-GB" sz="2200" dirty="0">
              <a:solidFill>
                <a:schemeClr val="tx1">
                  <a:lumMod val="65000"/>
                  <a:lumOff val="35000"/>
                </a:schemeClr>
              </a:solidFill>
            </a:endParaRPr>
          </a:p>
        </p:txBody>
      </p:sp>
    </p:spTree>
    <p:extLst>
      <p:ext uri="{BB962C8B-B14F-4D97-AF65-F5344CB8AC3E}">
        <p14:creationId xmlns:p14="http://schemas.microsoft.com/office/powerpoint/2010/main" val="3116379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US" dirty="0"/>
              <a:t>The SAD division will provide resources to support integration of instrument specific SES, when requested, and all pool SES during the construction and operational phases. </a:t>
            </a:r>
            <a:endParaRPr lang="en-US" dirty="0" smtClean="0"/>
          </a:p>
          <a:p>
            <a:endParaRPr lang="en-US" dirty="0"/>
          </a:p>
          <a:p>
            <a:r>
              <a:rPr lang="en-US" dirty="0" smtClean="0"/>
              <a:t>SES </a:t>
            </a:r>
            <a:r>
              <a:rPr lang="en-US" dirty="0"/>
              <a:t>integration will be provided by SAD through coordination with the Integrated Control Systems Division (ICS) and the Data Management and Software Centre (DMSC). In the operational phase, SAD will also handle integration of user SES. </a:t>
            </a:r>
            <a:endParaRPr lang="en-US" dirty="0" smtClean="0"/>
          </a:p>
          <a:p>
            <a:r>
              <a:rPr lang="en-GB" dirty="0"/>
              <a:t>By meeting the requirements in this document, in ref [1], and in ref [2] the instrument will be able to use the common pool SES.  </a:t>
            </a:r>
            <a:endParaRPr lang="en-US" dirty="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Tree>
    <p:extLst>
      <p:ext uri="{BB962C8B-B14F-4D97-AF65-F5344CB8AC3E}">
        <p14:creationId xmlns:p14="http://schemas.microsoft.com/office/powerpoint/2010/main" val="3997991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10034</TotalTime>
  <Words>671</Words>
  <Application>Microsoft Macintosh PowerPoint</Application>
  <PresentationFormat>On-screen Show (4:3)</PresentationFormat>
  <Paragraphs>151</Paragraphs>
  <Slides>11</Slides>
  <Notes>0</Notes>
  <HiddenSlides>2</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Theme</vt:lpstr>
      <vt:lpstr>ESS Sample Environment Control System –  Reference Document for WBS 13.6.X.5.7  Chess doc: ESS-0038165 </vt:lpstr>
      <vt:lpstr>Sample Environment at ESS</vt:lpstr>
      <vt:lpstr>Sample Environment System (SES):  Control system overview</vt:lpstr>
      <vt:lpstr>Also..</vt:lpstr>
      <vt:lpstr>Use cases</vt:lpstr>
      <vt:lpstr>PowerPoint Presentation</vt:lpstr>
      <vt:lpstr>Requirements</vt:lpstr>
      <vt:lpstr>Requirements</vt:lpstr>
      <vt:lpstr>PowerPoint Presentation</vt:lpstr>
      <vt:lpstr>Benefits</vt:lpstr>
      <vt:lpstr>Questions</vt:lpstr>
    </vt:vector>
  </TitlesOfParts>
  <Company>European Spallation Source ESS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 Pettersson</dc:creator>
  <cp:lastModifiedBy>Anders Pettersson</cp:lastModifiedBy>
  <cp:revision>37</cp:revision>
  <dcterms:created xsi:type="dcterms:W3CDTF">2017-09-19T13:06:29Z</dcterms:created>
  <dcterms:modified xsi:type="dcterms:W3CDTF">2017-09-26T13:25:52Z</dcterms:modified>
</cp:coreProperties>
</file>