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9" r:id="rId3"/>
    <p:sldId id="268" r:id="rId4"/>
    <p:sldId id="332" r:id="rId5"/>
    <p:sldId id="327" r:id="rId6"/>
    <p:sldId id="338" r:id="rId7"/>
    <p:sldId id="339" r:id="rId8"/>
    <p:sldId id="333" r:id="rId9"/>
    <p:sldId id="285" r:id="rId10"/>
    <p:sldId id="292" r:id="rId11"/>
    <p:sldId id="293" r:id="rId12"/>
    <p:sldId id="295" r:id="rId13"/>
    <p:sldId id="321" r:id="rId14"/>
    <p:sldId id="274" r:id="rId15"/>
    <p:sldId id="322" r:id="rId16"/>
    <p:sldId id="260" r:id="rId17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A1E"/>
    <a:srgbClr val="82AF19"/>
    <a:srgbClr val="485156"/>
    <a:srgbClr val="82B819"/>
    <a:srgbClr val="82B80F"/>
    <a:srgbClr val="8AB80F"/>
    <a:srgbClr val="8AB805"/>
    <a:srgbClr val="7D0046"/>
    <a:srgbClr val="9BBE05"/>
    <a:srgbClr val="9CB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9" autoAdjust="0"/>
    <p:restoredTop sz="93028"/>
  </p:normalViewPr>
  <p:slideViewPr>
    <p:cSldViewPr snapToGrid="0" snapToObjects="1">
      <p:cViewPr>
        <p:scale>
          <a:sx n="144" d="100"/>
          <a:sy n="144" d="100"/>
        </p:scale>
        <p:origin x="320" y="488"/>
      </p:cViewPr>
      <p:guideLst>
        <p:guide orient="horz" pos="1620"/>
        <p:guide pos="2880"/>
        <p:guide pos="27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2" d="100"/>
        <a:sy n="182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4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25/09/2017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25/09/2017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533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25/09/2017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25/09/2017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6066971" cy="686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2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77129" y="81440"/>
            <a:ext cx="5989741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356953" y="1392572"/>
            <a:ext cx="1924854" cy="3415157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84449" y="1392571"/>
            <a:ext cx="3027785" cy="3415157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914876" y="1392570"/>
            <a:ext cx="3027785" cy="341515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14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25/09/2017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1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1E20-8897-B145-A037-A4E734E016EC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ED98F58-2142-6A45-A019-35A676E3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25/09/2017</a:t>
            </a:fld>
            <a:endParaRPr lang="da-DK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tiff"/><Relationship Id="rId5" Type="http://schemas.openxmlformats.org/officeDocument/2006/relationships/image" Target="../media/image7.em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6300" y="1847750"/>
            <a:ext cx="4929550" cy="1102519"/>
          </a:xfrm>
        </p:spPr>
        <p:txBody>
          <a:bodyPr>
            <a:normAutofit fontScale="90000"/>
          </a:bodyPr>
          <a:lstStyle/>
          <a:p>
            <a:r>
              <a:rPr lang="en-US" dirty="0"/>
              <a:t>Event Formation Overview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06300" y="2950269"/>
            <a:ext cx="4930950" cy="131445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smtClean="0"/>
              <a:t>Tobias </a:t>
            </a:r>
            <a:r>
              <a:rPr lang="en-US" sz="1800" dirty="0" smtClean="0"/>
              <a:t>Richter</a:t>
            </a:r>
          </a:p>
          <a:p>
            <a:r>
              <a:rPr lang="en-US" sz="1800" dirty="0" smtClean="0"/>
              <a:t>DMSC</a:t>
            </a:r>
            <a:endParaRPr lang="en-US" sz="1800" dirty="0"/>
          </a:p>
          <a:p>
            <a:r>
              <a:rPr lang="en-US" sz="1800" dirty="0" smtClean="0"/>
              <a:t>European Spallation Source ERIC, Lund, Sweden</a:t>
            </a:r>
            <a:endParaRPr lang="en-US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15" y="745008"/>
            <a:ext cx="947957" cy="4062721"/>
          </a:xfrm>
        </p:spPr>
        <p:txBody>
          <a:bodyPr vert="vert270">
            <a:normAutofit/>
          </a:bodyPr>
          <a:lstStyle/>
          <a:p>
            <a:r>
              <a:rPr lang="en-US" b="1" dirty="0" smtClean="0"/>
              <a:t>2D Detector Image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474" y="1208015"/>
            <a:ext cx="1795245" cy="35997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How do we pick the right locating algorithm and rejection filters?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Success can be quantified.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432" y="0"/>
            <a:ext cx="5316072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346" y="0"/>
            <a:ext cx="5476018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22" y="613054"/>
            <a:ext cx="4158567" cy="19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4615" y="745008"/>
            <a:ext cx="947957" cy="4062721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Optimization of Processing Parameters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4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4615" y="745008"/>
            <a:ext cx="947957" cy="4062721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Optimization of Processing Parameters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4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8777" y="1464816"/>
            <a:ext cx="3746376" cy="298317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scientific </a:t>
            </a:r>
            <a:r>
              <a:rPr lang="en-GB" sz="2000" dirty="0" smtClean="0"/>
              <a:t>record of </a:t>
            </a:r>
            <a:r>
              <a:rPr lang="en-GB" sz="2000" dirty="0" smtClean="0"/>
              <a:t>ESS experiments depends on software to </a:t>
            </a:r>
            <a:r>
              <a:rPr lang="en-GB" sz="2000" dirty="0" smtClean="0"/>
              <a:t>function </a:t>
            </a:r>
            <a:br>
              <a:rPr lang="en-GB" sz="2000" dirty="0" smtClean="0"/>
            </a:br>
            <a:r>
              <a:rPr lang="en-GB" sz="2000" dirty="0" smtClean="0"/>
              <a:t>correctly, </a:t>
            </a:r>
            <a:r>
              <a:rPr lang="en-GB" sz="2000" dirty="0" smtClean="0"/>
              <a:t>reliably, in </a:t>
            </a:r>
            <a:r>
              <a:rPr lang="en-GB" sz="2000" dirty="0" smtClean="0"/>
              <a:t>real </a:t>
            </a:r>
            <a:r>
              <a:rPr lang="en-GB" sz="2000" dirty="0" smtClean="0"/>
              <a:t>time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Testing can be automated for generic infrastructure and detector specific processing</a:t>
            </a: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7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kstfelt 8"/>
          <p:cNvSpPr txBox="1"/>
          <p:nvPr/>
        </p:nvSpPr>
        <p:spPr>
          <a:xfrm>
            <a:off x="763538" y="4847590"/>
            <a:ext cx="2629483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129785" y="0"/>
            <a:ext cx="66513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Software Testing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821" y="1077299"/>
            <a:ext cx="623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16" y="147922"/>
            <a:ext cx="5633250" cy="6866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GEM/VMM</a:t>
            </a:r>
            <a:r>
              <a:rPr lang="en-US" dirty="0" smtClean="0"/>
              <a:t> </a:t>
            </a:r>
            <a:r>
              <a:rPr lang="en-US" dirty="0" smtClean="0"/>
              <a:t>DAQ &amp; Monitoring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760714" y="17528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 rot="16200000">
            <a:off x="22781" y="1446467"/>
            <a:ext cx="2390596" cy="2218768"/>
          </a:xfrm>
          <a:prstGeom prst="rect">
            <a:avLst/>
          </a:prstGeom>
        </p:spPr>
        <p:txBody>
          <a:bodyPr vert="eaVert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Installation live in </a:t>
            </a:r>
            <a:r>
              <a:rPr lang="en-GB" dirty="0" smtClean="0"/>
              <a:t>CERN </a:t>
            </a:r>
            <a:r>
              <a:rPr lang="en-GB" dirty="0" smtClean="0"/>
              <a:t>detector lab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Gives faster feedback than </a:t>
            </a:r>
            <a:r>
              <a:rPr lang="en-GB" dirty="0" smtClean="0"/>
              <a:t>legacy DAQ system</a:t>
            </a:r>
            <a:endParaRPr lang="en-GB" dirty="0" smtClean="0"/>
          </a:p>
        </p:txBody>
      </p:sp>
      <p:grpSp>
        <p:nvGrpSpPr>
          <p:cNvPr id="59" name="Group 58"/>
          <p:cNvGrpSpPr/>
          <p:nvPr/>
        </p:nvGrpSpPr>
        <p:grpSpPr>
          <a:xfrm>
            <a:off x="2119652" y="3433065"/>
            <a:ext cx="3162191" cy="1608043"/>
            <a:chOff x="77771" y="1337698"/>
            <a:chExt cx="4903015" cy="249329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1" y="1337698"/>
              <a:ext cx="2653940" cy="249329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6846" y="1337698"/>
              <a:ext cx="2653940" cy="2493290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843" y="1791702"/>
            <a:ext cx="3908098" cy="1535651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536352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14249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98283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433042" y="2302387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39828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239412" y="2608798"/>
            <a:ext cx="1454516" cy="76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34569" y="1791702"/>
            <a:ext cx="1454516" cy="1429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791025" y="1270089"/>
            <a:ext cx="886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Live View</a:t>
            </a:r>
            <a:endParaRPr lang="en-US" sz="1200" dirty="0">
              <a:cs typeface="Consolas"/>
            </a:endParaRPr>
          </a:p>
        </p:txBody>
      </p:sp>
      <p:pic>
        <p:nvPicPr>
          <p:cNvPr id="66" name="Picture 65" descr="Screen Shot 2017-01-26 at 12.50.5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169" y="2251319"/>
            <a:ext cx="640566" cy="23000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784374" y="2864142"/>
            <a:ext cx="443333" cy="510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004089" y="2557731"/>
            <a:ext cx="0" cy="30641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524407" y="4455093"/>
            <a:ext cx="1231857" cy="196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Application Monitoring</a:t>
            </a:r>
            <a:endParaRPr lang="en-US" sz="1200" dirty="0">
              <a:cs typeface="Consola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681066" y="1587428"/>
            <a:ext cx="2744793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62071" y="2557731"/>
            <a:ext cx="1133308" cy="86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151911" y="2582938"/>
            <a:ext cx="0" cy="72424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455158" y="1587428"/>
            <a:ext cx="992400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637740" y="1587428"/>
            <a:ext cx="844577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8689" y="1587428"/>
            <a:ext cx="1146370" cy="2859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66499" y="1225967"/>
            <a:ext cx="18693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Detector and readout</a:t>
            </a:r>
            <a:endParaRPr lang="en-US" sz="1200" dirty="0">
              <a:cs typeface="Consola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18128" y="1114963"/>
            <a:ext cx="10347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Event formation</a:t>
            </a:r>
            <a:endParaRPr lang="en-US" sz="1200" dirty="0">
              <a:cs typeface="Consola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95379" y="1278151"/>
            <a:ext cx="1111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Aggregation</a:t>
            </a:r>
            <a:endParaRPr lang="en-US" sz="1200" dirty="0">
              <a:cs typeface="Consola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67403" y="1802753"/>
            <a:ext cx="936211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693928" y="1835906"/>
            <a:ext cx="739114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81" name="Picture 80" descr="Screen Shot 2017-03-08 at 09.03.3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217" y="3374827"/>
            <a:ext cx="1974436" cy="1109075"/>
          </a:xfrm>
          <a:prstGeom prst="rect">
            <a:avLst/>
          </a:prstGeom>
        </p:spPr>
      </p:pic>
      <p:pic>
        <p:nvPicPr>
          <p:cNvPr id="82" name="Picture 81" descr="Screen Shot 2017-03-08 at 09.07.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6" y="3473813"/>
            <a:ext cx="1034760" cy="922387"/>
          </a:xfrm>
          <a:prstGeom prst="rect">
            <a:avLst/>
          </a:prstGeom>
        </p:spPr>
      </p:pic>
      <p:pic>
        <p:nvPicPr>
          <p:cNvPr id="83" name="Picture 82" descr="Screen Shot 2017-03-08 at 09.09.4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990" y="2455593"/>
            <a:ext cx="605976" cy="212426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715773" y="2864142"/>
            <a:ext cx="886938" cy="2748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cs typeface="Consolas"/>
              </a:rPr>
              <a:t>Gd</a:t>
            </a:r>
            <a:r>
              <a:rPr lang="en-US" sz="1400" dirty="0" smtClean="0">
                <a:cs typeface="Consolas"/>
              </a:rPr>
              <a:t>-GEM</a:t>
            </a:r>
          </a:p>
        </p:txBody>
      </p:sp>
      <p:pic>
        <p:nvPicPr>
          <p:cNvPr id="85" name="Picture 84" descr="2017-03-28 14.09.59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15773" y="1842770"/>
            <a:ext cx="1231889" cy="96705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440373" y="1941656"/>
            <a:ext cx="837663" cy="6638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35885" y="2024243"/>
            <a:ext cx="640566" cy="522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Consolas"/>
              </a:rPr>
              <a:t>RD-51 SRS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996905" y="2315254"/>
            <a:ext cx="394194" cy="325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Screen Shot 2017-03-29 at 09.39.1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5" y="2595933"/>
            <a:ext cx="1009776" cy="808508"/>
          </a:xfrm>
          <a:prstGeom prst="rect">
            <a:avLst/>
          </a:prstGeom>
        </p:spPr>
      </p:pic>
      <p:pic>
        <p:nvPicPr>
          <p:cNvPr id="90" name="Picture 89" descr="y_metric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51" y="1638496"/>
            <a:ext cx="1133308" cy="9173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2"/>
          <a:stretch/>
        </p:blipFill>
        <p:spPr>
          <a:xfrm>
            <a:off x="27957" y="3202679"/>
            <a:ext cx="2053135" cy="192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355" y="4651542"/>
            <a:ext cx="249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Added Bonus Outcome!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340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055" y="1396391"/>
            <a:ext cx="6936427" cy="35700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Please talk to us.</a:t>
            </a:r>
          </a:p>
          <a:p>
            <a:pPr marL="0" indent="0">
              <a:buNone/>
            </a:pPr>
            <a:r>
              <a:rPr lang="en-GB" dirty="0" smtClean="0"/>
              <a:t>More important</a:t>
            </a:r>
            <a:r>
              <a:rPr lang="en-GB" dirty="0" smtClean="0"/>
              <a:t>ly </a:t>
            </a:r>
            <a:r>
              <a:rPr lang="en-GB" dirty="0" smtClean="0"/>
              <a:t>talk to the detector group about your readout integration.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Decide with them what the right integration path is. </a:t>
            </a:r>
            <a:br>
              <a:rPr lang="en-GB" dirty="0" smtClean="0"/>
            </a:br>
            <a:r>
              <a:rPr lang="en-GB" dirty="0" smtClean="0"/>
              <a:t>See upcoming presentations.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Then we can identify the best strategy for processing the data and see what support we can provide for commissioning.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Discussions about slow control </a:t>
            </a:r>
            <a:r>
              <a:rPr lang="en-GB" dirty="0" smtClean="0"/>
              <a:t>will follow.</a:t>
            </a:r>
            <a:endParaRPr lang="en-GB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129785" y="0"/>
            <a:ext cx="66513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rgbClr val="7F7F7F"/>
                </a:solidFill>
              </a:rPr>
              <a:t>Next Steps</a:t>
            </a:r>
            <a:endParaRPr lang="en-GB" sz="3600" b="1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068083">
            <a:off x="6594008" y="1602111"/>
            <a:ext cx="310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Disclaimer: </a:t>
            </a:r>
            <a:br>
              <a:rPr lang="en-GB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GB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 story </a:t>
            </a:r>
            <a:r>
              <a:rPr lang="en-GB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cameras.</a:t>
            </a:r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7495" y="3661504"/>
            <a:ext cx="1075559" cy="1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Data Management Group, DMSC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97760" y="2938117"/>
            <a:ext cx="4275218" cy="2120844"/>
            <a:chOff x="4797110" y="2952427"/>
            <a:chExt cx="4275218" cy="2120844"/>
          </a:xfrm>
        </p:grpSpPr>
        <p:pic>
          <p:nvPicPr>
            <p:cNvPr id="5" name="Picture 4" descr="Macintosh HD:Users:afonsomukai:Library:Containers:com.apple.mail:Data:Library:Mail Downloads:ACA7743A-423B-46A4-A89F-883D67A045DA:Screen Shot 2016-09-05 at 14.19.55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10" y="2952427"/>
              <a:ext cx="4275218" cy="21208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797110" y="4666405"/>
              <a:ext cx="69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GEM</a:t>
              </a:r>
              <a:endParaRPr lang="en-GB" dirty="0"/>
            </a:p>
          </p:txBody>
        </p:sp>
      </p:grpSp>
      <p:sp>
        <p:nvSpPr>
          <p:cNvPr id="8" name="Title 4"/>
          <p:cNvSpPr txBox="1">
            <a:spLocks/>
          </p:cNvSpPr>
          <p:nvPr/>
        </p:nvSpPr>
        <p:spPr>
          <a:xfrm>
            <a:off x="457200" y="1100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bg1">
                    <a:lumMod val="50000"/>
                  </a:schemeClr>
                </a:solidFill>
              </a:rPr>
              <a:t>What is Event Formation?</a:t>
            </a:r>
            <a:endParaRPr lang="en-GB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7" y="1200795"/>
            <a:ext cx="8556155" cy="39427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Convert </a:t>
            </a:r>
            <a:r>
              <a:rPr lang="en-US" dirty="0" smtClean="0"/>
              <a:t>digitized </a:t>
            </a:r>
            <a:r>
              <a:rPr lang="en-US" dirty="0" smtClean="0"/>
              <a:t>raw detector </a:t>
            </a:r>
            <a:r>
              <a:rPr lang="en-US" dirty="0" smtClean="0"/>
              <a:t>signals to </a:t>
            </a:r>
            <a:r>
              <a:rPr lang="en-US" b="1" dirty="0" smtClean="0"/>
              <a:t>pixel </a:t>
            </a:r>
            <a:r>
              <a:rPr lang="en-US" b="1" dirty="0" smtClean="0"/>
              <a:t>ID &amp; timestamp</a:t>
            </a:r>
            <a:r>
              <a:rPr lang="en-US" dirty="0" smtClean="0"/>
              <a:t> per event</a:t>
            </a:r>
            <a:br>
              <a:rPr lang="en-US" dirty="0" smtClean="0"/>
            </a:br>
            <a:r>
              <a:rPr lang="en-US" dirty="0" smtClean="0"/>
              <a:t>in a detector type specific way</a:t>
            </a:r>
          </a:p>
          <a:p>
            <a:r>
              <a:rPr lang="en-US" dirty="0" smtClean="0"/>
              <a:t>technical scope traditionally covered by </a:t>
            </a:r>
            <a:r>
              <a:rPr lang="en-US" dirty="0" smtClean="0"/>
              <a:t>detector </a:t>
            </a:r>
            <a:r>
              <a:rPr lang="en-US" dirty="0" smtClean="0"/>
              <a:t>electronics</a:t>
            </a:r>
          </a:p>
          <a:p>
            <a:r>
              <a:rPr lang="en-US" dirty="0" smtClean="0"/>
              <a:t>done in software running on commodity hardware</a:t>
            </a:r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 smtClean="0"/>
              <a:t>flexibility and </a:t>
            </a:r>
            <a:r>
              <a:rPr lang="en-US" dirty="0" smtClean="0"/>
              <a:t>extensibility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smtClean="0"/>
              <a:t>a software package</a:t>
            </a:r>
            <a:endParaRPr lang="en-US" dirty="0"/>
          </a:p>
          <a:p>
            <a:r>
              <a:rPr lang="en-US" dirty="0" smtClean="0"/>
              <a:t>shared </a:t>
            </a:r>
            <a:r>
              <a:rPr lang="en-US" dirty="0"/>
              <a:t>responsibility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DMSC </a:t>
            </a:r>
            <a:r>
              <a:rPr lang="en-US" dirty="0"/>
              <a:t>and </a:t>
            </a:r>
            <a:r>
              <a:rPr lang="en-US" dirty="0" smtClean="0"/>
              <a:t>Detector </a:t>
            </a:r>
            <a:r>
              <a:rPr lang="en-US" dirty="0" smtClean="0"/>
              <a:t>Group</a:t>
            </a:r>
            <a:endParaRPr lang="en-US" dirty="0" smtClean="0"/>
          </a:p>
          <a:p>
            <a:r>
              <a:rPr lang="en-US" dirty="0"/>
              <a:t>performance and </a:t>
            </a:r>
            <a:r>
              <a:rPr lang="en-US" dirty="0" smtClean="0"/>
              <a:t>correctness</a:t>
            </a:r>
            <a:br>
              <a:rPr lang="en-US" dirty="0" smtClean="0"/>
            </a:br>
            <a:r>
              <a:rPr lang="en-US" dirty="0" smtClean="0"/>
              <a:t>challenging </a:t>
            </a:r>
            <a:r>
              <a:rPr lang="en-US" dirty="0" smtClean="0"/>
              <a:t>task to get right </a:t>
            </a:r>
            <a:endParaRPr lang="en-US" dirty="0"/>
          </a:p>
          <a:p>
            <a:r>
              <a:rPr lang="en-US" dirty="0" smtClean="0"/>
              <a:t>enables expected ESS count </a:t>
            </a:r>
            <a:r>
              <a:rPr lang="en-US" dirty="0" smtClean="0"/>
              <a:t>rates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detector capabilities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Instrument Readout Architecture</a:t>
            </a:r>
            <a:endParaRPr lang="en-GB" sz="3200" b="1" dirty="0">
              <a:solidFill>
                <a:srgbClr val="7F7F7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76791" y="1216620"/>
            <a:ext cx="5011487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DMSC Hardware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5722" y="1216620"/>
            <a:ext cx="1669139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Instrument Hardware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1950" y="3914859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Motion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1471" y="319797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Chopper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23327" y="1776959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23327" y="2413554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52848" y="3852083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74071" y="3323493"/>
            <a:ext cx="1275056" cy="5327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9" idx="1"/>
          </p:cNvCxnSpPr>
          <p:nvPr/>
        </p:nvCxnSpPr>
        <p:spPr>
          <a:xfrm flipV="1">
            <a:off x="6340094" y="2407189"/>
            <a:ext cx="1109025" cy="6266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40094" y="3033815"/>
            <a:ext cx="1269569" cy="6625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81036" y="2142886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74071" y="1846205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21471" y="2096326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 Backend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1472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 Backend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4020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Event Formation Unit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4020" y="209752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Event Formation Unit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64020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EPICS Bridge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6569" y="2482992"/>
            <a:ext cx="1131377" cy="110164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Data Aggregation (Kafka)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49119" y="2104972"/>
            <a:ext cx="1131377" cy="604433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NeXus File Writing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49118" y="3323493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Live Feedback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386" y="3672074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MRF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2762" y="1890218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MRF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0673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EPICS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5601" y="1833456"/>
            <a:ext cx="98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100 GB/s fibre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38" y="861616"/>
            <a:ext cx="8010504" cy="857250"/>
          </a:xfrm>
        </p:spPr>
        <p:txBody>
          <a:bodyPr/>
          <a:lstStyle/>
          <a:p>
            <a:pPr algn="ctr"/>
            <a:r>
              <a:rPr lang="en-GB" dirty="0" smtClean="0"/>
              <a:t>Detector Backend  =  Standard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38" y="1927858"/>
            <a:ext cx="7868607" cy="280868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for event recording</a:t>
            </a:r>
          </a:p>
          <a:p>
            <a:r>
              <a:rPr lang="en-GB" dirty="0" smtClean="0"/>
              <a:t>common </a:t>
            </a:r>
            <a:r>
              <a:rPr lang="en-GB" dirty="0"/>
              <a:t>physical interface and network stack</a:t>
            </a:r>
          </a:p>
          <a:p>
            <a:r>
              <a:rPr lang="en-GB" dirty="0" smtClean="0"/>
              <a:t>generic interface and protocol for </a:t>
            </a:r>
            <a:br>
              <a:rPr lang="en-GB" dirty="0" smtClean="0"/>
            </a:br>
            <a:r>
              <a:rPr lang="en-GB" dirty="0" smtClean="0"/>
              <a:t>transmitting diverse information</a:t>
            </a:r>
          </a:p>
          <a:p>
            <a:pPr lvl="1"/>
            <a:r>
              <a:rPr lang="en-GB" dirty="0" smtClean="0"/>
              <a:t>detector specific raw signals</a:t>
            </a:r>
            <a:br>
              <a:rPr lang="en-GB" dirty="0" smtClean="0"/>
            </a:br>
            <a:r>
              <a:rPr lang="en-GB" dirty="0" smtClean="0"/>
              <a:t>from the front-end</a:t>
            </a:r>
          </a:p>
          <a:p>
            <a:pPr lvl="1"/>
            <a:r>
              <a:rPr lang="en-GB" dirty="0"/>
              <a:t>g</a:t>
            </a:r>
            <a:r>
              <a:rPr lang="en-GB" dirty="0" smtClean="0"/>
              <a:t>lobal absolute timing</a:t>
            </a:r>
            <a:endParaRPr lang="en-GB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8853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What sits on your end?</a:t>
            </a:r>
            <a:endParaRPr lang="en-GB" sz="3200" b="1" dirty="0">
              <a:solidFill>
                <a:srgbClr val="7F7F7F"/>
              </a:solidFill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19" y="3174669"/>
            <a:ext cx="2808079" cy="18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8962" y="1409416"/>
            <a:ext cx="18631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What sits</a:t>
            </a:r>
            <a:b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on your end?</a:t>
            </a:r>
            <a:endParaRPr lang="en-GB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--------------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see</a:t>
            </a:r>
            <a:endParaRPr lang="en-GB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Scott </a:t>
            </a:r>
            <a:r>
              <a:rPr lang="en-GB" sz="2400" b="1" dirty="0" err="1" smtClean="0">
                <a:solidFill>
                  <a:schemeClr val="bg1">
                    <a:lumMod val="50000"/>
                  </a:schemeClr>
                </a:solidFill>
              </a:rPr>
              <a:t>Kolya’s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7096" y="4220170"/>
            <a:ext cx="594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i="1" dirty="0" smtClean="0">
                <a:solidFill>
                  <a:srgbClr val="FF0000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X</a:t>
            </a:r>
            <a:endParaRPr lang="en-GB" sz="5400" b="1" i="1" dirty="0">
              <a:solidFill>
                <a:srgbClr val="FF0000"/>
              </a:solidFill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7-08-21 at 15.5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6779">
            <a:off x="5350880" y="2661905"/>
            <a:ext cx="4725101" cy="2953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62591" y="3618374"/>
            <a:ext cx="3833000" cy="162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What does this offer?</a:t>
            </a:r>
            <a:endParaRPr lang="en-GB" sz="3200" b="1" dirty="0">
              <a:solidFill>
                <a:srgbClr val="7F7F7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41916" y="1379545"/>
            <a:ext cx="7767742" cy="280868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readout and streaming of all data</a:t>
            </a:r>
          </a:p>
          <a:p>
            <a:r>
              <a:rPr lang="en-GB" dirty="0" smtClean="0"/>
              <a:t>timing in sync with metadata at all rates</a:t>
            </a:r>
          </a:p>
          <a:p>
            <a:r>
              <a:rPr lang="en-GB" dirty="0" smtClean="0"/>
              <a:t>clustering and coincidence building</a:t>
            </a:r>
          </a:p>
          <a:p>
            <a:r>
              <a:rPr lang="en-GB" dirty="0" smtClean="0"/>
              <a:t>abstraction of logical coordinates and geometry</a:t>
            </a:r>
          </a:p>
          <a:p>
            <a:r>
              <a:rPr lang="en-GB" dirty="0" smtClean="0"/>
              <a:t>algorithms and raw data can be </a:t>
            </a:r>
            <a:br>
              <a:rPr lang="en-GB" dirty="0" smtClean="0"/>
            </a:br>
            <a:r>
              <a:rPr lang="en-GB" dirty="0" smtClean="0"/>
              <a:t>inspected “live”</a:t>
            </a:r>
          </a:p>
          <a:p>
            <a:r>
              <a:rPr lang="en-GB" dirty="0" smtClean="0"/>
              <a:t>commissioning tools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5" t="6856" r="54321" b="56322"/>
          <a:stretch>
            <a:fillRect/>
          </a:stretch>
        </p:blipFill>
        <p:spPr bwMode="auto">
          <a:xfrm>
            <a:off x="8222312" y="1145718"/>
            <a:ext cx="806263" cy="8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86" t="6856" r="7774" b="56322"/>
          <a:stretch>
            <a:fillRect/>
          </a:stretch>
        </p:blipFill>
        <p:spPr bwMode="auto">
          <a:xfrm>
            <a:off x="7288305" y="1145717"/>
            <a:ext cx="812486" cy="8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0763" y="2752444"/>
            <a:ext cx="6226523" cy="23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5" t="6856" r="54321" b="56322"/>
          <a:stretch>
            <a:fillRect/>
          </a:stretch>
        </p:blipFill>
        <p:spPr bwMode="auto">
          <a:xfrm>
            <a:off x="6128179" y="3081766"/>
            <a:ext cx="806263" cy="8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86" t="6856" r="7774" b="56322"/>
          <a:stretch>
            <a:fillRect/>
          </a:stretch>
        </p:blipFill>
        <p:spPr bwMode="auto">
          <a:xfrm>
            <a:off x="6121956" y="4072960"/>
            <a:ext cx="812486" cy="8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el 1"/>
          <p:cNvSpPr txBox="1">
            <a:spLocks/>
          </p:cNvSpPr>
          <p:nvPr/>
        </p:nvSpPr>
        <p:spPr>
          <a:xfrm>
            <a:off x="763538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Integrating Absolute Timing</a:t>
            </a:r>
            <a:endParaRPr lang="en-GB" sz="3200" b="1" dirty="0">
              <a:solidFill>
                <a:srgbClr val="7F7F7F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97310" y="1487473"/>
            <a:ext cx="2441012" cy="181435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638" y="3701988"/>
            <a:ext cx="1814352" cy="1360764"/>
          </a:xfrm>
          <a:prstGeom prst="rect">
            <a:avLst/>
          </a:prstGeom>
        </p:spPr>
      </p:pic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763538" y="1387501"/>
            <a:ext cx="6517192" cy="139337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choppers (wavelength frame multiplication)</a:t>
            </a:r>
          </a:p>
          <a:p>
            <a:r>
              <a:rPr lang="en-GB" dirty="0" smtClean="0"/>
              <a:t>pulse to pulse beam variations</a:t>
            </a:r>
          </a:p>
          <a:p>
            <a:r>
              <a:rPr lang="en-GB" dirty="0" smtClean="0"/>
              <a:t>stroboscopic experiments</a:t>
            </a:r>
          </a:p>
          <a:p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214373" y="943310"/>
            <a:ext cx="188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Crucial at ESS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8379" y="1803608"/>
            <a:ext cx="3491466" cy="1732697"/>
            <a:chOff x="4181475" y="2866093"/>
            <a:chExt cx="3819182" cy="1895331"/>
          </a:xfrm>
        </p:grpSpPr>
        <p:grpSp>
          <p:nvGrpSpPr>
            <p:cNvPr id="459" name="Group 458"/>
            <p:cNvGrpSpPr/>
            <p:nvPr/>
          </p:nvGrpSpPr>
          <p:grpSpPr>
            <a:xfrm rot="20392131">
              <a:off x="4529690" y="3531050"/>
              <a:ext cx="3470967" cy="474831"/>
              <a:chOff x="2850515" y="2977176"/>
              <a:chExt cx="2730765" cy="451824"/>
            </a:xfrm>
          </p:grpSpPr>
          <p:sp>
            <p:nvSpPr>
              <p:cNvPr id="460" name="Rectangle 459"/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3" name="Oval 46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4" name="Oval 46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5" name="Right Triangle 464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6" name="Freeform 465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6" name="Oval 475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7" name="Oval 476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8" name="Oval 497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9" name="Oval 498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56" name="Rectangle 455"/>
            <p:cNvSpPr/>
            <p:nvPr/>
          </p:nvSpPr>
          <p:spPr>
            <a:xfrm rot="20478990">
              <a:off x="7069553" y="2866093"/>
              <a:ext cx="61427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Avenir Book"/>
                  <a:cs typeface="Avenir Book"/>
                </a:rPr>
                <a:t>w</a:t>
              </a:r>
              <a:r>
                <a:rPr lang="en-US" sz="1050" dirty="0">
                  <a:solidFill>
                    <a:srgbClr val="FF0000"/>
                  </a:solidFill>
                  <a:latin typeface="Avenir Book"/>
                  <a:cs typeface="Avenir Book"/>
                </a:rPr>
                <a:t>ires X</a:t>
              </a:r>
              <a:endParaRPr lang="en-US" sz="1050" dirty="0">
                <a:solidFill>
                  <a:srgbClr val="FF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457" name="Rectangle 456"/>
            <p:cNvSpPr/>
            <p:nvPr/>
          </p:nvSpPr>
          <p:spPr>
            <a:xfrm rot="20426334">
              <a:off x="7320038" y="3239081"/>
              <a:ext cx="6591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substrate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500" name="Straight Arrow Connector 499"/>
            <p:cNvCxnSpPr/>
            <p:nvPr/>
          </p:nvCxnSpPr>
          <p:spPr>
            <a:xfrm flipV="1">
              <a:off x="4181475" y="3832260"/>
              <a:ext cx="1744803" cy="27017"/>
            </a:xfrm>
            <a:prstGeom prst="straightConnector1">
              <a:avLst/>
            </a:prstGeom>
            <a:ln w="38100">
              <a:solidFill>
                <a:srgbClr val="008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" name="Rectangle 83"/>
            <p:cNvSpPr>
              <a:spLocks noChangeArrowheads="1"/>
            </p:cNvSpPr>
            <p:nvPr/>
          </p:nvSpPr>
          <p:spPr bwMode="auto">
            <a:xfrm>
              <a:off x="4181476" y="3608393"/>
              <a:ext cx="8568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venir Book"/>
                  <a:cs typeface="Avenir Book"/>
                </a:rPr>
                <a:t>neutrons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  <p:sp>
          <p:nvSpPr>
            <p:cNvPr id="502" name="TextBox 501"/>
            <p:cNvSpPr txBox="1"/>
            <p:nvPr/>
          </p:nvSpPr>
          <p:spPr>
            <a:xfrm rot="21385970">
              <a:off x="4759698" y="3777011"/>
              <a:ext cx="29206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500" dirty="0">
                  <a:latin typeface="Arial" pitchFamily="34" charset="0"/>
                  <a:cs typeface="Arial" pitchFamily="34" charset="0"/>
                </a:rPr>
                <a:t>θ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3" name="Arc 502"/>
            <p:cNvSpPr/>
            <p:nvPr/>
          </p:nvSpPr>
          <p:spPr>
            <a:xfrm rot="11042738">
              <a:off x="5153423" y="3781444"/>
              <a:ext cx="201936" cy="293467"/>
            </a:xfrm>
            <a:prstGeom prst="arc">
              <a:avLst>
                <a:gd name="adj1" fmla="val 16594572"/>
                <a:gd name="adj2" fmla="val 2082496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5" name="Rectangle 454"/>
            <p:cNvSpPr/>
            <p:nvPr/>
          </p:nvSpPr>
          <p:spPr>
            <a:xfrm rot="20336632">
              <a:off x="6846332" y="3633753"/>
              <a:ext cx="61747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90"/>
                  </a:solidFill>
                  <a:latin typeface="Avenir Book"/>
                  <a:cs typeface="Avenir Book"/>
                </a:rPr>
                <a:t>s</a:t>
              </a:r>
              <a:r>
                <a:rPr lang="en-US" sz="1050" dirty="0">
                  <a:solidFill>
                    <a:srgbClr val="000090"/>
                  </a:solidFill>
                  <a:latin typeface="Avenir Book"/>
                  <a:cs typeface="Avenir Book"/>
                </a:rPr>
                <a:t>trips Y</a:t>
              </a:r>
              <a:endParaRPr lang="en-US" sz="1050" dirty="0">
                <a:solidFill>
                  <a:srgbClr val="00009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458" name="Rectangle 457"/>
            <p:cNvSpPr/>
            <p:nvPr/>
          </p:nvSpPr>
          <p:spPr>
            <a:xfrm rot="20488696">
              <a:off x="6571067" y="3442316"/>
              <a:ext cx="47481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aseline="30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9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9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9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4560478" y="4484425"/>
              <a:ext cx="11356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charset="2"/>
                  <a:cs typeface="Symbol" charset="2"/>
                </a:rPr>
                <a:t>q </a:t>
              </a:r>
              <a:r>
                <a:rPr lang="en-US" sz="1200" dirty="0">
                  <a:latin typeface="Avenir Book"/>
                  <a:cs typeface="Avenir Book"/>
                </a:rPr>
                <a:t>= 5 degrees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</p:grpSp>
      <p:pic>
        <p:nvPicPr>
          <p:cNvPr id="416" name="Picture 4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0" y="943821"/>
            <a:ext cx="1178529" cy="1039058"/>
          </a:xfrm>
          <a:prstGeom prst="rect">
            <a:avLst/>
          </a:prstGeom>
        </p:spPr>
      </p:pic>
      <p:sp>
        <p:nvSpPr>
          <p:cNvPr id="417" name="Titel 1"/>
          <p:cNvSpPr txBox="1">
            <a:spLocks/>
          </p:cNvSpPr>
          <p:nvPr/>
        </p:nvSpPr>
        <p:spPr>
          <a:xfrm>
            <a:off x="763538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Event Formation Status</a:t>
            </a:r>
            <a:endParaRPr lang="en-GB" sz="3200" b="1" dirty="0">
              <a:solidFill>
                <a:srgbClr val="7F7F7F"/>
              </a:solidFill>
            </a:endParaRPr>
          </a:p>
        </p:txBody>
      </p:sp>
      <p:grpSp>
        <p:nvGrpSpPr>
          <p:cNvPr id="418" name="Group 417"/>
          <p:cNvGrpSpPr/>
          <p:nvPr/>
        </p:nvGrpSpPr>
        <p:grpSpPr>
          <a:xfrm>
            <a:off x="3751045" y="1173939"/>
            <a:ext cx="5464722" cy="1194650"/>
            <a:chOff x="1865121" y="526845"/>
            <a:chExt cx="5464722" cy="1194650"/>
          </a:xfrm>
        </p:grpSpPr>
        <p:sp>
          <p:nvSpPr>
            <p:cNvPr id="419" name="Isosceles Triangle 30"/>
            <p:cNvSpPr/>
            <p:nvPr/>
          </p:nvSpPr>
          <p:spPr>
            <a:xfrm rot="5400000">
              <a:off x="3841610" y="877267"/>
              <a:ext cx="290448" cy="204398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0" name="Straight Connector 419"/>
            <p:cNvCxnSpPr/>
            <p:nvPr/>
          </p:nvCxnSpPr>
          <p:spPr>
            <a:xfrm>
              <a:off x="4089033" y="984356"/>
              <a:ext cx="28889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>
            <a:xfrm flipV="1">
              <a:off x="3496864" y="984357"/>
              <a:ext cx="387770" cy="564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Rectangle 421"/>
            <p:cNvSpPr/>
            <p:nvPr/>
          </p:nvSpPr>
          <p:spPr>
            <a:xfrm>
              <a:off x="3652656" y="603408"/>
              <a:ext cx="69442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Pre-amp</a:t>
              </a:r>
              <a:endParaRPr lang="en-US" sz="1050" dirty="0"/>
            </a:p>
          </p:txBody>
        </p:sp>
        <p:cxnSp>
          <p:nvCxnSpPr>
            <p:cNvPr id="423" name="Straight Connector 422"/>
            <p:cNvCxnSpPr/>
            <p:nvPr/>
          </p:nvCxnSpPr>
          <p:spPr>
            <a:xfrm>
              <a:off x="4930525" y="980419"/>
              <a:ext cx="441815" cy="393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Rectangle 423"/>
            <p:cNvSpPr/>
            <p:nvPr/>
          </p:nvSpPr>
          <p:spPr>
            <a:xfrm>
              <a:off x="3625317" y="603408"/>
              <a:ext cx="752611" cy="75393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994130" y="1103032"/>
              <a:ext cx="428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venir Book"/>
                  <a:ea typeface="Times New Roman" charset="0"/>
                  <a:cs typeface="Avenir Book"/>
                </a:rPr>
                <a:t>x32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3031544" y="858253"/>
              <a:ext cx="570990" cy="577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Wires/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strips/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grids</a:t>
              </a:r>
              <a:endParaRPr lang="en-US" sz="1050" dirty="0"/>
            </a:p>
          </p:txBody>
        </p:sp>
        <p:sp>
          <p:nvSpPr>
            <p:cNvPr id="427" name="Isosceles Triangle 29"/>
            <p:cNvSpPr/>
            <p:nvPr/>
          </p:nvSpPr>
          <p:spPr>
            <a:xfrm rot="5400000">
              <a:off x="4701428" y="873918"/>
              <a:ext cx="290448" cy="204398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8" name="Straight Connector 427"/>
            <p:cNvCxnSpPr/>
            <p:nvPr/>
          </p:nvCxnSpPr>
          <p:spPr>
            <a:xfrm flipV="1">
              <a:off x="4356683" y="981008"/>
              <a:ext cx="387770" cy="564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Rectangle 428"/>
            <p:cNvSpPr/>
            <p:nvPr/>
          </p:nvSpPr>
          <p:spPr>
            <a:xfrm>
              <a:off x="4512475" y="600059"/>
              <a:ext cx="60785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Shaper</a:t>
              </a:r>
              <a:endParaRPr lang="en-US" sz="1050" dirty="0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4485135" y="600059"/>
              <a:ext cx="752611" cy="753938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853949" y="1099684"/>
              <a:ext cx="428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venir Book"/>
                  <a:ea typeface="Times New Roman" charset="0"/>
                  <a:cs typeface="Avenir Book"/>
                </a:rPr>
                <a:t>x32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  <p:sp>
          <p:nvSpPr>
            <p:cNvPr id="432" name="Freeform 431"/>
            <p:cNvSpPr/>
            <p:nvPr/>
          </p:nvSpPr>
          <p:spPr>
            <a:xfrm>
              <a:off x="5424727" y="604135"/>
              <a:ext cx="219075" cy="306339"/>
            </a:xfrm>
            <a:custGeom>
              <a:avLst/>
              <a:gdLst>
                <a:gd name="connsiteX0" fmla="*/ 0 w 292100"/>
                <a:gd name="connsiteY0" fmla="*/ 361952 h 408452"/>
                <a:gd name="connsiteX1" fmla="*/ 69850 w 292100"/>
                <a:gd name="connsiteY1" fmla="*/ 2 h 408452"/>
                <a:gd name="connsiteX2" fmla="*/ 177800 w 292100"/>
                <a:gd name="connsiteY2" fmla="*/ 355602 h 408452"/>
                <a:gd name="connsiteX3" fmla="*/ 292100 w 292100"/>
                <a:gd name="connsiteY3" fmla="*/ 400052 h 40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" h="408452">
                  <a:moveTo>
                    <a:pt x="0" y="361952"/>
                  </a:moveTo>
                  <a:cubicBezTo>
                    <a:pt x="20108" y="181506"/>
                    <a:pt x="40217" y="1060"/>
                    <a:pt x="69850" y="2"/>
                  </a:cubicBezTo>
                  <a:cubicBezTo>
                    <a:pt x="99483" y="-1056"/>
                    <a:pt x="140758" y="288927"/>
                    <a:pt x="177800" y="355602"/>
                  </a:cubicBezTo>
                  <a:cubicBezTo>
                    <a:pt x="214842" y="422277"/>
                    <a:pt x="253471" y="411164"/>
                    <a:pt x="292100" y="400052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3" name="Freeform 432"/>
            <p:cNvSpPr/>
            <p:nvPr/>
          </p:nvSpPr>
          <p:spPr>
            <a:xfrm>
              <a:off x="5429489" y="1047260"/>
              <a:ext cx="219075" cy="306339"/>
            </a:xfrm>
            <a:custGeom>
              <a:avLst/>
              <a:gdLst>
                <a:gd name="connsiteX0" fmla="*/ 0 w 292100"/>
                <a:gd name="connsiteY0" fmla="*/ 361952 h 408452"/>
                <a:gd name="connsiteX1" fmla="*/ 69850 w 292100"/>
                <a:gd name="connsiteY1" fmla="*/ 2 h 408452"/>
                <a:gd name="connsiteX2" fmla="*/ 177800 w 292100"/>
                <a:gd name="connsiteY2" fmla="*/ 355602 h 408452"/>
                <a:gd name="connsiteX3" fmla="*/ 292100 w 292100"/>
                <a:gd name="connsiteY3" fmla="*/ 400052 h 40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" h="408452">
                  <a:moveTo>
                    <a:pt x="0" y="361952"/>
                  </a:moveTo>
                  <a:cubicBezTo>
                    <a:pt x="20108" y="181506"/>
                    <a:pt x="40217" y="1060"/>
                    <a:pt x="69850" y="2"/>
                  </a:cubicBezTo>
                  <a:cubicBezTo>
                    <a:pt x="99483" y="-1056"/>
                    <a:pt x="140758" y="288927"/>
                    <a:pt x="177800" y="355602"/>
                  </a:cubicBezTo>
                  <a:cubicBezTo>
                    <a:pt x="214842" y="422277"/>
                    <a:pt x="253471" y="411164"/>
                    <a:pt x="292100" y="400052"/>
                  </a:cubicBezTo>
                </a:path>
              </a:pathLst>
            </a:custGeom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5935181" y="862752"/>
              <a:ext cx="247650" cy="26193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688885" y="613410"/>
              <a:ext cx="752611" cy="75393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36" name="Straight Connector 435"/>
            <p:cNvCxnSpPr/>
            <p:nvPr/>
          </p:nvCxnSpPr>
          <p:spPr>
            <a:xfrm>
              <a:off x="5365570" y="988732"/>
              <a:ext cx="569611" cy="99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6182831" y="998657"/>
              <a:ext cx="569611" cy="99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Rectangle 437"/>
            <p:cNvSpPr/>
            <p:nvPr/>
          </p:nvSpPr>
          <p:spPr>
            <a:xfrm>
              <a:off x="5828765" y="613410"/>
              <a:ext cx="47160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ADC</a:t>
              </a:r>
              <a:endParaRPr lang="en-US" sz="1050" dirty="0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063907" y="1136264"/>
              <a:ext cx="428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latin typeface="Avenir Book"/>
                  <a:ea typeface="Times New Roman" charset="0"/>
                  <a:cs typeface="Avenir Book"/>
                </a:rPr>
                <a:t>x32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752441" y="871233"/>
              <a:ext cx="57740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Digital</a:t>
              </a:r>
              <a:endParaRPr lang="en-US" sz="1050" dirty="0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1902044" y="1042520"/>
              <a:ext cx="576649" cy="492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1902044" y="1391694"/>
              <a:ext cx="576649" cy="492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1902044" y="1116393"/>
              <a:ext cx="576649" cy="492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1902044" y="977469"/>
              <a:ext cx="576649" cy="492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1902044" y="844098"/>
              <a:ext cx="576649" cy="1053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1902044" y="1453121"/>
              <a:ext cx="576649" cy="1053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2366452" y="885611"/>
              <a:ext cx="112241" cy="62020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48" name="Straight Connector 447"/>
            <p:cNvCxnSpPr/>
            <p:nvPr/>
          </p:nvCxnSpPr>
          <p:spPr>
            <a:xfrm>
              <a:off x="1953530" y="885611"/>
              <a:ext cx="0" cy="62020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000898" y="885611"/>
              <a:ext cx="0" cy="62020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>
              <a:off x="2309817" y="885611"/>
              <a:ext cx="0" cy="62020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048266" y="885611"/>
              <a:ext cx="0" cy="62020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TextBox 451"/>
            <p:cNvSpPr txBox="1"/>
            <p:nvPr/>
          </p:nvSpPr>
          <p:spPr>
            <a:xfrm>
              <a:off x="1865121" y="1490663"/>
              <a:ext cx="6046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venir Book"/>
                  <a:cs typeface="Avenir Book"/>
                </a:rPr>
                <a:t>cassette</a:t>
              </a:r>
              <a:endParaRPr lang="en-US" sz="900" dirty="0">
                <a:latin typeface="Avenir Book"/>
                <a:cs typeface="Avenir Book"/>
              </a:endParaRPr>
            </a:p>
          </p:txBody>
        </p:sp>
        <p:sp>
          <p:nvSpPr>
            <p:cNvPr id="453" name="TextBox 452"/>
            <p:cNvSpPr txBox="1"/>
            <p:nvPr/>
          </p:nvSpPr>
          <p:spPr>
            <a:xfrm>
              <a:off x="1902044" y="663484"/>
              <a:ext cx="6078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venir Book"/>
                  <a:cs typeface="Avenir Book"/>
                </a:rPr>
                <a:t>32 wires</a:t>
              </a:r>
              <a:endParaRPr lang="en-US" sz="900" dirty="0">
                <a:latin typeface="Avenir Book"/>
                <a:cs typeface="Avenir Book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 rot="5400000">
              <a:off x="2284568" y="1110818"/>
              <a:ext cx="6190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venir Book"/>
                  <a:cs typeface="Avenir Book"/>
                </a:rPr>
                <a:t>32 strips</a:t>
              </a:r>
              <a:endParaRPr lang="en-US" sz="900" dirty="0">
                <a:latin typeface="Avenir Book"/>
                <a:cs typeface="Avenir Book"/>
              </a:endParaRPr>
            </a:p>
          </p:txBody>
        </p:sp>
        <p:sp>
          <p:nvSpPr>
            <p:cNvPr id="504" name="Up Arrow 503"/>
            <p:cNvSpPr/>
            <p:nvPr/>
          </p:nvSpPr>
          <p:spPr>
            <a:xfrm rot="5400000">
              <a:off x="2683028" y="1013614"/>
              <a:ext cx="363474" cy="333560"/>
            </a:xfrm>
            <a:prstGeom prst="upArrow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5" name="Up Arrow 504"/>
            <p:cNvSpPr/>
            <p:nvPr/>
          </p:nvSpPr>
          <p:spPr>
            <a:xfrm rot="5400000">
              <a:off x="2547441" y="406216"/>
              <a:ext cx="363474" cy="604732"/>
            </a:xfrm>
            <a:prstGeom prst="upArrow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06" name="Group 505"/>
          <p:cNvGrpSpPr/>
          <p:nvPr/>
        </p:nvGrpSpPr>
        <p:grpSpPr>
          <a:xfrm>
            <a:off x="2553073" y="3674936"/>
            <a:ext cx="2970156" cy="1554151"/>
            <a:chOff x="2011352" y="720337"/>
            <a:chExt cx="2970156" cy="1554151"/>
          </a:xfrm>
        </p:grpSpPr>
        <p:pic>
          <p:nvPicPr>
            <p:cNvPr id="507" name="Picture 50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0" t="4436" r="45736" b="38443"/>
            <a:stretch/>
          </p:blipFill>
          <p:spPr>
            <a:xfrm>
              <a:off x="2011352" y="720337"/>
              <a:ext cx="2970156" cy="15541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8" name="Rectangle 507"/>
            <p:cNvSpPr/>
            <p:nvPr/>
          </p:nvSpPr>
          <p:spPr>
            <a:xfrm>
              <a:off x="2998114" y="1272924"/>
              <a:ext cx="1904452" cy="9374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2998113" y="1559907"/>
              <a:ext cx="1904452" cy="9374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2998113" y="1825510"/>
              <a:ext cx="1904452" cy="9374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511" name="Straight Arrow Connector 510"/>
          <p:cNvCxnSpPr/>
          <p:nvPr/>
        </p:nvCxnSpPr>
        <p:spPr>
          <a:xfrm flipV="1">
            <a:off x="5444286" y="2831183"/>
            <a:ext cx="593620" cy="1366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2" name="Group 511"/>
          <p:cNvGrpSpPr/>
          <p:nvPr/>
        </p:nvGrpSpPr>
        <p:grpSpPr>
          <a:xfrm>
            <a:off x="6062816" y="2659463"/>
            <a:ext cx="2705289" cy="2620300"/>
            <a:chOff x="5267668" y="1692297"/>
            <a:chExt cx="2705289" cy="2620300"/>
          </a:xfrm>
        </p:grpSpPr>
        <p:pic>
          <p:nvPicPr>
            <p:cNvPr id="513" name="Picture 5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412" t="18583" r="11859" b="2586"/>
            <a:stretch/>
          </p:blipFill>
          <p:spPr>
            <a:xfrm>
              <a:off x="5267668" y="1692297"/>
              <a:ext cx="2047532" cy="2620300"/>
            </a:xfrm>
            <a:prstGeom prst="rect">
              <a:avLst/>
            </a:prstGeom>
          </p:spPr>
        </p:pic>
        <p:sp>
          <p:nvSpPr>
            <p:cNvPr id="514" name="Rectangle 513"/>
            <p:cNvSpPr/>
            <p:nvPr/>
          </p:nvSpPr>
          <p:spPr>
            <a:xfrm>
              <a:off x="5272602" y="3472293"/>
              <a:ext cx="1016366" cy="28727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275068" y="1775616"/>
              <a:ext cx="1016366" cy="375527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275068" y="2629167"/>
              <a:ext cx="1016366" cy="182551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17" name="Straight Arrow Connector 516"/>
            <p:cNvCxnSpPr/>
            <p:nvPr/>
          </p:nvCxnSpPr>
          <p:spPr>
            <a:xfrm>
              <a:off x="6319454" y="1963379"/>
              <a:ext cx="258140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TextBox 517"/>
            <p:cNvSpPr txBox="1"/>
            <p:nvPr/>
          </p:nvSpPr>
          <p:spPr>
            <a:xfrm>
              <a:off x="6554107" y="1843980"/>
              <a:ext cx="1214224" cy="197995"/>
            </a:xfrm>
            <a:prstGeom prst="rect">
              <a:avLst/>
            </a:prstGeom>
            <a:noFill/>
          </p:spPr>
          <p:txBody>
            <a:bodyPr wrap="none" lIns="65459" tIns="32730" rIns="65459" bIns="32730" rtlCol="0">
              <a:spAutoFit/>
            </a:bodyPr>
            <a:lstStyle/>
            <a:p>
              <a:r>
                <a:rPr lang="en-US" sz="857" dirty="0">
                  <a:latin typeface="Avenir Book"/>
                  <a:cs typeface="Avenir Book"/>
                </a:rPr>
                <a:t>Cluster: 1 wire 3 strips</a:t>
              </a:r>
              <a:endParaRPr lang="en-US" sz="857" dirty="0">
                <a:latin typeface="Avenir Book"/>
                <a:cs typeface="Avenir Book"/>
              </a:endParaRPr>
            </a:p>
          </p:txBody>
        </p:sp>
        <p:cxnSp>
          <p:nvCxnSpPr>
            <p:cNvPr id="519" name="Straight Arrow Connector 518"/>
            <p:cNvCxnSpPr/>
            <p:nvPr/>
          </p:nvCxnSpPr>
          <p:spPr>
            <a:xfrm>
              <a:off x="6313878" y="3621984"/>
              <a:ext cx="258140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0" name="TextBox 519"/>
            <p:cNvSpPr txBox="1"/>
            <p:nvPr/>
          </p:nvSpPr>
          <p:spPr>
            <a:xfrm>
              <a:off x="6548531" y="3502585"/>
              <a:ext cx="1214224" cy="197995"/>
            </a:xfrm>
            <a:prstGeom prst="rect">
              <a:avLst/>
            </a:prstGeom>
            <a:noFill/>
          </p:spPr>
          <p:txBody>
            <a:bodyPr wrap="none" lIns="65459" tIns="32730" rIns="65459" bIns="32730" rtlCol="0">
              <a:spAutoFit/>
            </a:bodyPr>
            <a:lstStyle/>
            <a:p>
              <a:r>
                <a:rPr lang="en-US" sz="857" dirty="0">
                  <a:latin typeface="Avenir Book"/>
                  <a:cs typeface="Avenir Book"/>
                </a:rPr>
                <a:t>Cluster: 1 wire 2 strips</a:t>
              </a:r>
              <a:endParaRPr lang="en-US" sz="857" dirty="0">
                <a:latin typeface="Avenir Book"/>
                <a:cs typeface="Avenir Book"/>
              </a:endParaRPr>
            </a:p>
          </p:txBody>
        </p:sp>
        <p:cxnSp>
          <p:nvCxnSpPr>
            <p:cNvPr id="521" name="Straight Arrow Connector 520"/>
            <p:cNvCxnSpPr/>
            <p:nvPr/>
          </p:nvCxnSpPr>
          <p:spPr>
            <a:xfrm>
              <a:off x="6342940" y="2728172"/>
              <a:ext cx="258140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2" name="TextBox 521"/>
            <p:cNvSpPr txBox="1"/>
            <p:nvPr/>
          </p:nvSpPr>
          <p:spPr>
            <a:xfrm>
              <a:off x="6577594" y="2608773"/>
              <a:ext cx="1167736" cy="197995"/>
            </a:xfrm>
            <a:prstGeom prst="rect">
              <a:avLst/>
            </a:prstGeom>
            <a:noFill/>
          </p:spPr>
          <p:txBody>
            <a:bodyPr wrap="none" lIns="65459" tIns="32730" rIns="65459" bIns="32730" rtlCol="0">
              <a:spAutoFit/>
            </a:bodyPr>
            <a:lstStyle/>
            <a:p>
              <a:r>
                <a:rPr lang="en-US" sz="857" dirty="0">
                  <a:latin typeface="Avenir Book"/>
                  <a:cs typeface="Avenir Book"/>
                </a:rPr>
                <a:t>Cluster: 1 wire 1 strip</a:t>
              </a:r>
              <a:endParaRPr lang="en-US" sz="857" dirty="0">
                <a:latin typeface="Avenir Book"/>
                <a:cs typeface="Avenir Book"/>
              </a:endParaRPr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5273314" y="2992289"/>
              <a:ext cx="1016366" cy="48000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24" name="Straight Arrow Connector 523"/>
            <p:cNvCxnSpPr/>
            <p:nvPr/>
          </p:nvCxnSpPr>
          <p:spPr>
            <a:xfrm>
              <a:off x="6308926" y="3230560"/>
              <a:ext cx="258140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5" name="TextBox 524"/>
            <p:cNvSpPr txBox="1"/>
            <p:nvPr/>
          </p:nvSpPr>
          <p:spPr>
            <a:xfrm>
              <a:off x="6543579" y="3111161"/>
              <a:ext cx="1260711" cy="197995"/>
            </a:xfrm>
            <a:prstGeom prst="rect">
              <a:avLst/>
            </a:prstGeom>
            <a:noFill/>
          </p:spPr>
          <p:txBody>
            <a:bodyPr wrap="none" lIns="65459" tIns="32730" rIns="65459" bIns="32730" rtlCol="0">
              <a:spAutoFit/>
            </a:bodyPr>
            <a:lstStyle/>
            <a:p>
              <a:r>
                <a:rPr lang="en-US" sz="857" dirty="0">
                  <a:latin typeface="Avenir Book"/>
                  <a:cs typeface="Avenir Book"/>
                </a:rPr>
                <a:t>Cluster: 2 wires </a:t>
              </a:r>
              <a:r>
                <a:rPr lang="en-US" sz="857" dirty="0">
                  <a:latin typeface="Avenir Book"/>
                  <a:cs typeface="Avenir Book"/>
                </a:rPr>
                <a:t>3</a:t>
              </a:r>
              <a:r>
                <a:rPr lang="en-US" sz="857" dirty="0">
                  <a:latin typeface="Avenir Book"/>
                  <a:cs typeface="Avenir Book"/>
                </a:rPr>
                <a:t> strips</a:t>
              </a:r>
              <a:endParaRPr lang="en-US" sz="857" dirty="0">
                <a:latin typeface="Avenir Book"/>
                <a:cs typeface="Avenir Book"/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5275067" y="2811718"/>
              <a:ext cx="1016366" cy="180572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27" name="Straight Arrow Connector 526"/>
            <p:cNvCxnSpPr/>
            <p:nvPr/>
          </p:nvCxnSpPr>
          <p:spPr>
            <a:xfrm>
              <a:off x="6342940" y="2915449"/>
              <a:ext cx="258140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TextBox 527"/>
            <p:cNvSpPr txBox="1"/>
            <p:nvPr/>
          </p:nvSpPr>
          <p:spPr>
            <a:xfrm>
              <a:off x="6577594" y="2815784"/>
              <a:ext cx="1395363" cy="197995"/>
            </a:xfrm>
            <a:prstGeom prst="rect">
              <a:avLst/>
            </a:prstGeom>
            <a:noFill/>
          </p:spPr>
          <p:txBody>
            <a:bodyPr wrap="none" lIns="65459" tIns="32730" rIns="65459" bIns="32730" rtlCol="0">
              <a:spAutoFit/>
            </a:bodyPr>
            <a:lstStyle/>
            <a:p>
              <a:r>
                <a:rPr lang="en-US" sz="857" dirty="0">
                  <a:latin typeface="Avenir Book"/>
                  <a:cs typeface="Avenir Book"/>
                </a:rPr>
                <a:t>No Cluster: 2 wires 0 strip</a:t>
              </a:r>
              <a:endParaRPr lang="en-US" sz="857" dirty="0">
                <a:latin typeface="Avenir Book"/>
                <a:cs typeface="Avenir Book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2839" y="4328398"/>
            <a:ext cx="2152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Graphics courtesy of </a:t>
            </a:r>
            <a:br>
              <a:rPr lang="en-US" dirty="0" smtClean="0"/>
            </a:br>
            <a:r>
              <a:rPr lang="en-US" dirty="0" smtClean="0"/>
              <a:t>Francesco </a:t>
            </a:r>
            <a:r>
              <a:rPr lang="en-US" dirty="0" err="1"/>
              <a:t>Piscitelli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4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130" y="81440"/>
            <a:ext cx="5594636" cy="857250"/>
          </a:xfrm>
        </p:spPr>
        <p:txBody>
          <a:bodyPr/>
          <a:lstStyle/>
          <a:p>
            <a:pPr algn="ctr"/>
            <a:r>
              <a:rPr lang="en-US" b="1" dirty="0" err="1" smtClean="0"/>
              <a:t>Gd</a:t>
            </a:r>
            <a:r>
              <a:rPr lang="en-US" b="1" dirty="0" smtClean="0"/>
              <a:t>-GEM Example Traces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5" y="1482219"/>
            <a:ext cx="2322415" cy="354698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Data for X and Y with time and spatial dimension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 be reduced to two numbers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Converter layer (neutron entry point) at the top</a:t>
            </a:r>
          </a:p>
          <a:p>
            <a:pPr>
              <a:lnSpc>
                <a:spcPct val="120000"/>
              </a:lnSpc>
            </a:pPr>
            <a:r>
              <a:rPr lang="en-US" dirty="0"/>
              <a:t>APV </a:t>
            </a:r>
            <a:r>
              <a:rPr lang="en-US" dirty="0" smtClean="0"/>
              <a:t>test data </a:t>
            </a:r>
            <a:r>
              <a:rPr lang="en-US" dirty="0"/>
              <a:t>with 25ns </a:t>
            </a:r>
            <a:r>
              <a:rPr lang="en-US" dirty="0" smtClean="0"/>
              <a:t>time resolution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Final timing will be on a high precision absolute clock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Reduced VMM data  (red) simulated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70"/>
            <a:ext cx="3591867" cy="3374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3" y="1392570"/>
            <a:ext cx="3591867" cy="3374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9"/>
            <a:ext cx="3591867" cy="3374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2" y="1392569"/>
            <a:ext cx="3591867" cy="33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32949</TotalTime>
  <Words>442</Words>
  <Application>Microsoft Macintosh PowerPoint</Application>
  <PresentationFormat>On-screen Show (16:9)</PresentationFormat>
  <Paragraphs>130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Avenir Book</vt:lpstr>
      <vt:lpstr>Consolas</vt:lpstr>
      <vt:lpstr>Franklin Gothic Demi</vt:lpstr>
      <vt:lpstr>Arial</vt:lpstr>
      <vt:lpstr>Calibri</vt:lpstr>
      <vt:lpstr>Symbol</vt:lpstr>
      <vt:lpstr>Times New Roman</vt:lpstr>
      <vt:lpstr>BrightnESS White Theme</vt:lpstr>
      <vt:lpstr>Event Formation Overview</vt:lpstr>
      <vt:lpstr>PowerPoint Presentation</vt:lpstr>
      <vt:lpstr>PowerPoint Presentation</vt:lpstr>
      <vt:lpstr>Detector Backend  =  Standard Interface</vt:lpstr>
      <vt:lpstr>PowerPoint Presentation</vt:lpstr>
      <vt:lpstr>PowerPoint Presentation</vt:lpstr>
      <vt:lpstr>PowerPoint Presentation</vt:lpstr>
      <vt:lpstr>PowerPoint Presentation</vt:lpstr>
      <vt:lpstr>Gd-GEM Example Traces</vt:lpstr>
      <vt:lpstr>2D Detector Image</vt:lpstr>
      <vt:lpstr>PowerPoint Presentation</vt:lpstr>
      <vt:lpstr>PowerPoint Presentation</vt:lpstr>
      <vt:lpstr>PowerPoint Presentation</vt:lpstr>
      <vt:lpstr>GEM/VMM DAQ &amp; Monitoring</vt:lpstr>
      <vt:lpstr>PowerPoint Presentation</vt:lpstr>
      <vt:lpstr>Thank you</vt:lpstr>
    </vt:vector>
  </TitlesOfParts>
  <Company>Eckardt ApS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Tobias Richter</cp:lastModifiedBy>
  <cp:revision>111</cp:revision>
  <dcterms:created xsi:type="dcterms:W3CDTF">2015-11-24T09:32:31Z</dcterms:created>
  <dcterms:modified xsi:type="dcterms:W3CDTF">2017-09-28T06:21:55Z</dcterms:modified>
</cp:coreProperties>
</file>